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486" r:id="rId2"/>
    <p:sldId id="284" r:id="rId3"/>
    <p:sldId id="510" r:id="rId4"/>
    <p:sldId id="499" r:id="rId5"/>
    <p:sldId id="516" r:id="rId6"/>
    <p:sldId id="517" r:id="rId7"/>
    <p:sldId id="518" r:id="rId8"/>
    <p:sldId id="519" r:id="rId9"/>
    <p:sldId id="498" r:id="rId10"/>
    <p:sldId id="283"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7" d="100"/>
          <a:sy n="67" d="100"/>
        </p:scale>
        <p:origin x="548" y="4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6592DD9E-9956-4488-BDBF-96C3760C3C4E}" type="datetimeFigureOut">
              <a:rPr lang="en-IN" smtClean="0"/>
              <a:t>25-10-2022</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820A3422-3DF1-4CD9-BB1F-E2952380BC8B}" type="slidenum">
              <a:rPr lang="en-IN" smtClean="0"/>
              <a:t>‹#›</a:t>
            </a:fld>
            <a:endParaRPr lang="en-IN"/>
          </a:p>
        </p:txBody>
      </p:sp>
    </p:spTree>
    <p:extLst>
      <p:ext uri="{BB962C8B-B14F-4D97-AF65-F5344CB8AC3E}">
        <p14:creationId xmlns:p14="http://schemas.microsoft.com/office/powerpoint/2010/main" val="13258077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simplilearn.com/introduction-to-cyber-security-article"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20A3422-3DF1-4CD9-BB1F-E2952380BC8B}" type="slidenum">
              <a:rPr lang="en-IN" smtClean="0"/>
              <a:t>1</a:t>
            </a:fld>
            <a:endParaRPr lang="en-IN"/>
          </a:p>
        </p:txBody>
      </p:sp>
    </p:spTree>
    <p:extLst>
      <p:ext uri="{BB962C8B-B14F-4D97-AF65-F5344CB8AC3E}">
        <p14:creationId xmlns:p14="http://schemas.microsoft.com/office/powerpoint/2010/main" val="26694204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20A3422-3DF1-4CD9-BB1F-E2952380BC8B}" type="slidenum">
              <a:rPr lang="en-IN" smtClean="0"/>
              <a:t>4</a:t>
            </a:fld>
            <a:endParaRPr lang="en-IN"/>
          </a:p>
        </p:txBody>
      </p:sp>
    </p:spTree>
    <p:extLst>
      <p:ext uri="{BB962C8B-B14F-4D97-AF65-F5344CB8AC3E}">
        <p14:creationId xmlns:p14="http://schemas.microsoft.com/office/powerpoint/2010/main" val="32172712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20A3422-3DF1-4CD9-BB1F-E2952380BC8B}" type="slidenum">
              <a:rPr lang="en-IN" smtClean="0"/>
              <a:t>5</a:t>
            </a:fld>
            <a:endParaRPr lang="en-IN"/>
          </a:p>
        </p:txBody>
      </p:sp>
    </p:spTree>
    <p:extLst>
      <p:ext uri="{BB962C8B-B14F-4D97-AF65-F5344CB8AC3E}">
        <p14:creationId xmlns:p14="http://schemas.microsoft.com/office/powerpoint/2010/main" val="15281825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20A3422-3DF1-4CD9-BB1F-E2952380BC8B}" type="slidenum">
              <a:rPr lang="en-IN" smtClean="0"/>
              <a:t>6</a:t>
            </a:fld>
            <a:endParaRPr lang="en-IN"/>
          </a:p>
        </p:txBody>
      </p:sp>
    </p:spTree>
    <p:extLst>
      <p:ext uri="{BB962C8B-B14F-4D97-AF65-F5344CB8AC3E}">
        <p14:creationId xmlns:p14="http://schemas.microsoft.com/office/powerpoint/2010/main" val="12756537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20A3422-3DF1-4CD9-BB1F-E2952380BC8B}" type="slidenum">
              <a:rPr lang="en-IN" smtClean="0"/>
              <a:t>7</a:t>
            </a:fld>
            <a:endParaRPr lang="en-IN"/>
          </a:p>
        </p:txBody>
      </p:sp>
    </p:spTree>
    <p:extLst>
      <p:ext uri="{BB962C8B-B14F-4D97-AF65-F5344CB8AC3E}">
        <p14:creationId xmlns:p14="http://schemas.microsoft.com/office/powerpoint/2010/main" val="4149667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20A3422-3DF1-4CD9-BB1F-E2952380BC8B}" type="slidenum">
              <a:rPr lang="en-IN" smtClean="0"/>
              <a:t>8</a:t>
            </a:fld>
            <a:endParaRPr lang="en-IN"/>
          </a:p>
        </p:txBody>
      </p:sp>
    </p:spTree>
    <p:extLst>
      <p:ext uri="{BB962C8B-B14F-4D97-AF65-F5344CB8AC3E}">
        <p14:creationId xmlns:p14="http://schemas.microsoft.com/office/powerpoint/2010/main" val="20442902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Introduction to Cyber Security (simplilearn.com)</a:t>
            </a:r>
            <a:endParaRPr lang="en-IN" dirty="0"/>
          </a:p>
        </p:txBody>
      </p:sp>
      <p:sp>
        <p:nvSpPr>
          <p:cNvPr id="4" name="Slide Number Placeholder 3"/>
          <p:cNvSpPr>
            <a:spLocks noGrp="1"/>
          </p:cNvSpPr>
          <p:nvPr>
            <p:ph type="sldNum" sz="quarter" idx="5"/>
          </p:nvPr>
        </p:nvSpPr>
        <p:spPr/>
        <p:txBody>
          <a:bodyPr/>
          <a:lstStyle/>
          <a:p>
            <a:fld id="{820A3422-3DF1-4CD9-BB1F-E2952380BC8B}" type="slidenum">
              <a:rPr lang="en-IN" smtClean="0"/>
              <a:t>9</a:t>
            </a:fld>
            <a:endParaRPr lang="en-IN"/>
          </a:p>
        </p:txBody>
      </p:sp>
    </p:spTree>
    <p:extLst>
      <p:ext uri="{BB962C8B-B14F-4D97-AF65-F5344CB8AC3E}">
        <p14:creationId xmlns:p14="http://schemas.microsoft.com/office/powerpoint/2010/main" val="25313128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10/25/2022</a:t>
            </a:fld>
            <a:endParaRPr lang="en-US"/>
          </a:p>
        </p:txBody>
      </p:sp>
      <p:sp>
        <p:nvSpPr>
          <p:cNvPr id="6" name="Holder 6"/>
          <p:cNvSpPr>
            <a:spLocks noGrp="1"/>
          </p:cNvSpPr>
          <p:nvPr>
            <p:ph type="sldNum" sz="quarter" idx="7"/>
          </p:nvPr>
        </p:nvSpPr>
        <p:spPr/>
        <p:txBody>
          <a:bodyPr lIns="0" tIns="0" rIns="0" bIns="0"/>
          <a:lstStyle>
            <a:lvl1pPr>
              <a:defRPr sz="1200" b="0" i="0">
                <a:solidFill>
                  <a:srgbClr val="888888"/>
                </a:solidFill>
                <a:latin typeface="Carlito"/>
                <a:cs typeface="Carlito"/>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chemeClr val="tx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10/25/2022</a:t>
            </a:fld>
            <a:endParaRPr lang="en-US"/>
          </a:p>
        </p:txBody>
      </p:sp>
      <p:sp>
        <p:nvSpPr>
          <p:cNvPr id="6" name="Holder 6"/>
          <p:cNvSpPr>
            <a:spLocks noGrp="1"/>
          </p:cNvSpPr>
          <p:nvPr>
            <p:ph type="sldNum" sz="quarter" idx="7"/>
          </p:nvPr>
        </p:nvSpPr>
        <p:spPr/>
        <p:txBody>
          <a:bodyPr lIns="0" tIns="0" rIns="0" bIns="0"/>
          <a:lstStyle>
            <a:lvl1pPr>
              <a:defRPr sz="1200" b="0" i="0">
                <a:solidFill>
                  <a:srgbClr val="888888"/>
                </a:solidFill>
                <a:latin typeface="Carlito"/>
                <a:cs typeface="Carlito"/>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10/25/2022</a:t>
            </a:fld>
            <a:endParaRPr lang="en-US"/>
          </a:p>
        </p:txBody>
      </p:sp>
      <p:sp>
        <p:nvSpPr>
          <p:cNvPr id="7" name="Holder 7"/>
          <p:cNvSpPr>
            <a:spLocks noGrp="1"/>
          </p:cNvSpPr>
          <p:nvPr>
            <p:ph type="sldNum" sz="quarter" idx="7"/>
          </p:nvPr>
        </p:nvSpPr>
        <p:spPr/>
        <p:txBody>
          <a:bodyPr lIns="0" tIns="0" rIns="0" bIns="0"/>
          <a:lstStyle>
            <a:lvl1pPr>
              <a:defRPr sz="1200" b="0" i="0">
                <a:solidFill>
                  <a:srgbClr val="888888"/>
                </a:solidFill>
                <a:latin typeface="Carlito"/>
                <a:cs typeface="Carlito"/>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chemeClr val="tx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10/25/2022</a:t>
            </a:fld>
            <a:endParaRPr lang="en-US"/>
          </a:p>
        </p:txBody>
      </p:sp>
      <p:sp>
        <p:nvSpPr>
          <p:cNvPr id="5" name="Holder 5"/>
          <p:cNvSpPr>
            <a:spLocks noGrp="1"/>
          </p:cNvSpPr>
          <p:nvPr>
            <p:ph type="sldNum" sz="quarter" idx="7"/>
          </p:nvPr>
        </p:nvSpPr>
        <p:spPr/>
        <p:txBody>
          <a:bodyPr lIns="0" tIns="0" rIns="0" bIns="0"/>
          <a:lstStyle>
            <a:lvl1pPr>
              <a:defRPr sz="1200" b="0" i="0">
                <a:solidFill>
                  <a:srgbClr val="888888"/>
                </a:solidFill>
                <a:latin typeface="Carlito"/>
                <a:cs typeface="Carlito"/>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10/25/2022</a:t>
            </a:fld>
            <a:endParaRPr lang="en-US"/>
          </a:p>
        </p:txBody>
      </p:sp>
      <p:sp>
        <p:nvSpPr>
          <p:cNvPr id="4" name="Holder 4"/>
          <p:cNvSpPr>
            <a:spLocks noGrp="1"/>
          </p:cNvSpPr>
          <p:nvPr>
            <p:ph type="sldNum" sz="quarter" idx="7"/>
          </p:nvPr>
        </p:nvSpPr>
        <p:spPr/>
        <p:txBody>
          <a:bodyPr lIns="0" tIns="0" rIns="0" bIns="0"/>
          <a:lstStyle>
            <a:lvl1pPr>
              <a:defRPr sz="1200" b="0" i="0">
                <a:solidFill>
                  <a:srgbClr val="888888"/>
                </a:solidFill>
                <a:latin typeface="Carlito"/>
                <a:cs typeface="Carlito"/>
              </a:defRPr>
            </a:lvl1pPr>
          </a:lstStyle>
          <a:p>
            <a:pPr marL="38100">
              <a:lnSpc>
                <a:spcPts val="1240"/>
              </a:lnSpc>
            </a:pPr>
            <a:fld id="{81D60167-4931-47E6-BA6A-407CBD079E47}" type="slidenum">
              <a:rPr dirty="0"/>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21920" y="0"/>
            <a:ext cx="11948160" cy="6857996"/>
          </a:xfrm>
          <a:prstGeom prst="rect">
            <a:avLst/>
          </a:prstGeom>
          <a:blipFill>
            <a:blip r:embed="rId7" cstate="print"/>
            <a:stretch>
              <a:fillRect/>
            </a:stretch>
          </a:blipFill>
        </p:spPr>
        <p:txBody>
          <a:bodyPr wrap="square" lIns="0" tIns="0" rIns="0" bIns="0" rtlCol="0"/>
          <a:lstStyle/>
          <a:p>
            <a:endParaRPr/>
          </a:p>
        </p:txBody>
      </p:sp>
      <p:sp>
        <p:nvSpPr>
          <p:cNvPr id="2" name="Holder 2"/>
          <p:cNvSpPr>
            <a:spLocks noGrp="1"/>
          </p:cNvSpPr>
          <p:nvPr>
            <p:ph type="title"/>
          </p:nvPr>
        </p:nvSpPr>
        <p:spPr>
          <a:xfrm>
            <a:off x="4955285" y="95504"/>
            <a:ext cx="2496184" cy="636270"/>
          </a:xfrm>
          <a:prstGeom prst="rect">
            <a:avLst/>
          </a:prstGeom>
        </p:spPr>
        <p:txBody>
          <a:bodyPr wrap="square" lIns="0" tIns="0" rIns="0" bIns="0">
            <a:spAutoFit/>
          </a:bodyPr>
          <a:lstStyle>
            <a:lvl1pPr>
              <a:defRPr sz="4000" b="1" i="0">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946696" y="1861311"/>
            <a:ext cx="10322560" cy="427418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10/25/2022</a:t>
            </a:fld>
            <a:endParaRPr lang="en-US"/>
          </a:p>
        </p:txBody>
      </p:sp>
      <p:sp>
        <p:nvSpPr>
          <p:cNvPr id="6" name="Holder 6"/>
          <p:cNvSpPr>
            <a:spLocks noGrp="1"/>
          </p:cNvSpPr>
          <p:nvPr>
            <p:ph type="sldNum" sz="quarter" idx="7"/>
          </p:nvPr>
        </p:nvSpPr>
        <p:spPr>
          <a:xfrm>
            <a:off x="11074654" y="6466738"/>
            <a:ext cx="228600" cy="177800"/>
          </a:xfrm>
          <a:prstGeom prst="rect">
            <a:avLst/>
          </a:prstGeom>
        </p:spPr>
        <p:txBody>
          <a:bodyPr wrap="square" lIns="0" tIns="0" rIns="0" bIns="0">
            <a:spAutoFit/>
          </a:bodyPr>
          <a:lstStyle>
            <a:lvl1pPr>
              <a:defRPr sz="1200" b="0" i="0">
                <a:solidFill>
                  <a:srgbClr val="888888"/>
                </a:solidFill>
                <a:latin typeface="Carlito"/>
                <a:cs typeface="Carlito"/>
              </a:defRPr>
            </a:lvl1pPr>
          </a:lstStyle>
          <a:p>
            <a:pPr marL="38100">
              <a:lnSpc>
                <a:spcPts val="1240"/>
              </a:lnSpc>
            </a:pPr>
            <a:fld id="{81D60167-4931-47E6-BA6A-407CBD079E47}" type="slidenum">
              <a:rPr dirty="0"/>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5428488"/>
            <a:ext cx="12192000" cy="1430020"/>
          </a:xfrm>
          <a:custGeom>
            <a:avLst/>
            <a:gdLst/>
            <a:ahLst/>
            <a:cxnLst/>
            <a:rect l="l" t="t" r="r" b="b"/>
            <a:pathLst>
              <a:path w="12192000" h="1430020">
                <a:moveTo>
                  <a:pt x="12191999" y="0"/>
                </a:moveTo>
                <a:lnTo>
                  <a:pt x="0" y="0"/>
                </a:lnTo>
                <a:lnTo>
                  <a:pt x="0" y="1429510"/>
                </a:lnTo>
                <a:lnTo>
                  <a:pt x="12191999" y="1429510"/>
                </a:lnTo>
                <a:lnTo>
                  <a:pt x="12191999" y="0"/>
                </a:lnTo>
                <a:close/>
              </a:path>
            </a:pathLst>
          </a:custGeom>
          <a:solidFill>
            <a:srgbClr val="FFFFFF"/>
          </a:solidFill>
        </p:spPr>
        <p:txBody>
          <a:bodyPr wrap="square" lIns="0" tIns="0" rIns="0" bIns="0" rtlCol="0"/>
          <a:lstStyle/>
          <a:p>
            <a:endParaRPr/>
          </a:p>
        </p:txBody>
      </p:sp>
      <p:sp>
        <p:nvSpPr>
          <p:cNvPr id="3" name="object 3"/>
          <p:cNvSpPr/>
          <p:nvPr/>
        </p:nvSpPr>
        <p:spPr>
          <a:xfrm>
            <a:off x="301752" y="5900928"/>
            <a:ext cx="45720" cy="615950"/>
          </a:xfrm>
          <a:custGeom>
            <a:avLst/>
            <a:gdLst/>
            <a:ahLst/>
            <a:cxnLst/>
            <a:rect l="l" t="t" r="r" b="b"/>
            <a:pathLst>
              <a:path w="45720" h="615950">
                <a:moveTo>
                  <a:pt x="45720" y="0"/>
                </a:moveTo>
                <a:lnTo>
                  <a:pt x="0" y="0"/>
                </a:lnTo>
                <a:lnTo>
                  <a:pt x="0" y="615696"/>
                </a:lnTo>
                <a:lnTo>
                  <a:pt x="45720" y="615696"/>
                </a:lnTo>
                <a:lnTo>
                  <a:pt x="45720" y="0"/>
                </a:lnTo>
                <a:close/>
              </a:path>
            </a:pathLst>
          </a:custGeom>
          <a:solidFill>
            <a:srgbClr val="C00000"/>
          </a:solidFill>
        </p:spPr>
        <p:txBody>
          <a:bodyPr wrap="square" lIns="0" tIns="0" rIns="0" bIns="0" rtlCol="0"/>
          <a:lstStyle/>
          <a:p>
            <a:endParaRPr/>
          </a:p>
        </p:txBody>
      </p:sp>
      <p:sp>
        <p:nvSpPr>
          <p:cNvPr id="4" name="object 4"/>
          <p:cNvSpPr/>
          <p:nvPr/>
        </p:nvSpPr>
        <p:spPr>
          <a:xfrm>
            <a:off x="9506711" y="5940552"/>
            <a:ext cx="1292860" cy="917575"/>
          </a:xfrm>
          <a:custGeom>
            <a:avLst/>
            <a:gdLst/>
            <a:ahLst/>
            <a:cxnLst/>
            <a:rect l="l" t="t" r="r" b="b"/>
            <a:pathLst>
              <a:path w="1292859" h="917575">
                <a:moveTo>
                  <a:pt x="1292352" y="0"/>
                </a:moveTo>
                <a:lnTo>
                  <a:pt x="0" y="0"/>
                </a:lnTo>
                <a:lnTo>
                  <a:pt x="0" y="917448"/>
                </a:lnTo>
                <a:lnTo>
                  <a:pt x="268673" y="917448"/>
                </a:lnTo>
                <a:lnTo>
                  <a:pt x="1292352" y="0"/>
                </a:lnTo>
                <a:close/>
              </a:path>
            </a:pathLst>
          </a:custGeom>
          <a:solidFill>
            <a:srgbClr val="F1F1F1">
              <a:alpha val="16862"/>
            </a:srgbClr>
          </a:solidFill>
        </p:spPr>
        <p:txBody>
          <a:bodyPr wrap="square" lIns="0" tIns="0" rIns="0" bIns="0" rtlCol="0"/>
          <a:lstStyle/>
          <a:p>
            <a:endParaRPr/>
          </a:p>
        </p:txBody>
      </p:sp>
      <p:sp>
        <p:nvSpPr>
          <p:cNvPr id="5" name="object 5"/>
          <p:cNvSpPr/>
          <p:nvPr/>
        </p:nvSpPr>
        <p:spPr>
          <a:xfrm>
            <a:off x="228600" y="3591814"/>
            <a:ext cx="3304032" cy="3148584"/>
          </a:xfrm>
          <a:prstGeom prst="rect">
            <a:avLst/>
          </a:prstGeom>
          <a:blipFill>
            <a:blip r:embed="rId3" cstate="print"/>
            <a:stretch>
              <a:fillRect/>
            </a:stretch>
          </a:blipFill>
        </p:spPr>
        <p:txBody>
          <a:bodyPr wrap="square" lIns="0" tIns="0" rIns="0" bIns="0" rtlCol="0"/>
          <a:lstStyle/>
          <a:p>
            <a:endParaRPr/>
          </a:p>
        </p:txBody>
      </p:sp>
      <p:grpSp>
        <p:nvGrpSpPr>
          <p:cNvPr id="6" name="object 6"/>
          <p:cNvGrpSpPr/>
          <p:nvPr/>
        </p:nvGrpSpPr>
        <p:grpSpPr>
          <a:xfrm>
            <a:off x="0" y="-53418"/>
            <a:ext cx="12179935" cy="6858000"/>
            <a:chOff x="12191" y="0"/>
            <a:chExt cx="12179935" cy="6858000"/>
          </a:xfrm>
        </p:grpSpPr>
        <p:sp>
          <p:nvSpPr>
            <p:cNvPr id="7" name="object 7"/>
            <p:cNvSpPr/>
            <p:nvPr/>
          </p:nvSpPr>
          <p:spPr>
            <a:xfrm>
              <a:off x="7043927" y="0"/>
              <a:ext cx="5148580" cy="5788660"/>
            </a:xfrm>
            <a:custGeom>
              <a:avLst/>
              <a:gdLst/>
              <a:ahLst/>
              <a:cxnLst/>
              <a:rect l="l" t="t" r="r" b="b"/>
              <a:pathLst>
                <a:path w="5148580" h="5788660">
                  <a:moveTo>
                    <a:pt x="5148072" y="0"/>
                  </a:moveTo>
                  <a:lnTo>
                    <a:pt x="5091764" y="0"/>
                  </a:lnTo>
                  <a:lnTo>
                    <a:pt x="0" y="5788152"/>
                  </a:lnTo>
                  <a:lnTo>
                    <a:pt x="5148072" y="5788152"/>
                  </a:lnTo>
                  <a:lnTo>
                    <a:pt x="5148072" y="0"/>
                  </a:lnTo>
                  <a:close/>
                </a:path>
              </a:pathLst>
            </a:custGeom>
            <a:solidFill>
              <a:srgbClr val="F1F1F1">
                <a:alpha val="16862"/>
              </a:srgbClr>
            </a:solidFill>
          </p:spPr>
          <p:txBody>
            <a:bodyPr wrap="square" lIns="0" tIns="0" rIns="0" bIns="0" rtlCol="0"/>
            <a:lstStyle/>
            <a:p>
              <a:endParaRPr/>
            </a:p>
          </p:txBody>
        </p:sp>
        <p:sp>
          <p:nvSpPr>
            <p:cNvPr id="8" name="object 8"/>
            <p:cNvSpPr/>
            <p:nvPr/>
          </p:nvSpPr>
          <p:spPr>
            <a:xfrm>
              <a:off x="2124456" y="2026920"/>
              <a:ext cx="6827520" cy="1578864"/>
            </a:xfrm>
            <a:prstGeom prst="rect">
              <a:avLst/>
            </a:prstGeom>
            <a:blipFill>
              <a:blip r:embed="rId4" cstate="print"/>
              <a:stretch>
                <a:fillRect/>
              </a:stretch>
            </a:blipFill>
          </p:spPr>
          <p:txBody>
            <a:bodyPr wrap="square" lIns="0" tIns="0" rIns="0" bIns="0" rtlCol="0"/>
            <a:lstStyle/>
            <a:p>
              <a:endParaRPr/>
            </a:p>
          </p:txBody>
        </p:sp>
        <p:sp>
          <p:nvSpPr>
            <p:cNvPr id="9" name="object 9"/>
            <p:cNvSpPr/>
            <p:nvPr/>
          </p:nvSpPr>
          <p:spPr>
            <a:xfrm>
              <a:off x="12191" y="24383"/>
              <a:ext cx="3858767" cy="1539240"/>
            </a:xfrm>
            <a:prstGeom prst="rect">
              <a:avLst/>
            </a:prstGeom>
            <a:blipFill>
              <a:blip r:embed="rId5" cstate="print"/>
              <a:stretch>
                <a:fillRect/>
              </a:stretch>
            </a:blipFill>
          </p:spPr>
          <p:txBody>
            <a:bodyPr wrap="square" lIns="0" tIns="0" rIns="0" bIns="0" rtlCol="0"/>
            <a:lstStyle/>
            <a:p>
              <a:endParaRPr/>
            </a:p>
          </p:txBody>
        </p:sp>
        <p:sp>
          <p:nvSpPr>
            <p:cNvPr id="10" name="object 10"/>
            <p:cNvSpPr/>
            <p:nvPr/>
          </p:nvSpPr>
          <p:spPr>
            <a:xfrm>
              <a:off x="9942433" y="5336062"/>
              <a:ext cx="2249805" cy="1522095"/>
            </a:xfrm>
            <a:custGeom>
              <a:avLst/>
              <a:gdLst/>
              <a:ahLst/>
              <a:cxnLst/>
              <a:rect l="l" t="t" r="r" b="b"/>
              <a:pathLst>
                <a:path w="2249804" h="1522095">
                  <a:moveTo>
                    <a:pt x="2249566" y="0"/>
                  </a:moveTo>
                  <a:lnTo>
                    <a:pt x="0" y="1521934"/>
                  </a:lnTo>
                  <a:lnTo>
                    <a:pt x="2249566" y="1521934"/>
                  </a:lnTo>
                  <a:lnTo>
                    <a:pt x="2249566" y="0"/>
                  </a:lnTo>
                  <a:close/>
                </a:path>
              </a:pathLst>
            </a:custGeom>
            <a:solidFill>
              <a:srgbClr val="C00000"/>
            </a:solidFill>
          </p:spPr>
          <p:txBody>
            <a:bodyPr wrap="square" lIns="0" tIns="0" rIns="0" bIns="0" rtlCol="0"/>
            <a:lstStyle/>
            <a:p>
              <a:endParaRPr/>
            </a:p>
          </p:txBody>
        </p:sp>
      </p:grpSp>
      <p:sp>
        <p:nvSpPr>
          <p:cNvPr id="11" name="object 11"/>
          <p:cNvSpPr txBox="1"/>
          <p:nvPr/>
        </p:nvSpPr>
        <p:spPr>
          <a:xfrm>
            <a:off x="3657600" y="6049467"/>
            <a:ext cx="2945130" cy="329565"/>
          </a:xfrm>
          <a:prstGeom prst="rect">
            <a:avLst/>
          </a:prstGeom>
        </p:spPr>
        <p:txBody>
          <a:bodyPr vert="horz" wrap="square" lIns="0" tIns="11430" rIns="0" bIns="0" rtlCol="0">
            <a:spAutoFit/>
          </a:bodyPr>
          <a:lstStyle/>
          <a:p>
            <a:pPr marL="12700">
              <a:lnSpc>
                <a:spcPct val="100000"/>
              </a:lnSpc>
              <a:spcBef>
                <a:spcPts val="90"/>
              </a:spcBef>
            </a:pPr>
            <a:r>
              <a:rPr sz="2000" b="1" spc="-340" dirty="0">
                <a:solidFill>
                  <a:srgbClr val="585858"/>
                </a:solidFill>
                <a:latin typeface="Arial"/>
                <a:cs typeface="Arial"/>
              </a:rPr>
              <a:t>DISCOVER </a:t>
            </a:r>
            <a:r>
              <a:rPr sz="2000" b="1" spc="-80" dirty="0">
                <a:solidFill>
                  <a:srgbClr val="585858"/>
                </a:solidFill>
                <a:latin typeface="Arial"/>
                <a:cs typeface="Arial"/>
              </a:rPr>
              <a:t>. </a:t>
            </a:r>
            <a:r>
              <a:rPr sz="2000" b="1" spc="-385" dirty="0">
                <a:solidFill>
                  <a:srgbClr val="C00000"/>
                </a:solidFill>
                <a:latin typeface="Arial"/>
                <a:cs typeface="Arial"/>
              </a:rPr>
              <a:t>LEARN </a:t>
            </a:r>
            <a:r>
              <a:rPr sz="2000" b="1" spc="-80" dirty="0">
                <a:solidFill>
                  <a:srgbClr val="585858"/>
                </a:solidFill>
                <a:latin typeface="Arial"/>
                <a:cs typeface="Arial"/>
              </a:rPr>
              <a:t>.</a:t>
            </a:r>
            <a:r>
              <a:rPr sz="2000" b="1" spc="-250" dirty="0">
                <a:solidFill>
                  <a:srgbClr val="585858"/>
                </a:solidFill>
                <a:latin typeface="Arial"/>
                <a:cs typeface="Arial"/>
              </a:rPr>
              <a:t> </a:t>
            </a:r>
            <a:r>
              <a:rPr sz="2000" b="1" spc="-385" dirty="0">
                <a:solidFill>
                  <a:srgbClr val="585858"/>
                </a:solidFill>
                <a:latin typeface="Arial"/>
                <a:cs typeface="Arial"/>
              </a:rPr>
              <a:t>EMPOWER</a:t>
            </a:r>
            <a:endParaRPr sz="2000" dirty="0">
              <a:latin typeface="Arial"/>
              <a:cs typeface="Arial"/>
            </a:endParaRPr>
          </a:p>
        </p:txBody>
      </p:sp>
      <p:sp>
        <p:nvSpPr>
          <p:cNvPr id="12" name="object 12"/>
          <p:cNvSpPr/>
          <p:nvPr/>
        </p:nvSpPr>
        <p:spPr>
          <a:xfrm>
            <a:off x="6885431" y="6044184"/>
            <a:ext cx="45720" cy="368935"/>
          </a:xfrm>
          <a:custGeom>
            <a:avLst/>
            <a:gdLst/>
            <a:ahLst/>
            <a:cxnLst/>
            <a:rect l="l" t="t" r="r" b="b"/>
            <a:pathLst>
              <a:path w="45720" h="368935">
                <a:moveTo>
                  <a:pt x="45720" y="0"/>
                </a:moveTo>
                <a:lnTo>
                  <a:pt x="0" y="0"/>
                </a:lnTo>
                <a:lnTo>
                  <a:pt x="0" y="368807"/>
                </a:lnTo>
                <a:lnTo>
                  <a:pt x="45720" y="368807"/>
                </a:lnTo>
                <a:lnTo>
                  <a:pt x="45720" y="0"/>
                </a:lnTo>
                <a:close/>
              </a:path>
            </a:pathLst>
          </a:custGeom>
          <a:solidFill>
            <a:srgbClr val="C00000"/>
          </a:solidFill>
        </p:spPr>
        <p:txBody>
          <a:bodyPr wrap="square" lIns="0" tIns="0" rIns="0" bIns="0" rtlCol="0"/>
          <a:lstStyle/>
          <a:p>
            <a:endParaRPr/>
          </a:p>
        </p:txBody>
      </p:sp>
      <p:sp>
        <p:nvSpPr>
          <p:cNvPr id="13" name="object 13"/>
          <p:cNvSpPr txBox="1"/>
          <p:nvPr/>
        </p:nvSpPr>
        <p:spPr>
          <a:xfrm>
            <a:off x="7026261" y="4897319"/>
            <a:ext cx="5113022" cy="1515800"/>
          </a:xfrm>
          <a:prstGeom prst="rect">
            <a:avLst/>
          </a:prstGeom>
        </p:spPr>
        <p:txBody>
          <a:bodyPr vert="horz" wrap="square" lIns="0" tIns="12700" rIns="0" bIns="0" rtlCol="0">
            <a:spAutoFit/>
          </a:bodyPr>
          <a:lstStyle/>
          <a:p>
            <a:pPr marL="12700">
              <a:lnSpc>
                <a:spcPct val="100000"/>
              </a:lnSpc>
              <a:spcBef>
                <a:spcPts val="100"/>
              </a:spcBef>
            </a:pPr>
            <a:r>
              <a:rPr lang="en-IN" sz="2400" b="1" spc="-5" dirty="0">
                <a:solidFill>
                  <a:schemeClr val="tx1">
                    <a:lumMod val="85000"/>
                    <a:lumOff val="15000"/>
                  </a:schemeClr>
                </a:solidFill>
                <a:latin typeface="Times New Roman"/>
                <a:cs typeface="Times New Roman"/>
              </a:rPr>
              <a:t>Chapter 3.2.3 &amp; 3.2.4: Clustering</a:t>
            </a:r>
          </a:p>
          <a:p>
            <a:pPr marL="12700">
              <a:lnSpc>
                <a:spcPct val="100000"/>
              </a:lnSpc>
              <a:spcBef>
                <a:spcPts val="100"/>
              </a:spcBef>
            </a:pPr>
            <a:r>
              <a:rPr lang="en-IN" sz="2400" b="1" spc="-5" dirty="0">
                <a:solidFill>
                  <a:schemeClr val="tx1">
                    <a:lumMod val="85000"/>
                    <a:lumOff val="15000"/>
                  </a:schemeClr>
                </a:solidFill>
                <a:latin typeface="Times New Roman"/>
                <a:cs typeface="Times New Roman"/>
              </a:rPr>
              <a:t>Lecture 42: </a:t>
            </a:r>
            <a:r>
              <a:rPr lang="en-US" sz="2400" b="1" spc="-5" dirty="0">
                <a:solidFill>
                  <a:schemeClr val="tx1">
                    <a:lumMod val="85000"/>
                    <a:lumOff val="15000"/>
                  </a:schemeClr>
                </a:solidFill>
                <a:latin typeface="Times New Roman"/>
                <a:cs typeface="Times New Roman"/>
              </a:rPr>
              <a:t>K-mode Clustering &amp; DB scan Clustering</a:t>
            </a:r>
          </a:p>
          <a:p>
            <a:pPr marL="12700">
              <a:lnSpc>
                <a:spcPct val="100000"/>
              </a:lnSpc>
              <a:spcBef>
                <a:spcPts val="100"/>
              </a:spcBef>
            </a:pPr>
            <a:r>
              <a:rPr lang="en-IN" sz="2400" b="1" spc="-5" dirty="0">
                <a:solidFill>
                  <a:schemeClr val="tx1">
                    <a:lumMod val="85000"/>
                    <a:lumOff val="15000"/>
                  </a:schemeClr>
                </a:solidFill>
                <a:latin typeface="Times New Roman"/>
                <a:cs typeface="Times New Roman"/>
              </a:rPr>
              <a:t>By: Mr. Siddharth Kumar</a:t>
            </a:r>
            <a:endParaRPr sz="2400" dirty="0">
              <a:solidFill>
                <a:schemeClr val="tx1">
                  <a:lumMod val="85000"/>
                  <a:lumOff val="15000"/>
                </a:schemeClr>
              </a:solidFill>
              <a:latin typeface="Times New Roman"/>
              <a:cs typeface="Times New Roman"/>
            </a:endParaRPr>
          </a:p>
        </p:txBody>
      </p:sp>
      <p:sp>
        <p:nvSpPr>
          <p:cNvPr id="14" name="object 14"/>
          <p:cNvSpPr txBox="1">
            <a:spLocks noGrp="1"/>
          </p:cNvSpPr>
          <p:nvPr>
            <p:ph type="title"/>
          </p:nvPr>
        </p:nvSpPr>
        <p:spPr>
          <a:xfrm>
            <a:off x="2661921" y="1695147"/>
            <a:ext cx="7898130" cy="512445"/>
          </a:xfrm>
          <a:prstGeom prst="rect">
            <a:avLst/>
          </a:prstGeom>
        </p:spPr>
        <p:txBody>
          <a:bodyPr vert="horz" wrap="square" lIns="0" tIns="11430" rIns="0" bIns="0" rtlCol="0">
            <a:spAutoFit/>
          </a:bodyPr>
          <a:lstStyle/>
          <a:p>
            <a:pPr marL="12700">
              <a:lnSpc>
                <a:spcPct val="100000"/>
              </a:lnSpc>
              <a:spcBef>
                <a:spcPts val="90"/>
              </a:spcBef>
            </a:pPr>
            <a:r>
              <a:rPr sz="3200" b="0" spc="-10" dirty="0">
                <a:latin typeface="Arial Black"/>
                <a:cs typeface="Arial Black"/>
              </a:rPr>
              <a:t>INSTITUTE</a:t>
            </a:r>
            <a:r>
              <a:rPr lang="en-IN" sz="3200" b="0" spc="-10" dirty="0">
                <a:latin typeface="Arial Black"/>
                <a:cs typeface="Arial Black"/>
              </a:rPr>
              <a:t>: UIE (AIT-CSE)</a:t>
            </a:r>
            <a:endParaRPr sz="3200" dirty="0">
              <a:latin typeface="Arial Black"/>
              <a:cs typeface="Arial Black"/>
            </a:endParaRPr>
          </a:p>
        </p:txBody>
      </p:sp>
      <p:sp>
        <p:nvSpPr>
          <p:cNvPr id="15" name="object 15"/>
          <p:cNvSpPr txBox="1"/>
          <p:nvPr/>
        </p:nvSpPr>
        <p:spPr>
          <a:xfrm>
            <a:off x="918973" y="2307884"/>
            <a:ext cx="11125200" cy="1967077"/>
          </a:xfrm>
          <a:prstGeom prst="rect">
            <a:avLst/>
          </a:prstGeom>
        </p:spPr>
        <p:txBody>
          <a:bodyPr vert="horz" wrap="square" lIns="0" tIns="172720" rIns="0" bIns="0" rtlCol="0">
            <a:spAutoFit/>
          </a:bodyPr>
          <a:lstStyle/>
          <a:p>
            <a:pPr marL="12700" marR="5080" algn="ctr">
              <a:lnSpc>
                <a:spcPct val="122900"/>
              </a:lnSpc>
              <a:spcBef>
                <a:spcPts val="350"/>
              </a:spcBef>
            </a:pPr>
            <a:r>
              <a:rPr lang="en-IN" sz="3200" dirty="0">
                <a:latin typeface="Arial Black" panose="020B0A04020102020204" pitchFamily="34" charset="0"/>
                <a:cs typeface="Times New Roman"/>
              </a:rPr>
              <a:t>CSS21: B.E. CSE (H) with specialization in </a:t>
            </a:r>
            <a:br>
              <a:rPr lang="en-IN" sz="3200" dirty="0">
                <a:latin typeface="Arial Black" panose="020B0A04020102020204" pitchFamily="34" charset="0"/>
                <a:cs typeface="Times New Roman"/>
              </a:rPr>
            </a:br>
            <a:r>
              <a:rPr lang="en-IN" sz="3200" dirty="0">
                <a:latin typeface="Arial Black" panose="020B0A04020102020204" pitchFamily="34" charset="0"/>
                <a:cs typeface="Times New Roman"/>
              </a:rPr>
              <a:t>Artificial Intelligence &amp; Machine Learning</a:t>
            </a:r>
          </a:p>
          <a:p>
            <a:pPr marL="12700" marR="5080" algn="ctr">
              <a:lnSpc>
                <a:spcPct val="122900"/>
              </a:lnSpc>
              <a:spcBef>
                <a:spcPts val="350"/>
              </a:spcBef>
            </a:pPr>
            <a:r>
              <a:rPr lang="en-IN" sz="2800" dirty="0">
                <a:latin typeface="Times New Roman" panose="02020603050405020304" pitchFamily="18" charset="0"/>
                <a:cs typeface="Times New Roman" panose="02020603050405020304" pitchFamily="18" charset="0"/>
              </a:rPr>
              <a:t>Advanced Machine Learning (20CSF-349)</a:t>
            </a:r>
            <a:endParaRPr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12192000" cy="4691380"/>
            <a:chOff x="0" y="0"/>
            <a:chExt cx="12192000" cy="4691380"/>
          </a:xfrm>
        </p:grpSpPr>
        <p:sp>
          <p:nvSpPr>
            <p:cNvPr id="3" name="object 3"/>
            <p:cNvSpPr/>
            <p:nvPr/>
          </p:nvSpPr>
          <p:spPr>
            <a:xfrm>
              <a:off x="0" y="0"/>
              <a:ext cx="12192000" cy="4688205"/>
            </a:xfrm>
            <a:custGeom>
              <a:avLst/>
              <a:gdLst/>
              <a:ahLst/>
              <a:cxnLst/>
              <a:rect l="l" t="t" r="r" b="b"/>
              <a:pathLst>
                <a:path w="12192000" h="4688205">
                  <a:moveTo>
                    <a:pt x="12192000" y="0"/>
                  </a:moveTo>
                  <a:lnTo>
                    <a:pt x="0" y="0"/>
                  </a:lnTo>
                  <a:lnTo>
                    <a:pt x="0" y="4687824"/>
                  </a:lnTo>
                  <a:lnTo>
                    <a:pt x="12192000" y="4687824"/>
                  </a:lnTo>
                  <a:lnTo>
                    <a:pt x="12192000" y="0"/>
                  </a:lnTo>
                  <a:close/>
                </a:path>
              </a:pathLst>
            </a:custGeom>
            <a:solidFill>
              <a:srgbClr val="385622">
                <a:alpha val="59999"/>
              </a:srgbClr>
            </a:solidFill>
          </p:spPr>
          <p:txBody>
            <a:bodyPr wrap="square" lIns="0" tIns="0" rIns="0" bIns="0" rtlCol="0"/>
            <a:lstStyle/>
            <a:p>
              <a:endParaRPr/>
            </a:p>
          </p:txBody>
        </p:sp>
        <p:sp>
          <p:nvSpPr>
            <p:cNvPr id="4" name="object 4"/>
            <p:cNvSpPr/>
            <p:nvPr/>
          </p:nvSpPr>
          <p:spPr>
            <a:xfrm>
              <a:off x="9348216" y="0"/>
              <a:ext cx="1828800" cy="1828800"/>
            </a:xfrm>
            <a:custGeom>
              <a:avLst/>
              <a:gdLst/>
              <a:ahLst/>
              <a:cxnLst/>
              <a:rect l="l" t="t" r="r" b="b"/>
              <a:pathLst>
                <a:path w="1828800" h="1828800">
                  <a:moveTo>
                    <a:pt x="0" y="0"/>
                  </a:moveTo>
                  <a:lnTo>
                    <a:pt x="1828800" y="1828800"/>
                  </a:lnTo>
                </a:path>
                <a:path w="1828800" h="1828800">
                  <a:moveTo>
                    <a:pt x="819911" y="0"/>
                  </a:moveTo>
                  <a:lnTo>
                    <a:pt x="1483867" y="663955"/>
                  </a:lnTo>
                </a:path>
              </a:pathLst>
            </a:custGeom>
            <a:ln w="6096">
              <a:solidFill>
                <a:srgbClr val="EC7C30"/>
              </a:solidFill>
            </a:ln>
          </p:spPr>
          <p:txBody>
            <a:bodyPr wrap="square" lIns="0" tIns="0" rIns="0" bIns="0" rtlCol="0"/>
            <a:lstStyle/>
            <a:p>
              <a:endParaRPr/>
            </a:p>
          </p:txBody>
        </p:sp>
      </p:grpSp>
      <p:grpSp>
        <p:nvGrpSpPr>
          <p:cNvPr id="5" name="object 5"/>
          <p:cNvGrpSpPr/>
          <p:nvPr/>
        </p:nvGrpSpPr>
        <p:grpSpPr>
          <a:xfrm>
            <a:off x="387095" y="5126735"/>
            <a:ext cx="1734820" cy="1734820"/>
            <a:chOff x="387095" y="5126735"/>
            <a:chExt cx="1734820" cy="1734820"/>
          </a:xfrm>
        </p:grpSpPr>
        <p:sp>
          <p:nvSpPr>
            <p:cNvPr id="6" name="object 6"/>
            <p:cNvSpPr/>
            <p:nvPr/>
          </p:nvSpPr>
          <p:spPr>
            <a:xfrm>
              <a:off x="734568" y="6294119"/>
              <a:ext cx="558800" cy="558800"/>
            </a:xfrm>
            <a:custGeom>
              <a:avLst/>
              <a:gdLst/>
              <a:ahLst/>
              <a:cxnLst/>
              <a:rect l="l" t="t" r="r" b="b"/>
              <a:pathLst>
                <a:path w="558800" h="558800">
                  <a:moveTo>
                    <a:pt x="0" y="0"/>
                  </a:moveTo>
                  <a:lnTo>
                    <a:pt x="558291" y="558344"/>
                  </a:lnTo>
                </a:path>
              </a:pathLst>
            </a:custGeom>
            <a:ln w="6096">
              <a:solidFill>
                <a:srgbClr val="EC7C30"/>
              </a:solidFill>
            </a:ln>
          </p:spPr>
          <p:txBody>
            <a:bodyPr wrap="square" lIns="0" tIns="0" rIns="0" bIns="0" rtlCol="0"/>
            <a:lstStyle/>
            <a:p>
              <a:endParaRPr/>
            </a:p>
          </p:txBody>
        </p:sp>
        <p:sp>
          <p:nvSpPr>
            <p:cNvPr id="7" name="object 7"/>
            <p:cNvSpPr/>
            <p:nvPr/>
          </p:nvSpPr>
          <p:spPr>
            <a:xfrm>
              <a:off x="390143" y="5129783"/>
              <a:ext cx="1728470" cy="1728470"/>
            </a:xfrm>
            <a:custGeom>
              <a:avLst/>
              <a:gdLst/>
              <a:ahLst/>
              <a:cxnLst/>
              <a:rect l="l" t="t" r="r" b="b"/>
              <a:pathLst>
                <a:path w="1728470" h="1728470">
                  <a:moveTo>
                    <a:pt x="0" y="0"/>
                  </a:moveTo>
                  <a:lnTo>
                    <a:pt x="1728343" y="1728310"/>
                  </a:lnTo>
                </a:path>
              </a:pathLst>
            </a:custGeom>
            <a:ln w="6095">
              <a:solidFill>
                <a:srgbClr val="EC7C30"/>
              </a:solidFill>
            </a:ln>
          </p:spPr>
          <p:txBody>
            <a:bodyPr wrap="square" lIns="0" tIns="0" rIns="0" bIns="0" rtlCol="0"/>
            <a:lstStyle/>
            <a:p>
              <a:endParaRPr/>
            </a:p>
          </p:txBody>
        </p:sp>
      </p:grpSp>
      <p:sp>
        <p:nvSpPr>
          <p:cNvPr id="8" name="object 8"/>
          <p:cNvSpPr txBox="1">
            <a:spLocks noGrp="1"/>
          </p:cNvSpPr>
          <p:nvPr>
            <p:ph type="title"/>
          </p:nvPr>
        </p:nvSpPr>
        <p:spPr>
          <a:xfrm>
            <a:off x="4715002" y="2212619"/>
            <a:ext cx="4274820" cy="1244600"/>
          </a:xfrm>
          <a:prstGeom prst="rect">
            <a:avLst/>
          </a:prstGeom>
        </p:spPr>
        <p:txBody>
          <a:bodyPr vert="horz" wrap="square" lIns="0" tIns="12065" rIns="0" bIns="0" rtlCol="0">
            <a:spAutoFit/>
          </a:bodyPr>
          <a:lstStyle/>
          <a:p>
            <a:pPr marL="12700">
              <a:lnSpc>
                <a:spcPct val="100000"/>
              </a:lnSpc>
              <a:spcBef>
                <a:spcPts val="95"/>
              </a:spcBef>
            </a:pPr>
            <a:r>
              <a:rPr sz="8000" b="0" spc="-1445" dirty="0">
                <a:solidFill>
                  <a:srgbClr val="FFFFFF"/>
                </a:solidFill>
                <a:latin typeface="Arial"/>
                <a:cs typeface="Arial"/>
              </a:rPr>
              <a:t>THANK</a:t>
            </a:r>
            <a:r>
              <a:rPr sz="8000" b="0" spc="-819" dirty="0">
                <a:solidFill>
                  <a:srgbClr val="FFFFFF"/>
                </a:solidFill>
                <a:latin typeface="Arial"/>
                <a:cs typeface="Arial"/>
              </a:rPr>
              <a:t> </a:t>
            </a:r>
            <a:r>
              <a:rPr sz="8000" b="0" spc="-1760" dirty="0">
                <a:solidFill>
                  <a:srgbClr val="FFFFFF"/>
                </a:solidFill>
                <a:latin typeface="Arial"/>
                <a:cs typeface="Arial"/>
              </a:rPr>
              <a:t>YOU</a:t>
            </a:r>
            <a:endParaRPr sz="8000">
              <a:latin typeface="Arial"/>
              <a:cs typeface="Arial"/>
            </a:endParaRPr>
          </a:p>
        </p:txBody>
      </p:sp>
      <p:sp>
        <p:nvSpPr>
          <p:cNvPr id="9" name="object 9"/>
          <p:cNvSpPr/>
          <p:nvPr/>
        </p:nvSpPr>
        <p:spPr>
          <a:xfrm>
            <a:off x="2644139" y="1214627"/>
            <a:ext cx="2685415" cy="3228340"/>
          </a:xfrm>
          <a:custGeom>
            <a:avLst/>
            <a:gdLst/>
            <a:ahLst/>
            <a:cxnLst/>
            <a:rect l="l" t="t" r="r" b="b"/>
            <a:pathLst>
              <a:path w="2685415" h="3228340">
                <a:moveTo>
                  <a:pt x="2429256" y="2414524"/>
                </a:moveTo>
                <a:lnTo>
                  <a:pt x="1612138" y="3227832"/>
                </a:lnTo>
                <a:lnTo>
                  <a:pt x="0" y="1613916"/>
                </a:lnTo>
                <a:lnTo>
                  <a:pt x="1612138" y="0"/>
                </a:lnTo>
                <a:lnTo>
                  <a:pt x="2429256" y="818134"/>
                </a:lnTo>
              </a:path>
              <a:path w="2685415" h="3228340">
                <a:moveTo>
                  <a:pt x="2685288" y="2414524"/>
                </a:moveTo>
                <a:lnTo>
                  <a:pt x="1868170" y="3227832"/>
                </a:lnTo>
                <a:lnTo>
                  <a:pt x="256032" y="1613916"/>
                </a:lnTo>
                <a:lnTo>
                  <a:pt x="1868170" y="0"/>
                </a:lnTo>
                <a:lnTo>
                  <a:pt x="2685288" y="818134"/>
                </a:lnTo>
              </a:path>
            </a:pathLst>
          </a:custGeom>
          <a:ln w="39624">
            <a:solidFill>
              <a:srgbClr val="FFFFFF"/>
            </a:solidFill>
          </a:ln>
        </p:spPr>
        <p:txBody>
          <a:bodyPr wrap="square" lIns="0" tIns="0" rIns="0" bIns="0" rtlCol="0"/>
          <a:lstStyle/>
          <a:p>
            <a:endParaRPr/>
          </a:p>
        </p:txBody>
      </p:sp>
      <p:sp>
        <p:nvSpPr>
          <p:cNvPr id="10" name="object 10"/>
          <p:cNvSpPr/>
          <p:nvPr/>
        </p:nvSpPr>
        <p:spPr>
          <a:xfrm>
            <a:off x="237743" y="152400"/>
            <a:ext cx="411480" cy="1612391"/>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5895B7C-7687-4927-9C17-73D030B97897}"/>
              </a:ext>
            </a:extLst>
          </p:cNvPr>
          <p:cNvSpPr>
            <a:spLocks noGrp="1"/>
          </p:cNvSpPr>
          <p:nvPr>
            <p:ph type="body" idx="1"/>
          </p:nvPr>
        </p:nvSpPr>
        <p:spPr>
          <a:xfrm>
            <a:off x="934708" y="1223096"/>
            <a:ext cx="3733184" cy="492443"/>
          </a:xfrm>
        </p:spPr>
        <p:txBody>
          <a:bodyPr/>
          <a:lstStyle/>
          <a:p>
            <a:r>
              <a:rPr lang="en-US" sz="3200" dirty="0"/>
              <a:t>Course Outcome</a:t>
            </a:r>
            <a:endParaRPr lang="en-IN" sz="3200" dirty="0"/>
          </a:p>
        </p:txBody>
      </p:sp>
      <p:sp>
        <p:nvSpPr>
          <p:cNvPr id="5" name="TextBox 4">
            <a:extLst>
              <a:ext uri="{FF2B5EF4-FFF2-40B4-BE49-F238E27FC236}">
                <a16:creationId xmlns:a16="http://schemas.microsoft.com/office/drawing/2014/main" id="{CD836566-D9E1-41D9-8F05-30E8CEC1EA3F}"/>
              </a:ext>
            </a:extLst>
          </p:cNvPr>
          <p:cNvSpPr txBox="1"/>
          <p:nvPr/>
        </p:nvSpPr>
        <p:spPr>
          <a:xfrm>
            <a:off x="2895600" y="353172"/>
            <a:ext cx="6705600" cy="707886"/>
          </a:xfrm>
          <a:prstGeom prst="rect">
            <a:avLst/>
          </a:prstGeom>
          <a:noFill/>
        </p:spPr>
        <p:txBody>
          <a:bodyPr wrap="square">
            <a:spAutoFit/>
          </a:bodyPr>
          <a:lstStyle/>
          <a:p>
            <a:r>
              <a:rPr lang="en-US" sz="4000" dirty="0">
                <a:latin typeface="Trebuchet MS"/>
                <a:cs typeface="Trebuchet MS"/>
              </a:rPr>
              <a:t>Advanced Machine Learning </a:t>
            </a:r>
            <a:endParaRPr lang="en-IN" sz="4000" dirty="0"/>
          </a:p>
        </p:txBody>
      </p:sp>
      <p:graphicFrame>
        <p:nvGraphicFramePr>
          <p:cNvPr id="6" name="Table 6">
            <a:extLst>
              <a:ext uri="{FF2B5EF4-FFF2-40B4-BE49-F238E27FC236}">
                <a16:creationId xmlns:a16="http://schemas.microsoft.com/office/drawing/2014/main" id="{3DF21EC0-2F39-4FA4-A8E2-FCDD8A43A9D2}"/>
              </a:ext>
            </a:extLst>
          </p:cNvPr>
          <p:cNvGraphicFramePr>
            <a:graphicFrameLocks noGrp="1"/>
          </p:cNvGraphicFramePr>
          <p:nvPr>
            <p:extLst>
              <p:ext uri="{D42A27DB-BD31-4B8C-83A1-F6EECF244321}">
                <p14:modId xmlns:p14="http://schemas.microsoft.com/office/powerpoint/2010/main" val="2647044696"/>
              </p:ext>
            </p:extLst>
          </p:nvPr>
        </p:nvGraphicFramePr>
        <p:xfrm>
          <a:off x="934708" y="1715538"/>
          <a:ext cx="10342891" cy="4395951"/>
        </p:xfrm>
        <a:graphic>
          <a:graphicData uri="http://schemas.openxmlformats.org/drawingml/2006/table">
            <a:tbl>
              <a:tblPr firstRow="1" bandRow="1">
                <a:tableStyleId>{5C22544A-7EE6-4342-B048-85BDC9FD1C3A}</a:tableStyleId>
              </a:tblPr>
              <a:tblGrid>
                <a:gridCol w="849618">
                  <a:extLst>
                    <a:ext uri="{9D8B030D-6E8A-4147-A177-3AD203B41FA5}">
                      <a16:colId xmlns:a16="http://schemas.microsoft.com/office/drawing/2014/main" val="3339205583"/>
                    </a:ext>
                  </a:extLst>
                </a:gridCol>
                <a:gridCol w="9493273">
                  <a:extLst>
                    <a:ext uri="{9D8B030D-6E8A-4147-A177-3AD203B41FA5}">
                      <a16:colId xmlns:a16="http://schemas.microsoft.com/office/drawing/2014/main" val="3982804983"/>
                    </a:ext>
                  </a:extLst>
                </a:gridCol>
              </a:tblGrid>
              <a:tr h="444467">
                <a:tc>
                  <a:txBody>
                    <a:bodyPr/>
                    <a:lstStyle/>
                    <a:p>
                      <a:pPr algn="ctr"/>
                      <a:r>
                        <a:rPr lang="en-US" dirty="0">
                          <a:latin typeface="+mj-lt"/>
                          <a:cs typeface="Times New Roman" panose="02020603050405020304" pitchFamily="18" charset="0"/>
                        </a:rPr>
                        <a:t>CO</a:t>
                      </a:r>
                      <a:endParaRPr lang="en-IN" dirty="0">
                        <a:latin typeface="+mj-lt"/>
                        <a:cs typeface="Times New Roman" panose="02020603050405020304" pitchFamily="18" charset="0"/>
                      </a:endParaRPr>
                    </a:p>
                  </a:txBody>
                  <a:tcPr/>
                </a:tc>
                <a:tc>
                  <a:txBody>
                    <a:bodyPr/>
                    <a:lstStyle/>
                    <a:p>
                      <a:pPr algn="ctr"/>
                      <a:r>
                        <a:rPr lang="en-US" dirty="0">
                          <a:latin typeface="+mj-lt"/>
                          <a:cs typeface="Times New Roman" panose="02020603050405020304" pitchFamily="18" charset="0"/>
                        </a:rPr>
                        <a:t>Title</a:t>
                      </a:r>
                      <a:endParaRPr lang="en-IN" dirty="0">
                        <a:latin typeface="+mj-lt"/>
                        <a:cs typeface="Times New Roman" panose="02020603050405020304" pitchFamily="18" charset="0"/>
                      </a:endParaRPr>
                    </a:p>
                  </a:txBody>
                  <a:tcPr/>
                </a:tc>
                <a:extLst>
                  <a:ext uri="{0D108BD9-81ED-4DB2-BD59-A6C34878D82A}">
                    <a16:rowId xmlns:a16="http://schemas.microsoft.com/office/drawing/2014/main" val="1764782345"/>
                  </a:ext>
                </a:extLst>
              </a:tr>
              <a:tr h="767163">
                <a:tc>
                  <a:txBody>
                    <a:bodyPr/>
                    <a:lstStyle/>
                    <a:p>
                      <a:pPr algn="ctr"/>
                      <a:r>
                        <a:rPr lang="en-US" dirty="0">
                          <a:latin typeface="+mj-lt"/>
                          <a:cs typeface="Times New Roman" panose="02020603050405020304" pitchFamily="18" charset="0"/>
                        </a:rPr>
                        <a:t>1</a:t>
                      </a:r>
                      <a:endParaRPr lang="en-IN" dirty="0">
                        <a:latin typeface="+mj-lt"/>
                        <a:cs typeface="Times New Roman" panose="02020603050405020304" pitchFamily="18" charset="0"/>
                      </a:endParaRPr>
                    </a:p>
                  </a:txBody>
                  <a:tcPr>
                    <a:solidFill>
                      <a:schemeClr val="tx2">
                        <a:lumMod val="20000"/>
                        <a:lumOff val="80000"/>
                      </a:schemeClr>
                    </a:solid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b="0" i="0" dirty="0">
                          <a:solidFill>
                            <a:schemeClr val="dk1"/>
                          </a:solidFill>
                          <a:effectLst/>
                          <a:latin typeface="+mj-lt"/>
                          <a:ea typeface="+mn-ea"/>
                          <a:cs typeface="Times New Roman" panose="02020603050405020304" pitchFamily="18" charset="0"/>
                        </a:rPr>
                        <a:t>Have a good understanding of the fundamental issues and challenges of machine learning: data, model selection, model complexity, etc.</a:t>
                      </a:r>
                    </a:p>
                  </a:txBody>
                  <a:tcPr>
                    <a:solidFill>
                      <a:schemeClr val="tx2">
                        <a:lumMod val="20000"/>
                        <a:lumOff val="80000"/>
                      </a:schemeClr>
                    </a:solidFill>
                  </a:tcPr>
                </a:tc>
                <a:extLst>
                  <a:ext uri="{0D108BD9-81ED-4DB2-BD59-A6C34878D82A}">
                    <a16:rowId xmlns:a16="http://schemas.microsoft.com/office/drawing/2014/main" val="816710563"/>
                  </a:ext>
                </a:extLst>
              </a:tr>
              <a:tr h="882832">
                <a:tc>
                  <a:txBody>
                    <a:bodyPr/>
                    <a:lstStyle/>
                    <a:p>
                      <a:pPr algn="ctr"/>
                      <a:r>
                        <a:rPr lang="en-US" dirty="0">
                          <a:latin typeface="+mj-lt"/>
                          <a:cs typeface="Times New Roman" panose="02020603050405020304" pitchFamily="18" charset="0"/>
                        </a:rPr>
                        <a:t>2</a:t>
                      </a:r>
                      <a:endParaRPr lang="en-IN" dirty="0">
                        <a:latin typeface="+mj-lt"/>
                        <a:cs typeface="Times New Roman" panose="02020603050405020304" pitchFamily="18" charset="0"/>
                      </a:endParaRPr>
                    </a:p>
                  </a:txBody>
                  <a:tcPr>
                    <a:solidFill>
                      <a:schemeClr val="tx2">
                        <a:lumMod val="20000"/>
                        <a:lumOff val="80000"/>
                      </a:schemeClr>
                    </a:solid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b="0" i="0" dirty="0">
                          <a:solidFill>
                            <a:schemeClr val="dk1"/>
                          </a:solidFill>
                          <a:effectLst/>
                          <a:latin typeface="+mj-lt"/>
                          <a:ea typeface="+mn-ea"/>
                          <a:cs typeface="Times New Roman" panose="02020603050405020304" pitchFamily="18" charset="0"/>
                        </a:rPr>
                        <a:t>Appreciate the underlying mathematical relationships within and across Machine Learning algorithms and the paradigms of supervised and un-supervised learning</a:t>
                      </a:r>
                    </a:p>
                  </a:txBody>
                  <a:tcPr>
                    <a:solidFill>
                      <a:schemeClr val="tx2">
                        <a:lumMod val="20000"/>
                        <a:lumOff val="80000"/>
                      </a:schemeClr>
                    </a:solidFill>
                  </a:tcPr>
                </a:tc>
                <a:extLst>
                  <a:ext uri="{0D108BD9-81ED-4DB2-BD59-A6C34878D82A}">
                    <a16:rowId xmlns:a16="http://schemas.microsoft.com/office/drawing/2014/main" val="514383862"/>
                  </a:ext>
                </a:extLst>
              </a:tr>
              <a:tr h="767163">
                <a:tc>
                  <a:txBody>
                    <a:bodyPr/>
                    <a:lstStyle/>
                    <a:p>
                      <a:pPr algn="ctr"/>
                      <a:r>
                        <a:rPr lang="en-US" dirty="0">
                          <a:latin typeface="+mj-lt"/>
                          <a:cs typeface="Times New Roman" panose="02020603050405020304" pitchFamily="18" charset="0"/>
                        </a:rPr>
                        <a:t>3</a:t>
                      </a:r>
                      <a:endParaRPr lang="en-IN" dirty="0">
                        <a:latin typeface="+mj-lt"/>
                        <a:cs typeface="Times New Roman" panose="02020603050405020304" pitchFamily="18" charset="0"/>
                      </a:endParaRPr>
                    </a:p>
                  </a:txBody>
                  <a:tcPr>
                    <a:solidFill>
                      <a:schemeClr val="tx2">
                        <a:lumMod val="20000"/>
                        <a:lumOff val="80000"/>
                      </a:schemeClr>
                    </a:solid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b="0" i="0" dirty="0">
                          <a:solidFill>
                            <a:schemeClr val="dk1"/>
                          </a:solidFill>
                          <a:effectLst/>
                          <a:latin typeface="+mj-lt"/>
                          <a:ea typeface="+mn-ea"/>
                          <a:cs typeface="Times New Roman" panose="02020603050405020304" pitchFamily="18" charset="0"/>
                        </a:rPr>
                        <a:t>Design and implement various machine learning algorithms in a range of real-world applications.</a:t>
                      </a:r>
                    </a:p>
                  </a:txBody>
                  <a:tcPr>
                    <a:solidFill>
                      <a:schemeClr val="tx2">
                        <a:lumMod val="20000"/>
                        <a:lumOff val="80000"/>
                      </a:schemeClr>
                    </a:solidFill>
                  </a:tcPr>
                </a:tc>
                <a:extLst>
                  <a:ext uri="{0D108BD9-81ED-4DB2-BD59-A6C34878D82A}">
                    <a16:rowId xmlns:a16="http://schemas.microsoft.com/office/drawing/2014/main" val="4211054048"/>
                  </a:ext>
                </a:extLst>
              </a:tr>
              <a:tr h="767163">
                <a:tc>
                  <a:txBody>
                    <a:bodyPr/>
                    <a:lstStyle/>
                    <a:p>
                      <a:pPr algn="ctr"/>
                      <a:r>
                        <a:rPr lang="en-IN" dirty="0">
                          <a:latin typeface="+mj-lt"/>
                          <a:cs typeface="Times New Roman" panose="02020603050405020304" pitchFamily="18" charset="0"/>
                        </a:rPr>
                        <a:t>4</a:t>
                      </a:r>
                    </a:p>
                  </a:txBody>
                  <a:tcPr>
                    <a:solidFill>
                      <a:schemeClr val="tx2">
                        <a:lumMod val="20000"/>
                        <a:lumOff val="80000"/>
                      </a:schemeClr>
                    </a:solid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b="0" i="0" dirty="0">
                          <a:solidFill>
                            <a:schemeClr val="dk1"/>
                          </a:solidFill>
                          <a:effectLst/>
                          <a:latin typeface="+mj-lt"/>
                          <a:ea typeface="+mn-ea"/>
                          <a:cs typeface="Times New Roman" panose="02020603050405020304" pitchFamily="18" charset="0"/>
                        </a:rPr>
                        <a:t>Design and evaluate intelligent expert models for perception and prediction using machine learning algorithms</a:t>
                      </a:r>
                    </a:p>
                  </a:txBody>
                  <a:tcPr>
                    <a:solidFill>
                      <a:schemeClr val="tx2">
                        <a:lumMod val="20000"/>
                        <a:lumOff val="80000"/>
                      </a:schemeClr>
                    </a:solidFill>
                  </a:tcPr>
                </a:tc>
                <a:extLst>
                  <a:ext uri="{0D108BD9-81ED-4DB2-BD59-A6C34878D82A}">
                    <a16:rowId xmlns:a16="http://schemas.microsoft.com/office/drawing/2014/main" val="1285729091"/>
                  </a:ext>
                </a:extLst>
              </a:tr>
              <a:tr h="767163">
                <a:tc>
                  <a:txBody>
                    <a:bodyPr/>
                    <a:lstStyle/>
                    <a:p>
                      <a:pPr algn="ctr"/>
                      <a:r>
                        <a:rPr lang="en-IN" dirty="0">
                          <a:latin typeface="+mj-lt"/>
                          <a:cs typeface="Times New Roman" panose="02020603050405020304" pitchFamily="18" charset="0"/>
                        </a:rPr>
                        <a:t>5</a:t>
                      </a:r>
                    </a:p>
                  </a:txBody>
                  <a:tcPr>
                    <a:solidFill>
                      <a:schemeClr val="tx2">
                        <a:lumMod val="20000"/>
                        <a:lumOff val="80000"/>
                      </a:schemeClr>
                    </a:solidFill>
                  </a:tcPr>
                </a:tc>
                <a:tc>
                  <a:txBody>
                    <a:bodyPr/>
                    <a:lstStyle/>
                    <a:p>
                      <a:pPr rtl="0"/>
                      <a:r>
                        <a:rPr lang="en-US" b="0" i="0" dirty="0">
                          <a:solidFill>
                            <a:schemeClr val="dk1"/>
                          </a:solidFill>
                          <a:effectLst/>
                          <a:latin typeface="+mj-lt"/>
                          <a:ea typeface="+mn-ea"/>
                          <a:cs typeface="Times New Roman" panose="02020603050405020304" pitchFamily="18" charset="0"/>
                        </a:rPr>
                        <a:t>Analyze and make use of machine learning algorithms-based applications using performance</a:t>
                      </a:r>
                    </a:p>
                  </a:txBody>
                  <a:tcPr>
                    <a:solidFill>
                      <a:schemeClr val="tx2">
                        <a:lumMod val="20000"/>
                        <a:lumOff val="80000"/>
                      </a:schemeClr>
                    </a:solidFill>
                  </a:tcPr>
                </a:tc>
                <a:extLst>
                  <a:ext uri="{0D108BD9-81ED-4DB2-BD59-A6C34878D82A}">
                    <a16:rowId xmlns:a16="http://schemas.microsoft.com/office/drawing/2014/main" val="3581519426"/>
                  </a:ext>
                </a:extLst>
              </a:tr>
            </a:tbl>
          </a:graphicData>
        </a:graphic>
      </p:graphicFrame>
    </p:spTree>
    <p:extLst>
      <p:ext uri="{BB962C8B-B14F-4D97-AF65-F5344CB8AC3E}">
        <p14:creationId xmlns:p14="http://schemas.microsoft.com/office/powerpoint/2010/main" val="15536705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63DD2-5A24-46DC-9437-398A7211F060}"/>
              </a:ext>
            </a:extLst>
          </p:cNvPr>
          <p:cNvSpPr>
            <a:spLocks noGrp="1"/>
          </p:cNvSpPr>
          <p:nvPr>
            <p:ph type="title"/>
          </p:nvPr>
        </p:nvSpPr>
        <p:spPr>
          <a:xfrm>
            <a:off x="800100" y="152400"/>
            <a:ext cx="11239500" cy="615553"/>
          </a:xfrm>
        </p:spPr>
        <p:txBody>
          <a:bodyPr/>
          <a:lstStyle/>
          <a:p>
            <a:pPr algn="ctr"/>
            <a:r>
              <a:rPr lang="en-US" dirty="0"/>
              <a:t>K-mode Clustering </a:t>
            </a:r>
            <a:endParaRPr lang="en-IN" dirty="0"/>
          </a:p>
        </p:txBody>
      </p:sp>
      <p:sp>
        <p:nvSpPr>
          <p:cNvPr id="3" name="Text Placeholder 2">
            <a:extLst>
              <a:ext uri="{FF2B5EF4-FFF2-40B4-BE49-F238E27FC236}">
                <a16:creationId xmlns:a16="http://schemas.microsoft.com/office/drawing/2014/main" id="{6D9C9C50-757E-4C24-88CD-6D83A57104F1}"/>
              </a:ext>
            </a:extLst>
          </p:cNvPr>
          <p:cNvSpPr>
            <a:spLocks noGrp="1"/>
          </p:cNvSpPr>
          <p:nvPr>
            <p:ph type="body" idx="1"/>
          </p:nvPr>
        </p:nvSpPr>
        <p:spPr>
          <a:xfrm>
            <a:off x="304800" y="914400"/>
            <a:ext cx="11430000" cy="5492273"/>
          </a:xfrm>
        </p:spPr>
        <p:txBody>
          <a:bodyPr/>
          <a:lstStyle/>
          <a:p>
            <a:pPr marL="342900" indent="-342900" algn="just">
              <a:lnSpc>
                <a:spcPct val="150000"/>
              </a:lnSpc>
              <a:buFont typeface="Wingdings" panose="05000000000000000000" pitchFamily="2" charset="2"/>
              <a:buChar char="Ø"/>
            </a:pPr>
            <a:r>
              <a:rPr lang="en-US" sz="2000" dirty="0"/>
              <a:t>Clustering is an unsupervised learning method whose task is to divide the population or data points into a number of groups, such that data points in a group are more similar to other data points in the same group and dissimilar to the data points in other groups. It is basically a collection of objects based on similarity and dissimilarity between them.</a:t>
            </a:r>
          </a:p>
          <a:p>
            <a:pPr marL="342900" indent="-342900" algn="just">
              <a:lnSpc>
                <a:spcPct val="150000"/>
              </a:lnSpc>
              <a:buFont typeface="Wingdings" panose="05000000000000000000" pitchFamily="2" charset="2"/>
              <a:buChar char="Ø"/>
            </a:pPr>
            <a:r>
              <a:rPr lang="en-US" sz="2000" dirty="0"/>
              <a:t>K-Modes clustering is one of the unsupervised Machine Learning algorithms that is used to cluster categorical variables.</a:t>
            </a:r>
          </a:p>
          <a:p>
            <a:pPr marL="342900" indent="-342900" algn="just">
              <a:lnSpc>
                <a:spcPct val="150000"/>
              </a:lnSpc>
              <a:buFont typeface="Wingdings" panose="05000000000000000000" pitchFamily="2" charset="2"/>
              <a:buChar char="Ø"/>
            </a:pPr>
            <a:r>
              <a:rPr lang="en-US" sz="2000" dirty="0"/>
              <a:t>You might be wondering, why K-Modes when we already have K-Means.</a:t>
            </a:r>
          </a:p>
          <a:p>
            <a:pPr marL="342900" indent="-342900" algn="just">
              <a:lnSpc>
                <a:spcPct val="150000"/>
              </a:lnSpc>
              <a:buFont typeface="Wingdings" panose="05000000000000000000" pitchFamily="2" charset="2"/>
              <a:buChar char="Ø"/>
            </a:pPr>
            <a:r>
              <a:rPr lang="en-US" sz="2000" dirty="0"/>
              <a:t>K-Means uses mathematical measures (distance) to cluster continuous data. The lesser the distance, the more similar our data points are. Centroids are updated by Means.</a:t>
            </a:r>
          </a:p>
          <a:p>
            <a:pPr marL="342900" indent="-342900" algn="just">
              <a:lnSpc>
                <a:spcPct val="150000"/>
              </a:lnSpc>
              <a:buFont typeface="Wingdings" panose="05000000000000000000" pitchFamily="2" charset="2"/>
              <a:buChar char="Ø"/>
            </a:pPr>
            <a:r>
              <a:rPr lang="en-US" sz="2000" dirty="0"/>
              <a:t>But for categorical data points, we cannot calculate the distance. So we go for K-Modes algorithm. It uses the dissimilarities(total mismatches) between the data points. The lesser the dissimilarities the more similar our data points are. It uses Modes instead of means.</a:t>
            </a:r>
          </a:p>
        </p:txBody>
      </p:sp>
    </p:spTree>
    <p:extLst>
      <p:ext uri="{BB962C8B-B14F-4D97-AF65-F5344CB8AC3E}">
        <p14:creationId xmlns:p14="http://schemas.microsoft.com/office/powerpoint/2010/main" val="4157159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63DD2-5A24-46DC-9437-398A7211F060}"/>
              </a:ext>
            </a:extLst>
          </p:cNvPr>
          <p:cNvSpPr>
            <a:spLocks noGrp="1"/>
          </p:cNvSpPr>
          <p:nvPr>
            <p:ph type="title"/>
          </p:nvPr>
        </p:nvSpPr>
        <p:spPr>
          <a:xfrm>
            <a:off x="800100" y="152400"/>
            <a:ext cx="11239500" cy="615553"/>
          </a:xfrm>
        </p:spPr>
        <p:txBody>
          <a:bodyPr/>
          <a:lstStyle/>
          <a:p>
            <a:pPr algn="ctr"/>
            <a:r>
              <a:rPr lang="en-US" dirty="0"/>
              <a:t> </a:t>
            </a:r>
            <a:endParaRPr lang="en-IN" dirty="0"/>
          </a:p>
        </p:txBody>
      </p:sp>
      <p:sp>
        <p:nvSpPr>
          <p:cNvPr id="3" name="Text Placeholder 2">
            <a:extLst>
              <a:ext uri="{FF2B5EF4-FFF2-40B4-BE49-F238E27FC236}">
                <a16:creationId xmlns:a16="http://schemas.microsoft.com/office/drawing/2014/main" id="{6D9C9C50-757E-4C24-88CD-6D83A57104F1}"/>
              </a:ext>
            </a:extLst>
          </p:cNvPr>
          <p:cNvSpPr>
            <a:spLocks noGrp="1"/>
          </p:cNvSpPr>
          <p:nvPr>
            <p:ph type="body" idx="1"/>
          </p:nvPr>
        </p:nvSpPr>
        <p:spPr>
          <a:xfrm>
            <a:off x="304800" y="990600"/>
            <a:ext cx="11430000" cy="4568943"/>
          </a:xfrm>
        </p:spPr>
        <p:txBody>
          <a:bodyPr/>
          <a:lstStyle/>
          <a:p>
            <a:pPr algn="just">
              <a:lnSpc>
                <a:spcPct val="150000"/>
              </a:lnSpc>
            </a:pPr>
            <a:r>
              <a:rPr lang="en-US" sz="2000" b="1" dirty="0"/>
              <a:t>How does the K-Modes algorithm work?</a:t>
            </a:r>
          </a:p>
          <a:p>
            <a:pPr marL="457200" indent="-457200" algn="just">
              <a:lnSpc>
                <a:spcPct val="150000"/>
              </a:lnSpc>
              <a:buFont typeface="+mj-lt"/>
              <a:buAutoNum type="arabicPeriod"/>
            </a:pPr>
            <a:r>
              <a:rPr lang="en-US" sz="2000" dirty="0"/>
              <a:t>Unlike Hierarchical clustering methods, we need to upfront specify the K.</a:t>
            </a:r>
          </a:p>
          <a:p>
            <a:pPr marL="457200" indent="-457200" algn="just">
              <a:lnSpc>
                <a:spcPct val="150000"/>
              </a:lnSpc>
              <a:buFont typeface="+mj-lt"/>
              <a:buAutoNum type="arabicPeriod"/>
            </a:pPr>
            <a:r>
              <a:rPr lang="en-US" sz="2000" dirty="0"/>
              <a:t>Pick K observations at random and use them as leaders/clusters</a:t>
            </a:r>
          </a:p>
          <a:p>
            <a:pPr marL="457200" indent="-457200" algn="just">
              <a:lnSpc>
                <a:spcPct val="150000"/>
              </a:lnSpc>
              <a:buFont typeface="+mj-lt"/>
              <a:buAutoNum type="arabicPeriod"/>
            </a:pPr>
            <a:r>
              <a:rPr lang="en-US" sz="2000" dirty="0"/>
              <a:t>Calculate the dissimilarities and assign each observation to its closest cluster</a:t>
            </a:r>
          </a:p>
          <a:p>
            <a:pPr marL="457200" indent="-457200" algn="just">
              <a:lnSpc>
                <a:spcPct val="150000"/>
              </a:lnSpc>
              <a:buFont typeface="+mj-lt"/>
              <a:buAutoNum type="arabicPeriod"/>
            </a:pPr>
            <a:r>
              <a:rPr lang="en-US" sz="2000" dirty="0"/>
              <a:t>Define new modes for the clusters</a:t>
            </a:r>
          </a:p>
          <a:p>
            <a:pPr marL="457200" indent="-457200" algn="just">
              <a:lnSpc>
                <a:spcPct val="150000"/>
              </a:lnSpc>
              <a:buFont typeface="+mj-lt"/>
              <a:buAutoNum type="arabicPeriod"/>
            </a:pPr>
            <a:r>
              <a:rPr lang="en-US" sz="2000" dirty="0"/>
              <a:t>Repeat 2–3 steps until there are is no re-assignment required</a:t>
            </a:r>
          </a:p>
          <a:p>
            <a:pPr marL="457200" indent="-457200" algn="just">
              <a:lnSpc>
                <a:spcPct val="150000"/>
              </a:lnSpc>
              <a:buFont typeface="+mj-lt"/>
              <a:buAutoNum type="arabicPeriod"/>
            </a:pPr>
            <a:endParaRPr lang="en-US" sz="2000" dirty="0"/>
          </a:p>
          <a:p>
            <a:pPr marL="342900" indent="-342900" algn="just">
              <a:lnSpc>
                <a:spcPct val="150000"/>
              </a:lnSpc>
              <a:buFont typeface="Wingdings" panose="05000000000000000000" pitchFamily="2" charset="2"/>
              <a:buChar char="Ø"/>
            </a:pPr>
            <a:r>
              <a:rPr lang="en-US" sz="2000" dirty="0"/>
              <a:t>I hope you got the basic idea of the K-Modes algorithm by now. So let us quickly take an example to illustrate the working step by step.</a:t>
            </a:r>
          </a:p>
          <a:p>
            <a:pPr marL="342900" indent="-342900" algn="just">
              <a:lnSpc>
                <a:spcPct val="150000"/>
              </a:lnSpc>
              <a:buFont typeface="Wingdings" panose="05000000000000000000" pitchFamily="2" charset="2"/>
              <a:buChar char="Ø"/>
            </a:pPr>
            <a:endParaRPr lang="en-US" sz="2000" dirty="0"/>
          </a:p>
        </p:txBody>
      </p:sp>
    </p:spTree>
    <p:extLst>
      <p:ext uri="{BB962C8B-B14F-4D97-AF65-F5344CB8AC3E}">
        <p14:creationId xmlns:p14="http://schemas.microsoft.com/office/powerpoint/2010/main" val="16268103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63DD2-5A24-46DC-9437-398A7211F060}"/>
              </a:ext>
            </a:extLst>
          </p:cNvPr>
          <p:cNvSpPr>
            <a:spLocks noGrp="1"/>
          </p:cNvSpPr>
          <p:nvPr>
            <p:ph type="title"/>
          </p:nvPr>
        </p:nvSpPr>
        <p:spPr>
          <a:xfrm>
            <a:off x="800100" y="152400"/>
            <a:ext cx="11239500" cy="615553"/>
          </a:xfrm>
        </p:spPr>
        <p:txBody>
          <a:bodyPr/>
          <a:lstStyle/>
          <a:p>
            <a:pPr algn="ctr"/>
            <a:r>
              <a:rPr lang="en-US" dirty="0"/>
              <a:t>Density-based clustering</a:t>
            </a:r>
            <a:endParaRPr lang="en-IN" dirty="0"/>
          </a:p>
        </p:txBody>
      </p:sp>
      <p:sp>
        <p:nvSpPr>
          <p:cNvPr id="3" name="Text Placeholder 2">
            <a:extLst>
              <a:ext uri="{FF2B5EF4-FFF2-40B4-BE49-F238E27FC236}">
                <a16:creationId xmlns:a16="http://schemas.microsoft.com/office/drawing/2014/main" id="{6D9C9C50-757E-4C24-88CD-6D83A57104F1}"/>
              </a:ext>
            </a:extLst>
          </p:cNvPr>
          <p:cNvSpPr>
            <a:spLocks noGrp="1"/>
          </p:cNvSpPr>
          <p:nvPr>
            <p:ph type="body" idx="1"/>
          </p:nvPr>
        </p:nvSpPr>
        <p:spPr>
          <a:xfrm>
            <a:off x="304800" y="1295400"/>
            <a:ext cx="11430000" cy="5492273"/>
          </a:xfrm>
        </p:spPr>
        <p:txBody>
          <a:bodyPr/>
          <a:lstStyle/>
          <a:p>
            <a:pPr marL="342900" indent="-342900" algn="just">
              <a:lnSpc>
                <a:spcPct val="150000"/>
              </a:lnSpc>
              <a:buFont typeface="Wingdings" panose="05000000000000000000" pitchFamily="2" charset="2"/>
              <a:buChar char="Ø"/>
            </a:pPr>
            <a:r>
              <a:rPr lang="en-US" sz="2000" dirty="0"/>
              <a:t>Density-based clustering refers to a method that is based on local cluster criterion, such as density connected points. In this tutorial, we will discuss density-based clustering with examples.</a:t>
            </a:r>
          </a:p>
          <a:p>
            <a:pPr algn="just">
              <a:lnSpc>
                <a:spcPct val="150000"/>
              </a:lnSpc>
            </a:pPr>
            <a:r>
              <a:rPr lang="en-US" sz="2000" b="1" dirty="0"/>
              <a:t>What is Density-based clustering?</a:t>
            </a:r>
          </a:p>
          <a:p>
            <a:pPr marL="342900" indent="-342900" algn="just">
              <a:lnSpc>
                <a:spcPct val="150000"/>
              </a:lnSpc>
              <a:buFont typeface="Wingdings" panose="05000000000000000000" pitchFamily="2" charset="2"/>
              <a:buChar char="Ø"/>
            </a:pPr>
            <a:r>
              <a:rPr lang="en-US" sz="2000" dirty="0"/>
              <a:t>Density-Based Clustering refers to one of the most popular unsupervised learning methodologies used in model building and machine learning algorithms. The data points in the region separated by two clusters of low point density are considered as noise. The surroundings with a radius ε of a given object are known as the ε neighborhood of the object. If the ε neighborhood of the object comprises at least a minimum number, </a:t>
            </a:r>
            <a:r>
              <a:rPr lang="en-US" sz="2000" dirty="0" err="1"/>
              <a:t>MinPts</a:t>
            </a:r>
            <a:r>
              <a:rPr lang="en-US" sz="2000" dirty="0"/>
              <a:t> of objects, then it is called a core object.</a:t>
            </a:r>
          </a:p>
          <a:p>
            <a:pPr marL="342900" indent="-342900" algn="just">
              <a:lnSpc>
                <a:spcPct val="150000"/>
              </a:lnSpc>
              <a:buFont typeface="Wingdings" panose="05000000000000000000" pitchFamily="2" charset="2"/>
              <a:buChar char="Ø"/>
            </a:pPr>
            <a:r>
              <a:rPr lang="en-US" sz="2000" dirty="0"/>
              <a:t>Working of Density-Based Clustering</a:t>
            </a:r>
          </a:p>
          <a:p>
            <a:pPr marL="342900" indent="-342900" algn="just">
              <a:lnSpc>
                <a:spcPct val="150000"/>
              </a:lnSpc>
              <a:buFont typeface="Wingdings" panose="05000000000000000000" pitchFamily="2" charset="2"/>
              <a:buChar char="Ø"/>
            </a:pPr>
            <a:r>
              <a:rPr lang="en-US" sz="2000" dirty="0"/>
              <a:t>Suppose a set of objects is denoted by D', we can say that an object I is directly density reachable form the object j only if it is located within the ε neighborhood of j, and j is a core object.</a:t>
            </a:r>
          </a:p>
          <a:p>
            <a:pPr marL="342900" indent="-342900" algn="just">
              <a:lnSpc>
                <a:spcPct val="150000"/>
              </a:lnSpc>
              <a:buFont typeface="Wingdings" panose="05000000000000000000" pitchFamily="2" charset="2"/>
              <a:buChar char="Ø"/>
            </a:pPr>
            <a:endParaRPr lang="en-US" sz="2000" dirty="0"/>
          </a:p>
        </p:txBody>
      </p:sp>
    </p:spTree>
    <p:extLst>
      <p:ext uri="{BB962C8B-B14F-4D97-AF65-F5344CB8AC3E}">
        <p14:creationId xmlns:p14="http://schemas.microsoft.com/office/powerpoint/2010/main" val="3617375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63DD2-5A24-46DC-9437-398A7211F060}"/>
              </a:ext>
            </a:extLst>
          </p:cNvPr>
          <p:cNvSpPr>
            <a:spLocks noGrp="1"/>
          </p:cNvSpPr>
          <p:nvPr>
            <p:ph type="title"/>
          </p:nvPr>
        </p:nvSpPr>
        <p:spPr>
          <a:xfrm>
            <a:off x="800100" y="152400"/>
            <a:ext cx="11239500" cy="615553"/>
          </a:xfrm>
        </p:spPr>
        <p:txBody>
          <a:bodyPr/>
          <a:lstStyle/>
          <a:p>
            <a:pPr algn="ctr"/>
            <a:r>
              <a:rPr lang="en-US" dirty="0"/>
              <a:t> </a:t>
            </a:r>
          </a:p>
        </p:txBody>
      </p:sp>
      <p:sp>
        <p:nvSpPr>
          <p:cNvPr id="3" name="Text Placeholder 2">
            <a:extLst>
              <a:ext uri="{FF2B5EF4-FFF2-40B4-BE49-F238E27FC236}">
                <a16:creationId xmlns:a16="http://schemas.microsoft.com/office/drawing/2014/main" id="{6D9C9C50-757E-4C24-88CD-6D83A57104F1}"/>
              </a:ext>
            </a:extLst>
          </p:cNvPr>
          <p:cNvSpPr>
            <a:spLocks noGrp="1"/>
          </p:cNvSpPr>
          <p:nvPr>
            <p:ph type="body" idx="1"/>
          </p:nvPr>
        </p:nvSpPr>
        <p:spPr>
          <a:xfrm>
            <a:off x="304800" y="1066800"/>
            <a:ext cx="11277600" cy="5492273"/>
          </a:xfrm>
        </p:spPr>
        <p:txBody>
          <a:bodyPr/>
          <a:lstStyle/>
          <a:p>
            <a:pPr marL="342900" indent="-342900" algn="just">
              <a:lnSpc>
                <a:spcPct val="150000"/>
              </a:lnSpc>
              <a:buFont typeface="Wingdings" panose="05000000000000000000" pitchFamily="2" charset="2"/>
              <a:buChar char="Ø"/>
            </a:pPr>
            <a:r>
              <a:rPr lang="en-US" sz="2000" dirty="0"/>
              <a:t>An object </a:t>
            </a:r>
            <a:r>
              <a:rPr lang="en-US" sz="2000" dirty="0" err="1"/>
              <a:t>i</a:t>
            </a:r>
            <a:r>
              <a:rPr lang="en-US" sz="2000" dirty="0"/>
              <a:t> is density reachable form the object j with respect to ε and </a:t>
            </a:r>
            <a:r>
              <a:rPr lang="en-US" sz="2000" dirty="0" err="1"/>
              <a:t>MinPts</a:t>
            </a:r>
            <a:r>
              <a:rPr lang="en-US" sz="2000" dirty="0"/>
              <a:t> in a given set of objects, D' only if there is a sequence of object chains point i1,…., in, i1 = j, </a:t>
            </a:r>
            <a:r>
              <a:rPr lang="en-US" sz="2000" dirty="0" err="1"/>
              <a:t>pn</a:t>
            </a:r>
            <a:r>
              <a:rPr lang="en-US" sz="2000" dirty="0"/>
              <a:t> = </a:t>
            </a:r>
            <a:r>
              <a:rPr lang="en-US" sz="2000" dirty="0" err="1"/>
              <a:t>i</a:t>
            </a:r>
            <a:r>
              <a:rPr lang="en-US" sz="2000" dirty="0"/>
              <a:t> such that ii + 1 is directly density reachable from ii with respect to ε and </a:t>
            </a:r>
            <a:r>
              <a:rPr lang="en-US" sz="2000" dirty="0" err="1"/>
              <a:t>MinPts</a:t>
            </a:r>
            <a:r>
              <a:rPr lang="en-US" sz="2000" dirty="0"/>
              <a:t>.</a:t>
            </a:r>
          </a:p>
          <a:p>
            <a:pPr marL="342900" indent="-342900" algn="just">
              <a:lnSpc>
                <a:spcPct val="150000"/>
              </a:lnSpc>
              <a:buFont typeface="Wingdings" panose="05000000000000000000" pitchFamily="2" charset="2"/>
              <a:buChar char="Ø"/>
            </a:pPr>
            <a:r>
              <a:rPr lang="en-US" sz="2000" dirty="0"/>
              <a:t>An object </a:t>
            </a:r>
            <a:r>
              <a:rPr lang="en-US" sz="2000" dirty="0" err="1"/>
              <a:t>i</a:t>
            </a:r>
            <a:r>
              <a:rPr lang="en-US" sz="2000" dirty="0"/>
              <a:t> is density connected object j with respect to ε and </a:t>
            </a:r>
            <a:r>
              <a:rPr lang="en-US" sz="2000" dirty="0" err="1"/>
              <a:t>MinPts</a:t>
            </a:r>
            <a:r>
              <a:rPr lang="en-US" sz="2000" dirty="0"/>
              <a:t> in a given set of objects, D' only if there is an object o belongs to D such that both point </a:t>
            </a:r>
            <a:r>
              <a:rPr lang="en-US" sz="2000" dirty="0" err="1"/>
              <a:t>i</a:t>
            </a:r>
            <a:r>
              <a:rPr lang="en-US" sz="2000" dirty="0"/>
              <a:t> and j are density reachable from o with respect to ε and </a:t>
            </a:r>
            <a:r>
              <a:rPr lang="en-US" sz="2000" dirty="0" err="1"/>
              <a:t>MinPts</a:t>
            </a:r>
            <a:r>
              <a:rPr lang="en-US" sz="2000" dirty="0"/>
              <a:t>.</a:t>
            </a:r>
          </a:p>
          <a:p>
            <a:pPr algn="just">
              <a:lnSpc>
                <a:spcPct val="150000"/>
              </a:lnSpc>
            </a:pPr>
            <a:r>
              <a:rPr lang="en-US" sz="2000" b="1" dirty="0"/>
              <a:t>Major Features of Density-Based Clustering</a:t>
            </a:r>
          </a:p>
          <a:p>
            <a:pPr marL="342900" indent="-342900" algn="just">
              <a:lnSpc>
                <a:spcPct val="150000"/>
              </a:lnSpc>
              <a:buFont typeface="Wingdings" panose="05000000000000000000" pitchFamily="2" charset="2"/>
              <a:buChar char="Ø"/>
            </a:pPr>
            <a:r>
              <a:rPr lang="en-US" sz="2000" dirty="0"/>
              <a:t>The primary features of Density-based clustering are given below.</a:t>
            </a:r>
          </a:p>
          <a:p>
            <a:pPr marL="342900" indent="-342900" algn="just">
              <a:lnSpc>
                <a:spcPct val="150000"/>
              </a:lnSpc>
              <a:buFont typeface="Wingdings" panose="05000000000000000000" pitchFamily="2" charset="2"/>
              <a:buChar char="ü"/>
            </a:pPr>
            <a:r>
              <a:rPr lang="en-US" sz="2000" dirty="0"/>
              <a:t>It is a scan method.</a:t>
            </a:r>
          </a:p>
          <a:p>
            <a:pPr marL="342900" indent="-342900" algn="just">
              <a:lnSpc>
                <a:spcPct val="150000"/>
              </a:lnSpc>
              <a:buFont typeface="Wingdings" panose="05000000000000000000" pitchFamily="2" charset="2"/>
              <a:buChar char="ü"/>
            </a:pPr>
            <a:r>
              <a:rPr lang="en-US" sz="2000" dirty="0"/>
              <a:t>It requires density parameters as a termination condition.</a:t>
            </a:r>
          </a:p>
          <a:p>
            <a:pPr marL="342900" indent="-342900" algn="just">
              <a:lnSpc>
                <a:spcPct val="150000"/>
              </a:lnSpc>
              <a:buFont typeface="Wingdings" panose="05000000000000000000" pitchFamily="2" charset="2"/>
              <a:buChar char="ü"/>
            </a:pPr>
            <a:r>
              <a:rPr lang="en-US" sz="2000" dirty="0"/>
              <a:t>It is used to manage noise in data clusters.</a:t>
            </a:r>
          </a:p>
          <a:p>
            <a:pPr marL="342900" indent="-342900" algn="just">
              <a:lnSpc>
                <a:spcPct val="150000"/>
              </a:lnSpc>
              <a:buFont typeface="Wingdings" panose="05000000000000000000" pitchFamily="2" charset="2"/>
              <a:buChar char="ü"/>
            </a:pPr>
            <a:r>
              <a:rPr lang="en-US" sz="2000" dirty="0"/>
              <a:t>Density-based clustering is used to identify clusters of arbitrary size.</a:t>
            </a:r>
          </a:p>
        </p:txBody>
      </p:sp>
    </p:spTree>
    <p:extLst>
      <p:ext uri="{BB962C8B-B14F-4D97-AF65-F5344CB8AC3E}">
        <p14:creationId xmlns:p14="http://schemas.microsoft.com/office/powerpoint/2010/main" val="41626822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63DD2-5A24-46DC-9437-398A7211F060}"/>
              </a:ext>
            </a:extLst>
          </p:cNvPr>
          <p:cNvSpPr>
            <a:spLocks noGrp="1"/>
          </p:cNvSpPr>
          <p:nvPr>
            <p:ph type="title"/>
          </p:nvPr>
        </p:nvSpPr>
        <p:spPr>
          <a:xfrm>
            <a:off x="800100" y="152400"/>
            <a:ext cx="11239500" cy="615553"/>
          </a:xfrm>
        </p:spPr>
        <p:txBody>
          <a:bodyPr/>
          <a:lstStyle/>
          <a:p>
            <a:pPr algn="ctr"/>
            <a:r>
              <a:rPr lang="en-US" dirty="0"/>
              <a:t> </a:t>
            </a:r>
          </a:p>
        </p:txBody>
      </p:sp>
      <p:sp>
        <p:nvSpPr>
          <p:cNvPr id="3" name="Text Placeholder 2">
            <a:extLst>
              <a:ext uri="{FF2B5EF4-FFF2-40B4-BE49-F238E27FC236}">
                <a16:creationId xmlns:a16="http://schemas.microsoft.com/office/drawing/2014/main" id="{6D9C9C50-757E-4C24-88CD-6D83A57104F1}"/>
              </a:ext>
            </a:extLst>
          </p:cNvPr>
          <p:cNvSpPr>
            <a:spLocks noGrp="1"/>
          </p:cNvSpPr>
          <p:nvPr>
            <p:ph type="body" idx="1"/>
          </p:nvPr>
        </p:nvSpPr>
        <p:spPr>
          <a:xfrm>
            <a:off x="304800" y="1066800"/>
            <a:ext cx="11430000" cy="1798954"/>
          </a:xfrm>
        </p:spPr>
        <p:txBody>
          <a:bodyPr/>
          <a:lstStyle/>
          <a:p>
            <a:pPr algn="just">
              <a:lnSpc>
                <a:spcPct val="150000"/>
              </a:lnSpc>
            </a:pPr>
            <a:r>
              <a:rPr lang="en-US" sz="2000" b="1" dirty="0"/>
              <a:t>Density-Based Clustering Methods</a:t>
            </a:r>
          </a:p>
          <a:p>
            <a:pPr marL="342900" indent="-342900" algn="just">
              <a:lnSpc>
                <a:spcPct val="150000"/>
              </a:lnSpc>
              <a:buFont typeface="Wingdings" panose="05000000000000000000" pitchFamily="2" charset="2"/>
              <a:buChar char="Ø"/>
            </a:pPr>
            <a:r>
              <a:rPr lang="en-US" sz="2000" b="1" dirty="0"/>
              <a:t>DBSCAN: </a:t>
            </a:r>
            <a:r>
              <a:rPr lang="en-US" sz="2000" dirty="0"/>
              <a:t>It stands for Density-Based Spatial Clustering of Applications with Noise. It depends on a density-based notion of cluster. It also identifies clusters of arbitrary size in the spatial database with outliers.</a:t>
            </a:r>
          </a:p>
          <a:p>
            <a:pPr marL="342900" indent="-342900" algn="just">
              <a:lnSpc>
                <a:spcPct val="150000"/>
              </a:lnSpc>
              <a:buFont typeface="Wingdings" panose="05000000000000000000" pitchFamily="2" charset="2"/>
              <a:buChar char="Ø"/>
            </a:pPr>
            <a:endParaRPr lang="en-US" sz="2000" dirty="0"/>
          </a:p>
        </p:txBody>
      </p:sp>
      <p:pic>
        <p:nvPicPr>
          <p:cNvPr id="1026" name="Picture 2" descr="Density-based clustering in data mining">
            <a:extLst>
              <a:ext uri="{FF2B5EF4-FFF2-40B4-BE49-F238E27FC236}">
                <a16:creationId xmlns:a16="http://schemas.microsoft.com/office/drawing/2014/main" id="{82E3B559-6512-1C72-6276-898FAB2942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2590800"/>
            <a:ext cx="7772400" cy="4101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94729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63DD2-5A24-46DC-9437-398A7211F060}"/>
              </a:ext>
            </a:extLst>
          </p:cNvPr>
          <p:cNvSpPr>
            <a:spLocks noGrp="1"/>
          </p:cNvSpPr>
          <p:nvPr>
            <p:ph type="title"/>
          </p:nvPr>
        </p:nvSpPr>
        <p:spPr>
          <a:xfrm>
            <a:off x="800100" y="152400"/>
            <a:ext cx="11239500" cy="615553"/>
          </a:xfrm>
        </p:spPr>
        <p:txBody>
          <a:bodyPr/>
          <a:lstStyle/>
          <a:p>
            <a:pPr algn="ctr"/>
            <a:r>
              <a:rPr lang="en-US" dirty="0"/>
              <a:t> </a:t>
            </a:r>
          </a:p>
        </p:txBody>
      </p:sp>
      <p:sp>
        <p:nvSpPr>
          <p:cNvPr id="3" name="Text Placeholder 2">
            <a:extLst>
              <a:ext uri="{FF2B5EF4-FFF2-40B4-BE49-F238E27FC236}">
                <a16:creationId xmlns:a16="http://schemas.microsoft.com/office/drawing/2014/main" id="{6D9C9C50-757E-4C24-88CD-6D83A57104F1}"/>
              </a:ext>
            </a:extLst>
          </p:cNvPr>
          <p:cNvSpPr>
            <a:spLocks noGrp="1"/>
          </p:cNvSpPr>
          <p:nvPr>
            <p:ph type="body" idx="1"/>
          </p:nvPr>
        </p:nvSpPr>
        <p:spPr>
          <a:xfrm>
            <a:off x="304800" y="1066800"/>
            <a:ext cx="11430000" cy="4107278"/>
          </a:xfrm>
        </p:spPr>
        <p:txBody>
          <a:bodyPr/>
          <a:lstStyle/>
          <a:p>
            <a:pPr marL="342900" indent="-342900" algn="just">
              <a:lnSpc>
                <a:spcPct val="150000"/>
              </a:lnSpc>
              <a:buFont typeface="Wingdings" panose="05000000000000000000" pitchFamily="2" charset="2"/>
              <a:buChar char="Ø"/>
            </a:pPr>
            <a:r>
              <a:rPr lang="en-US" sz="2000" b="1" dirty="0"/>
              <a:t>OPTICS: </a:t>
            </a:r>
            <a:r>
              <a:rPr lang="en-US" sz="2000" dirty="0"/>
              <a:t>It stands for Ordering Points To Identify the Clustering Structure. It gives a significant order of database with respect to its density-based clustering structure. The order of the cluster comprises information equivalent to the density-based clustering related to a long range of parameter settings. OPTICS methods are beneficial for both automatic and interactive cluster analysis, including determining an intrinsic clustering structure.</a:t>
            </a:r>
          </a:p>
          <a:p>
            <a:pPr marL="342900" indent="-342900" algn="just">
              <a:lnSpc>
                <a:spcPct val="150000"/>
              </a:lnSpc>
              <a:buFont typeface="Wingdings" panose="05000000000000000000" pitchFamily="2" charset="2"/>
              <a:buChar char="Ø"/>
            </a:pPr>
            <a:endParaRPr lang="en-US" sz="2000" dirty="0"/>
          </a:p>
          <a:p>
            <a:pPr marL="342900" indent="-342900" algn="just">
              <a:lnSpc>
                <a:spcPct val="150000"/>
              </a:lnSpc>
              <a:buFont typeface="Wingdings" panose="05000000000000000000" pitchFamily="2" charset="2"/>
              <a:buChar char="Ø"/>
            </a:pPr>
            <a:r>
              <a:rPr lang="en-US" sz="2000" b="1" dirty="0"/>
              <a:t>DENCLUE: </a:t>
            </a:r>
            <a:r>
              <a:rPr lang="en-US" sz="2000" dirty="0"/>
              <a:t>Density-based clustering by </a:t>
            </a:r>
            <a:r>
              <a:rPr lang="en-US" sz="2000" dirty="0" err="1"/>
              <a:t>Hinnebirg</a:t>
            </a:r>
            <a:r>
              <a:rPr lang="en-US" sz="2000" dirty="0"/>
              <a:t> and Kiem. It enables a compact mathematical description of arbitrarily shaped clusters in high dimension state of data, and it is good for data sets with a huge amount of noise.</a:t>
            </a:r>
          </a:p>
        </p:txBody>
      </p:sp>
    </p:spTree>
    <p:extLst>
      <p:ext uri="{BB962C8B-B14F-4D97-AF65-F5344CB8AC3E}">
        <p14:creationId xmlns:p14="http://schemas.microsoft.com/office/powerpoint/2010/main" val="8713952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D9C9C50-757E-4C24-88CD-6D83A57104F1}"/>
              </a:ext>
            </a:extLst>
          </p:cNvPr>
          <p:cNvSpPr>
            <a:spLocks noGrp="1"/>
          </p:cNvSpPr>
          <p:nvPr>
            <p:ph type="body" idx="1"/>
          </p:nvPr>
        </p:nvSpPr>
        <p:spPr>
          <a:xfrm>
            <a:off x="723900" y="1295400"/>
            <a:ext cx="10591800" cy="1604735"/>
          </a:xfrm>
        </p:spPr>
        <p:txBody>
          <a:bodyPr/>
          <a:lstStyle/>
          <a:p>
            <a:pPr marL="342900" indent="-342900" algn="just">
              <a:lnSpc>
                <a:spcPct val="150000"/>
              </a:lnSpc>
              <a:buFont typeface="Wingdings" panose="05000000000000000000" pitchFamily="2" charset="2"/>
              <a:buChar char="Ø"/>
            </a:pPr>
            <a:r>
              <a:rPr lang="en-US" sz="2400" dirty="0"/>
              <a:t>T1: Mitchell T.M., Machine Learning, McGraw Hill (1997).  </a:t>
            </a:r>
          </a:p>
          <a:p>
            <a:pPr marL="342900" indent="-342900" algn="just">
              <a:lnSpc>
                <a:spcPct val="150000"/>
              </a:lnSpc>
              <a:buFont typeface="Wingdings" panose="05000000000000000000" pitchFamily="2" charset="2"/>
              <a:buChar char="Ø"/>
            </a:pPr>
            <a:r>
              <a:rPr lang="en-US" sz="2400" dirty="0"/>
              <a:t>T2: Andreas C. Miller, Sarah Guido, Introduction to Machine Learning with Python, O’REILLY (2001). </a:t>
            </a:r>
          </a:p>
        </p:txBody>
      </p:sp>
      <p:sp>
        <p:nvSpPr>
          <p:cNvPr id="4" name="Title 1">
            <a:extLst>
              <a:ext uri="{FF2B5EF4-FFF2-40B4-BE49-F238E27FC236}">
                <a16:creationId xmlns:a16="http://schemas.microsoft.com/office/drawing/2014/main" id="{D4563DD2-5A24-46DC-9437-398A7211F060}"/>
              </a:ext>
            </a:extLst>
          </p:cNvPr>
          <p:cNvSpPr txBox="1">
            <a:spLocks/>
          </p:cNvSpPr>
          <p:nvPr/>
        </p:nvSpPr>
        <p:spPr>
          <a:xfrm>
            <a:off x="800100" y="152400"/>
            <a:ext cx="11239500" cy="615553"/>
          </a:xfrm>
          <a:prstGeom prst="rect">
            <a:avLst/>
          </a:prstGeom>
        </p:spPr>
        <p:txBody>
          <a:bodyPr wrap="square" lIns="0" tIns="0" rIns="0" bIns="0">
            <a:spAutoFit/>
          </a:bodyPr>
          <a:lstStyle>
            <a:lvl1pPr>
              <a:defRPr sz="4000" b="1" i="0">
                <a:solidFill>
                  <a:schemeClr val="tx1"/>
                </a:solidFill>
                <a:latin typeface="Times New Roman"/>
                <a:ea typeface="+mj-ea"/>
                <a:cs typeface="Times New Roman"/>
              </a:defRPr>
            </a:lvl1pPr>
          </a:lstStyle>
          <a:p>
            <a:pPr algn="ctr"/>
            <a:r>
              <a:rPr lang="en-US" kern="0" dirty="0"/>
              <a:t>References</a:t>
            </a:r>
          </a:p>
        </p:txBody>
      </p:sp>
    </p:spTree>
    <p:extLst>
      <p:ext uri="{BB962C8B-B14F-4D97-AF65-F5344CB8AC3E}">
        <p14:creationId xmlns:p14="http://schemas.microsoft.com/office/powerpoint/2010/main" val="18063665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1981</TotalTime>
  <Words>965</Words>
  <Application>Microsoft Office PowerPoint</Application>
  <PresentationFormat>Widescreen</PresentationFormat>
  <Paragraphs>70</Paragraphs>
  <Slides>10</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Arial Black</vt:lpstr>
      <vt:lpstr>Calibri</vt:lpstr>
      <vt:lpstr>Carlito</vt:lpstr>
      <vt:lpstr>Times New Roman</vt:lpstr>
      <vt:lpstr>Trebuchet MS</vt:lpstr>
      <vt:lpstr>Wingdings</vt:lpstr>
      <vt:lpstr>Office Theme</vt:lpstr>
      <vt:lpstr>INSTITUTE: UIE (AIT-CSE)</vt:lpstr>
      <vt:lpstr>PowerPoint Presentation</vt:lpstr>
      <vt:lpstr>K-mode Clustering </vt:lpstr>
      <vt:lpstr> </vt:lpstr>
      <vt:lpstr>Density-based clustering</vt:lpstr>
      <vt:lpstr> </vt:lpstr>
      <vt:lpstr> </vt:lpstr>
      <vt:lpstr> </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APEX INSTITUTE OF TECHNOLOGY</dc:title>
  <dc:creator>Neha Sharma</dc:creator>
  <cp:lastModifiedBy>Siddharth Kumar</cp:lastModifiedBy>
  <cp:revision>201</cp:revision>
  <dcterms:created xsi:type="dcterms:W3CDTF">2020-06-24T06:19:43Z</dcterms:created>
  <dcterms:modified xsi:type="dcterms:W3CDTF">2022-10-25T07:52:58Z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2019-06-25T00:00:00Z</vt:filetime>
  </property>
  <property fmtid="{D5CDD505-2E9C-101B-9397-08002B2CF9AE}" pid="3" name="Creator">
    <vt:lpwstr>Microsoft® PowerPoint® 2016</vt:lpwstr>
  </property>
  <property fmtid="{D5CDD505-2E9C-101B-9397-08002B2CF9AE}" pid="4" name="LastSaved">
    <vt:filetime>2020-06-24T00:00:00Z</vt:filetime>
  </property>
</Properties>
</file>