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486" r:id="rId2"/>
    <p:sldId id="284" r:id="rId3"/>
    <p:sldId id="510" r:id="rId4"/>
    <p:sldId id="499" r:id="rId5"/>
    <p:sldId id="516" r:id="rId6"/>
    <p:sldId id="517" r:id="rId7"/>
    <p:sldId id="518" r:id="rId8"/>
    <p:sldId id="519" r:id="rId9"/>
    <p:sldId id="498" r:id="rId10"/>
    <p:sldId id="283"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54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92DD9E-9956-4488-BDBF-96C3760C3C4E}" type="datetimeFigureOut">
              <a:rPr lang="en-IN" smtClean="0"/>
              <a:t>25-10-2022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20A3422-3DF1-4CD9-BB1F-E2952380BC8B}" type="slidenum">
              <a:rPr lang="en-IN" smtClean="0"/>
              <a:t>‹#›</a:t>
            </a:fld>
            <a:endParaRPr lang="en-IN"/>
          </a:p>
        </p:txBody>
      </p:sp>
    </p:spTree>
    <p:extLst>
      <p:ext uri="{BB962C8B-B14F-4D97-AF65-F5344CB8AC3E}">
        <p14:creationId xmlns:p14="http://schemas.microsoft.com/office/powerpoint/2010/main" val="132580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implilearn.com/introduction-to-cyber-security-articl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1</a:t>
            </a:fld>
            <a:endParaRPr lang="en-IN"/>
          </a:p>
        </p:txBody>
      </p:sp>
    </p:spTree>
    <p:extLst>
      <p:ext uri="{BB962C8B-B14F-4D97-AF65-F5344CB8AC3E}">
        <p14:creationId xmlns:p14="http://schemas.microsoft.com/office/powerpoint/2010/main" val="2669420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4</a:t>
            </a:fld>
            <a:endParaRPr lang="en-IN"/>
          </a:p>
        </p:txBody>
      </p:sp>
    </p:spTree>
    <p:extLst>
      <p:ext uri="{BB962C8B-B14F-4D97-AF65-F5344CB8AC3E}">
        <p14:creationId xmlns:p14="http://schemas.microsoft.com/office/powerpoint/2010/main" val="3217271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5</a:t>
            </a:fld>
            <a:endParaRPr lang="en-IN"/>
          </a:p>
        </p:txBody>
      </p:sp>
    </p:spTree>
    <p:extLst>
      <p:ext uri="{BB962C8B-B14F-4D97-AF65-F5344CB8AC3E}">
        <p14:creationId xmlns:p14="http://schemas.microsoft.com/office/powerpoint/2010/main" val="1528182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6</a:t>
            </a:fld>
            <a:endParaRPr lang="en-IN"/>
          </a:p>
        </p:txBody>
      </p:sp>
    </p:spTree>
    <p:extLst>
      <p:ext uri="{BB962C8B-B14F-4D97-AF65-F5344CB8AC3E}">
        <p14:creationId xmlns:p14="http://schemas.microsoft.com/office/powerpoint/2010/main" val="1275653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7</a:t>
            </a:fld>
            <a:endParaRPr lang="en-IN"/>
          </a:p>
        </p:txBody>
      </p:sp>
    </p:spTree>
    <p:extLst>
      <p:ext uri="{BB962C8B-B14F-4D97-AF65-F5344CB8AC3E}">
        <p14:creationId xmlns:p14="http://schemas.microsoft.com/office/powerpoint/2010/main" val="414966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8</a:t>
            </a:fld>
            <a:endParaRPr lang="en-IN"/>
          </a:p>
        </p:txBody>
      </p:sp>
    </p:spTree>
    <p:extLst>
      <p:ext uri="{BB962C8B-B14F-4D97-AF65-F5344CB8AC3E}">
        <p14:creationId xmlns:p14="http://schemas.microsoft.com/office/powerpoint/2010/main" val="2044290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Introduction to Cyber Security (simplilearn.com)</a:t>
            </a:r>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9</a:t>
            </a:fld>
            <a:endParaRPr lang="en-IN"/>
          </a:p>
        </p:txBody>
      </p:sp>
    </p:spTree>
    <p:extLst>
      <p:ext uri="{BB962C8B-B14F-4D97-AF65-F5344CB8AC3E}">
        <p14:creationId xmlns:p14="http://schemas.microsoft.com/office/powerpoint/2010/main" val="253131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1920" y="0"/>
            <a:ext cx="11948160" cy="685799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955285" y="95504"/>
            <a:ext cx="2496184" cy="63627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46696" y="1861311"/>
            <a:ext cx="10322560" cy="42741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10/25/2022</a:t>
            </a:fld>
            <a:endParaRPr lang="en-US"/>
          </a:p>
        </p:txBody>
      </p:sp>
      <p:sp>
        <p:nvSpPr>
          <p:cNvPr id="6" name="Holder 6"/>
          <p:cNvSpPr>
            <a:spLocks noGrp="1"/>
          </p:cNvSpPr>
          <p:nvPr>
            <p:ph type="sldNum" sz="quarter" idx="7"/>
          </p:nvPr>
        </p:nvSpPr>
        <p:spPr>
          <a:xfrm>
            <a:off x="11074654" y="6466738"/>
            <a:ext cx="22860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28488"/>
            <a:ext cx="12192000" cy="1430020"/>
          </a:xfrm>
          <a:custGeom>
            <a:avLst/>
            <a:gdLst/>
            <a:ahLst/>
            <a:cxnLst/>
            <a:rect l="l" t="t" r="r" b="b"/>
            <a:pathLst>
              <a:path w="12192000" h="1430020">
                <a:moveTo>
                  <a:pt x="12191999" y="0"/>
                </a:moveTo>
                <a:lnTo>
                  <a:pt x="0" y="0"/>
                </a:lnTo>
                <a:lnTo>
                  <a:pt x="0" y="1429510"/>
                </a:lnTo>
                <a:lnTo>
                  <a:pt x="12191999" y="1429510"/>
                </a:lnTo>
                <a:lnTo>
                  <a:pt x="12191999" y="0"/>
                </a:lnTo>
                <a:close/>
              </a:path>
            </a:pathLst>
          </a:custGeom>
          <a:solidFill>
            <a:srgbClr val="FFFFFF"/>
          </a:solidFill>
        </p:spPr>
        <p:txBody>
          <a:bodyPr wrap="square" lIns="0" tIns="0" rIns="0" bIns="0" rtlCol="0"/>
          <a:lstStyle/>
          <a:p>
            <a:endParaRPr/>
          </a:p>
        </p:txBody>
      </p:sp>
      <p:sp>
        <p:nvSpPr>
          <p:cNvPr id="3" name="object 3"/>
          <p:cNvSpPr/>
          <p:nvPr/>
        </p:nvSpPr>
        <p:spPr>
          <a:xfrm>
            <a:off x="301752" y="5900928"/>
            <a:ext cx="45720" cy="615950"/>
          </a:xfrm>
          <a:custGeom>
            <a:avLst/>
            <a:gdLst/>
            <a:ahLst/>
            <a:cxnLst/>
            <a:rect l="l" t="t" r="r" b="b"/>
            <a:pathLst>
              <a:path w="45720" h="615950">
                <a:moveTo>
                  <a:pt x="45720" y="0"/>
                </a:moveTo>
                <a:lnTo>
                  <a:pt x="0" y="0"/>
                </a:lnTo>
                <a:lnTo>
                  <a:pt x="0" y="615696"/>
                </a:lnTo>
                <a:lnTo>
                  <a:pt x="45720" y="615696"/>
                </a:lnTo>
                <a:lnTo>
                  <a:pt x="45720" y="0"/>
                </a:lnTo>
                <a:close/>
              </a:path>
            </a:pathLst>
          </a:custGeom>
          <a:solidFill>
            <a:srgbClr val="C00000"/>
          </a:solidFill>
        </p:spPr>
        <p:txBody>
          <a:bodyPr wrap="square" lIns="0" tIns="0" rIns="0" bIns="0" rtlCol="0"/>
          <a:lstStyle/>
          <a:p>
            <a:endParaRPr/>
          </a:p>
        </p:txBody>
      </p:sp>
      <p:sp>
        <p:nvSpPr>
          <p:cNvPr id="4" name="object 4"/>
          <p:cNvSpPr/>
          <p:nvPr/>
        </p:nvSpPr>
        <p:spPr>
          <a:xfrm>
            <a:off x="9506711" y="5940552"/>
            <a:ext cx="1292860" cy="917575"/>
          </a:xfrm>
          <a:custGeom>
            <a:avLst/>
            <a:gdLst/>
            <a:ahLst/>
            <a:cxnLst/>
            <a:rect l="l" t="t" r="r" b="b"/>
            <a:pathLst>
              <a:path w="1292859" h="917575">
                <a:moveTo>
                  <a:pt x="1292352" y="0"/>
                </a:moveTo>
                <a:lnTo>
                  <a:pt x="0" y="0"/>
                </a:lnTo>
                <a:lnTo>
                  <a:pt x="0" y="917448"/>
                </a:lnTo>
                <a:lnTo>
                  <a:pt x="268673" y="917448"/>
                </a:lnTo>
                <a:lnTo>
                  <a:pt x="1292352" y="0"/>
                </a:lnTo>
                <a:close/>
              </a:path>
            </a:pathLst>
          </a:custGeom>
          <a:solidFill>
            <a:srgbClr val="F1F1F1">
              <a:alpha val="16862"/>
            </a:srgbClr>
          </a:solidFill>
        </p:spPr>
        <p:txBody>
          <a:bodyPr wrap="square" lIns="0" tIns="0" rIns="0" bIns="0" rtlCol="0"/>
          <a:lstStyle/>
          <a:p>
            <a:endParaRPr/>
          </a:p>
        </p:txBody>
      </p:sp>
      <p:sp>
        <p:nvSpPr>
          <p:cNvPr id="5" name="object 5"/>
          <p:cNvSpPr/>
          <p:nvPr/>
        </p:nvSpPr>
        <p:spPr>
          <a:xfrm>
            <a:off x="228600" y="3591814"/>
            <a:ext cx="3304032" cy="3148584"/>
          </a:xfrm>
          <a:prstGeom prst="rect">
            <a:avLst/>
          </a:prstGeom>
          <a:blipFill>
            <a:blip r:embed="rId3" cstate="print"/>
            <a:stretch>
              <a:fillRect/>
            </a:stretch>
          </a:blipFill>
        </p:spPr>
        <p:txBody>
          <a:bodyPr wrap="square" lIns="0" tIns="0" rIns="0" bIns="0" rtlCol="0"/>
          <a:lstStyle/>
          <a:p>
            <a:endParaRPr/>
          </a:p>
        </p:txBody>
      </p:sp>
      <p:grpSp>
        <p:nvGrpSpPr>
          <p:cNvPr id="6" name="object 6"/>
          <p:cNvGrpSpPr/>
          <p:nvPr/>
        </p:nvGrpSpPr>
        <p:grpSpPr>
          <a:xfrm>
            <a:off x="0" y="-53418"/>
            <a:ext cx="12179935" cy="6858000"/>
            <a:chOff x="12191" y="0"/>
            <a:chExt cx="12179935" cy="6858000"/>
          </a:xfrm>
        </p:grpSpPr>
        <p:sp>
          <p:nvSpPr>
            <p:cNvPr id="7" name="object 7"/>
            <p:cNvSpPr/>
            <p:nvPr/>
          </p:nvSpPr>
          <p:spPr>
            <a:xfrm>
              <a:off x="7043927" y="0"/>
              <a:ext cx="5148580" cy="5788660"/>
            </a:xfrm>
            <a:custGeom>
              <a:avLst/>
              <a:gdLst/>
              <a:ahLst/>
              <a:cxnLst/>
              <a:rect l="l" t="t" r="r" b="b"/>
              <a:pathLst>
                <a:path w="5148580" h="5788660">
                  <a:moveTo>
                    <a:pt x="5148072" y="0"/>
                  </a:moveTo>
                  <a:lnTo>
                    <a:pt x="5091764" y="0"/>
                  </a:lnTo>
                  <a:lnTo>
                    <a:pt x="0" y="5788152"/>
                  </a:lnTo>
                  <a:lnTo>
                    <a:pt x="5148072" y="5788152"/>
                  </a:lnTo>
                  <a:lnTo>
                    <a:pt x="5148072" y="0"/>
                  </a:lnTo>
                  <a:close/>
                </a:path>
              </a:pathLst>
            </a:custGeom>
            <a:solidFill>
              <a:srgbClr val="F1F1F1">
                <a:alpha val="16862"/>
              </a:srgbClr>
            </a:solidFill>
          </p:spPr>
          <p:txBody>
            <a:bodyPr wrap="square" lIns="0" tIns="0" rIns="0" bIns="0" rtlCol="0"/>
            <a:lstStyle/>
            <a:p>
              <a:endParaRPr/>
            </a:p>
          </p:txBody>
        </p:sp>
        <p:sp>
          <p:nvSpPr>
            <p:cNvPr id="8" name="object 8"/>
            <p:cNvSpPr/>
            <p:nvPr/>
          </p:nvSpPr>
          <p:spPr>
            <a:xfrm>
              <a:off x="2124456" y="2026920"/>
              <a:ext cx="6827520" cy="157886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2191" y="24383"/>
              <a:ext cx="3858767" cy="153924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9942433" y="5336062"/>
              <a:ext cx="2249805" cy="1522095"/>
            </a:xfrm>
            <a:custGeom>
              <a:avLst/>
              <a:gdLst/>
              <a:ahLst/>
              <a:cxnLst/>
              <a:rect l="l" t="t" r="r" b="b"/>
              <a:pathLst>
                <a:path w="2249804" h="1522095">
                  <a:moveTo>
                    <a:pt x="2249566" y="0"/>
                  </a:moveTo>
                  <a:lnTo>
                    <a:pt x="0" y="1521934"/>
                  </a:lnTo>
                  <a:lnTo>
                    <a:pt x="2249566" y="1521934"/>
                  </a:lnTo>
                  <a:lnTo>
                    <a:pt x="2249566" y="0"/>
                  </a:lnTo>
                  <a:close/>
                </a:path>
              </a:pathLst>
            </a:custGeom>
            <a:solidFill>
              <a:srgbClr val="C00000"/>
            </a:solidFill>
          </p:spPr>
          <p:txBody>
            <a:bodyPr wrap="square" lIns="0" tIns="0" rIns="0" bIns="0" rtlCol="0"/>
            <a:lstStyle/>
            <a:p>
              <a:endParaRPr/>
            </a:p>
          </p:txBody>
        </p:sp>
      </p:grpSp>
      <p:sp>
        <p:nvSpPr>
          <p:cNvPr id="11" name="object 11"/>
          <p:cNvSpPr txBox="1"/>
          <p:nvPr/>
        </p:nvSpPr>
        <p:spPr>
          <a:xfrm>
            <a:off x="3657600" y="6049467"/>
            <a:ext cx="2945130" cy="329565"/>
          </a:xfrm>
          <a:prstGeom prst="rect">
            <a:avLst/>
          </a:prstGeom>
        </p:spPr>
        <p:txBody>
          <a:bodyPr vert="horz" wrap="square" lIns="0" tIns="11430" rIns="0" bIns="0" rtlCol="0">
            <a:spAutoFit/>
          </a:bodyPr>
          <a:lstStyle/>
          <a:p>
            <a:pPr marL="12700">
              <a:lnSpc>
                <a:spcPct val="100000"/>
              </a:lnSpc>
              <a:spcBef>
                <a:spcPts val="90"/>
              </a:spcBef>
            </a:pPr>
            <a:r>
              <a:rPr sz="2000" b="1" spc="-340" dirty="0">
                <a:solidFill>
                  <a:srgbClr val="585858"/>
                </a:solidFill>
                <a:latin typeface="Arial"/>
                <a:cs typeface="Arial"/>
              </a:rPr>
              <a:t>DISCOVER </a:t>
            </a:r>
            <a:r>
              <a:rPr sz="2000" b="1" spc="-80" dirty="0">
                <a:solidFill>
                  <a:srgbClr val="585858"/>
                </a:solidFill>
                <a:latin typeface="Arial"/>
                <a:cs typeface="Arial"/>
              </a:rPr>
              <a:t>. </a:t>
            </a:r>
            <a:r>
              <a:rPr sz="2000" b="1" spc="-385" dirty="0">
                <a:solidFill>
                  <a:srgbClr val="C00000"/>
                </a:solidFill>
                <a:latin typeface="Arial"/>
                <a:cs typeface="Arial"/>
              </a:rPr>
              <a:t>LEARN </a:t>
            </a:r>
            <a:r>
              <a:rPr sz="2000" b="1" spc="-80" dirty="0">
                <a:solidFill>
                  <a:srgbClr val="585858"/>
                </a:solidFill>
                <a:latin typeface="Arial"/>
                <a:cs typeface="Arial"/>
              </a:rPr>
              <a:t>.</a:t>
            </a:r>
            <a:r>
              <a:rPr sz="2000" b="1" spc="-250" dirty="0">
                <a:solidFill>
                  <a:srgbClr val="585858"/>
                </a:solidFill>
                <a:latin typeface="Arial"/>
                <a:cs typeface="Arial"/>
              </a:rPr>
              <a:t> </a:t>
            </a:r>
            <a:r>
              <a:rPr sz="2000" b="1" spc="-385" dirty="0">
                <a:solidFill>
                  <a:srgbClr val="585858"/>
                </a:solidFill>
                <a:latin typeface="Arial"/>
                <a:cs typeface="Arial"/>
              </a:rPr>
              <a:t>EMPOWER</a:t>
            </a:r>
            <a:endParaRPr sz="2000" dirty="0">
              <a:latin typeface="Arial"/>
              <a:cs typeface="Arial"/>
            </a:endParaRPr>
          </a:p>
        </p:txBody>
      </p:sp>
      <p:sp>
        <p:nvSpPr>
          <p:cNvPr id="12" name="object 12"/>
          <p:cNvSpPr/>
          <p:nvPr/>
        </p:nvSpPr>
        <p:spPr>
          <a:xfrm>
            <a:off x="6885431" y="6044184"/>
            <a:ext cx="45720" cy="368935"/>
          </a:xfrm>
          <a:custGeom>
            <a:avLst/>
            <a:gdLst/>
            <a:ahLst/>
            <a:cxnLst/>
            <a:rect l="l" t="t" r="r" b="b"/>
            <a:pathLst>
              <a:path w="45720" h="368935">
                <a:moveTo>
                  <a:pt x="45720" y="0"/>
                </a:moveTo>
                <a:lnTo>
                  <a:pt x="0" y="0"/>
                </a:lnTo>
                <a:lnTo>
                  <a:pt x="0" y="368807"/>
                </a:lnTo>
                <a:lnTo>
                  <a:pt x="45720" y="368807"/>
                </a:lnTo>
                <a:lnTo>
                  <a:pt x="45720" y="0"/>
                </a:lnTo>
                <a:close/>
              </a:path>
            </a:pathLst>
          </a:custGeom>
          <a:solidFill>
            <a:srgbClr val="C00000"/>
          </a:solidFill>
        </p:spPr>
        <p:txBody>
          <a:bodyPr wrap="square" lIns="0" tIns="0" rIns="0" bIns="0" rtlCol="0"/>
          <a:lstStyle/>
          <a:p>
            <a:endParaRPr/>
          </a:p>
        </p:txBody>
      </p:sp>
      <p:sp>
        <p:nvSpPr>
          <p:cNvPr id="13" name="object 13"/>
          <p:cNvSpPr txBox="1"/>
          <p:nvPr/>
        </p:nvSpPr>
        <p:spPr>
          <a:xfrm>
            <a:off x="7026261" y="4897319"/>
            <a:ext cx="5113022" cy="1146468"/>
          </a:xfrm>
          <a:prstGeom prst="rect">
            <a:avLst/>
          </a:prstGeom>
        </p:spPr>
        <p:txBody>
          <a:bodyPr vert="horz" wrap="square" lIns="0" tIns="12700" rIns="0" bIns="0" rtlCol="0">
            <a:spAutoFit/>
          </a:bodyPr>
          <a:lstStyle/>
          <a:p>
            <a:pPr marL="12700">
              <a:lnSpc>
                <a:spcPct val="100000"/>
              </a:lnSpc>
              <a:spcBef>
                <a:spcPts val="100"/>
              </a:spcBef>
            </a:pPr>
            <a:r>
              <a:rPr lang="en-IN" sz="2400" b="1" spc="-5" dirty="0">
                <a:solidFill>
                  <a:schemeClr val="tx1">
                    <a:lumMod val="85000"/>
                    <a:lumOff val="15000"/>
                  </a:schemeClr>
                </a:solidFill>
                <a:latin typeface="Times New Roman"/>
                <a:cs typeface="Times New Roman"/>
              </a:rPr>
              <a:t>Chapter 3.3.1,2,3: PCA</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Lecture 43, 44 &amp; 45: </a:t>
            </a:r>
            <a:r>
              <a:rPr lang="en-US" sz="2400" b="1" spc="-5" dirty="0">
                <a:solidFill>
                  <a:schemeClr val="tx1">
                    <a:lumMod val="85000"/>
                    <a:lumOff val="15000"/>
                  </a:schemeClr>
                </a:solidFill>
                <a:latin typeface="Times New Roman"/>
                <a:cs typeface="Times New Roman"/>
              </a:rPr>
              <a:t>PCA</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By: Mr. Siddharth Kumar</a:t>
            </a:r>
            <a:endParaRPr sz="2400" dirty="0">
              <a:solidFill>
                <a:schemeClr val="tx1">
                  <a:lumMod val="85000"/>
                  <a:lumOff val="15000"/>
                </a:schemeClr>
              </a:solidFill>
              <a:latin typeface="Times New Roman"/>
              <a:cs typeface="Times New Roman"/>
            </a:endParaRPr>
          </a:p>
        </p:txBody>
      </p:sp>
      <p:sp>
        <p:nvSpPr>
          <p:cNvPr id="14" name="object 14"/>
          <p:cNvSpPr txBox="1">
            <a:spLocks noGrp="1"/>
          </p:cNvSpPr>
          <p:nvPr>
            <p:ph type="title"/>
          </p:nvPr>
        </p:nvSpPr>
        <p:spPr>
          <a:xfrm>
            <a:off x="2661921" y="1695147"/>
            <a:ext cx="7898130" cy="512445"/>
          </a:xfrm>
          <a:prstGeom prst="rect">
            <a:avLst/>
          </a:prstGeom>
        </p:spPr>
        <p:txBody>
          <a:bodyPr vert="horz" wrap="square" lIns="0" tIns="11430" rIns="0" bIns="0" rtlCol="0">
            <a:spAutoFit/>
          </a:bodyPr>
          <a:lstStyle/>
          <a:p>
            <a:pPr marL="12700">
              <a:lnSpc>
                <a:spcPct val="100000"/>
              </a:lnSpc>
              <a:spcBef>
                <a:spcPts val="90"/>
              </a:spcBef>
            </a:pPr>
            <a:r>
              <a:rPr sz="3200" b="0" spc="-10" dirty="0">
                <a:latin typeface="Arial Black"/>
                <a:cs typeface="Arial Black"/>
              </a:rPr>
              <a:t>INSTITUTE</a:t>
            </a:r>
            <a:r>
              <a:rPr lang="en-IN" sz="3200" b="0" spc="-10" dirty="0">
                <a:latin typeface="Arial Black"/>
                <a:cs typeface="Arial Black"/>
              </a:rPr>
              <a:t>: UIE (AIT-CSE)</a:t>
            </a:r>
            <a:endParaRPr sz="3200" dirty="0">
              <a:latin typeface="Arial Black"/>
              <a:cs typeface="Arial Black"/>
            </a:endParaRPr>
          </a:p>
        </p:txBody>
      </p:sp>
      <p:sp>
        <p:nvSpPr>
          <p:cNvPr id="15" name="object 15"/>
          <p:cNvSpPr txBox="1"/>
          <p:nvPr/>
        </p:nvSpPr>
        <p:spPr>
          <a:xfrm>
            <a:off x="918973" y="2307884"/>
            <a:ext cx="11125200" cy="1967077"/>
          </a:xfrm>
          <a:prstGeom prst="rect">
            <a:avLst/>
          </a:prstGeom>
        </p:spPr>
        <p:txBody>
          <a:bodyPr vert="horz" wrap="square" lIns="0" tIns="172720" rIns="0" bIns="0" rtlCol="0">
            <a:spAutoFit/>
          </a:bodyPr>
          <a:lstStyle/>
          <a:p>
            <a:pPr marL="12700" marR="5080" algn="ctr">
              <a:lnSpc>
                <a:spcPct val="122900"/>
              </a:lnSpc>
              <a:spcBef>
                <a:spcPts val="350"/>
              </a:spcBef>
            </a:pPr>
            <a:r>
              <a:rPr lang="en-IN" sz="3200" dirty="0">
                <a:latin typeface="Arial Black" panose="020B0A04020102020204" pitchFamily="34" charset="0"/>
                <a:cs typeface="Times New Roman"/>
              </a:rPr>
              <a:t>CSS21: B.E. CSE (H) with specialization in </a:t>
            </a:r>
            <a:br>
              <a:rPr lang="en-IN" sz="3200" dirty="0">
                <a:latin typeface="Arial Black" panose="020B0A04020102020204" pitchFamily="34" charset="0"/>
                <a:cs typeface="Times New Roman"/>
              </a:rPr>
            </a:br>
            <a:r>
              <a:rPr lang="en-IN" sz="3200" dirty="0">
                <a:latin typeface="Arial Black" panose="020B0A04020102020204" pitchFamily="34" charset="0"/>
                <a:cs typeface="Times New Roman"/>
              </a:rPr>
              <a:t>Artificial Intelligence &amp; Machine Learning</a:t>
            </a:r>
          </a:p>
          <a:p>
            <a:pPr marL="12700" marR="5080" algn="ctr">
              <a:lnSpc>
                <a:spcPct val="122900"/>
              </a:lnSpc>
              <a:spcBef>
                <a:spcPts val="350"/>
              </a:spcBef>
            </a:pPr>
            <a:r>
              <a:rPr lang="en-IN" sz="2800" dirty="0">
                <a:latin typeface="Times New Roman" panose="02020603050405020304" pitchFamily="18" charset="0"/>
                <a:cs typeface="Times New Roman" panose="02020603050405020304" pitchFamily="18" charset="0"/>
              </a:rPr>
              <a:t>Advanced Machine Learning (20CSF-349)</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4691380"/>
            <a:chOff x="0" y="0"/>
            <a:chExt cx="12192000" cy="4691380"/>
          </a:xfrm>
        </p:grpSpPr>
        <p:sp>
          <p:nvSpPr>
            <p:cNvPr id="3" name="object 3"/>
            <p:cNvSpPr/>
            <p:nvPr/>
          </p:nvSpPr>
          <p:spPr>
            <a:xfrm>
              <a:off x="0" y="0"/>
              <a:ext cx="12192000" cy="4688205"/>
            </a:xfrm>
            <a:custGeom>
              <a:avLst/>
              <a:gdLst/>
              <a:ahLst/>
              <a:cxnLst/>
              <a:rect l="l" t="t" r="r" b="b"/>
              <a:pathLst>
                <a:path w="12192000" h="4688205">
                  <a:moveTo>
                    <a:pt x="12192000" y="0"/>
                  </a:moveTo>
                  <a:lnTo>
                    <a:pt x="0" y="0"/>
                  </a:lnTo>
                  <a:lnTo>
                    <a:pt x="0" y="4687824"/>
                  </a:lnTo>
                  <a:lnTo>
                    <a:pt x="12192000" y="4687824"/>
                  </a:lnTo>
                  <a:lnTo>
                    <a:pt x="12192000" y="0"/>
                  </a:lnTo>
                  <a:close/>
                </a:path>
              </a:pathLst>
            </a:custGeom>
            <a:solidFill>
              <a:srgbClr val="385622">
                <a:alpha val="59999"/>
              </a:srgbClr>
            </a:solidFill>
          </p:spPr>
          <p:txBody>
            <a:bodyPr wrap="square" lIns="0" tIns="0" rIns="0" bIns="0" rtlCol="0"/>
            <a:lstStyle/>
            <a:p>
              <a:endParaRPr/>
            </a:p>
          </p:txBody>
        </p:sp>
        <p:sp>
          <p:nvSpPr>
            <p:cNvPr id="4" name="object 4"/>
            <p:cNvSpPr/>
            <p:nvPr/>
          </p:nvSpPr>
          <p:spPr>
            <a:xfrm>
              <a:off x="9348216" y="0"/>
              <a:ext cx="1828800" cy="1828800"/>
            </a:xfrm>
            <a:custGeom>
              <a:avLst/>
              <a:gdLst/>
              <a:ahLst/>
              <a:cxnLst/>
              <a:rect l="l" t="t" r="r" b="b"/>
              <a:pathLst>
                <a:path w="1828800" h="1828800">
                  <a:moveTo>
                    <a:pt x="0" y="0"/>
                  </a:moveTo>
                  <a:lnTo>
                    <a:pt x="1828800" y="1828800"/>
                  </a:lnTo>
                </a:path>
                <a:path w="1828800" h="1828800">
                  <a:moveTo>
                    <a:pt x="819911" y="0"/>
                  </a:moveTo>
                  <a:lnTo>
                    <a:pt x="1483867" y="663955"/>
                  </a:lnTo>
                </a:path>
              </a:pathLst>
            </a:custGeom>
            <a:ln w="6096">
              <a:solidFill>
                <a:srgbClr val="EC7C30"/>
              </a:solidFill>
            </a:ln>
          </p:spPr>
          <p:txBody>
            <a:bodyPr wrap="square" lIns="0" tIns="0" rIns="0" bIns="0" rtlCol="0"/>
            <a:lstStyle/>
            <a:p>
              <a:endParaRPr/>
            </a:p>
          </p:txBody>
        </p:sp>
      </p:grpSp>
      <p:grpSp>
        <p:nvGrpSpPr>
          <p:cNvPr id="5" name="object 5"/>
          <p:cNvGrpSpPr/>
          <p:nvPr/>
        </p:nvGrpSpPr>
        <p:grpSpPr>
          <a:xfrm>
            <a:off x="387095" y="5126735"/>
            <a:ext cx="1734820" cy="1734820"/>
            <a:chOff x="387095" y="5126735"/>
            <a:chExt cx="1734820" cy="1734820"/>
          </a:xfrm>
        </p:grpSpPr>
        <p:sp>
          <p:nvSpPr>
            <p:cNvPr id="6" name="object 6"/>
            <p:cNvSpPr/>
            <p:nvPr/>
          </p:nvSpPr>
          <p:spPr>
            <a:xfrm>
              <a:off x="734568" y="6294119"/>
              <a:ext cx="558800" cy="558800"/>
            </a:xfrm>
            <a:custGeom>
              <a:avLst/>
              <a:gdLst/>
              <a:ahLst/>
              <a:cxnLst/>
              <a:rect l="l" t="t" r="r" b="b"/>
              <a:pathLst>
                <a:path w="558800" h="558800">
                  <a:moveTo>
                    <a:pt x="0" y="0"/>
                  </a:moveTo>
                  <a:lnTo>
                    <a:pt x="558291" y="558344"/>
                  </a:lnTo>
                </a:path>
              </a:pathLst>
            </a:custGeom>
            <a:ln w="6096">
              <a:solidFill>
                <a:srgbClr val="EC7C30"/>
              </a:solidFill>
            </a:ln>
          </p:spPr>
          <p:txBody>
            <a:bodyPr wrap="square" lIns="0" tIns="0" rIns="0" bIns="0" rtlCol="0"/>
            <a:lstStyle/>
            <a:p>
              <a:endParaRPr/>
            </a:p>
          </p:txBody>
        </p:sp>
        <p:sp>
          <p:nvSpPr>
            <p:cNvPr id="7" name="object 7"/>
            <p:cNvSpPr/>
            <p:nvPr/>
          </p:nvSpPr>
          <p:spPr>
            <a:xfrm>
              <a:off x="390143" y="5129783"/>
              <a:ext cx="1728470" cy="1728470"/>
            </a:xfrm>
            <a:custGeom>
              <a:avLst/>
              <a:gdLst/>
              <a:ahLst/>
              <a:cxnLst/>
              <a:rect l="l" t="t" r="r" b="b"/>
              <a:pathLst>
                <a:path w="1728470" h="1728470">
                  <a:moveTo>
                    <a:pt x="0" y="0"/>
                  </a:moveTo>
                  <a:lnTo>
                    <a:pt x="1728343" y="1728310"/>
                  </a:lnTo>
                </a:path>
              </a:pathLst>
            </a:custGeom>
            <a:ln w="6095">
              <a:solidFill>
                <a:srgbClr val="EC7C30"/>
              </a:solidFill>
            </a:ln>
          </p:spPr>
          <p:txBody>
            <a:bodyPr wrap="square" lIns="0" tIns="0" rIns="0" bIns="0" rtlCol="0"/>
            <a:lstStyle/>
            <a:p>
              <a:endParaRPr/>
            </a:p>
          </p:txBody>
        </p:sp>
      </p:grpSp>
      <p:sp>
        <p:nvSpPr>
          <p:cNvPr id="8" name="object 8"/>
          <p:cNvSpPr txBox="1">
            <a:spLocks noGrp="1"/>
          </p:cNvSpPr>
          <p:nvPr>
            <p:ph type="title"/>
          </p:nvPr>
        </p:nvSpPr>
        <p:spPr>
          <a:xfrm>
            <a:off x="4715002" y="2212619"/>
            <a:ext cx="4274820" cy="1244600"/>
          </a:xfrm>
          <a:prstGeom prst="rect">
            <a:avLst/>
          </a:prstGeom>
        </p:spPr>
        <p:txBody>
          <a:bodyPr vert="horz" wrap="square" lIns="0" tIns="12065" rIns="0" bIns="0" rtlCol="0">
            <a:spAutoFit/>
          </a:bodyPr>
          <a:lstStyle/>
          <a:p>
            <a:pPr marL="12700">
              <a:lnSpc>
                <a:spcPct val="100000"/>
              </a:lnSpc>
              <a:spcBef>
                <a:spcPts val="95"/>
              </a:spcBef>
            </a:pPr>
            <a:r>
              <a:rPr sz="8000" b="0" spc="-1445" dirty="0">
                <a:solidFill>
                  <a:srgbClr val="FFFFFF"/>
                </a:solidFill>
                <a:latin typeface="Arial"/>
                <a:cs typeface="Arial"/>
              </a:rPr>
              <a:t>THANK</a:t>
            </a:r>
            <a:r>
              <a:rPr sz="8000" b="0" spc="-819" dirty="0">
                <a:solidFill>
                  <a:srgbClr val="FFFFFF"/>
                </a:solidFill>
                <a:latin typeface="Arial"/>
                <a:cs typeface="Arial"/>
              </a:rPr>
              <a:t> </a:t>
            </a:r>
            <a:r>
              <a:rPr sz="8000" b="0" spc="-1760" dirty="0">
                <a:solidFill>
                  <a:srgbClr val="FFFFFF"/>
                </a:solidFill>
                <a:latin typeface="Arial"/>
                <a:cs typeface="Arial"/>
              </a:rPr>
              <a:t>YOU</a:t>
            </a:r>
            <a:endParaRPr sz="8000">
              <a:latin typeface="Arial"/>
              <a:cs typeface="Arial"/>
            </a:endParaRPr>
          </a:p>
        </p:txBody>
      </p:sp>
      <p:sp>
        <p:nvSpPr>
          <p:cNvPr id="9" name="object 9"/>
          <p:cNvSpPr/>
          <p:nvPr/>
        </p:nvSpPr>
        <p:spPr>
          <a:xfrm>
            <a:off x="2644139" y="1214627"/>
            <a:ext cx="2685415" cy="3228340"/>
          </a:xfrm>
          <a:custGeom>
            <a:avLst/>
            <a:gdLst/>
            <a:ahLst/>
            <a:cxnLst/>
            <a:rect l="l" t="t" r="r" b="b"/>
            <a:pathLst>
              <a:path w="2685415" h="3228340">
                <a:moveTo>
                  <a:pt x="2429256" y="2414524"/>
                </a:moveTo>
                <a:lnTo>
                  <a:pt x="1612138" y="3227832"/>
                </a:lnTo>
                <a:lnTo>
                  <a:pt x="0" y="1613916"/>
                </a:lnTo>
                <a:lnTo>
                  <a:pt x="1612138" y="0"/>
                </a:lnTo>
                <a:lnTo>
                  <a:pt x="2429256" y="818134"/>
                </a:lnTo>
              </a:path>
              <a:path w="2685415" h="3228340">
                <a:moveTo>
                  <a:pt x="2685288" y="2414524"/>
                </a:moveTo>
                <a:lnTo>
                  <a:pt x="1868170" y="3227832"/>
                </a:lnTo>
                <a:lnTo>
                  <a:pt x="256032" y="1613916"/>
                </a:lnTo>
                <a:lnTo>
                  <a:pt x="1868170" y="0"/>
                </a:lnTo>
                <a:lnTo>
                  <a:pt x="2685288" y="818134"/>
                </a:lnTo>
              </a:path>
            </a:pathLst>
          </a:custGeom>
          <a:ln w="39624">
            <a:solidFill>
              <a:srgbClr val="FFFFFF"/>
            </a:solidFill>
          </a:ln>
        </p:spPr>
        <p:txBody>
          <a:bodyPr wrap="square" lIns="0" tIns="0" rIns="0" bIns="0" rtlCol="0"/>
          <a:lstStyle/>
          <a:p>
            <a:endParaRPr/>
          </a:p>
        </p:txBody>
      </p:sp>
      <p:sp>
        <p:nvSpPr>
          <p:cNvPr id="10" name="object 10"/>
          <p:cNvSpPr/>
          <p:nvPr/>
        </p:nvSpPr>
        <p:spPr>
          <a:xfrm>
            <a:off x="237743" y="152400"/>
            <a:ext cx="411480" cy="16123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895B7C-7687-4927-9C17-73D030B97897}"/>
              </a:ext>
            </a:extLst>
          </p:cNvPr>
          <p:cNvSpPr>
            <a:spLocks noGrp="1"/>
          </p:cNvSpPr>
          <p:nvPr>
            <p:ph type="body" idx="1"/>
          </p:nvPr>
        </p:nvSpPr>
        <p:spPr>
          <a:xfrm>
            <a:off x="934708" y="1223096"/>
            <a:ext cx="3733184" cy="492443"/>
          </a:xfrm>
        </p:spPr>
        <p:txBody>
          <a:bodyPr/>
          <a:lstStyle/>
          <a:p>
            <a:r>
              <a:rPr lang="en-US" sz="3200" dirty="0"/>
              <a:t>Course Outcome</a:t>
            </a:r>
            <a:endParaRPr lang="en-IN" sz="3200" dirty="0"/>
          </a:p>
        </p:txBody>
      </p:sp>
      <p:sp>
        <p:nvSpPr>
          <p:cNvPr id="5" name="TextBox 4">
            <a:extLst>
              <a:ext uri="{FF2B5EF4-FFF2-40B4-BE49-F238E27FC236}">
                <a16:creationId xmlns:a16="http://schemas.microsoft.com/office/drawing/2014/main" id="{CD836566-D9E1-41D9-8F05-30E8CEC1EA3F}"/>
              </a:ext>
            </a:extLst>
          </p:cNvPr>
          <p:cNvSpPr txBox="1"/>
          <p:nvPr/>
        </p:nvSpPr>
        <p:spPr>
          <a:xfrm>
            <a:off x="2895600" y="353172"/>
            <a:ext cx="6705600" cy="707886"/>
          </a:xfrm>
          <a:prstGeom prst="rect">
            <a:avLst/>
          </a:prstGeom>
          <a:noFill/>
        </p:spPr>
        <p:txBody>
          <a:bodyPr wrap="square">
            <a:spAutoFit/>
          </a:bodyPr>
          <a:lstStyle/>
          <a:p>
            <a:r>
              <a:rPr lang="en-US" sz="4000" dirty="0">
                <a:latin typeface="Trebuchet MS"/>
                <a:cs typeface="Trebuchet MS"/>
              </a:rPr>
              <a:t>Advanced Machine Learning </a:t>
            </a:r>
            <a:endParaRPr lang="en-IN" sz="4000" dirty="0"/>
          </a:p>
        </p:txBody>
      </p:sp>
      <p:graphicFrame>
        <p:nvGraphicFramePr>
          <p:cNvPr id="6" name="Table 6">
            <a:extLst>
              <a:ext uri="{FF2B5EF4-FFF2-40B4-BE49-F238E27FC236}">
                <a16:creationId xmlns:a16="http://schemas.microsoft.com/office/drawing/2014/main" id="{3DF21EC0-2F39-4FA4-A8E2-FCDD8A43A9D2}"/>
              </a:ext>
            </a:extLst>
          </p:cNvPr>
          <p:cNvGraphicFramePr>
            <a:graphicFrameLocks noGrp="1"/>
          </p:cNvGraphicFramePr>
          <p:nvPr>
            <p:extLst>
              <p:ext uri="{D42A27DB-BD31-4B8C-83A1-F6EECF244321}">
                <p14:modId xmlns:p14="http://schemas.microsoft.com/office/powerpoint/2010/main" val="2647044696"/>
              </p:ext>
            </p:extLst>
          </p:nvPr>
        </p:nvGraphicFramePr>
        <p:xfrm>
          <a:off x="934708" y="1715538"/>
          <a:ext cx="10342891" cy="4395951"/>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3339205583"/>
                    </a:ext>
                  </a:extLst>
                </a:gridCol>
                <a:gridCol w="9493273">
                  <a:extLst>
                    <a:ext uri="{9D8B030D-6E8A-4147-A177-3AD203B41FA5}">
                      <a16:colId xmlns:a16="http://schemas.microsoft.com/office/drawing/2014/main" val="3982804983"/>
                    </a:ext>
                  </a:extLst>
                </a:gridCol>
              </a:tblGrid>
              <a:tr h="444467">
                <a:tc>
                  <a:txBody>
                    <a:bodyPr/>
                    <a:lstStyle/>
                    <a:p>
                      <a:pPr algn="ctr"/>
                      <a:r>
                        <a:rPr lang="en-US" dirty="0">
                          <a:latin typeface="+mj-lt"/>
                          <a:cs typeface="Times New Roman" panose="02020603050405020304" pitchFamily="18" charset="0"/>
                        </a:rPr>
                        <a:t>CO</a:t>
                      </a:r>
                      <a:endParaRPr lang="en-IN" dirty="0">
                        <a:latin typeface="+mj-lt"/>
                        <a:cs typeface="Times New Roman" panose="02020603050405020304" pitchFamily="18" charset="0"/>
                      </a:endParaRPr>
                    </a:p>
                  </a:txBody>
                  <a:tcPr/>
                </a:tc>
                <a:tc>
                  <a:txBody>
                    <a:bodyPr/>
                    <a:lstStyle/>
                    <a:p>
                      <a:pPr algn="ctr"/>
                      <a:r>
                        <a:rPr lang="en-US" dirty="0">
                          <a:latin typeface="+mj-lt"/>
                          <a:cs typeface="Times New Roman" panose="02020603050405020304" pitchFamily="18" charset="0"/>
                        </a:rPr>
                        <a:t>Title</a:t>
                      </a:r>
                      <a:endParaRPr lang="en-IN" dirty="0">
                        <a:latin typeface="+mj-lt"/>
                        <a:cs typeface="Times New Roman" panose="02020603050405020304" pitchFamily="18" charset="0"/>
                      </a:endParaRPr>
                    </a:p>
                  </a:txBody>
                  <a:tcPr/>
                </a:tc>
                <a:extLst>
                  <a:ext uri="{0D108BD9-81ED-4DB2-BD59-A6C34878D82A}">
                    <a16:rowId xmlns:a16="http://schemas.microsoft.com/office/drawing/2014/main" val="1764782345"/>
                  </a:ext>
                </a:extLst>
              </a:tr>
              <a:tr h="767163">
                <a:tc>
                  <a:txBody>
                    <a:bodyPr/>
                    <a:lstStyle/>
                    <a:p>
                      <a:pPr algn="ctr"/>
                      <a:r>
                        <a:rPr lang="en-US" dirty="0">
                          <a:latin typeface="+mj-lt"/>
                          <a:cs typeface="Times New Roman" panose="02020603050405020304" pitchFamily="18" charset="0"/>
                        </a:rPr>
                        <a:t>1</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Have a good understanding of the fundamental issues and challenges of machine learning: data, model selection, model complexity, etc.</a:t>
                      </a:r>
                    </a:p>
                  </a:txBody>
                  <a:tcPr>
                    <a:solidFill>
                      <a:schemeClr val="tx2">
                        <a:lumMod val="20000"/>
                        <a:lumOff val="80000"/>
                      </a:schemeClr>
                    </a:solidFill>
                  </a:tcPr>
                </a:tc>
                <a:extLst>
                  <a:ext uri="{0D108BD9-81ED-4DB2-BD59-A6C34878D82A}">
                    <a16:rowId xmlns:a16="http://schemas.microsoft.com/office/drawing/2014/main" val="816710563"/>
                  </a:ext>
                </a:extLst>
              </a:tr>
              <a:tr h="882832">
                <a:tc>
                  <a:txBody>
                    <a:bodyPr/>
                    <a:lstStyle/>
                    <a:p>
                      <a:pPr algn="ctr"/>
                      <a:r>
                        <a:rPr lang="en-US" dirty="0">
                          <a:latin typeface="+mj-lt"/>
                          <a:cs typeface="Times New Roman" panose="02020603050405020304" pitchFamily="18" charset="0"/>
                        </a:rPr>
                        <a:t>2</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Appreciate the underlying mathematical relationships within and across Machine Learning algorithms and the paradigms of supervised and un-supervised learning</a:t>
                      </a:r>
                    </a:p>
                  </a:txBody>
                  <a:tcPr>
                    <a:solidFill>
                      <a:schemeClr val="tx2">
                        <a:lumMod val="20000"/>
                        <a:lumOff val="80000"/>
                      </a:schemeClr>
                    </a:solidFill>
                  </a:tcPr>
                </a:tc>
                <a:extLst>
                  <a:ext uri="{0D108BD9-81ED-4DB2-BD59-A6C34878D82A}">
                    <a16:rowId xmlns:a16="http://schemas.microsoft.com/office/drawing/2014/main" val="514383862"/>
                  </a:ext>
                </a:extLst>
              </a:tr>
              <a:tr h="767163">
                <a:tc>
                  <a:txBody>
                    <a:bodyPr/>
                    <a:lstStyle/>
                    <a:p>
                      <a:pPr algn="ctr"/>
                      <a:r>
                        <a:rPr lang="en-US" dirty="0">
                          <a:latin typeface="+mj-lt"/>
                          <a:cs typeface="Times New Roman" panose="02020603050405020304" pitchFamily="18" charset="0"/>
                        </a:rPr>
                        <a:t>3</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implement various machine learning algorithms in a range of real-world applications.</a:t>
                      </a:r>
                    </a:p>
                  </a:txBody>
                  <a:tcPr>
                    <a:solidFill>
                      <a:schemeClr val="tx2">
                        <a:lumMod val="20000"/>
                        <a:lumOff val="80000"/>
                      </a:schemeClr>
                    </a:solidFill>
                  </a:tcPr>
                </a:tc>
                <a:extLst>
                  <a:ext uri="{0D108BD9-81ED-4DB2-BD59-A6C34878D82A}">
                    <a16:rowId xmlns:a16="http://schemas.microsoft.com/office/drawing/2014/main" val="4211054048"/>
                  </a:ext>
                </a:extLst>
              </a:tr>
              <a:tr h="767163">
                <a:tc>
                  <a:txBody>
                    <a:bodyPr/>
                    <a:lstStyle/>
                    <a:p>
                      <a:pPr algn="ctr"/>
                      <a:r>
                        <a:rPr lang="en-IN" dirty="0">
                          <a:latin typeface="+mj-lt"/>
                          <a:cs typeface="Times New Roman" panose="02020603050405020304" pitchFamily="18" charset="0"/>
                        </a:rPr>
                        <a:t>4</a:t>
                      </a: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evaluate intelligent expert models for perception and prediction using machine learning algorithms</a:t>
                      </a:r>
                    </a:p>
                  </a:txBody>
                  <a:tcPr>
                    <a:solidFill>
                      <a:schemeClr val="tx2">
                        <a:lumMod val="20000"/>
                        <a:lumOff val="80000"/>
                      </a:schemeClr>
                    </a:solidFill>
                  </a:tcPr>
                </a:tc>
                <a:extLst>
                  <a:ext uri="{0D108BD9-81ED-4DB2-BD59-A6C34878D82A}">
                    <a16:rowId xmlns:a16="http://schemas.microsoft.com/office/drawing/2014/main" val="1285729091"/>
                  </a:ext>
                </a:extLst>
              </a:tr>
              <a:tr h="767163">
                <a:tc>
                  <a:txBody>
                    <a:bodyPr/>
                    <a:lstStyle/>
                    <a:p>
                      <a:pPr algn="ctr"/>
                      <a:r>
                        <a:rPr lang="en-IN" dirty="0">
                          <a:latin typeface="+mj-lt"/>
                          <a:cs typeface="Times New Roman" panose="02020603050405020304" pitchFamily="18" charset="0"/>
                        </a:rPr>
                        <a:t>5</a:t>
                      </a:r>
                    </a:p>
                  </a:txBody>
                  <a:tcPr>
                    <a:solidFill>
                      <a:schemeClr val="tx2">
                        <a:lumMod val="20000"/>
                        <a:lumOff val="80000"/>
                      </a:schemeClr>
                    </a:solidFill>
                  </a:tcPr>
                </a:tc>
                <a:tc>
                  <a:txBody>
                    <a:bodyPr/>
                    <a:lstStyle/>
                    <a:p>
                      <a:pPr rtl="0"/>
                      <a:r>
                        <a:rPr lang="en-US" b="0" i="0" dirty="0">
                          <a:solidFill>
                            <a:schemeClr val="dk1"/>
                          </a:solidFill>
                          <a:effectLst/>
                          <a:latin typeface="+mj-lt"/>
                          <a:ea typeface="+mn-ea"/>
                          <a:cs typeface="Times New Roman" panose="02020603050405020304" pitchFamily="18" charset="0"/>
                        </a:rPr>
                        <a:t>Analyze and make use of machine learning algorithms-based applications using performance</a:t>
                      </a:r>
                    </a:p>
                  </a:txBody>
                  <a:tcPr>
                    <a:solidFill>
                      <a:schemeClr val="tx2">
                        <a:lumMod val="20000"/>
                        <a:lumOff val="80000"/>
                      </a:schemeClr>
                    </a:solidFill>
                  </a:tcPr>
                </a:tc>
                <a:extLst>
                  <a:ext uri="{0D108BD9-81ED-4DB2-BD59-A6C34878D82A}">
                    <a16:rowId xmlns:a16="http://schemas.microsoft.com/office/drawing/2014/main" val="3581519426"/>
                  </a:ext>
                </a:extLst>
              </a:tr>
            </a:tbl>
          </a:graphicData>
        </a:graphic>
      </p:graphicFrame>
    </p:spTree>
    <p:extLst>
      <p:ext uri="{BB962C8B-B14F-4D97-AF65-F5344CB8AC3E}">
        <p14:creationId xmlns:p14="http://schemas.microsoft.com/office/powerpoint/2010/main" val="155367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Principal Component Analysis (PCA)</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914400"/>
            <a:ext cx="11430000" cy="5953938"/>
          </a:xfrm>
        </p:spPr>
        <p:txBody>
          <a:bodyPr/>
          <a:lstStyle/>
          <a:p>
            <a:pPr marL="342900" indent="-342900" algn="just">
              <a:lnSpc>
                <a:spcPct val="150000"/>
              </a:lnSpc>
              <a:buFont typeface="Wingdings" panose="05000000000000000000" pitchFamily="2" charset="2"/>
              <a:buChar char="Ø"/>
            </a:pPr>
            <a:r>
              <a:rPr lang="en-US" sz="2000" dirty="0"/>
              <a:t>Principal Component Analysis is an unsupervised learning algorithm that is used for the dimensionality reduction in machine learning.</a:t>
            </a:r>
          </a:p>
          <a:p>
            <a:pPr marL="342900" indent="-342900" algn="just">
              <a:lnSpc>
                <a:spcPct val="150000"/>
              </a:lnSpc>
              <a:buFont typeface="Wingdings" panose="05000000000000000000" pitchFamily="2" charset="2"/>
              <a:buChar char="Ø"/>
            </a:pPr>
            <a:r>
              <a:rPr lang="en-US" sz="2000" dirty="0"/>
              <a:t>It is a statistical process that converts the observations of correlated features into a set of linearly uncorrelated features with the help of orthogonal transformation. These new transformed features are called the Principal Components. It is one of the popular tools that is used for exploratory data analysis and predictive modeling. It is a technique to draw strong patterns from the given dataset by reducing the variances.</a:t>
            </a:r>
          </a:p>
          <a:p>
            <a:pPr marL="342900" indent="-342900" algn="just">
              <a:lnSpc>
                <a:spcPct val="150000"/>
              </a:lnSpc>
              <a:buFont typeface="Wingdings" panose="05000000000000000000" pitchFamily="2" charset="2"/>
              <a:buChar char="Ø"/>
            </a:pPr>
            <a:r>
              <a:rPr lang="en-US" sz="2000" dirty="0"/>
              <a:t>PCA generally tries to find the lower-dimensional surface to project the high-dimensional data.</a:t>
            </a:r>
          </a:p>
          <a:p>
            <a:pPr marL="342900" indent="-342900" algn="just">
              <a:lnSpc>
                <a:spcPct val="150000"/>
              </a:lnSpc>
              <a:buFont typeface="Wingdings" panose="05000000000000000000" pitchFamily="2" charset="2"/>
              <a:buChar char="Ø"/>
            </a:pPr>
            <a:r>
              <a:rPr lang="en-US" sz="2000" dirty="0"/>
              <a:t>PCA works by considering the variance of each attribute because the high attribute shows the good split between the classes, and hence it reduces the dimensionality. Some real-world applications of PCA are image processing, movie recommendation system, optimizing the power allocation in various communication channels. It is a feature extraction technique, so it contains the important variables and drops the least important variable.</a:t>
            </a:r>
          </a:p>
        </p:txBody>
      </p:sp>
    </p:spTree>
    <p:extLst>
      <p:ext uri="{BB962C8B-B14F-4D97-AF65-F5344CB8AC3E}">
        <p14:creationId xmlns:p14="http://schemas.microsoft.com/office/powerpoint/2010/main" val="415715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990600"/>
            <a:ext cx="11430000" cy="5030608"/>
          </a:xfrm>
        </p:spPr>
        <p:txBody>
          <a:bodyPr/>
          <a:lstStyle/>
          <a:p>
            <a:pPr algn="just">
              <a:lnSpc>
                <a:spcPct val="150000"/>
              </a:lnSpc>
            </a:pPr>
            <a:r>
              <a:rPr lang="en-US" sz="2000" b="1" dirty="0"/>
              <a:t>The PCA algorithm is based on some mathematical concepts such as:</a:t>
            </a:r>
          </a:p>
          <a:p>
            <a:pPr marL="457200" indent="-457200" algn="just">
              <a:lnSpc>
                <a:spcPct val="150000"/>
              </a:lnSpc>
              <a:buFont typeface="+mj-lt"/>
              <a:buAutoNum type="arabicPeriod"/>
            </a:pPr>
            <a:r>
              <a:rPr lang="en-US" sz="2000" dirty="0"/>
              <a:t>Variance and Covariance</a:t>
            </a:r>
          </a:p>
          <a:p>
            <a:pPr marL="457200" indent="-457200" algn="just">
              <a:lnSpc>
                <a:spcPct val="150000"/>
              </a:lnSpc>
              <a:buFont typeface="+mj-lt"/>
              <a:buAutoNum type="arabicPeriod"/>
            </a:pPr>
            <a:r>
              <a:rPr lang="en-US" sz="2000" dirty="0"/>
              <a:t>Eigenvalues and Eigen factors</a:t>
            </a:r>
          </a:p>
          <a:p>
            <a:pPr algn="just">
              <a:lnSpc>
                <a:spcPct val="150000"/>
              </a:lnSpc>
            </a:pPr>
            <a:r>
              <a:rPr lang="en-US" sz="2000" b="1" dirty="0"/>
              <a:t>Some common terms used in PCA algorithm:</a:t>
            </a:r>
          </a:p>
          <a:p>
            <a:pPr algn="just">
              <a:lnSpc>
                <a:spcPct val="150000"/>
              </a:lnSpc>
            </a:pPr>
            <a:r>
              <a:rPr lang="en-US" sz="2000" b="1" dirty="0"/>
              <a:t>Dimensionality: </a:t>
            </a:r>
            <a:r>
              <a:rPr lang="en-US" sz="2000" dirty="0"/>
              <a:t>It is the number of features or variables present in the given dataset. More easily, it is the number of columns present in the dataset.</a:t>
            </a:r>
          </a:p>
          <a:p>
            <a:pPr algn="just">
              <a:lnSpc>
                <a:spcPct val="150000"/>
              </a:lnSpc>
            </a:pPr>
            <a:r>
              <a:rPr lang="en-US" sz="2000" b="1" dirty="0"/>
              <a:t>Correlation: </a:t>
            </a:r>
            <a:r>
              <a:rPr lang="en-US" sz="2000" dirty="0"/>
              <a:t>It signifies that how strongly two variables are related to each other. Such as if one changes, the other variable also gets changed. The correlation value ranges from -1 to +1. Here, -1 occurs if variables are inversely proportional to each other, and +1 indicates that variables are directly proportional to each other.</a:t>
            </a:r>
          </a:p>
          <a:p>
            <a:pPr algn="just">
              <a:lnSpc>
                <a:spcPct val="150000"/>
              </a:lnSpc>
            </a:pPr>
            <a:r>
              <a:rPr lang="en-US" sz="2000" b="1" dirty="0"/>
              <a:t>Orthogonal: </a:t>
            </a:r>
            <a:r>
              <a:rPr lang="en-US" sz="2000" dirty="0"/>
              <a:t>It defines that variables are not correlated to each other, and hence the correlation between the pair of variables is zero.</a:t>
            </a:r>
          </a:p>
        </p:txBody>
      </p:sp>
    </p:spTree>
    <p:extLst>
      <p:ext uri="{BB962C8B-B14F-4D97-AF65-F5344CB8AC3E}">
        <p14:creationId xmlns:p14="http://schemas.microsoft.com/office/powerpoint/2010/main" val="1626810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295400"/>
            <a:ext cx="11430000" cy="5953938"/>
          </a:xfrm>
        </p:spPr>
        <p:txBody>
          <a:bodyPr/>
          <a:lstStyle/>
          <a:p>
            <a:pPr algn="just">
              <a:lnSpc>
                <a:spcPct val="150000"/>
              </a:lnSpc>
            </a:pPr>
            <a:r>
              <a:rPr lang="en-US" sz="2000" b="1" dirty="0"/>
              <a:t>Eigenvectors: </a:t>
            </a:r>
            <a:r>
              <a:rPr lang="en-US" sz="2000" dirty="0"/>
              <a:t>If there is a square matrix M, and a non-zero vector v is given. Then v will be eigenvector if Av is the scalar multiple of v.</a:t>
            </a:r>
          </a:p>
          <a:p>
            <a:pPr algn="just">
              <a:lnSpc>
                <a:spcPct val="150000"/>
              </a:lnSpc>
            </a:pPr>
            <a:r>
              <a:rPr lang="en-US" sz="2000" b="1" dirty="0"/>
              <a:t>Covariance Matrix: </a:t>
            </a:r>
            <a:r>
              <a:rPr lang="en-US" sz="2000" dirty="0"/>
              <a:t>A matrix containing the covariance between the pair of variables is called the Covariance Matrix.</a:t>
            </a:r>
          </a:p>
          <a:p>
            <a:pPr algn="just">
              <a:lnSpc>
                <a:spcPct val="150000"/>
              </a:lnSpc>
            </a:pPr>
            <a:r>
              <a:rPr lang="en-US" sz="2000" b="1" dirty="0"/>
              <a:t>Principal Components in PCA</a:t>
            </a:r>
          </a:p>
          <a:p>
            <a:pPr marL="342900" indent="-342900" algn="just">
              <a:lnSpc>
                <a:spcPct val="150000"/>
              </a:lnSpc>
              <a:buFont typeface="Wingdings" panose="05000000000000000000" pitchFamily="2" charset="2"/>
              <a:buChar char="Ø"/>
            </a:pPr>
            <a:r>
              <a:rPr lang="en-US" sz="2000" dirty="0"/>
              <a:t>As described above, the transformed new features or the output of PCA are the Principal Components. The number of these PCs are either equal to or less than the original features present in the dataset. Some properties of these principal components are given below:</a:t>
            </a:r>
          </a:p>
          <a:p>
            <a:pPr marL="342900" indent="-342900" algn="just">
              <a:lnSpc>
                <a:spcPct val="150000"/>
              </a:lnSpc>
              <a:buFont typeface="Wingdings" panose="05000000000000000000" pitchFamily="2" charset="2"/>
              <a:buChar char="Ø"/>
            </a:pPr>
            <a:r>
              <a:rPr lang="en-US" sz="2000" dirty="0"/>
              <a:t>The principal component must be the linear combination of the original features.</a:t>
            </a:r>
          </a:p>
          <a:p>
            <a:pPr marL="342900" indent="-342900" algn="just">
              <a:lnSpc>
                <a:spcPct val="150000"/>
              </a:lnSpc>
              <a:buFont typeface="Wingdings" panose="05000000000000000000" pitchFamily="2" charset="2"/>
              <a:buChar char="Ø"/>
            </a:pPr>
            <a:r>
              <a:rPr lang="en-US" sz="2000" dirty="0"/>
              <a:t>These components are orthogonal, i.e., the correlation between a pair of variables is zero.</a:t>
            </a:r>
          </a:p>
          <a:p>
            <a:pPr marL="342900" indent="-342900" algn="just">
              <a:lnSpc>
                <a:spcPct val="150000"/>
              </a:lnSpc>
              <a:buFont typeface="Wingdings" panose="05000000000000000000" pitchFamily="2" charset="2"/>
              <a:buChar char="Ø"/>
            </a:pPr>
            <a:r>
              <a:rPr lang="en-US" sz="2000" dirty="0"/>
              <a:t>The importance of each component decreases when going to 1 to n, it means the 1 PC has the most importance, and n PC will have the least importance.</a:t>
            </a:r>
          </a:p>
          <a:p>
            <a:pPr marL="342900" indent="-342900" algn="just">
              <a:lnSpc>
                <a:spcPct val="150000"/>
              </a:lnSpc>
              <a:buFont typeface="Wingdings" panose="05000000000000000000" pitchFamily="2" charset="2"/>
              <a:buChar char="Ø"/>
            </a:pPr>
            <a:endParaRPr lang="en-US" sz="2000" dirty="0"/>
          </a:p>
        </p:txBody>
      </p:sp>
    </p:spTree>
    <p:extLst>
      <p:ext uri="{BB962C8B-B14F-4D97-AF65-F5344CB8AC3E}">
        <p14:creationId xmlns:p14="http://schemas.microsoft.com/office/powerpoint/2010/main" val="361737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066800"/>
            <a:ext cx="11277600" cy="5492273"/>
          </a:xfrm>
        </p:spPr>
        <p:txBody>
          <a:bodyPr/>
          <a:lstStyle/>
          <a:p>
            <a:pPr algn="just">
              <a:lnSpc>
                <a:spcPct val="150000"/>
              </a:lnSpc>
            </a:pPr>
            <a:r>
              <a:rPr lang="en-US" sz="2000" b="1" dirty="0"/>
              <a:t>Steps for PCA algorithm</a:t>
            </a:r>
          </a:p>
          <a:p>
            <a:pPr algn="just">
              <a:lnSpc>
                <a:spcPct val="150000"/>
              </a:lnSpc>
            </a:pPr>
            <a:endParaRPr lang="en-US" sz="2000" b="1" dirty="0"/>
          </a:p>
          <a:p>
            <a:pPr marL="342900" indent="-342900" algn="just">
              <a:lnSpc>
                <a:spcPct val="150000"/>
              </a:lnSpc>
              <a:buFont typeface="Wingdings" panose="05000000000000000000" pitchFamily="2" charset="2"/>
              <a:buChar char="Ø"/>
            </a:pPr>
            <a:r>
              <a:rPr lang="en-US" sz="2000" b="1" dirty="0"/>
              <a:t>Getting the dataset: </a:t>
            </a:r>
            <a:r>
              <a:rPr lang="en-US" sz="2000" dirty="0"/>
              <a:t>Firstly, we need to take the input dataset and divide it into two subparts X and Y, where X is the training set, and Y is the validation set.</a:t>
            </a:r>
          </a:p>
          <a:p>
            <a:pPr marL="342900" indent="-342900" algn="just">
              <a:lnSpc>
                <a:spcPct val="150000"/>
              </a:lnSpc>
              <a:buFont typeface="Wingdings" panose="05000000000000000000" pitchFamily="2" charset="2"/>
              <a:buChar char="Ø"/>
            </a:pPr>
            <a:r>
              <a:rPr lang="en-US" sz="2000" b="1" dirty="0"/>
              <a:t>Representing data into a structure:</a:t>
            </a:r>
            <a:r>
              <a:rPr lang="en-US" sz="2000" dirty="0"/>
              <a:t> Now we will represent our dataset into a structure. Such as we will represent the two-dimensional matrix of independent variable X. Here each row corresponds to the data items, and the column corresponds to the Features. The number of columns is the dimensions of the dataset.</a:t>
            </a:r>
          </a:p>
          <a:p>
            <a:pPr marL="342900" indent="-342900" algn="just">
              <a:lnSpc>
                <a:spcPct val="150000"/>
              </a:lnSpc>
              <a:buFont typeface="Wingdings" panose="05000000000000000000" pitchFamily="2" charset="2"/>
              <a:buChar char="Ø"/>
            </a:pPr>
            <a:r>
              <a:rPr lang="en-US" sz="2000" b="1" dirty="0"/>
              <a:t>Standardizing the data: </a:t>
            </a:r>
            <a:r>
              <a:rPr lang="en-US" sz="2000" dirty="0"/>
              <a:t>In this step, we will standardize our dataset. Such as in a particular column, the features with high variance are more important compared to the features with lower variance. If the importance of features is independent of the variance of the feature, then we will divide each data item in a column with the standard deviation of the column. Here we will name the matrix as Z.</a:t>
            </a:r>
          </a:p>
        </p:txBody>
      </p:sp>
    </p:spTree>
    <p:extLst>
      <p:ext uri="{BB962C8B-B14F-4D97-AF65-F5344CB8AC3E}">
        <p14:creationId xmlns:p14="http://schemas.microsoft.com/office/powerpoint/2010/main" val="416268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066800"/>
            <a:ext cx="11430000" cy="5492273"/>
          </a:xfrm>
        </p:spPr>
        <p:txBody>
          <a:bodyPr/>
          <a:lstStyle/>
          <a:p>
            <a:pPr marL="342900" indent="-342900" algn="just">
              <a:lnSpc>
                <a:spcPct val="150000"/>
              </a:lnSpc>
              <a:buFont typeface="Wingdings" panose="05000000000000000000" pitchFamily="2" charset="2"/>
              <a:buChar char="Ø"/>
            </a:pPr>
            <a:r>
              <a:rPr lang="en-US" sz="2000" dirty="0"/>
              <a:t>Calculating the Covariance of Z: To calculate the covariance of Z, we will take the matrix Z, and will transpose it. After transpose, we will multiply it by Z. The output matrix will be the Covariance matrix of Z.</a:t>
            </a:r>
          </a:p>
          <a:p>
            <a:pPr marL="342900" indent="-342900" algn="just">
              <a:lnSpc>
                <a:spcPct val="150000"/>
              </a:lnSpc>
              <a:buFont typeface="Wingdings" panose="05000000000000000000" pitchFamily="2" charset="2"/>
              <a:buChar char="Ø"/>
            </a:pPr>
            <a:r>
              <a:rPr lang="en-US" sz="2000" dirty="0"/>
              <a:t>Calculating the Eigen Values and Eigen Vectors: Now we need to calculate the eigenvalues and eigenvectors for the resultant covariance matrix Z. Eigenvectors or the covariance matrix are the directions of the axes with high information. And the coefficients of these eigenvectors are defined as the eigenvalues.</a:t>
            </a:r>
          </a:p>
          <a:p>
            <a:pPr marL="342900" indent="-342900" algn="just">
              <a:lnSpc>
                <a:spcPct val="150000"/>
              </a:lnSpc>
              <a:buFont typeface="Wingdings" panose="05000000000000000000" pitchFamily="2" charset="2"/>
              <a:buChar char="Ø"/>
            </a:pPr>
            <a:r>
              <a:rPr lang="en-US" sz="2000" dirty="0"/>
              <a:t>Sorting the Eigen Vectors: In this step, we will take all the eigenvalues and will sort them in decreasing order, which means from largest to smallest. And simultaneously sort the eigenvectors accordingly in matrix P of eigenvalues. The resultant matrix will be named as P*.</a:t>
            </a:r>
          </a:p>
          <a:p>
            <a:pPr marL="342900" indent="-342900" algn="just">
              <a:lnSpc>
                <a:spcPct val="150000"/>
              </a:lnSpc>
              <a:buFont typeface="Wingdings" panose="05000000000000000000" pitchFamily="2" charset="2"/>
              <a:buChar char="Ø"/>
            </a:pPr>
            <a:r>
              <a:rPr lang="en-US" sz="2000" dirty="0"/>
              <a:t>Calculating the new features Or Principal Components: Here we will calculate the new features. To do this, we will multiply the P* matrix to the Z. In the resultant matrix Z*, each observation is the linear combination of original features. Each column of the Z* matrix is independent of each other.</a:t>
            </a:r>
          </a:p>
        </p:txBody>
      </p:sp>
    </p:spTree>
    <p:extLst>
      <p:ext uri="{BB962C8B-B14F-4D97-AF65-F5344CB8AC3E}">
        <p14:creationId xmlns:p14="http://schemas.microsoft.com/office/powerpoint/2010/main" val="2649472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066800"/>
            <a:ext cx="11430000" cy="4107278"/>
          </a:xfrm>
        </p:spPr>
        <p:txBody>
          <a:bodyPr/>
          <a:lstStyle/>
          <a:p>
            <a:pPr marL="342900" indent="-342900" algn="just">
              <a:lnSpc>
                <a:spcPct val="150000"/>
              </a:lnSpc>
              <a:buFont typeface="Wingdings" panose="05000000000000000000" pitchFamily="2" charset="2"/>
              <a:buChar char="Ø"/>
            </a:pPr>
            <a:r>
              <a:rPr lang="en-US" sz="2000" dirty="0"/>
              <a:t>Remove less or unimportant features from the new dataset.</a:t>
            </a:r>
          </a:p>
          <a:p>
            <a:pPr marL="342900" indent="-342900" algn="just">
              <a:lnSpc>
                <a:spcPct val="150000"/>
              </a:lnSpc>
              <a:buFont typeface="Wingdings" panose="05000000000000000000" pitchFamily="2" charset="2"/>
              <a:buChar char="Ø"/>
            </a:pPr>
            <a:r>
              <a:rPr lang="en-US" sz="2000" dirty="0"/>
              <a:t>The new feature set has occurred, so we will decide here what to keep and what to remove. It means, we will only keep the relevant or important features in the new dataset, and unimportant features will be removed out.</a:t>
            </a:r>
          </a:p>
          <a:p>
            <a:pPr algn="just">
              <a:lnSpc>
                <a:spcPct val="150000"/>
              </a:lnSpc>
            </a:pPr>
            <a:r>
              <a:rPr lang="en-US" sz="2000" b="1" dirty="0"/>
              <a:t>Applications of Principal Component Analysis</a:t>
            </a:r>
          </a:p>
          <a:p>
            <a:pPr marL="342900" indent="-342900" algn="just">
              <a:lnSpc>
                <a:spcPct val="150000"/>
              </a:lnSpc>
              <a:buFont typeface="Wingdings" panose="05000000000000000000" pitchFamily="2" charset="2"/>
              <a:buChar char="Ø"/>
            </a:pPr>
            <a:r>
              <a:rPr lang="en-US" sz="2000" dirty="0"/>
              <a:t>PCA is mainly used as the dimensionality reduction technique in various AI applications such as computer vision, image compression, etc.</a:t>
            </a:r>
          </a:p>
          <a:p>
            <a:pPr marL="342900" indent="-342900" algn="just">
              <a:lnSpc>
                <a:spcPct val="150000"/>
              </a:lnSpc>
              <a:buFont typeface="Wingdings" panose="05000000000000000000" pitchFamily="2" charset="2"/>
              <a:buChar char="Ø"/>
            </a:pPr>
            <a:r>
              <a:rPr lang="en-US" sz="2000" dirty="0"/>
              <a:t>It can also be used for finding hidden patterns if data has high dimensions. Some fields where PCA is used are Finance, data mining, Psychology, etc.</a:t>
            </a:r>
          </a:p>
        </p:txBody>
      </p:sp>
    </p:spTree>
    <p:extLst>
      <p:ext uri="{BB962C8B-B14F-4D97-AF65-F5344CB8AC3E}">
        <p14:creationId xmlns:p14="http://schemas.microsoft.com/office/powerpoint/2010/main" val="871395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723900" y="1295400"/>
            <a:ext cx="10591800" cy="1604735"/>
          </a:xfrm>
        </p:spPr>
        <p:txBody>
          <a:bodyPr/>
          <a:lstStyle/>
          <a:p>
            <a:pPr marL="342900" indent="-342900" algn="just">
              <a:lnSpc>
                <a:spcPct val="150000"/>
              </a:lnSpc>
              <a:buFont typeface="Wingdings" panose="05000000000000000000" pitchFamily="2" charset="2"/>
              <a:buChar char="Ø"/>
            </a:pPr>
            <a:r>
              <a:rPr lang="en-US" sz="2400" dirty="0"/>
              <a:t>T1: Mitchell T.M., Machine Learning, McGraw Hill (1997).  </a:t>
            </a:r>
          </a:p>
          <a:p>
            <a:pPr marL="342900" indent="-342900" algn="just">
              <a:lnSpc>
                <a:spcPct val="150000"/>
              </a:lnSpc>
              <a:buFont typeface="Wingdings" panose="05000000000000000000" pitchFamily="2" charset="2"/>
              <a:buChar char="Ø"/>
            </a:pPr>
            <a:r>
              <a:rPr lang="en-US" sz="2400" dirty="0"/>
              <a:t>T2: Andreas C. Miller, Sarah Guido, Introduction to Machine Learning with Python, O’REILLY (2001). </a:t>
            </a:r>
          </a:p>
        </p:txBody>
      </p:sp>
      <p:sp>
        <p:nvSpPr>
          <p:cNvPr id="4" name="Title 1">
            <a:extLst>
              <a:ext uri="{FF2B5EF4-FFF2-40B4-BE49-F238E27FC236}">
                <a16:creationId xmlns:a16="http://schemas.microsoft.com/office/drawing/2014/main" id="{D4563DD2-5A24-46DC-9437-398A7211F060}"/>
              </a:ext>
            </a:extLst>
          </p:cNvPr>
          <p:cNvSpPr txBox="1">
            <a:spLocks/>
          </p:cNvSpPr>
          <p:nvPr/>
        </p:nvSpPr>
        <p:spPr>
          <a:xfrm>
            <a:off x="800100" y="152400"/>
            <a:ext cx="11239500" cy="615553"/>
          </a:xfrm>
          <a:prstGeom prst="rect">
            <a:avLst/>
          </a:prstGeom>
        </p:spPr>
        <p:txBody>
          <a:bodyPr wrap="square" lIns="0" tIns="0" rIns="0" bIns="0">
            <a:spAutoFit/>
          </a:bodyPr>
          <a:lstStyle>
            <a:lvl1pPr>
              <a:defRPr sz="4000" b="1" i="0">
                <a:solidFill>
                  <a:schemeClr val="tx1"/>
                </a:solidFill>
                <a:latin typeface="Times New Roman"/>
                <a:ea typeface="+mj-ea"/>
                <a:cs typeface="Times New Roman"/>
              </a:defRPr>
            </a:lvl1pPr>
          </a:lstStyle>
          <a:p>
            <a:pPr algn="ctr"/>
            <a:r>
              <a:rPr lang="en-US" kern="0" dirty="0"/>
              <a:t>References</a:t>
            </a:r>
          </a:p>
        </p:txBody>
      </p:sp>
    </p:spTree>
    <p:extLst>
      <p:ext uri="{BB962C8B-B14F-4D97-AF65-F5344CB8AC3E}">
        <p14:creationId xmlns:p14="http://schemas.microsoft.com/office/powerpoint/2010/main" val="1806366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1991</TotalTime>
  <Words>1201</Words>
  <Application>Microsoft Office PowerPoint</Application>
  <PresentationFormat>Widescreen</PresentationFormat>
  <Paragraphs>71</Paragraphs>
  <Slides>10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Calibri</vt:lpstr>
      <vt:lpstr>Carlito</vt:lpstr>
      <vt:lpstr>Times New Roman</vt:lpstr>
      <vt:lpstr>Trebuchet MS</vt:lpstr>
      <vt:lpstr>Wingdings</vt:lpstr>
      <vt:lpstr>Office Theme</vt:lpstr>
      <vt:lpstr>INSTITUTE: UIE (AIT-CSE)</vt:lpstr>
      <vt:lpstr>PowerPoint Presentation</vt:lpstr>
      <vt:lpstr>Principal Component Analysis (PCA)</vt:lpstr>
      <vt:lpstr> </vt:lpstr>
      <vt:lpstr> </vt:lpstr>
      <vt:lpstr> </vt:lpstr>
      <vt:lpstr> </vt:lpstr>
      <vt:lpstr>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 INSTITUTE OF TECHNOLOGY</dc:title>
  <dc:creator>Neha Sharma</dc:creator>
  <cp:lastModifiedBy>Siddharth Kumar</cp:lastModifiedBy>
  <cp:revision>204</cp:revision>
  <dcterms:created xsi:type="dcterms:W3CDTF">2020-06-24T06:19:43Z</dcterms:created>
  <dcterms:modified xsi:type="dcterms:W3CDTF">2022-10-25T08:14:15Z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2019-06-25T00:00:00Z</vt:filetime>
  </property>
  <property fmtid="{D5CDD505-2E9C-101B-9397-08002B2CF9AE}" pid="3" name="Creator">
    <vt:lpwstr>Microsoft® PowerPoint® 2016</vt:lpwstr>
  </property>
  <property fmtid="{D5CDD505-2E9C-101B-9397-08002B2CF9AE}" pid="4" name="LastSaved">
    <vt:filetime>2020-06-24T00:00:00Z</vt:filetime>
  </property>
</Properties>
</file>