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98" r:id="rId3"/>
    <p:sldId id="299" r:id="rId4"/>
    <p:sldId id="269" r:id="rId5"/>
    <p:sldId id="306" r:id="rId6"/>
    <p:sldId id="302" r:id="rId7"/>
    <p:sldId id="303" r:id="rId8"/>
    <p:sldId id="307" r:id="rId9"/>
    <p:sldId id="308" r:id="rId10"/>
    <p:sldId id="309" r:id="rId11"/>
    <p:sldId id="300" r:id="rId12"/>
    <p:sldId id="301"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9A561-B134-482F-BA7D-54D0CC627A7E}"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E3DC-DE26-43E7-AA38-F1191C93EFA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7/26/2021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D3702D-A7A6-4B4C-ADFB-ED98E8BC2CE0}"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D3702D-A7A6-4B4C-ADFB-ED98E8BC2CE0}"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D3702D-A7A6-4B4C-ADFB-ED98E8BC2CE0}"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3702D-A7A6-4B4C-ADFB-ED98E8BC2CE0}"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3702D-A7A6-4B4C-ADFB-ED98E8BC2CE0}"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6424D-5864-4683-8BAA-6B541FE4E2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3702D-A7A6-4B4C-ADFB-ED98E8BC2CE0}" type="datetimeFigureOut">
              <a:rPr lang="en-IN" smtClean="0"/>
              <a:t>26-07-2021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6424D-5864-4683-8BAA-6B541FE4E2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VwN91x5i25g&amp;list=PLBlnK6fEyqRgMCUAG0XRw78UA8qnv6jEx"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loudflare.com/learning/ddos/glossary/open-systems-interconnection-model-osi/" TargetMode="External"/><Relationship Id="rId4" Type="http://schemas.openxmlformats.org/officeDocument/2006/relationships/hyperlink" Target="http://www.svecw.edu.in/Docs/CSECNLNotes2013.pdf"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1" name="CorelDRAW" r:id="rId3" imgW="2169795" imgH="2163445" progId="">
                  <p:embed/>
                </p:oleObj>
              </mc:Choice>
              <mc:Fallback>
                <p:oleObj name="CorelDRAW" r:id="rId3" imgW="2169795" imgH="2163445" progId="">
                  <p:embed/>
                  <p:pic>
                    <p:nvPicPr>
                      <p:cNvPr id="0" name="Object 47"/>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115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Lecture – 1.10 </a:t>
            </a:r>
            <a:r>
              <a:rPr lang="en-US" sz="1600" b="1" dirty="0" smtClean="0">
                <a:latin typeface="Casper" panose="02000506000000020004"/>
                <a:cs typeface="Times New Roman" panose="02020603050405020304" pitchFamily="18" charset="0"/>
              </a:rPr>
              <a:t>,1.11 And Lecture-1.12</a:t>
            </a: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Data Link layer </a:t>
            </a:r>
            <a:r>
              <a:rPr lang="en-US" sz="1600" b="1" dirty="0" err="1">
                <a:latin typeface="Casper" panose="02000506000000020004"/>
                <a:cs typeface="Times New Roman" panose="02020603050405020304" pitchFamily="18" charset="0"/>
              </a:rPr>
              <a:t>Functions,services</a:t>
            </a:r>
            <a:r>
              <a:rPr lang="en-US" sz="1600" b="1" dirty="0">
                <a:latin typeface="Casper" panose="02000506000000020004"/>
                <a:cs typeface="Times New Roman" panose="02020603050405020304" pitchFamily="18" charset="0"/>
              </a:rPr>
              <a:t> provided to network layer, Error Detection and Correction-Hamming code, CRC, Parity, Checksum, </a:t>
            </a:r>
            <a:endParaRPr lang="en-US" sz="1600" b="1" dirty="0" smtClean="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b="1" dirty="0" smtClean="0">
                <a:latin typeface="Casper" panose="02000506000000020004"/>
                <a:cs typeface="Times New Roman" panose="02020603050405020304" pitchFamily="18" charset="0"/>
              </a:rPr>
              <a:t>By : Dr. 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07133"/>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r>
              <a:rPr lang="en-US" sz="4400" b="1" dirty="0" smtClean="0">
                <a:latin typeface="Casper" panose="02000506000000020004"/>
                <a:ea typeface="Karla" pitchFamily="2" charset="0"/>
                <a:cs typeface="Karla" pitchFamily="2" charset="0"/>
              </a:rPr>
              <a:t>)</a:t>
            </a:r>
            <a:endParaRPr lang="en-US" sz="4400" dirty="0" smtClean="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smtClean="0">
                <a:latin typeface="Casper" panose="02000506000000020004"/>
                <a:ea typeface="Calibri" panose="020F0502020204030204" pitchFamily="34" charset="0"/>
                <a:cs typeface="Times New Roman" panose="02020603050405020304" pitchFamily="18" charset="0"/>
              </a:rPr>
              <a:t>Computer Networks</a:t>
            </a:r>
            <a:r>
              <a:rPr lang="en-US" sz="4400" dirty="0">
                <a:latin typeface="Casper" panose="02000506000000020004"/>
                <a:ea typeface="Calibri" panose="020F0502020204030204" pitchFamily="34" charset="0"/>
                <a:cs typeface="Times New Roman" panose="02020603050405020304" pitchFamily="18" charset="0"/>
              </a:rPr>
              <a:t> </a:t>
            </a:r>
            <a:r>
              <a:rPr lang="en-US" sz="4400" dirty="0" smtClean="0">
                <a:latin typeface="Casper" panose="02000506000000020004"/>
                <a:ea typeface="Calibri" panose="020F0502020204030204" pitchFamily="34" charset="0"/>
                <a:cs typeface="Times New Roman" panose="02020603050405020304" pitchFamily="18" charset="0"/>
              </a:rPr>
              <a:t>CST- 348</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Hamming </a:t>
            </a:r>
            <a:r>
              <a:rPr lang="en-US" b="1" dirty="0"/>
              <a:t>code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Hamming code is a liner code that is useful for error detection up to two immediate bit errors. It is capable of single-bit errors.</a:t>
            </a:r>
          </a:p>
          <a:p>
            <a:r>
              <a:rPr lang="en-US" dirty="0"/>
              <a:t>In Hamming code, the source encodes the message by adding redundant bits in the message. These redundant bits are mostly inserted and generated at certain positions in the message to accomplish error detection and correction process.</a:t>
            </a:r>
          </a:p>
          <a:p>
            <a:r>
              <a:rPr lang="en-US" dirty="0"/>
              <a:t>The process used by the sender to encode the message includes the following three steps:</a:t>
            </a:r>
          </a:p>
          <a:p>
            <a:r>
              <a:rPr lang="en-US" dirty="0"/>
              <a:t>Calculation of total numbers of redundant bits.</a:t>
            </a:r>
          </a:p>
          <a:p>
            <a:r>
              <a:rPr lang="en-US" dirty="0"/>
              <a:t>Checking the position of the redundant bits.</a:t>
            </a:r>
          </a:p>
          <a:p>
            <a:r>
              <a:rPr lang="en-US" dirty="0"/>
              <a:t>Lastly, calculating the values of these redundant bits.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419011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11</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Key Points</a:t>
            </a:r>
          </a:p>
        </p:txBody>
      </p:sp>
      <p:sp>
        <p:nvSpPr>
          <p:cNvPr id="43012" name="Rectangle 3"/>
          <p:cNvSpPr>
            <a:spLocks noGrp="1" noChangeArrowheads="1"/>
          </p:cNvSpPr>
          <p:nvPr>
            <p:ph type="body" idx="1"/>
          </p:nvPr>
        </p:nvSpPr>
        <p:spPr>
          <a:xfrm>
            <a:off x="1175657" y="1560057"/>
            <a:ext cx="9183189" cy="4796293"/>
          </a:xfrm>
        </p:spPr>
        <p:txBody>
          <a:bodyPr>
            <a:noAutofit/>
          </a:bodyPr>
          <a:lstStyle/>
          <a:p>
            <a:pPr algn="just"/>
            <a:r>
              <a:rPr lang="en-US" sz="1600" dirty="0"/>
              <a:t>Circuit switching and multiplexing hardware control of multiplexed digital signals</a:t>
            </a:r>
            <a:r>
              <a:rPr lang="en-US" sz="1600" dirty="0" smtClean="0"/>
              <a:t>.</a:t>
            </a:r>
          </a:p>
          <a:p>
            <a:pPr lvl="0" algn="just"/>
            <a:r>
              <a:rPr lang="pt-BR" sz="1600" dirty="0">
                <a:latin typeface="Times New Roman" panose="02020603050405020304" pitchFamily="18" charset="0"/>
                <a:cs typeface="Times New Roman" panose="02020603050405020304" pitchFamily="18" charset="0"/>
                <a:sym typeface="+mn-ea"/>
              </a:rPr>
              <a:t>A modem [Modulator -Demodulator] is a device</a:t>
            </a:r>
            <a:r>
              <a:rPr lang="pt-BR" sz="1600" dirty="0" smtClean="0">
                <a:latin typeface="Times New Roman" panose="02020603050405020304" pitchFamily="18" charset="0"/>
                <a:cs typeface="Times New Roman" panose="02020603050405020304" pitchFamily="18" charset="0"/>
                <a:sym typeface="+mn-ea"/>
              </a:rPr>
              <a:t>.</a:t>
            </a:r>
          </a:p>
          <a:p>
            <a:pPr lvl="0" algn="just"/>
            <a:r>
              <a:rPr lang="en-US" sz="1600" b="1" u="sng" dirty="0"/>
              <a:t>Multiplexing</a:t>
            </a:r>
            <a:r>
              <a:rPr lang="en-US" sz="1600" dirty="0"/>
              <a:t> is the sharing of a medium or bandwidth.</a:t>
            </a:r>
            <a:endParaRPr lang="pt-BR" sz="1600" dirty="0">
              <a:latin typeface="Times New Roman" panose="02020603050405020304" pitchFamily="18" charset="0"/>
              <a:cs typeface="Times New Roman" panose="02020603050405020304" pitchFamily="18" charset="0"/>
            </a:endParaRPr>
          </a:p>
          <a:p>
            <a:pPr algn="just"/>
            <a:r>
              <a:rPr lang="en-US" sz="1600" dirty="0"/>
              <a:t>Modulates the process of converting a signal from one form to another so that it can be physically transmitted over a communication channel</a:t>
            </a:r>
            <a:endParaRPr lang="en-US" altLang="tr-TR" sz="1600" dirty="0" smtClean="0">
              <a:latin typeface="Casper" panose="02000506000000020004"/>
            </a:endParaRPr>
          </a:p>
          <a:p>
            <a:pPr lvl="0" algn="just"/>
            <a:endParaRPr lang="en-US" altLang="tr-TR" sz="1600" dirty="0" smtClean="0">
              <a:latin typeface="Casper" panose="02000506000000020004"/>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560058"/>
            <a:ext cx="9183188" cy="47962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33609416-0A24-437D-9A9A-18E1710FAEB5}" type="slidenum">
              <a:rPr lang="en-GB" altLang="tr-TR"/>
              <a:t>12</a:t>
            </a:fld>
            <a:endParaRPr lang="en-GB" altLang="tr-TR"/>
          </a:p>
        </p:txBody>
      </p:sp>
      <p:sp>
        <p:nvSpPr>
          <p:cNvPr id="43011" name="Rectangle 2"/>
          <p:cNvSpPr>
            <a:spLocks noGrp="1" noChangeArrowheads="1"/>
          </p:cNvSpPr>
          <p:nvPr>
            <p:ph type="title"/>
          </p:nvPr>
        </p:nvSpPr>
        <p:spPr>
          <a:xfrm>
            <a:off x="2090056" y="320675"/>
            <a:ext cx="7067007" cy="868359"/>
          </a:xfrm>
        </p:spPr>
        <p:txBody>
          <a:bodyPr>
            <a:normAutofit/>
          </a:bodyPr>
          <a:lstStyle/>
          <a:p>
            <a:pPr algn="ctr"/>
            <a:r>
              <a:rPr lang="en-US" altLang="tr-TR" dirty="0" smtClean="0">
                <a:latin typeface="Casper" panose="02000506000000020004"/>
              </a:rPr>
              <a:t>References</a:t>
            </a:r>
          </a:p>
        </p:txBody>
      </p:sp>
      <p:sp>
        <p:nvSpPr>
          <p:cNvPr id="43012" name="Rectangle 3"/>
          <p:cNvSpPr>
            <a:spLocks noGrp="1" noChangeArrowheads="1"/>
          </p:cNvSpPr>
          <p:nvPr>
            <p:ph type="body" idx="1"/>
          </p:nvPr>
        </p:nvSpPr>
        <p:spPr>
          <a:xfrm>
            <a:off x="1295400" y="1933303"/>
            <a:ext cx="9063446" cy="4297680"/>
          </a:xfrm>
        </p:spPr>
        <p:txBody>
          <a:bodyPr>
            <a:normAutofit lnSpcReduction="10000"/>
          </a:bodyPr>
          <a:lstStyle/>
          <a:p>
            <a:r>
              <a:rPr lang="en-IN" u="sng" dirty="0">
                <a:latin typeface="Casper" panose="02000506000000020004"/>
                <a:hlinkClick r:id="rId2"/>
              </a:rPr>
              <a:t>https://www.geeksforgeeks.org/basics-computer-networking</a:t>
            </a:r>
            <a:r>
              <a:rPr lang="en-IN" u="sng" dirty="0" smtClean="0">
                <a:latin typeface="Casper" panose="02000506000000020004"/>
                <a:hlinkClick r:id="rId2"/>
              </a:rPr>
              <a:t>/</a:t>
            </a:r>
            <a:endParaRPr lang="en-IN" u="sng" dirty="0" smtClean="0">
              <a:latin typeface="Casper" panose="02000506000000020004"/>
            </a:endParaRPr>
          </a:p>
          <a:p>
            <a:endParaRPr lang="en-IN" dirty="0">
              <a:latin typeface="Casper" panose="02000506000000020004"/>
            </a:endParaRPr>
          </a:p>
          <a:p>
            <a:r>
              <a:rPr lang="en-IN" u="sng" dirty="0">
                <a:latin typeface="Casper" panose="02000506000000020004"/>
                <a:hlinkClick r:id="rId3"/>
              </a:rPr>
              <a:t>https://www.youtube.com/watch?v=VwN91x5i25g&amp;list=PLBlnK6fEyqRgMCUAG0XRw78UA8qnv6jEx</a:t>
            </a:r>
            <a:endParaRPr lang="en-IN" dirty="0">
              <a:latin typeface="Casper" panose="02000506000000020004"/>
            </a:endParaRPr>
          </a:p>
          <a:p>
            <a:endParaRPr lang="en-IN" u="sng" dirty="0" smtClean="0">
              <a:latin typeface="Casper" panose="02000506000000020004"/>
              <a:hlinkClick r:id="rId4"/>
            </a:endParaRPr>
          </a:p>
          <a:p>
            <a:r>
              <a:rPr lang="en-IN" u="sng" dirty="0" smtClean="0">
                <a:latin typeface="Casper" panose="02000506000000020004"/>
                <a:hlinkClick r:id="rId4"/>
              </a:rPr>
              <a:t>http</a:t>
            </a:r>
            <a:r>
              <a:rPr lang="en-IN" u="sng" dirty="0">
                <a:latin typeface="Casper" panose="02000506000000020004"/>
                <a:hlinkClick r:id="rId4"/>
              </a:rPr>
              <a:t>://</a:t>
            </a:r>
            <a:r>
              <a:rPr lang="en-IN" u="sng" dirty="0" smtClean="0">
                <a:latin typeface="Casper" panose="02000506000000020004"/>
                <a:hlinkClick r:id="rId4"/>
              </a:rPr>
              <a:t>www.svecw.edu.in/Docs%5CCSECNLNotes2013.pdf</a:t>
            </a:r>
            <a:endParaRPr lang="en-IN" u="sng" dirty="0" smtClean="0">
              <a:latin typeface="Casper" panose="02000506000000020004"/>
            </a:endParaRPr>
          </a:p>
          <a:p>
            <a:endParaRPr lang="en-IN" dirty="0" smtClean="0">
              <a:hlinkClick r:id="rId5"/>
            </a:endParaRPr>
          </a:p>
          <a:p>
            <a:r>
              <a:rPr lang="en-IN" dirty="0" smtClean="0">
                <a:hlinkClick r:id="rId5"/>
              </a:rPr>
              <a:t>https</a:t>
            </a:r>
            <a:r>
              <a:rPr lang="en-IN" dirty="0">
                <a:hlinkClick r:id="rId5"/>
              </a:rPr>
              <a:t>://www.cloudflare.com/learning/ddos/glossary/open-systems-interconnection-model-osi/</a:t>
            </a:r>
            <a:endParaRPr lang="en-IN" dirty="0">
              <a:latin typeface="Casper" panose="02000506000000020004"/>
            </a:endParaRPr>
          </a:p>
          <a:p>
            <a:endParaRPr lang="en-US" altLang="tr-TR" dirty="0" smtClean="0">
              <a:latin typeface="Casper" panose="02000506000000020004"/>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175" y="103865"/>
            <a:ext cx="772083" cy="1224414"/>
          </a:xfrm>
          <a:prstGeom prst="rect">
            <a:avLst/>
          </a:prstGeom>
        </p:spPr>
      </p:pic>
      <p:sp>
        <p:nvSpPr>
          <p:cNvPr id="6" name="Rectangle 5"/>
          <p:cNvSpPr/>
          <p:nvPr/>
        </p:nvSpPr>
        <p:spPr>
          <a:xfrm>
            <a:off x="1175658" y="243109"/>
            <a:ext cx="9183188"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5658" y="1925183"/>
            <a:ext cx="9183188" cy="4305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smtClean="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1" name="CorelDRAW" r:id="rId3" imgW="2169795" imgH="2163445" progId="">
                    <p:embed/>
                  </p:oleObj>
                </mc:Choice>
                <mc:Fallback>
                  <p:oleObj name="CorelDRAW" r:id="rId3" imgW="2169795" imgH="2163445" progId="">
                    <p:embed/>
                    <p:pic>
                      <p:nvPicPr>
                        <p:cNvPr id="0" name="Object 32"/>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645160"/>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monica.e9836@cumail.in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Objectives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193137"/>
              </p:ext>
            </p:extLst>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Course Outcomes </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2" y="1951596"/>
          <a:ext cx="5726243" cy="3778025"/>
        </p:xfrm>
        <a:graphic>
          <a:graphicData uri="http://schemas.openxmlformats.org/drawingml/2006/table">
            <a:tbl>
              <a:tblPr firstRow="1" firstCol="1" bandRow="1">
                <a:tableStyleId>{5940675A-B579-460E-94D1-54222C63F5DA}</a:tableStyleId>
              </a:tblPr>
              <a:tblGrid>
                <a:gridCol w="5726243">
                  <a:extLst>
                    <a:ext uri="{9D8B030D-6E8A-4147-A177-3AD203B41FA5}">
                      <a16:colId xmlns:a16="http://schemas.microsoft.com/office/drawing/2014/main" val="20000"/>
                    </a:ext>
                  </a:extLst>
                </a:gridCol>
              </a:tblGrid>
              <a:tr h="635500">
                <a:tc>
                  <a:txBody>
                    <a:bodyPr/>
                    <a:lstStyle/>
                    <a:p>
                      <a:pPr marL="0" marR="0" algn="l">
                        <a:lnSpc>
                          <a:spcPct val="115000"/>
                        </a:lnSpc>
                        <a:spcBef>
                          <a:spcPts val="0"/>
                        </a:spcBef>
                        <a:spcAft>
                          <a:spcPts val="0"/>
                        </a:spcAft>
                      </a:pPr>
                      <a:r>
                        <a:rPr lang="en-IN" sz="1600" b="0" dirty="0" smtClean="0">
                          <a:effectLst/>
                          <a:latin typeface="Casper" panose="02000506000000020004"/>
                          <a:ea typeface="Times New Roman" panose="02020603050405020304" pitchFamily="18" charset="0"/>
                          <a:cs typeface="Times New Roman" panose="02020603050405020304" pitchFamily="18" charset="0"/>
                        </a:rPr>
                        <a:t>After</a:t>
                      </a:r>
                      <a:r>
                        <a:rPr lang="en-IN" sz="1600" b="0" baseline="0" dirty="0" smtClean="0">
                          <a:effectLst/>
                          <a:latin typeface="Casper" panose="02000506000000020004"/>
                          <a:ea typeface="Times New Roman" panose="02020603050405020304" pitchFamily="18" charset="0"/>
                          <a:cs typeface="Times New Roman" panose="02020603050405020304" pitchFamily="18" charset="0"/>
                        </a:rPr>
                        <a:t> this course student will be able to:</a:t>
                      </a:r>
                      <a:endParaRPr lang="en-US" sz="16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039405">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bring together several key of Computer network design and architecture</a:t>
                      </a:r>
                      <a:endParaRPr lang="en-IN" sz="2000" dirty="0" smtClean="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950313">
                <a:tc>
                  <a:txBody>
                    <a:bodyPr/>
                    <a:lstStyle/>
                    <a:p>
                      <a:pPr marL="342900" lvl="0" indent="-342900" algn="l">
                        <a:lnSpc>
                          <a:spcPct val="115000"/>
                        </a:lnSpc>
                        <a:spcAft>
                          <a:spcPts val="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Familiarize the student with the basic taxonomy and terminology of the computer networking area.</a:t>
                      </a:r>
                      <a:endParaRPr lang="en-IN" sz="2000" dirty="0" smtClean="0">
                        <a:effectLst/>
                        <a:latin typeface="Casper" panose="02000506000000020004"/>
                        <a:ea typeface="Calibri" panose="020F0502020204030204" pitchFamily="34" charset="0"/>
                        <a:cs typeface="Times New Roman" panose="02020603050405020304" pitchFamily="18" charset="0"/>
                      </a:endParaRPr>
                    </a:p>
                    <a:p>
                      <a:pPr marL="0" lvl="0" indent="0" algn="l">
                        <a:lnSpc>
                          <a:spcPct val="115000"/>
                        </a:lnSpc>
                        <a:spcAft>
                          <a:spcPts val="1000"/>
                        </a:spcAft>
                        <a:buFont typeface="Symbol" panose="05050102010706020507" pitchFamily="18" charset="2"/>
                        <a:buNone/>
                      </a:pP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19645">
                <a:tc>
                  <a:txBody>
                    <a:bodyPr/>
                    <a:lstStyle/>
                    <a:p>
                      <a:pPr marL="342900" lvl="0" indent="-342900" algn="l">
                        <a:lnSpc>
                          <a:spcPct val="115000"/>
                        </a:lnSpc>
                        <a:spcAft>
                          <a:spcPts val="1000"/>
                        </a:spcAft>
                        <a:buFont typeface="Symbol" panose="05050102010706020507" pitchFamily="18" charset="2"/>
                        <a:buChar char=""/>
                      </a:pPr>
                      <a:r>
                        <a:rPr lang="en-US" sz="2000" dirty="0" smtClean="0">
                          <a:solidFill>
                            <a:srgbClr val="231F20"/>
                          </a:solidFill>
                          <a:effectLst/>
                          <a:latin typeface="Casper" panose="02000506000000020004"/>
                          <a:ea typeface="Calibri" panose="020F0502020204030204" pitchFamily="34" charset="0"/>
                          <a:cs typeface="Times New Roman" panose="02020603050405020304" pitchFamily="18" charset="0"/>
                        </a:rPr>
                        <a:t>To </a:t>
                      </a:r>
                      <a:r>
                        <a:rPr lang="en-US" sz="2000" dirty="0" smtClean="0">
                          <a:effectLst/>
                          <a:latin typeface="Casper" panose="02000506000000020004"/>
                          <a:ea typeface="Calibri" panose="020F0502020204030204" pitchFamily="34" charset="0"/>
                          <a:cs typeface="Times New Roman" panose="02020603050405020304" pitchFamily="18" charset="0"/>
                        </a:rPr>
                        <a:t>Allow the student to gain expertise in some specific areas of networking such as the design and maintenance of individual networks.</a:t>
                      </a:r>
                      <a:endParaRPr lang="en-IN" sz="2000" dirty="0">
                        <a:effectLst/>
                        <a:latin typeface="Casper" panose="02000506000000020004"/>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pic>
        <p:nvPicPr>
          <p:cNvPr id="9" name="Picture 8" descr="Those Infernal &quot;Learning Outcomes&quot;"/>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0"/>
            <a:ext cx="5170697" cy="320966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838199" y="365126"/>
            <a:ext cx="8645435" cy="784405"/>
          </a:xfrm>
        </p:spPr>
        <p:txBody>
          <a:bodyPr>
            <a:normAutofit/>
          </a:bodyPr>
          <a:lstStyle/>
          <a:p>
            <a:pPr algn="ctr"/>
            <a:r>
              <a:rPr lang="en-US" dirty="0" smtClean="0">
                <a:latin typeface="Casper" panose="02000506000000020004"/>
              </a:rPr>
              <a:t>	Data Link Layer</a:t>
            </a:r>
            <a:endParaRPr lang="en-US" dirty="0">
              <a:latin typeface="Casper" panose="02000506000000020004"/>
            </a:endParaRPr>
          </a:p>
        </p:txBody>
      </p:sp>
      <p:sp>
        <p:nvSpPr>
          <p:cNvPr id="211971" name="Rectangle 3"/>
          <p:cNvSpPr>
            <a:spLocks noGrp="1" noChangeArrowheads="1"/>
          </p:cNvSpPr>
          <p:nvPr>
            <p:ph type="body" idx="1"/>
          </p:nvPr>
        </p:nvSpPr>
        <p:spPr>
          <a:xfrm>
            <a:off x="1371599" y="1602399"/>
            <a:ext cx="9862457" cy="4506686"/>
          </a:xfrm>
        </p:spPr>
        <p:txBody>
          <a:bodyPr>
            <a:normAutofit/>
          </a:bodyPr>
          <a:lstStyle/>
          <a:p>
            <a:pPr algn="just"/>
            <a:r>
              <a:rPr lang="en-US" dirty="0"/>
              <a:t>Data link layer works between two hosts which are directly connected in some sense. This direct connection could be point to point or broadcast. Systems on broadcast network are said to be on same link. The work of data link layer tends to get more complex when it is dealing with multiple hosts on single collision domain</a:t>
            </a:r>
            <a:r>
              <a:rPr lang="en-US" dirty="0" smtClean="0"/>
              <a:t>.</a:t>
            </a:r>
          </a:p>
          <a:p>
            <a:pPr marL="0" indent="0">
              <a:buNone/>
            </a:pPr>
            <a:r>
              <a:rPr lang="en-US" dirty="0"/>
              <a:t>Data link layer has two sub-layers:</a:t>
            </a:r>
          </a:p>
          <a:p>
            <a:r>
              <a:rPr lang="en-US" b="1" dirty="0"/>
              <a:t>Logical Link Control:</a:t>
            </a:r>
            <a:r>
              <a:rPr lang="en-US" dirty="0"/>
              <a:t> It deals with protocols, flow-control, and error control</a:t>
            </a:r>
          </a:p>
          <a:p>
            <a:r>
              <a:rPr lang="en-US" b="1" dirty="0"/>
              <a:t>Media Access Control:</a:t>
            </a:r>
            <a:r>
              <a:rPr lang="en-US" dirty="0"/>
              <a:t> It deals with actual control of media</a:t>
            </a:r>
          </a:p>
          <a:p>
            <a:pPr algn="just"/>
            <a:endParaRPr lang="en-US" sz="2400" dirty="0" smtClean="0">
              <a:latin typeface="Casper" panose="020005060000000200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dirty="0"/>
          </a:p>
        </p:txBody>
      </p:sp>
      <p:sp>
        <p:nvSpPr>
          <p:cNvPr id="5" name="Rectangle 4"/>
          <p:cNvSpPr/>
          <p:nvPr/>
        </p:nvSpPr>
        <p:spPr>
          <a:xfrm>
            <a:off x="1238791" y="203606"/>
            <a:ext cx="10186853" cy="94592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9753" y="1521640"/>
            <a:ext cx="10125891" cy="483788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of Data-link Layer</a:t>
            </a:r>
            <a:br>
              <a:rPr lang="en-US" dirty="0"/>
            </a:br>
            <a:endParaRPr lang="en-US" dirty="0"/>
          </a:p>
        </p:txBody>
      </p:sp>
      <p:sp>
        <p:nvSpPr>
          <p:cNvPr id="3" name="Content Placeholder 2"/>
          <p:cNvSpPr>
            <a:spLocks noGrp="1"/>
          </p:cNvSpPr>
          <p:nvPr>
            <p:ph idx="1"/>
          </p:nvPr>
        </p:nvSpPr>
        <p:spPr/>
        <p:txBody>
          <a:bodyPr/>
          <a:lstStyle/>
          <a:p>
            <a:r>
              <a:rPr lang="en-US" b="1" dirty="0" smtClean="0"/>
              <a:t>Framing</a:t>
            </a:r>
          </a:p>
          <a:p>
            <a:r>
              <a:rPr lang="en-US" b="1" dirty="0" smtClean="0"/>
              <a:t>Addressing</a:t>
            </a:r>
          </a:p>
          <a:p>
            <a:r>
              <a:rPr lang="en-US" b="1" dirty="0" smtClean="0"/>
              <a:t>Synchronization</a:t>
            </a:r>
          </a:p>
          <a:p>
            <a:r>
              <a:rPr lang="en-US" b="1" dirty="0"/>
              <a:t>Error </a:t>
            </a:r>
            <a:r>
              <a:rPr lang="en-US" b="1" dirty="0" smtClean="0"/>
              <a:t>Control</a:t>
            </a:r>
          </a:p>
          <a:p>
            <a:r>
              <a:rPr lang="en-US" b="1" dirty="0"/>
              <a:t>Flow </a:t>
            </a:r>
            <a:r>
              <a:rPr lang="en-US" b="1" dirty="0" smtClean="0"/>
              <a:t>Control</a:t>
            </a:r>
          </a:p>
          <a:p>
            <a:r>
              <a:rPr lang="en-US" b="1" dirty="0"/>
              <a:t>Multi-Access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3922925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Errors</a:t>
            </a:r>
            <a:br>
              <a:rPr lang="en-US" dirty="0"/>
            </a:br>
            <a:endParaRPr lang="en-US" dirty="0"/>
          </a:p>
        </p:txBody>
      </p:sp>
      <p:sp>
        <p:nvSpPr>
          <p:cNvPr id="3" name="Content Placeholder 2"/>
          <p:cNvSpPr>
            <a:spLocks noGrp="1"/>
          </p:cNvSpPr>
          <p:nvPr>
            <p:ph idx="1"/>
          </p:nvPr>
        </p:nvSpPr>
        <p:spPr>
          <a:xfrm>
            <a:off x="391886" y="1690688"/>
            <a:ext cx="10961914" cy="4486275"/>
          </a:xfrm>
          <a:noFill/>
        </p:spPr>
        <p:style>
          <a:lnRef idx="2">
            <a:schemeClr val="dk1"/>
          </a:lnRef>
          <a:fillRef idx="1">
            <a:schemeClr val="lt1"/>
          </a:fillRef>
          <a:effectRef idx="0">
            <a:schemeClr val="dk1"/>
          </a:effectRef>
          <a:fontRef idx="minor">
            <a:schemeClr val="dk1"/>
          </a:fontRef>
        </p:style>
        <p:txBody>
          <a:bodyPr>
            <a:noAutofit/>
          </a:bodyPr>
          <a:lstStyle/>
          <a:p>
            <a:r>
              <a:rPr lang="en-US" dirty="0"/>
              <a:t>There may be three types of errors:</a:t>
            </a:r>
          </a:p>
          <a:p>
            <a:r>
              <a:rPr lang="en-US" b="1" dirty="0"/>
              <a:t>Single bit </a:t>
            </a:r>
            <a:r>
              <a:rPr lang="en-US" b="1" dirty="0" smtClean="0"/>
              <a:t>error</a:t>
            </a:r>
          </a:p>
          <a:p>
            <a:pPr marL="0" indent="0">
              <a:buNone/>
            </a:pPr>
            <a:endParaRPr lang="en-US" b="1" dirty="0" smtClean="0"/>
          </a:p>
          <a:p>
            <a:pPr marL="0" indent="0">
              <a:buNone/>
            </a:pPr>
            <a:endParaRPr lang="en-US" dirty="0"/>
          </a:p>
          <a:p>
            <a:r>
              <a:rPr lang="en-US" b="1" dirty="0"/>
              <a:t>Multiple bits </a:t>
            </a:r>
            <a:r>
              <a:rPr lang="en-US" b="1" dirty="0" smtClean="0"/>
              <a:t>error</a:t>
            </a:r>
          </a:p>
          <a:p>
            <a:endParaRPr lang="en-US" b="1" dirty="0" smtClean="0"/>
          </a:p>
          <a:p>
            <a:r>
              <a:rPr lang="en-US" b="1" dirty="0"/>
              <a:t>Burst error</a:t>
            </a: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4104" name="Picture 8" descr="Single bit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301" y="2276023"/>
            <a:ext cx="4352925" cy="609600"/>
          </a:xfrm>
          <a:prstGeom prst="rect">
            <a:avLst/>
          </a:prstGeom>
          <a:ln/>
        </p:spPr>
        <p:style>
          <a:lnRef idx="2">
            <a:schemeClr val="dk1"/>
          </a:lnRef>
          <a:fillRef idx="1">
            <a:schemeClr val="lt1"/>
          </a:fillRef>
          <a:effectRef idx="0">
            <a:schemeClr val="dk1"/>
          </a:effectRef>
          <a:fontRef idx="minor">
            <a:schemeClr val="dk1"/>
          </a:fontRef>
        </p:style>
      </p:pic>
      <p:sp>
        <p:nvSpPr>
          <p:cNvPr id="7" name="Rectangle 6"/>
          <p:cNvSpPr/>
          <p:nvPr/>
        </p:nvSpPr>
        <p:spPr>
          <a:xfrm>
            <a:off x="8283439" y="823150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6" name="Picture 10" descr="Multiple bits 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391" y="4008755"/>
            <a:ext cx="4352925"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035245" y="1052499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8" name="Picture 12" descr="Burst err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5391" y="5242879"/>
            <a:ext cx="4352925"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804366" y="4890137"/>
            <a:ext cx="914400"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TextBox 15"/>
          <p:cNvSpPr txBox="1"/>
          <p:nvPr/>
        </p:nvSpPr>
        <p:spPr>
          <a:xfrm>
            <a:off x="863132" y="6479177"/>
            <a:ext cx="8678658" cy="307777"/>
          </a:xfrm>
          <a:prstGeom prst="rect">
            <a:avLst/>
          </a:prstGeom>
          <a:noFill/>
        </p:spPr>
        <p:txBody>
          <a:bodyPr wrap="none" rtlCol="0">
            <a:spAutoFit/>
          </a:bodyPr>
          <a:lstStyle/>
          <a:p>
            <a:r>
              <a:rPr lang="en-IN" sz="1400" dirty="0" smtClean="0">
                <a:latin typeface="Casper" panose="02000506000000020004"/>
              </a:rPr>
              <a:t>Image Source : </a:t>
            </a:r>
            <a:r>
              <a:rPr lang="en-IN" sz="1400" dirty="0">
                <a:latin typeface="Casper" panose="02000506000000020004"/>
              </a:rPr>
              <a:t>https://www.tutorialspoint.com/data_communication_computer_network/error_detection_and_correction.htm</a:t>
            </a:r>
          </a:p>
        </p:txBody>
      </p:sp>
    </p:spTree>
    <p:extLst>
      <p:ext uri="{BB962C8B-B14F-4D97-AF65-F5344CB8AC3E}">
        <p14:creationId xmlns:p14="http://schemas.microsoft.com/office/powerpoint/2010/main" val="231830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a:t>
            </a:r>
          </a:p>
        </p:txBody>
      </p:sp>
      <p:sp>
        <p:nvSpPr>
          <p:cNvPr id="3" name="Content Placeholder 2"/>
          <p:cNvSpPr>
            <a:spLocks noGrp="1"/>
          </p:cNvSpPr>
          <p:nvPr>
            <p:ph idx="1"/>
          </p:nvPr>
        </p:nvSpPr>
        <p:spPr>
          <a:xfrm>
            <a:off x="838200" y="1638296"/>
            <a:ext cx="4530634" cy="4861109"/>
          </a:xfrm>
        </p:spPr>
        <p:txBody>
          <a:bodyPr>
            <a:normAutofit fontScale="85000" lnSpcReduction="20000"/>
          </a:bodyPr>
          <a:lstStyle/>
          <a:p>
            <a:pPr marL="0" indent="0">
              <a:buNone/>
            </a:pPr>
            <a:r>
              <a:rPr lang="en-US" b="1" dirty="0"/>
              <a:t>Parity Check</a:t>
            </a:r>
          </a:p>
          <a:p>
            <a:r>
              <a:rPr lang="en-US" dirty="0"/>
              <a:t>One extra bit is sent along with the original bits to make number of 1s either even in case of even parity, or odd in case of odd parity.</a:t>
            </a:r>
          </a:p>
          <a:p>
            <a:r>
              <a:rPr lang="en-US" dirty="0"/>
              <a:t>The sender while creating a frame counts the number of 1s in it. For example, if even parity is used and number of 1s is even then one bit with value 0 is added. </a:t>
            </a:r>
            <a:endParaRPr lang="en-US" dirty="0" smtClean="0"/>
          </a:p>
          <a:p>
            <a:r>
              <a:rPr lang="en-US" dirty="0" smtClean="0"/>
              <a:t>This </a:t>
            </a:r>
            <a:r>
              <a:rPr lang="en-US" dirty="0"/>
              <a:t>way number of 1s remains </a:t>
            </a:r>
            <a:r>
              <a:rPr lang="en-US" dirty="0" err="1"/>
              <a:t>even.If</a:t>
            </a:r>
            <a:r>
              <a:rPr lang="en-US" dirty="0"/>
              <a:t> the number of 1s is odd, to make it even a bit with value 1 is added.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5" name="Picture 4"/>
          <p:cNvPicPr>
            <a:picLocks noChangeAspect="1"/>
          </p:cNvPicPr>
          <p:nvPr/>
        </p:nvPicPr>
        <p:blipFill>
          <a:blip r:embed="rId3"/>
          <a:stretch>
            <a:fillRect/>
          </a:stretch>
        </p:blipFill>
        <p:spPr>
          <a:xfrm>
            <a:off x="5883184" y="2843893"/>
            <a:ext cx="4895850" cy="647700"/>
          </a:xfrm>
          <a:prstGeom prst="rect">
            <a:avLst/>
          </a:prstGeom>
        </p:spPr>
      </p:pic>
      <p:sp>
        <p:nvSpPr>
          <p:cNvPr id="6" name="TextBox 5"/>
          <p:cNvSpPr txBox="1"/>
          <p:nvPr/>
        </p:nvSpPr>
        <p:spPr>
          <a:xfrm>
            <a:off x="863132" y="6479177"/>
            <a:ext cx="8678658" cy="307777"/>
          </a:xfrm>
          <a:prstGeom prst="rect">
            <a:avLst/>
          </a:prstGeom>
          <a:noFill/>
        </p:spPr>
        <p:txBody>
          <a:bodyPr wrap="none" rtlCol="0">
            <a:spAutoFit/>
          </a:bodyPr>
          <a:lstStyle/>
          <a:p>
            <a:r>
              <a:rPr lang="en-IN" sz="1400" dirty="0" smtClean="0">
                <a:latin typeface="Casper" panose="02000506000000020004"/>
              </a:rPr>
              <a:t>Image Source : </a:t>
            </a:r>
            <a:r>
              <a:rPr lang="en-IN" sz="1400" dirty="0">
                <a:latin typeface="Casper" panose="02000506000000020004"/>
              </a:rPr>
              <a:t>https://www.tutorialspoint.com/data_communication_computer_network/error_detection_and_correction.htm</a:t>
            </a:r>
          </a:p>
        </p:txBody>
      </p:sp>
    </p:spTree>
    <p:extLst>
      <p:ext uri="{BB962C8B-B14F-4D97-AF65-F5344CB8AC3E}">
        <p14:creationId xmlns:p14="http://schemas.microsoft.com/office/powerpoint/2010/main" val="74040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Cyclic Redundancy Check (CRC)</a:t>
            </a:r>
            <a:r>
              <a:rPr lang="en-US" dirty="0"/>
              <a:t/>
            </a:r>
            <a:br>
              <a:rPr lang="en-US" dirty="0"/>
            </a:br>
            <a:endParaRPr lang="en-US" dirty="0"/>
          </a:p>
        </p:txBody>
      </p:sp>
      <p:sp>
        <p:nvSpPr>
          <p:cNvPr id="3" name="Content Placeholder 2"/>
          <p:cNvSpPr>
            <a:spLocks noGrp="1"/>
          </p:cNvSpPr>
          <p:nvPr>
            <p:ph idx="1"/>
          </p:nvPr>
        </p:nvSpPr>
        <p:spPr>
          <a:xfrm>
            <a:off x="838200" y="1315854"/>
            <a:ext cx="5823857" cy="5542145"/>
          </a:xfrm>
        </p:spPr>
        <p:txBody>
          <a:bodyPr>
            <a:normAutofit fontScale="92500" lnSpcReduction="10000"/>
          </a:bodyPr>
          <a:lstStyle/>
          <a:p>
            <a:r>
              <a:rPr lang="en-US" dirty="0"/>
              <a:t>CRC is a different approach to detect if the received frame contains valid data</a:t>
            </a:r>
            <a:r>
              <a:rPr lang="en-US" dirty="0" smtClean="0"/>
              <a:t>.</a:t>
            </a:r>
          </a:p>
          <a:p>
            <a:r>
              <a:rPr lang="en-US" dirty="0" smtClean="0"/>
              <a:t> </a:t>
            </a:r>
            <a:r>
              <a:rPr lang="en-US" dirty="0"/>
              <a:t>This technique involves binary division of the data bits being sent. The divisor is generated using polynomials. </a:t>
            </a:r>
            <a:endParaRPr lang="en-US" dirty="0" smtClean="0"/>
          </a:p>
          <a:p>
            <a:r>
              <a:rPr lang="en-US" dirty="0" smtClean="0"/>
              <a:t>The </a:t>
            </a:r>
            <a:r>
              <a:rPr lang="en-US" dirty="0"/>
              <a:t>sender performs a division operation on the bits being sent and calculates the remainder. </a:t>
            </a:r>
            <a:endParaRPr lang="en-US" dirty="0" smtClean="0"/>
          </a:p>
          <a:p>
            <a:r>
              <a:rPr lang="en-US" dirty="0" smtClean="0"/>
              <a:t>Before </a:t>
            </a:r>
            <a:r>
              <a:rPr lang="en-US" dirty="0"/>
              <a:t>sending the actual bits, the sender adds the remainder at the end of the actual bits. Actual data bits plus the remainder is called a </a:t>
            </a:r>
            <a:r>
              <a:rPr lang="en-US" dirty="0" err="1"/>
              <a:t>codeword</a:t>
            </a:r>
            <a:r>
              <a:rPr lang="en-US" dirty="0"/>
              <a:t>. </a:t>
            </a:r>
            <a:endParaRPr lang="en-US" dirty="0" smtClean="0"/>
          </a:p>
          <a:p>
            <a:r>
              <a:rPr lang="en-US" dirty="0" smtClean="0"/>
              <a:t>The </a:t>
            </a:r>
            <a:r>
              <a:rPr lang="en-US" dirty="0"/>
              <a:t>sender transmits data bits as </a:t>
            </a:r>
            <a:r>
              <a:rPr lang="en-US" dirty="0" err="1"/>
              <a:t>codewords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pic>
        <p:nvPicPr>
          <p:cNvPr id="6" name="Picture 5"/>
          <p:cNvPicPr>
            <a:picLocks noChangeAspect="1"/>
          </p:cNvPicPr>
          <p:nvPr/>
        </p:nvPicPr>
        <p:blipFill>
          <a:blip r:embed="rId3"/>
          <a:stretch>
            <a:fillRect/>
          </a:stretch>
        </p:blipFill>
        <p:spPr>
          <a:xfrm>
            <a:off x="6662057" y="1577612"/>
            <a:ext cx="5343525" cy="3676650"/>
          </a:xfrm>
          <a:prstGeom prst="rect">
            <a:avLst/>
          </a:prstGeom>
        </p:spPr>
      </p:pic>
      <p:sp>
        <p:nvSpPr>
          <p:cNvPr id="7" name="TextBox 6"/>
          <p:cNvSpPr txBox="1"/>
          <p:nvPr/>
        </p:nvSpPr>
        <p:spPr>
          <a:xfrm>
            <a:off x="863132" y="6479177"/>
            <a:ext cx="8678658" cy="307777"/>
          </a:xfrm>
          <a:prstGeom prst="rect">
            <a:avLst/>
          </a:prstGeom>
          <a:noFill/>
        </p:spPr>
        <p:txBody>
          <a:bodyPr wrap="none" rtlCol="0">
            <a:spAutoFit/>
          </a:bodyPr>
          <a:lstStyle/>
          <a:p>
            <a:r>
              <a:rPr lang="en-IN" sz="1400" dirty="0" smtClean="0">
                <a:latin typeface="Casper" panose="02000506000000020004"/>
              </a:rPr>
              <a:t>Image Source : </a:t>
            </a:r>
            <a:r>
              <a:rPr lang="en-IN" sz="1400" dirty="0">
                <a:latin typeface="Casper" panose="02000506000000020004"/>
              </a:rPr>
              <a:t>https://www.tutorialspoint.com/data_communication_computer_network/error_detection_and_correction.htm</a:t>
            </a:r>
          </a:p>
        </p:txBody>
      </p:sp>
    </p:spTree>
    <p:extLst>
      <p:ext uri="{BB962C8B-B14F-4D97-AF65-F5344CB8AC3E}">
        <p14:creationId xmlns:p14="http://schemas.microsoft.com/office/powerpoint/2010/main" val="216257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Checksum</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b="1" dirty="0"/>
              <a:t>Checksum</a:t>
            </a:r>
          </a:p>
          <a:p>
            <a:r>
              <a:rPr lang="en-US" dirty="0"/>
              <a:t>In this error detection scheme, the following procedure is applied</a:t>
            </a:r>
          </a:p>
          <a:p>
            <a:r>
              <a:rPr lang="en-US" dirty="0"/>
              <a:t>Data is divided into fixed sized frames or segments.</a:t>
            </a:r>
          </a:p>
          <a:p>
            <a:r>
              <a:rPr lang="en-US" dirty="0"/>
              <a:t>The sender adds the segments using 1’s complement arithmetic to get the sum. It then complements the sum to get the checksum and sends it along with the data frames.</a:t>
            </a:r>
          </a:p>
          <a:p>
            <a:r>
              <a:rPr lang="en-US" dirty="0"/>
              <a:t>The receiver adds the incoming segments along with the checksum using 1’s complement arithmetic to get the sum and then complements it.</a:t>
            </a:r>
          </a:p>
          <a:p>
            <a:r>
              <a:rPr lang="en-US" dirty="0"/>
              <a:t>If the result is zero, the received frames are accepted; otherwise, they are discarded.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05" y="91440"/>
            <a:ext cx="772083" cy="1224414"/>
          </a:xfrm>
          <a:prstGeom prst="rect">
            <a:avLst/>
          </a:prstGeom>
        </p:spPr>
      </p:pic>
    </p:spTree>
    <p:extLst>
      <p:ext uri="{BB962C8B-B14F-4D97-AF65-F5344CB8AC3E}">
        <p14:creationId xmlns:p14="http://schemas.microsoft.com/office/powerpoint/2010/main" val="25889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720</Words>
  <Application>Microsoft Office PowerPoint</Application>
  <PresentationFormat>Widescreen</PresentationFormat>
  <Paragraphs>95</Paragraphs>
  <Slides>13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Arial</vt:lpstr>
      <vt:lpstr>Calibri</vt:lpstr>
      <vt:lpstr>Calibri Light</vt:lpstr>
      <vt:lpstr>Casper</vt:lpstr>
      <vt:lpstr>Casper Bold</vt:lpstr>
      <vt:lpstr>Karla</vt:lpstr>
      <vt:lpstr>Raleway ExtraBold</vt:lpstr>
      <vt:lpstr>Segoe UI</vt:lpstr>
      <vt:lpstr>Symbol</vt:lpstr>
      <vt:lpstr>Times New Roman</vt:lpstr>
      <vt:lpstr>Office Theme</vt:lpstr>
      <vt:lpstr>CorelDRAW</vt:lpstr>
      <vt:lpstr>PowerPoint Presentation</vt:lpstr>
      <vt:lpstr>Course Objectives  </vt:lpstr>
      <vt:lpstr>Course Outcomes  </vt:lpstr>
      <vt:lpstr> Data Link Layer</vt:lpstr>
      <vt:lpstr>Functionality of Data-link Layer </vt:lpstr>
      <vt:lpstr>Types of Errors </vt:lpstr>
      <vt:lpstr>Error Detection</vt:lpstr>
      <vt:lpstr>Cyclic Redundancy Check (CRC) </vt:lpstr>
      <vt:lpstr>Checksum </vt:lpstr>
      <vt:lpstr>   Hamming code </vt:lpstr>
      <vt:lpstr>Key Points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monica</cp:lastModifiedBy>
  <cp:revision>39</cp:revision>
  <dcterms:created xsi:type="dcterms:W3CDTF">2020-06-23T13:10:00Z</dcterms:created>
  <dcterms:modified xsi:type="dcterms:W3CDTF">2021-07-26T01:20:52Z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