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98" r:id="rId3"/>
    <p:sldId id="299" r:id="rId4"/>
    <p:sldId id="269" r:id="rId5"/>
    <p:sldId id="310" r:id="rId6"/>
    <p:sldId id="306" r:id="rId7"/>
    <p:sldId id="311" r:id="rId8"/>
    <p:sldId id="300" r:id="rId9"/>
    <p:sldId id="301" r:id="rId10"/>
    <p:sldId id="2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9A561-B134-482F-BA7D-54D0CC627A7E}" type="datetimeFigureOut">
              <a:rPr lang="en-IN" smtClean="0"/>
              <a:t>26-07-2021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2E3DC-DE26-43E7-AA38-F1191C93EFA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7/26/2021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D3702D-A7A6-4B4C-ADFB-ED98E8BC2CE0}"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D3702D-A7A6-4B4C-ADFB-ED98E8BC2CE0}" type="datetimeFigureOut">
              <a:rPr lang="en-IN" smtClean="0"/>
              <a:t>26-07-2021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D3702D-A7A6-4B4C-ADFB-ED98E8BC2CE0}" type="datetimeFigureOut">
              <a:rPr lang="en-IN" smtClean="0"/>
              <a:t>26-07-2021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3702D-A7A6-4B4C-ADFB-ED98E8BC2CE0}" type="datetimeFigureOut">
              <a:rPr lang="en-IN" smtClean="0"/>
              <a:t>26-07-2021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3702D-A7A6-4B4C-ADFB-ED98E8BC2CE0}" type="datetimeFigureOut">
              <a:rPr lang="en-IN" smtClean="0"/>
              <a:t>26-07-2021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6424D-5864-4683-8BAA-6B541FE4E2B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VwN91x5i25g&amp;list=PLBlnK6fEyqRgMCUAG0XRw78UA8qnv6jEx"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cloudflare.com/learning/ddos/glossary/open-systems-interconnection-model-osi/" TargetMode="External"/><Relationship Id="rId4" Type="http://schemas.openxmlformats.org/officeDocument/2006/relationships/hyperlink" Target="http://www.svecw.edu.in/Docs/CSECNLNotes201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74" name="CorelDRAW" r:id="rId3" imgW="2169795" imgH="2163445" progId="">
                  <p:embed/>
                </p:oleObj>
              </mc:Choice>
              <mc:Fallback>
                <p:oleObj name="CorelDRAW" r:id="rId3" imgW="2169795" imgH="2163445" progId="">
                  <p:embed/>
                  <p:pic>
                    <p:nvPicPr>
                      <p:cNvPr id="0" name="Object 47"/>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25717" y="5444018"/>
            <a:ext cx="5529485"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1600" b="1" dirty="0" smtClean="0">
                <a:latin typeface="Casper" panose="02000506000000020004"/>
                <a:cs typeface="Times New Roman" panose="02020603050405020304" pitchFamily="18" charset="0"/>
              </a:rPr>
              <a:t>Lecture </a:t>
            </a:r>
            <a:r>
              <a:rPr lang="en-US" sz="1600" b="1" smtClean="0">
                <a:latin typeface="Casper" panose="02000506000000020004"/>
                <a:cs typeface="Times New Roman" panose="02020603050405020304" pitchFamily="18" charset="0"/>
              </a:rPr>
              <a:t>– </a:t>
            </a:r>
            <a:r>
              <a:rPr lang="en-US" sz="1600" b="1" smtClean="0">
                <a:latin typeface="Casper" panose="02000506000000020004"/>
                <a:cs typeface="Times New Roman" panose="02020603050405020304" pitchFamily="18" charset="0"/>
              </a:rPr>
              <a:t>1.13</a:t>
            </a:r>
            <a:endParaRPr lang="en-US" sz="1600" b="1" dirty="0">
              <a:latin typeface="Casper" panose="02000506000000020004"/>
              <a:cs typeface="Times New Roman" panose="02020603050405020304" pitchFamily="18" charset="0"/>
            </a:endParaRP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Switch </a:t>
            </a:r>
            <a:r>
              <a:rPr lang="en-US" sz="1600" b="1" dirty="0" smtClean="0">
                <a:latin typeface="Casper" panose="02000506000000020004"/>
                <a:cs typeface="Times New Roman" panose="02020603050405020304" pitchFamily="18" charset="0"/>
              </a:rPr>
              <a:t>working</a:t>
            </a:r>
          </a:p>
          <a:p>
            <a:pPr lvl="0" algn="ctr" defTabSz="622300">
              <a:lnSpc>
                <a:spcPct val="90000"/>
              </a:lnSpc>
              <a:spcBef>
                <a:spcPct val="0"/>
              </a:spcBef>
              <a:spcAft>
                <a:spcPct val="35000"/>
              </a:spcAft>
            </a:pPr>
            <a:r>
              <a:rPr lang="en-US" sz="1600" b="1" dirty="0" smtClean="0">
                <a:latin typeface="Casper" panose="02000506000000020004"/>
                <a:cs typeface="Times New Roman" panose="02020603050405020304" pitchFamily="18" charset="0"/>
              </a:rPr>
              <a:t>By : Dr. Monica Luthra(e9836)</a:t>
            </a:r>
            <a:endParaRPr lang="en-US" sz="1600" dirty="0">
              <a:latin typeface="Casper" panose="02000506000000020004"/>
              <a:cs typeface="Times New Roman" panose="02020603050405020304" pitchFamily="18" charset="0"/>
            </a:endParaRPr>
          </a:p>
        </p:txBody>
      </p:sp>
      <p:sp>
        <p:nvSpPr>
          <p:cNvPr id="26" name="TextBox 25"/>
          <p:cNvSpPr txBox="1">
            <a:spLocks noChangeArrowheads="1"/>
          </p:cNvSpPr>
          <p:nvPr/>
        </p:nvSpPr>
        <p:spPr bwMode="auto">
          <a:xfrm>
            <a:off x="1488466" y="1907133"/>
            <a:ext cx="9750068" cy="154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400" b="1" dirty="0">
                <a:latin typeface="Casper" panose="02000506000000020004"/>
                <a:ea typeface="Karla" pitchFamily="2" charset="0"/>
                <a:cs typeface="Karla" pitchFamily="2" charset="0"/>
              </a:rPr>
              <a:t>INSTITUTE: UIE (AIT-CSE</a:t>
            </a:r>
            <a:r>
              <a:rPr lang="en-US" sz="4400" b="1" dirty="0" smtClean="0">
                <a:latin typeface="Casper" panose="02000506000000020004"/>
                <a:ea typeface="Karla" pitchFamily="2" charset="0"/>
                <a:cs typeface="Karla" pitchFamily="2" charset="0"/>
              </a:rPr>
              <a:t>)</a:t>
            </a:r>
            <a:endParaRPr lang="en-US" sz="4400" dirty="0" smtClean="0">
              <a:latin typeface="Casper" panose="02000506000000020004"/>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4400" dirty="0" smtClean="0">
                <a:latin typeface="Casper" panose="02000506000000020004"/>
                <a:ea typeface="Calibri" panose="020F0502020204030204" pitchFamily="34" charset="0"/>
                <a:cs typeface="Times New Roman" panose="02020603050405020304" pitchFamily="18" charset="0"/>
              </a:rPr>
              <a:t>Computer Networks</a:t>
            </a:r>
            <a:r>
              <a:rPr lang="en-US" sz="4400" dirty="0">
                <a:latin typeface="Casper" panose="02000506000000020004"/>
                <a:ea typeface="Calibri" panose="020F0502020204030204" pitchFamily="34" charset="0"/>
                <a:cs typeface="Times New Roman" panose="02020603050405020304" pitchFamily="18" charset="0"/>
              </a:rPr>
              <a:t> </a:t>
            </a:r>
            <a:r>
              <a:rPr lang="en-US" sz="4400" dirty="0" smtClean="0">
                <a:latin typeface="Casper" panose="02000506000000020004"/>
                <a:ea typeface="Calibri" panose="020F0502020204030204" pitchFamily="34" charset="0"/>
                <a:cs typeface="Times New Roman" panose="02020603050405020304" pitchFamily="18" charset="0"/>
              </a:rPr>
              <a:t>CST- 348</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16" name="Oval 15"/>
          <p:cNvSpPr/>
          <p:nvPr/>
        </p:nvSpPr>
        <p:spPr>
          <a:xfrm>
            <a:off x="11016284" y="6323296"/>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smtClean="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smtClean="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smtClean="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94" name="CorelDRAW" r:id="rId3" imgW="2169795" imgH="2163445" progId="">
                    <p:embed/>
                  </p:oleObj>
                </mc:Choice>
                <mc:Fallback>
                  <p:oleObj name="CorelDRAW" r:id="rId3" imgW="2169795" imgH="2163445" progId="">
                    <p:embed/>
                    <p:pic>
                      <p:nvPicPr>
                        <p:cNvPr id="0" name="Object 32"/>
                        <p:cNvPicPr>
                          <a:picLocks noChangeAspect="1" noChangeArrowheads="1"/>
                        </p:cNvPicPr>
                        <p:nvPr/>
                      </p:nvPicPr>
                      <p:blipFill>
                        <a:blip r:embed="rId4">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344545" cy="645160"/>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monica.e9836@cumail.in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Bold" panose="02000806040000020004" pitchFamily="2" charset="0"/>
                <a:ea typeface="Karla" pitchFamily="2" charset="0"/>
                <a:cs typeface="Karla" pitchFamily="2" charset="0"/>
              </a:rPr>
              <a:t>Course Objectives </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5193137"/>
              </p:ext>
            </p:extLst>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Bold" panose="02000806040000020004" pitchFamily="2" charset="0"/>
                <a:ea typeface="Karla" pitchFamily="2" charset="0"/>
                <a:cs typeface="Karla" pitchFamily="2" charset="0"/>
              </a:rPr>
              <a:t>Course Outcomes </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2" y="1951596"/>
          <a:ext cx="5726243" cy="3778025"/>
        </p:xfrm>
        <a:graphic>
          <a:graphicData uri="http://schemas.openxmlformats.org/drawingml/2006/table">
            <a:tbl>
              <a:tblPr firstRow="1" firstCol="1" bandRow="1">
                <a:tableStyleId>{5940675A-B579-460E-94D1-54222C63F5DA}</a:tableStyleId>
              </a:tblPr>
              <a:tblGrid>
                <a:gridCol w="5726243">
                  <a:extLst>
                    <a:ext uri="{9D8B030D-6E8A-4147-A177-3AD203B41FA5}">
                      <a16:colId xmlns:a16="http://schemas.microsoft.com/office/drawing/2014/main" val="20000"/>
                    </a:ext>
                  </a:extLst>
                </a:gridCol>
              </a:tblGrid>
              <a:tr h="635500">
                <a:tc>
                  <a:txBody>
                    <a:bodyPr/>
                    <a:lstStyle/>
                    <a:p>
                      <a:pPr marL="0" marR="0" algn="l">
                        <a:lnSpc>
                          <a:spcPct val="115000"/>
                        </a:lnSpc>
                        <a:spcBef>
                          <a:spcPts val="0"/>
                        </a:spcBef>
                        <a:spcAft>
                          <a:spcPts val="0"/>
                        </a:spcAft>
                      </a:pPr>
                      <a:r>
                        <a:rPr lang="en-IN" sz="1600" b="0" dirty="0" smtClean="0">
                          <a:effectLst/>
                          <a:latin typeface="Casper" panose="02000506000000020004"/>
                          <a:ea typeface="Times New Roman" panose="02020603050405020304" pitchFamily="18" charset="0"/>
                          <a:cs typeface="Times New Roman" panose="02020603050405020304" pitchFamily="18" charset="0"/>
                        </a:rPr>
                        <a:t>After</a:t>
                      </a:r>
                      <a:r>
                        <a:rPr lang="en-IN" sz="1600" b="0" baseline="0" dirty="0" smtClean="0">
                          <a:effectLst/>
                          <a:latin typeface="Casper" panose="02000506000000020004"/>
                          <a:ea typeface="Times New Roman" panose="02020603050405020304" pitchFamily="18" charset="0"/>
                          <a:cs typeface="Times New Roman" panose="02020603050405020304" pitchFamily="18" charset="0"/>
                        </a:rPr>
                        <a:t> this course student will be able to:</a:t>
                      </a:r>
                      <a:endParaRPr lang="en-US" sz="16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39405">
                <a:tc>
                  <a:txBody>
                    <a:bodyPr/>
                    <a:lstStyle/>
                    <a:p>
                      <a:pPr marL="342900" lvl="0" indent="-342900" algn="l">
                        <a:lnSpc>
                          <a:spcPct val="115000"/>
                        </a:lnSpc>
                        <a:spcAft>
                          <a:spcPts val="0"/>
                        </a:spcAft>
                        <a:buFont typeface="Symbol" panose="05050102010706020507" pitchFamily="18" charset="2"/>
                        <a:buChar char=""/>
                      </a:pPr>
                      <a:r>
                        <a:rPr lang="en-US" sz="2000" dirty="0" smtClean="0">
                          <a:solidFill>
                            <a:srgbClr val="231F20"/>
                          </a:solidFill>
                          <a:effectLst/>
                          <a:latin typeface="Casper" panose="02000506000000020004"/>
                          <a:ea typeface="Calibri" panose="020F0502020204030204" pitchFamily="34" charset="0"/>
                          <a:cs typeface="Times New Roman" panose="02020603050405020304" pitchFamily="18" charset="0"/>
                        </a:rPr>
                        <a:t>To bring together several key of Computer network design and architecture</a:t>
                      </a:r>
                      <a:endParaRPr lang="en-IN" sz="2000" dirty="0" smtClean="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50313">
                <a:tc>
                  <a:txBody>
                    <a:bodyPr/>
                    <a:lstStyle/>
                    <a:p>
                      <a:pPr marL="342900" lvl="0" indent="-342900" algn="l">
                        <a:lnSpc>
                          <a:spcPct val="115000"/>
                        </a:lnSpc>
                        <a:spcAft>
                          <a:spcPts val="0"/>
                        </a:spcAft>
                        <a:buFont typeface="Symbol" panose="05050102010706020507" pitchFamily="18" charset="2"/>
                        <a:buChar char=""/>
                      </a:pPr>
                      <a:r>
                        <a:rPr lang="en-US" sz="2000" dirty="0" smtClean="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smtClean="0">
                          <a:effectLst/>
                          <a:latin typeface="Casper" panose="02000506000000020004"/>
                          <a:ea typeface="Calibri" panose="020F0502020204030204" pitchFamily="34" charset="0"/>
                          <a:cs typeface="Times New Roman" panose="02020603050405020304" pitchFamily="18" charset="0"/>
                        </a:rPr>
                        <a:t>Familiarize the student with the basic taxonomy and terminology of the computer networking area.</a:t>
                      </a:r>
                      <a:endParaRPr lang="en-IN" sz="2000" dirty="0" smtClean="0">
                        <a:effectLst/>
                        <a:latin typeface="Casper" panose="02000506000000020004"/>
                        <a:ea typeface="Calibri" panose="020F0502020204030204" pitchFamily="34" charset="0"/>
                        <a:cs typeface="Times New Roman" panose="02020603050405020304" pitchFamily="18" charset="0"/>
                      </a:endParaRPr>
                    </a:p>
                    <a:p>
                      <a:pPr marL="0" lvl="0" indent="0" algn="l">
                        <a:lnSpc>
                          <a:spcPct val="115000"/>
                        </a:lnSpc>
                        <a:spcAft>
                          <a:spcPts val="1000"/>
                        </a:spcAft>
                        <a:buFont typeface="Symbol" panose="05050102010706020507" pitchFamily="18" charset="2"/>
                        <a:buNone/>
                      </a:pP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645">
                <a:tc>
                  <a:txBody>
                    <a:bodyPr/>
                    <a:lstStyle/>
                    <a:p>
                      <a:pPr marL="342900" lvl="0" indent="-342900" algn="l">
                        <a:lnSpc>
                          <a:spcPct val="115000"/>
                        </a:lnSpc>
                        <a:spcAft>
                          <a:spcPts val="1000"/>
                        </a:spcAft>
                        <a:buFont typeface="Symbol" panose="05050102010706020507" pitchFamily="18" charset="2"/>
                        <a:buChar char=""/>
                      </a:pPr>
                      <a:r>
                        <a:rPr lang="en-US" sz="2000" dirty="0" smtClean="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smtClean="0">
                          <a:effectLst/>
                          <a:latin typeface="Casper" panose="02000506000000020004"/>
                          <a:ea typeface="Calibri" panose="020F0502020204030204" pitchFamily="34" charset="0"/>
                          <a:cs typeface="Times New Roman" panose="02020603050405020304" pitchFamily="18" charset="0"/>
                        </a:rPr>
                        <a:t>Allow the student to gain expertise in some specific areas of networking such as the design and maintenance of individual networks.</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pic>
        <p:nvPicPr>
          <p:cNvPr id="9" name="Picture 8" descr="Those Infernal &quot;Learning Outcomes&quot;"/>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0"/>
            <a:ext cx="5170697" cy="320966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838199" y="365126"/>
            <a:ext cx="8645435" cy="784405"/>
          </a:xfrm>
        </p:spPr>
        <p:txBody>
          <a:bodyPr>
            <a:normAutofit/>
          </a:bodyPr>
          <a:lstStyle/>
          <a:p>
            <a:pPr algn="ctr"/>
            <a:r>
              <a:rPr lang="en-US" dirty="0" smtClean="0">
                <a:latin typeface="Casper" panose="02000506000000020004"/>
              </a:rPr>
              <a:t>	Switch</a:t>
            </a:r>
            <a:endParaRPr lang="en-US" dirty="0">
              <a:latin typeface="Casper" panose="02000506000000020004"/>
            </a:endParaRPr>
          </a:p>
        </p:txBody>
      </p:sp>
      <p:sp>
        <p:nvSpPr>
          <p:cNvPr id="211971" name="Rectangle 3"/>
          <p:cNvSpPr>
            <a:spLocks noGrp="1" noChangeArrowheads="1"/>
          </p:cNvSpPr>
          <p:nvPr>
            <p:ph type="body" idx="1"/>
          </p:nvPr>
        </p:nvSpPr>
        <p:spPr>
          <a:xfrm>
            <a:off x="1371599" y="1602399"/>
            <a:ext cx="4114801" cy="4511018"/>
          </a:xfrm>
        </p:spPr>
        <p:txBody>
          <a:bodyPr>
            <a:normAutofit fontScale="85000" lnSpcReduction="20000"/>
          </a:bodyPr>
          <a:lstStyle/>
          <a:p>
            <a:pPr algn="just"/>
            <a:r>
              <a:rPr lang="en-US" b="1" dirty="0"/>
              <a:t>Ethernet Switch operates at Layer 2 (Data Link Layer)</a:t>
            </a:r>
          </a:p>
          <a:p>
            <a:r>
              <a:rPr lang="en-US" dirty="0"/>
              <a:t>Contrary to routers, Ethernet switches don’t understand IP packets but frames. As an IP packet has info for router, a frame has info for switch. What is the purpose of a frame? We have nowadays two most common types of network access:</a:t>
            </a:r>
          </a:p>
          <a:p>
            <a:r>
              <a:rPr lang="en-US" dirty="0"/>
              <a:t>Wireless medium – </a:t>
            </a:r>
            <a:r>
              <a:rPr lang="en-US" dirty="0" err="1"/>
              <a:t>WiFi</a:t>
            </a:r>
            <a:endParaRPr lang="en-US" dirty="0"/>
          </a:p>
          <a:p>
            <a:r>
              <a:rPr lang="en-US" dirty="0"/>
              <a:t>Wired Ethernet medium – we often call it Cable/Wired or  simply Ethernet</a:t>
            </a:r>
          </a:p>
          <a:p>
            <a:pPr algn="just"/>
            <a:endParaRPr lang="en-US" sz="2400" dirty="0" smtClean="0">
              <a:latin typeface="Casper" panose="020005060000000200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dirty="0"/>
          </a:p>
        </p:txBody>
      </p:sp>
      <p:sp>
        <p:nvSpPr>
          <p:cNvPr id="5" name="Rectangle 4"/>
          <p:cNvSpPr/>
          <p:nvPr/>
        </p:nvSpPr>
        <p:spPr>
          <a:xfrm>
            <a:off x="1238791" y="203606"/>
            <a:ext cx="10186853"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9753" y="1521640"/>
            <a:ext cx="10125891" cy="483788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pic>
        <p:nvPicPr>
          <p:cNvPr id="3" name="Picture 2"/>
          <p:cNvPicPr>
            <a:picLocks noChangeAspect="1"/>
          </p:cNvPicPr>
          <p:nvPr/>
        </p:nvPicPr>
        <p:blipFill>
          <a:blip r:embed="rId3"/>
          <a:stretch>
            <a:fillRect/>
          </a:stretch>
        </p:blipFill>
        <p:spPr>
          <a:xfrm>
            <a:off x="6226084" y="2090464"/>
            <a:ext cx="4991100" cy="2886075"/>
          </a:xfrm>
          <a:prstGeom prst="rect">
            <a:avLst/>
          </a:prstGeom>
        </p:spPr>
      </p:pic>
      <p:sp>
        <p:nvSpPr>
          <p:cNvPr id="10" name="TextBox 9"/>
          <p:cNvSpPr txBox="1"/>
          <p:nvPr/>
        </p:nvSpPr>
        <p:spPr>
          <a:xfrm>
            <a:off x="863132" y="6479177"/>
            <a:ext cx="5991961" cy="307777"/>
          </a:xfrm>
          <a:prstGeom prst="rect">
            <a:avLst/>
          </a:prstGeom>
          <a:noFill/>
        </p:spPr>
        <p:txBody>
          <a:bodyPr wrap="none" rtlCol="0">
            <a:spAutoFit/>
          </a:bodyPr>
          <a:lstStyle/>
          <a:p>
            <a:r>
              <a:rPr lang="en-IN" sz="1400" dirty="0" smtClean="0">
                <a:latin typeface="Casper" panose="02000506000000020004"/>
              </a:rPr>
              <a:t>Image Source : https</a:t>
            </a:r>
            <a:r>
              <a:rPr lang="en-IN" sz="1400" dirty="0">
                <a:latin typeface="Casper" panose="02000506000000020004"/>
              </a:rPr>
              <a:t>://www.grandmetric.com/2018/03/08/how-does-switch-work-2/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FRAME</a:t>
            </a:r>
            <a:endParaRPr lang="en-US" dirty="0"/>
          </a:p>
        </p:txBody>
      </p:sp>
      <p:sp>
        <p:nvSpPr>
          <p:cNvPr id="3" name="Content Placeholder 2"/>
          <p:cNvSpPr>
            <a:spLocks noGrp="1"/>
          </p:cNvSpPr>
          <p:nvPr>
            <p:ph idx="1"/>
          </p:nvPr>
        </p:nvSpPr>
        <p:spPr>
          <a:xfrm>
            <a:off x="838200" y="1267098"/>
            <a:ext cx="4674326" cy="5747656"/>
          </a:xfrm>
        </p:spPr>
        <p:txBody>
          <a:bodyPr>
            <a:normAutofit fontScale="85000" lnSpcReduction="20000"/>
          </a:bodyPr>
          <a:lstStyle/>
          <a:p>
            <a:r>
              <a:rPr lang="en-US" dirty="0"/>
              <a:t>Frame is a portion of information that allows for packet to traverse particular medium from one device interface to another. Ethernet, as an example, describes many technical parameters of how devices can access the network, how cable connectors should look, what speeds the transmission can achieve and finally how the bits and addressing are organized</a:t>
            </a:r>
            <a:r>
              <a:rPr lang="en-US" dirty="0" smtClean="0"/>
              <a:t>.</a:t>
            </a:r>
          </a:p>
          <a:p>
            <a:r>
              <a:rPr lang="en-US" dirty="0" smtClean="0"/>
              <a:t> </a:t>
            </a:r>
            <a:r>
              <a:rPr lang="en-US" dirty="0"/>
              <a:t>So layer 2 is strictly connected with type of medium or interface of device. </a:t>
            </a:r>
            <a:endParaRPr lang="en-US" dirty="0" smtClean="0"/>
          </a:p>
          <a:p>
            <a:r>
              <a:rPr lang="en-US" dirty="0" smtClean="0"/>
              <a:t>Take </a:t>
            </a:r>
            <a:r>
              <a:rPr lang="en-US" dirty="0"/>
              <a:t>a look at the TCP/IP communication model to localize the Layer 2 (Data Link Layer). The Layer 2 is where the switch operates (marked in red).</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pic>
        <p:nvPicPr>
          <p:cNvPr id="5" name="Picture 4"/>
          <p:cNvPicPr>
            <a:picLocks noChangeAspect="1"/>
          </p:cNvPicPr>
          <p:nvPr/>
        </p:nvPicPr>
        <p:blipFill>
          <a:blip r:embed="rId3"/>
          <a:stretch>
            <a:fillRect/>
          </a:stretch>
        </p:blipFill>
        <p:spPr>
          <a:xfrm>
            <a:off x="5864134" y="1690688"/>
            <a:ext cx="5715000" cy="2828925"/>
          </a:xfrm>
          <a:prstGeom prst="rect">
            <a:avLst/>
          </a:prstGeom>
        </p:spPr>
      </p:pic>
      <p:sp>
        <p:nvSpPr>
          <p:cNvPr id="6" name="TextBox 5"/>
          <p:cNvSpPr txBox="1"/>
          <p:nvPr/>
        </p:nvSpPr>
        <p:spPr>
          <a:xfrm>
            <a:off x="4507669" y="6550223"/>
            <a:ext cx="5991961" cy="307777"/>
          </a:xfrm>
          <a:prstGeom prst="rect">
            <a:avLst/>
          </a:prstGeom>
          <a:noFill/>
        </p:spPr>
        <p:txBody>
          <a:bodyPr wrap="none" rtlCol="0">
            <a:spAutoFit/>
          </a:bodyPr>
          <a:lstStyle/>
          <a:p>
            <a:r>
              <a:rPr lang="en-IN" sz="1400" dirty="0" smtClean="0">
                <a:latin typeface="Casper" panose="02000506000000020004"/>
              </a:rPr>
              <a:t>Image Source : https</a:t>
            </a:r>
            <a:r>
              <a:rPr lang="en-IN" sz="1400" dirty="0">
                <a:latin typeface="Casper" panose="02000506000000020004"/>
              </a:rPr>
              <a:t>://www.grandmetric.com/2018/03/08/how-does-switch-work-2/</a:t>
            </a:r>
          </a:p>
        </p:txBody>
      </p:sp>
    </p:spTree>
    <p:extLst>
      <p:ext uri="{BB962C8B-B14F-4D97-AF65-F5344CB8AC3E}">
        <p14:creationId xmlns:p14="http://schemas.microsoft.com/office/powerpoint/2010/main" val="1659467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Ethernet Frame</a:t>
            </a:r>
          </a:p>
        </p:txBody>
      </p:sp>
      <p:sp>
        <p:nvSpPr>
          <p:cNvPr id="3" name="Content Placeholder 2"/>
          <p:cNvSpPr>
            <a:spLocks noGrp="1"/>
          </p:cNvSpPr>
          <p:nvPr>
            <p:ph idx="1"/>
          </p:nvPr>
        </p:nvSpPr>
        <p:spPr>
          <a:xfrm>
            <a:off x="838200" y="1825625"/>
            <a:ext cx="4321629" cy="4797244"/>
          </a:xfrm>
        </p:spPr>
        <p:txBody>
          <a:bodyPr>
            <a:normAutofit fontScale="92500" lnSpcReduction="10000"/>
          </a:bodyPr>
          <a:lstStyle/>
          <a:p>
            <a:r>
              <a:rPr lang="en-US" dirty="0"/>
              <a:t>Every IP device produces packets and they are forwarded across the network </a:t>
            </a:r>
            <a:r>
              <a:rPr lang="en-US" b="1" dirty="0"/>
              <a:t>regardless</a:t>
            </a:r>
            <a:r>
              <a:rPr lang="en-US" dirty="0"/>
              <a:t> of network access type. </a:t>
            </a:r>
            <a:endParaRPr lang="en-US" dirty="0" smtClean="0"/>
          </a:p>
          <a:p>
            <a:r>
              <a:rPr lang="en-US" dirty="0" smtClean="0"/>
              <a:t>Every </a:t>
            </a:r>
            <a:r>
              <a:rPr lang="en-US" dirty="0"/>
              <a:t>access type uses its own structure to forward the data in its environment. Ethernet uses structure called Ethernet Frame</a:t>
            </a:r>
            <a:r>
              <a:rPr lang="en-US" dirty="0" smtClean="0"/>
              <a:t>.</a:t>
            </a:r>
          </a:p>
          <a:p>
            <a:r>
              <a:rPr lang="en-US" dirty="0" smtClean="0"/>
              <a:t> </a:t>
            </a:r>
            <a:r>
              <a:rPr lang="en-US" dirty="0"/>
              <a:t>Frame “surrounds” the packet as shown in below picture.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pic>
        <p:nvPicPr>
          <p:cNvPr id="5" name="Picture 4"/>
          <p:cNvPicPr>
            <a:picLocks noChangeAspect="1"/>
          </p:cNvPicPr>
          <p:nvPr/>
        </p:nvPicPr>
        <p:blipFill>
          <a:blip r:embed="rId3"/>
          <a:stretch>
            <a:fillRect/>
          </a:stretch>
        </p:blipFill>
        <p:spPr>
          <a:xfrm>
            <a:off x="6000750" y="1690688"/>
            <a:ext cx="5353050" cy="2247900"/>
          </a:xfrm>
          <a:prstGeom prst="rect">
            <a:avLst/>
          </a:prstGeom>
        </p:spPr>
      </p:pic>
      <p:sp>
        <p:nvSpPr>
          <p:cNvPr id="6" name="TextBox 5"/>
          <p:cNvSpPr txBox="1"/>
          <p:nvPr/>
        </p:nvSpPr>
        <p:spPr>
          <a:xfrm>
            <a:off x="491346" y="6450029"/>
            <a:ext cx="5991961" cy="307777"/>
          </a:xfrm>
          <a:prstGeom prst="rect">
            <a:avLst/>
          </a:prstGeom>
          <a:noFill/>
        </p:spPr>
        <p:txBody>
          <a:bodyPr wrap="none" rtlCol="0">
            <a:spAutoFit/>
          </a:bodyPr>
          <a:lstStyle/>
          <a:p>
            <a:r>
              <a:rPr lang="en-IN" sz="1400" dirty="0" smtClean="0">
                <a:latin typeface="Casper" panose="02000506000000020004"/>
              </a:rPr>
              <a:t>Image Source : https</a:t>
            </a:r>
            <a:r>
              <a:rPr lang="en-IN" sz="1400" dirty="0">
                <a:latin typeface="Casper" panose="02000506000000020004"/>
              </a:rPr>
              <a:t>://www.grandmetric.com/2018/03/08/how-does-switch-work-2/</a:t>
            </a:r>
          </a:p>
        </p:txBody>
      </p:sp>
    </p:spTree>
    <p:extLst>
      <p:ext uri="{BB962C8B-B14F-4D97-AF65-F5344CB8AC3E}">
        <p14:creationId xmlns:p14="http://schemas.microsoft.com/office/powerpoint/2010/main" val="3922925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How </a:t>
            </a:r>
            <a:r>
              <a:rPr lang="en-US" b="1" dirty="0"/>
              <a:t>does the switch work?</a:t>
            </a:r>
            <a:br>
              <a:rPr lang="en-US" b="1" dirty="0"/>
            </a:br>
            <a:endParaRPr lang="en-US" dirty="0"/>
          </a:p>
        </p:txBody>
      </p:sp>
      <p:sp>
        <p:nvSpPr>
          <p:cNvPr id="3" name="Content Placeholder 2"/>
          <p:cNvSpPr>
            <a:spLocks noGrp="1"/>
          </p:cNvSpPr>
          <p:nvPr>
            <p:ph idx="1"/>
          </p:nvPr>
        </p:nvSpPr>
        <p:spPr>
          <a:xfrm>
            <a:off x="838200" y="1319349"/>
            <a:ext cx="3995057" cy="4857614"/>
          </a:xfrm>
        </p:spPr>
        <p:txBody>
          <a:bodyPr>
            <a:noAutofit/>
          </a:bodyPr>
          <a:lstStyle/>
          <a:p>
            <a:r>
              <a:rPr lang="en-US" sz="1600" b="1" dirty="0"/>
              <a:t>Switching process</a:t>
            </a:r>
          </a:p>
          <a:p>
            <a:r>
              <a:rPr lang="en-US" sz="1600" dirty="0"/>
              <a:t>When a frame arrives to a switch, the switch needs to direct the frame out through the right port, this </a:t>
            </a:r>
            <a:r>
              <a:rPr lang="en-US" sz="1600" b="1" dirty="0"/>
              <a:t>redirection is called switching</a:t>
            </a:r>
            <a:r>
              <a:rPr lang="en-US" sz="1600" dirty="0"/>
              <a:t>. When a frame enters into the </a:t>
            </a:r>
            <a:r>
              <a:rPr lang="en-US" sz="1600" dirty="0" err="1"/>
              <a:t>switchport</a:t>
            </a:r>
            <a:r>
              <a:rPr lang="en-US" sz="1600" dirty="0"/>
              <a:t>, the switch checks the dynamic table in memory which </a:t>
            </a:r>
            <a:r>
              <a:rPr lang="en-US" sz="1600" b="1" dirty="0"/>
              <a:t>stores Physical Port and MAC address pairs</a:t>
            </a:r>
            <a:r>
              <a:rPr lang="en-US" sz="1600" dirty="0"/>
              <a:t>. Switch then knows which port to use to forward the frame</a:t>
            </a:r>
            <a:r>
              <a:rPr lang="en-US" sz="1600" dirty="0" smtClean="0"/>
              <a:t>.</a:t>
            </a:r>
          </a:p>
          <a:p>
            <a:r>
              <a:rPr lang="en-US" sz="1600" b="1" dirty="0"/>
              <a:t>Remember:</a:t>
            </a:r>
            <a:r>
              <a:rPr lang="en-US" sz="1600" dirty="0"/>
              <a:t> switch does not look into the IP packet and forwards frame as is based on destination MAC address.</a:t>
            </a:r>
          </a:p>
          <a:p>
            <a:r>
              <a:rPr lang="en-US" sz="1600" dirty="0"/>
              <a:t>How does the switch build the table? Switch learns the mac and port pairs in the process called </a:t>
            </a:r>
            <a:r>
              <a:rPr lang="en-US" sz="1600" b="1" dirty="0"/>
              <a:t>MAC</a:t>
            </a:r>
            <a:r>
              <a:rPr lang="en-US" sz="1600" dirty="0"/>
              <a:t> </a:t>
            </a:r>
            <a:r>
              <a:rPr lang="en-US" sz="1600" b="1" dirty="0"/>
              <a:t>learning:</a:t>
            </a:r>
            <a:r>
              <a:rPr lang="en-US" sz="1600" dirty="0"/>
              <a:t> When a frame first arrives at the </a:t>
            </a:r>
            <a:r>
              <a:rPr lang="en-US" sz="1600" dirty="0" err="1"/>
              <a:t>switchport</a:t>
            </a:r>
            <a:r>
              <a:rPr lang="en-US" sz="1600" dirty="0"/>
              <a:t>, the switch checks the source MAC address within the frame and stores it next to the port number on which it was received.</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pic>
        <p:nvPicPr>
          <p:cNvPr id="5" name="Picture 4"/>
          <p:cNvPicPr>
            <a:picLocks noChangeAspect="1"/>
          </p:cNvPicPr>
          <p:nvPr/>
        </p:nvPicPr>
        <p:blipFill>
          <a:blip r:embed="rId3"/>
          <a:stretch>
            <a:fillRect/>
          </a:stretch>
        </p:blipFill>
        <p:spPr>
          <a:xfrm>
            <a:off x="4982664" y="1315854"/>
            <a:ext cx="5962650" cy="2819400"/>
          </a:xfrm>
          <a:prstGeom prst="rect">
            <a:avLst/>
          </a:prstGeom>
        </p:spPr>
      </p:pic>
      <p:pic>
        <p:nvPicPr>
          <p:cNvPr id="6" name="Picture 5"/>
          <p:cNvPicPr>
            <a:picLocks noChangeAspect="1"/>
          </p:cNvPicPr>
          <p:nvPr/>
        </p:nvPicPr>
        <p:blipFill>
          <a:blip r:embed="rId4"/>
          <a:stretch>
            <a:fillRect/>
          </a:stretch>
        </p:blipFill>
        <p:spPr>
          <a:xfrm>
            <a:off x="5791200" y="4135254"/>
            <a:ext cx="5562600" cy="2790825"/>
          </a:xfrm>
          <a:prstGeom prst="rect">
            <a:avLst/>
          </a:prstGeom>
        </p:spPr>
      </p:pic>
      <p:sp>
        <p:nvSpPr>
          <p:cNvPr id="7" name="TextBox 6"/>
          <p:cNvSpPr txBox="1"/>
          <p:nvPr/>
        </p:nvSpPr>
        <p:spPr>
          <a:xfrm>
            <a:off x="491346" y="6450029"/>
            <a:ext cx="5991961" cy="307777"/>
          </a:xfrm>
          <a:prstGeom prst="rect">
            <a:avLst/>
          </a:prstGeom>
          <a:noFill/>
        </p:spPr>
        <p:txBody>
          <a:bodyPr wrap="none" rtlCol="0">
            <a:spAutoFit/>
          </a:bodyPr>
          <a:lstStyle/>
          <a:p>
            <a:r>
              <a:rPr lang="en-IN" sz="1400" dirty="0" smtClean="0">
                <a:latin typeface="Casper" panose="02000506000000020004"/>
              </a:rPr>
              <a:t>Image Source : https</a:t>
            </a:r>
            <a:r>
              <a:rPr lang="en-IN" sz="1400" dirty="0">
                <a:latin typeface="Casper" panose="02000506000000020004"/>
              </a:rPr>
              <a:t>://www.grandmetric.com/2018/03/08/how-does-switch-work-2/</a:t>
            </a:r>
          </a:p>
        </p:txBody>
      </p:sp>
    </p:spTree>
    <p:extLst>
      <p:ext uri="{BB962C8B-B14F-4D97-AF65-F5344CB8AC3E}">
        <p14:creationId xmlns:p14="http://schemas.microsoft.com/office/powerpoint/2010/main" val="4201406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8</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smtClean="0">
                <a:latin typeface="Casper" panose="02000506000000020004"/>
              </a:rPr>
              <a:t>Key Points</a:t>
            </a:r>
          </a:p>
        </p:txBody>
      </p:sp>
      <p:sp>
        <p:nvSpPr>
          <p:cNvPr id="43012" name="Rectangle 3"/>
          <p:cNvSpPr>
            <a:spLocks noGrp="1" noChangeArrowheads="1"/>
          </p:cNvSpPr>
          <p:nvPr>
            <p:ph type="body" idx="1"/>
          </p:nvPr>
        </p:nvSpPr>
        <p:spPr>
          <a:xfrm>
            <a:off x="1175657" y="1560057"/>
            <a:ext cx="9183189" cy="4796293"/>
          </a:xfrm>
        </p:spPr>
        <p:txBody>
          <a:bodyPr>
            <a:noAutofit/>
          </a:bodyPr>
          <a:lstStyle/>
          <a:p>
            <a:pPr algn="just"/>
            <a:r>
              <a:rPr lang="en-US" sz="1600" b="1" dirty="0"/>
              <a:t>Ethernet Switch operates at Layer 2 (Data Link Layer</a:t>
            </a:r>
            <a:r>
              <a:rPr lang="en-US" sz="1600" b="1" dirty="0" smtClean="0"/>
              <a:t>)</a:t>
            </a:r>
          </a:p>
          <a:p>
            <a:pPr algn="just"/>
            <a:r>
              <a:rPr lang="en-US" sz="1600" dirty="0"/>
              <a:t>Frame is a portion of information that allows for packet to traverse particular medium from one device interface to </a:t>
            </a:r>
            <a:r>
              <a:rPr lang="en-US" sz="1600" dirty="0" smtClean="0"/>
              <a:t>another</a:t>
            </a:r>
          </a:p>
          <a:p>
            <a:pPr algn="just"/>
            <a:r>
              <a:rPr lang="en-US" sz="1600"/>
              <a:t>switch does not look into the IP packet and forwards frame as is based on destination MAC address.</a:t>
            </a:r>
            <a:endParaRPr lang="en-US" sz="1600" b="1" dirty="0"/>
          </a:p>
          <a:p>
            <a:pPr lvl="0" algn="just"/>
            <a:endParaRPr lang="en-US" altLang="tr-TR" sz="1600" dirty="0" smtClean="0">
              <a:latin typeface="Casper" panose="02000506000000020004"/>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560058"/>
            <a:ext cx="9183188" cy="479629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9</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smtClean="0">
                <a:latin typeface="Casper" panose="02000506000000020004"/>
              </a:rPr>
              <a:t>References</a:t>
            </a:r>
          </a:p>
        </p:txBody>
      </p:sp>
      <p:sp>
        <p:nvSpPr>
          <p:cNvPr id="43012" name="Rectangle 3"/>
          <p:cNvSpPr>
            <a:spLocks noGrp="1" noChangeArrowheads="1"/>
          </p:cNvSpPr>
          <p:nvPr>
            <p:ph type="body" idx="1"/>
          </p:nvPr>
        </p:nvSpPr>
        <p:spPr>
          <a:xfrm>
            <a:off x="1295400" y="1933303"/>
            <a:ext cx="9063446" cy="4297680"/>
          </a:xfrm>
        </p:spPr>
        <p:txBody>
          <a:bodyPr>
            <a:normAutofit lnSpcReduction="10000"/>
          </a:bodyPr>
          <a:lstStyle/>
          <a:p>
            <a:r>
              <a:rPr lang="en-IN" u="sng" dirty="0">
                <a:latin typeface="Casper" panose="02000506000000020004"/>
                <a:hlinkClick r:id="rId2"/>
              </a:rPr>
              <a:t>https://www.geeksforgeeks.org/basics-computer-networking</a:t>
            </a:r>
            <a:r>
              <a:rPr lang="en-IN" u="sng" dirty="0" smtClean="0">
                <a:latin typeface="Casper" panose="02000506000000020004"/>
                <a:hlinkClick r:id="rId2"/>
              </a:rPr>
              <a:t>/</a:t>
            </a:r>
            <a:endParaRPr lang="en-IN" u="sng" dirty="0" smtClean="0">
              <a:latin typeface="Casper" panose="02000506000000020004"/>
            </a:endParaRPr>
          </a:p>
          <a:p>
            <a:endParaRPr lang="en-IN" dirty="0">
              <a:latin typeface="Casper" panose="02000506000000020004"/>
            </a:endParaRPr>
          </a:p>
          <a:p>
            <a:r>
              <a:rPr lang="en-IN" u="sng" dirty="0">
                <a:latin typeface="Casper" panose="02000506000000020004"/>
                <a:hlinkClick r:id="rId3"/>
              </a:rPr>
              <a:t>https://www.youtube.com/watch?v=VwN91x5i25g&amp;list=PLBlnK6fEyqRgMCUAG0XRw78UA8qnv6jEx</a:t>
            </a:r>
            <a:endParaRPr lang="en-IN" dirty="0">
              <a:latin typeface="Casper" panose="02000506000000020004"/>
            </a:endParaRPr>
          </a:p>
          <a:p>
            <a:endParaRPr lang="en-IN" u="sng" dirty="0" smtClean="0">
              <a:latin typeface="Casper" panose="02000506000000020004"/>
              <a:hlinkClick r:id="rId4"/>
            </a:endParaRPr>
          </a:p>
          <a:p>
            <a:r>
              <a:rPr lang="en-IN" u="sng" dirty="0" smtClean="0">
                <a:latin typeface="Casper" panose="02000506000000020004"/>
                <a:hlinkClick r:id="rId4"/>
              </a:rPr>
              <a:t>http</a:t>
            </a:r>
            <a:r>
              <a:rPr lang="en-IN" u="sng" dirty="0">
                <a:latin typeface="Casper" panose="02000506000000020004"/>
                <a:hlinkClick r:id="rId4"/>
              </a:rPr>
              <a:t>://</a:t>
            </a:r>
            <a:r>
              <a:rPr lang="en-IN" u="sng" dirty="0" smtClean="0">
                <a:latin typeface="Casper" panose="02000506000000020004"/>
                <a:hlinkClick r:id="rId4"/>
              </a:rPr>
              <a:t>www.svecw.edu.in/Docs%5CCSECNLNotes2013.pdf</a:t>
            </a:r>
            <a:endParaRPr lang="en-IN" u="sng" dirty="0" smtClean="0">
              <a:latin typeface="Casper" panose="02000506000000020004"/>
            </a:endParaRPr>
          </a:p>
          <a:p>
            <a:endParaRPr lang="en-IN" dirty="0" smtClean="0">
              <a:hlinkClick r:id="rId5"/>
            </a:endParaRPr>
          </a:p>
          <a:p>
            <a:r>
              <a:rPr lang="en-IN" dirty="0" smtClean="0">
                <a:hlinkClick r:id="rId5"/>
              </a:rPr>
              <a:t>https</a:t>
            </a:r>
            <a:r>
              <a:rPr lang="en-IN" dirty="0">
                <a:hlinkClick r:id="rId5"/>
              </a:rPr>
              <a:t>://www.cloudflare.com/learning/ddos/glossary/open-systems-interconnection-model-osi/</a:t>
            </a:r>
            <a:endParaRPr lang="en-IN" dirty="0">
              <a:latin typeface="Casper" panose="02000506000000020004"/>
            </a:endParaRPr>
          </a:p>
          <a:p>
            <a:endParaRPr lang="en-US" altLang="tr-TR" dirty="0" smtClean="0">
              <a:latin typeface="Casper" panose="02000506000000020004"/>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925183"/>
            <a:ext cx="9183188" cy="4305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465</Words>
  <Application>Microsoft Office PowerPoint</Application>
  <PresentationFormat>Widescreen</PresentationFormat>
  <Paragraphs>68</Paragraphs>
  <Slides>10</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2" baseType="lpstr">
      <vt:lpstr>Arial</vt:lpstr>
      <vt:lpstr>Calibri</vt:lpstr>
      <vt:lpstr>Calibri Light</vt:lpstr>
      <vt:lpstr>Casper</vt:lpstr>
      <vt:lpstr>Casper Bold</vt:lpstr>
      <vt:lpstr>Karla</vt:lpstr>
      <vt:lpstr>Raleway ExtraBold</vt:lpstr>
      <vt:lpstr>Segoe UI</vt:lpstr>
      <vt:lpstr>Symbol</vt:lpstr>
      <vt:lpstr>Times New Roman</vt:lpstr>
      <vt:lpstr>Office Theme</vt:lpstr>
      <vt:lpstr>CorelDRAW</vt:lpstr>
      <vt:lpstr>PowerPoint Presentation</vt:lpstr>
      <vt:lpstr>Course Objectives  </vt:lpstr>
      <vt:lpstr>Course Outcomes  </vt:lpstr>
      <vt:lpstr> Switch</vt:lpstr>
      <vt:lpstr>     FRAME</vt:lpstr>
      <vt:lpstr>Ethernet Frame</vt:lpstr>
      <vt:lpstr>  How does the switch work? </vt:lpstr>
      <vt:lpstr>Key Points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monica</cp:lastModifiedBy>
  <cp:revision>41</cp:revision>
  <dcterms:created xsi:type="dcterms:W3CDTF">2020-06-23T13:10:00Z</dcterms:created>
  <dcterms:modified xsi:type="dcterms:W3CDTF">2021-07-26T01:19:26Z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