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98" r:id="rId3"/>
    <p:sldId id="299" r:id="rId4"/>
    <p:sldId id="269" r:id="rId5"/>
    <p:sldId id="312" r:id="rId6"/>
    <p:sldId id="313" r:id="rId7"/>
    <p:sldId id="314" r:id="rId8"/>
    <p:sldId id="315" r:id="rId9"/>
    <p:sldId id="316" r:id="rId10"/>
    <p:sldId id="317" r:id="rId11"/>
    <p:sldId id="318" r:id="rId12"/>
    <p:sldId id="300" r:id="rId13"/>
    <p:sldId id="301"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9A561-B134-482F-BA7D-54D0CC627A7E}"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E3DC-DE26-43E7-AA38-F1191C93EFA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7/26/2021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D3702D-A7A6-4B4C-ADFB-ED98E8BC2CE0}"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D3702D-A7A6-4B4C-ADFB-ED98E8BC2CE0}"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702D-A7A6-4B4C-ADFB-ED98E8BC2CE0}"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3702D-A7A6-4B4C-ADFB-ED98E8BC2CE0}" type="datetimeFigureOut">
              <a:rPr lang="en-IN" smtClean="0"/>
              <a:t>26-07-2021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6424D-5864-4683-8BAA-6B541FE4E2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VwN91x5i25g&amp;list=PLBlnK6fEyqRgMCUAG0XRw78UA8qnv6jEx"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cloudflare.com/learning/ddos/glossary/open-systems-interconnection-model-osi/" TargetMode="External"/><Relationship Id="rId4" Type="http://schemas.openxmlformats.org/officeDocument/2006/relationships/hyperlink" Target="http://www.svecw.edu.in/Docs/CSECNLNotes2013.pdf"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6" name="CorelDRAW" r:id="rId3" imgW="2169795" imgH="2163445" progId="">
                  <p:embed/>
                </p:oleObj>
              </mc:Choice>
              <mc:Fallback>
                <p:oleObj name="CorelDRAW" r:id="rId3" imgW="2169795" imgH="2163445" progId="">
                  <p:embed/>
                  <p:pic>
                    <p:nvPicPr>
                      <p:cNvPr id="0" name="Object 47"/>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25717" y="5444018"/>
            <a:ext cx="5529485" cy="115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smtClean="0">
                <a:latin typeface="Casper" panose="02000506000000020004"/>
                <a:cs typeface="Times New Roman" panose="02020603050405020304" pitchFamily="18" charset="0"/>
              </a:rPr>
              <a:t>Lecture – </a:t>
            </a:r>
            <a:r>
              <a:rPr lang="en-US" sz="1600" b="1" dirty="0" smtClean="0">
                <a:latin typeface="Casper" panose="02000506000000020004"/>
                <a:cs typeface="Times New Roman" panose="02020603050405020304" pitchFamily="18" charset="0"/>
              </a:rPr>
              <a:t>1.14 AND 1.15</a:t>
            </a: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Multiplex access protocols with random access protocols like ALOHA,CSMA,CSMA/CD </a:t>
            </a:r>
            <a:endParaRPr lang="en-US" sz="1600" b="1" dirty="0" smtClean="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smtClean="0">
                <a:latin typeface="Casper" panose="02000506000000020004"/>
                <a:cs typeface="Times New Roman" panose="02020603050405020304" pitchFamily="18" charset="0"/>
              </a:rPr>
              <a:t>By </a:t>
            </a:r>
            <a:r>
              <a:rPr lang="en-US" sz="1600" b="1" dirty="0" smtClean="0">
                <a:latin typeface="Casper" panose="02000506000000020004"/>
                <a:cs typeface="Times New Roman" panose="02020603050405020304" pitchFamily="18" charset="0"/>
              </a:rPr>
              <a:t>: Dr. 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07133"/>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r>
              <a:rPr lang="en-US" sz="4400" b="1" dirty="0" smtClean="0">
                <a:latin typeface="Casper" panose="02000506000000020004"/>
                <a:ea typeface="Karla" pitchFamily="2" charset="0"/>
                <a:cs typeface="Karla" pitchFamily="2" charset="0"/>
              </a:rPr>
              <a:t>)</a:t>
            </a:r>
            <a:endParaRPr lang="en-US" sz="4400" dirty="0" smtClean="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smtClean="0">
                <a:latin typeface="Casper" panose="02000506000000020004"/>
                <a:ea typeface="Calibri" panose="020F0502020204030204" pitchFamily="34" charset="0"/>
                <a:cs typeface="Times New Roman" panose="02020603050405020304" pitchFamily="18" charset="0"/>
              </a:rPr>
              <a:t>Computer Networks</a:t>
            </a:r>
            <a:r>
              <a:rPr lang="en-US" sz="4400" dirty="0">
                <a:latin typeface="Casper" panose="02000506000000020004"/>
                <a:ea typeface="Calibri" panose="020F0502020204030204" pitchFamily="34" charset="0"/>
                <a:cs typeface="Times New Roman" panose="02020603050405020304" pitchFamily="18" charset="0"/>
              </a:rPr>
              <a:t> </a:t>
            </a:r>
            <a:r>
              <a:rPr lang="en-US" sz="4400" dirty="0" smtClean="0">
                <a:latin typeface="Casper" panose="02000506000000020004"/>
                <a:ea typeface="Calibri" panose="020F0502020204030204" pitchFamily="34" charset="0"/>
                <a:cs typeface="Times New Roman" panose="02020603050405020304" pitchFamily="18" charset="0"/>
              </a:rPr>
              <a:t>CST- 348</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CSMA</a:t>
            </a:r>
            <a:r>
              <a:rPr lang="en-US" dirty="0"/>
              <a:t>/ CD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It is a </a:t>
            </a:r>
            <a:r>
              <a:rPr lang="en-US" b="1" dirty="0"/>
              <a:t>carrier sense multiple access/ collision detection</a:t>
            </a:r>
            <a:r>
              <a:rPr lang="en-US" dirty="0"/>
              <a:t> network protocol to transmit data frames. </a:t>
            </a:r>
            <a:endParaRPr lang="en-US" dirty="0" smtClean="0"/>
          </a:p>
          <a:p>
            <a:r>
              <a:rPr lang="en-US" dirty="0" smtClean="0"/>
              <a:t>The </a:t>
            </a:r>
            <a:r>
              <a:rPr lang="en-US" dirty="0"/>
              <a:t>CSMA/CD protocol works with a medium access control layer. Therefore, it first senses the shared channel before broadcasting the frames, and if the channel is idle, it transmits a frame to check whether the transmission was successful. </a:t>
            </a:r>
            <a:endParaRPr lang="en-US" dirty="0" smtClean="0"/>
          </a:p>
          <a:p>
            <a:r>
              <a:rPr lang="en-US" dirty="0" smtClean="0"/>
              <a:t>If </a:t>
            </a:r>
            <a:r>
              <a:rPr lang="en-US" dirty="0"/>
              <a:t>the frame is successfully received, the station sends another </a:t>
            </a:r>
            <a:r>
              <a:rPr lang="en-US" dirty="0" smtClean="0"/>
              <a:t>frame.</a:t>
            </a:r>
          </a:p>
          <a:p>
            <a:r>
              <a:rPr lang="en-US" dirty="0" smtClean="0"/>
              <a:t>If </a:t>
            </a:r>
            <a:r>
              <a:rPr lang="en-US" dirty="0"/>
              <a:t>any collision is detected in the CSMA/CD, the station sends a jam/ stop signal to the shared channel to terminate data transmission. After that, it waits for a random time before sending a frame to a channel.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417667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CSMA</a:t>
            </a:r>
            <a:r>
              <a:rPr lang="en-US" dirty="0"/>
              <a:t>/ CA</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It is a </a:t>
            </a:r>
            <a:r>
              <a:rPr lang="en-US" b="1" dirty="0"/>
              <a:t>carrier sense multiple access/collision avoidance</a:t>
            </a:r>
            <a:r>
              <a:rPr lang="en-US" dirty="0"/>
              <a:t> network protocol for carrier transmission of data frames</a:t>
            </a:r>
            <a:r>
              <a:rPr lang="en-US" dirty="0" smtClean="0"/>
              <a:t>.</a:t>
            </a:r>
          </a:p>
          <a:p>
            <a:r>
              <a:rPr lang="en-US" dirty="0" smtClean="0"/>
              <a:t> </a:t>
            </a:r>
            <a:r>
              <a:rPr lang="en-US" dirty="0"/>
              <a:t>It is a protocol that works with a medium access control layer. When a data frame is sent to a channel, it receives an acknowledgment to check whether the channel is clear. </a:t>
            </a:r>
            <a:endParaRPr lang="en-US" dirty="0" smtClean="0"/>
          </a:p>
          <a:p>
            <a:r>
              <a:rPr lang="en-US" dirty="0" smtClean="0"/>
              <a:t>If </a:t>
            </a:r>
            <a:r>
              <a:rPr lang="en-US" dirty="0"/>
              <a:t>the station receives only a single (own) acknowledgments, that means the data frame has been successfully transmitted to the receiver. </a:t>
            </a:r>
            <a:endParaRPr lang="en-US" dirty="0" smtClean="0"/>
          </a:p>
          <a:p>
            <a:r>
              <a:rPr lang="en-US" dirty="0" smtClean="0"/>
              <a:t>But </a:t>
            </a:r>
            <a:r>
              <a:rPr lang="en-US" dirty="0"/>
              <a:t>if it gets two signals (its own and one more in which the collision of frames), a collision of the frame occurs in the shared channel. Detects the collision of the frame when a sender receives an acknowledgment signal.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427118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12</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smtClean="0">
                <a:latin typeface="Casper" panose="02000506000000020004"/>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r>
              <a:rPr lang="en-US" sz="1600" dirty="0"/>
              <a:t>Any station can transmit data to a channel at any time</a:t>
            </a:r>
            <a:r>
              <a:rPr lang="en-US" sz="1600" dirty="0" smtClean="0"/>
              <a:t>.</a:t>
            </a:r>
          </a:p>
          <a:p>
            <a:r>
              <a:rPr lang="en-US" sz="1600" dirty="0"/>
              <a:t>It is a </a:t>
            </a:r>
            <a:r>
              <a:rPr lang="en-US" sz="1600" b="1" dirty="0"/>
              <a:t>carrier sense multiple access/ collision detection</a:t>
            </a:r>
            <a:r>
              <a:rPr lang="en-US" sz="1600" dirty="0"/>
              <a:t> network protocol to transmit data frames</a:t>
            </a:r>
            <a:r>
              <a:rPr lang="en-US" sz="1600" dirty="0" smtClean="0"/>
              <a:t>.</a:t>
            </a:r>
          </a:p>
          <a:p>
            <a:r>
              <a:rPr lang="en-US" sz="1600" dirty="0"/>
              <a:t>If the frame is successfully received, the station sends another frame.</a:t>
            </a:r>
          </a:p>
          <a:p>
            <a:r>
              <a:rPr lang="en-US" sz="1600" dirty="0" smtClean="0"/>
              <a:t> </a:t>
            </a:r>
            <a:r>
              <a:rPr lang="en-US" sz="1600" dirty="0"/>
              <a:t>If the station receives only a single (own) acknowledgments, that means the data frame has been successfully transmitted to the receiver</a:t>
            </a:r>
          </a:p>
          <a:p>
            <a:endParaRPr lang="en-US" sz="1600" dirty="0" smtClean="0"/>
          </a:p>
          <a:p>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13</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smtClean="0">
                <a:latin typeface="Casper" panose="02000506000000020004"/>
              </a:rPr>
              <a:t>References</a:t>
            </a:r>
          </a:p>
        </p:txBody>
      </p:sp>
      <p:sp>
        <p:nvSpPr>
          <p:cNvPr id="43012" name="Rectangle 3"/>
          <p:cNvSpPr>
            <a:spLocks noGrp="1" noChangeArrowheads="1"/>
          </p:cNvSpPr>
          <p:nvPr>
            <p:ph type="body" idx="1"/>
          </p:nvPr>
        </p:nvSpPr>
        <p:spPr>
          <a:xfrm>
            <a:off x="1295400" y="1933303"/>
            <a:ext cx="9063446" cy="4297680"/>
          </a:xfrm>
        </p:spPr>
        <p:txBody>
          <a:bodyPr>
            <a:normAutofit lnSpcReduction="10000"/>
          </a:bodyPr>
          <a:lstStyle/>
          <a:p>
            <a:r>
              <a:rPr lang="en-IN" u="sng" dirty="0">
                <a:latin typeface="Casper" panose="02000506000000020004"/>
                <a:hlinkClick r:id="rId2"/>
              </a:rPr>
              <a:t>https://www.geeksforgeeks.org/basics-computer-networking</a:t>
            </a:r>
            <a:r>
              <a:rPr lang="en-IN" u="sng" dirty="0" smtClean="0">
                <a:latin typeface="Casper" panose="02000506000000020004"/>
                <a:hlinkClick r:id="rId2"/>
              </a:rPr>
              <a:t>/</a:t>
            </a:r>
            <a:endParaRPr lang="en-IN" u="sng" dirty="0" smtClean="0">
              <a:latin typeface="Casper" panose="02000506000000020004"/>
            </a:endParaRPr>
          </a:p>
          <a:p>
            <a:endParaRPr lang="en-IN" dirty="0">
              <a:latin typeface="Casper" panose="02000506000000020004"/>
            </a:endParaRPr>
          </a:p>
          <a:p>
            <a:r>
              <a:rPr lang="en-IN" u="sng" dirty="0">
                <a:latin typeface="Casper" panose="02000506000000020004"/>
                <a:hlinkClick r:id="rId3"/>
              </a:rPr>
              <a:t>https://www.youtube.com/watch?v=VwN91x5i25g&amp;list=PLBlnK6fEyqRgMCUAG0XRw78UA8qnv6jEx</a:t>
            </a:r>
            <a:endParaRPr lang="en-IN" dirty="0">
              <a:latin typeface="Casper" panose="02000506000000020004"/>
            </a:endParaRPr>
          </a:p>
          <a:p>
            <a:endParaRPr lang="en-IN" u="sng" dirty="0" smtClean="0">
              <a:latin typeface="Casper" panose="02000506000000020004"/>
              <a:hlinkClick r:id="rId4"/>
            </a:endParaRPr>
          </a:p>
          <a:p>
            <a:r>
              <a:rPr lang="en-IN" u="sng" dirty="0" smtClean="0">
                <a:latin typeface="Casper" panose="02000506000000020004"/>
                <a:hlinkClick r:id="rId4"/>
              </a:rPr>
              <a:t>http</a:t>
            </a:r>
            <a:r>
              <a:rPr lang="en-IN" u="sng" dirty="0">
                <a:latin typeface="Casper" panose="02000506000000020004"/>
                <a:hlinkClick r:id="rId4"/>
              </a:rPr>
              <a:t>://</a:t>
            </a:r>
            <a:r>
              <a:rPr lang="en-IN" u="sng" dirty="0" smtClean="0">
                <a:latin typeface="Casper" panose="02000506000000020004"/>
                <a:hlinkClick r:id="rId4"/>
              </a:rPr>
              <a:t>www.svecw.edu.in/Docs%5CCSECNLNotes2013.pdf</a:t>
            </a:r>
            <a:endParaRPr lang="en-IN" u="sng" dirty="0" smtClean="0">
              <a:latin typeface="Casper" panose="02000506000000020004"/>
            </a:endParaRPr>
          </a:p>
          <a:p>
            <a:endParaRPr lang="en-IN" dirty="0" smtClean="0">
              <a:hlinkClick r:id="rId5"/>
            </a:endParaRPr>
          </a:p>
          <a:p>
            <a:r>
              <a:rPr lang="en-IN" dirty="0" smtClean="0">
                <a:hlinkClick r:id="rId5"/>
              </a:rPr>
              <a:t>https</a:t>
            </a:r>
            <a:r>
              <a:rPr lang="en-IN" dirty="0">
                <a:hlinkClick r:id="rId5"/>
              </a:rPr>
              <a:t>://www.cloudflare.com/learning/ddos/glossary/open-systems-interconnection-model-osi/</a:t>
            </a:r>
            <a:endParaRPr lang="en-IN" dirty="0">
              <a:latin typeface="Casper" panose="02000506000000020004"/>
            </a:endParaRPr>
          </a:p>
          <a:p>
            <a:endParaRPr lang="en-US" altLang="tr-TR" dirty="0" smtClean="0">
              <a:latin typeface="Casper" panose="02000506000000020004"/>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925183"/>
            <a:ext cx="9183188" cy="4305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6" name="CorelDRAW" r:id="rId3" imgW="2169795" imgH="2163445" progId="">
                    <p:embed/>
                  </p:oleObj>
                </mc:Choice>
                <mc:Fallback>
                  <p:oleObj name="CorelDRAW" r:id="rId3" imgW="2169795" imgH="2163445" progId="">
                    <p:embed/>
                    <p:pic>
                      <p:nvPicPr>
                        <p:cNvPr id="0" name="Object 32"/>
                        <p:cNvPicPr>
                          <a:picLocks noChangeAspect="1" noChangeArrowheads="1"/>
                        </p:cNvPicPr>
                        <p:nvPr/>
                      </p:nvPicPr>
                      <p:blipFill>
                        <a:blip r:embed="rId4">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645160"/>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monica.e9836@cumail.in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Course Objectives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193137"/>
              </p:ext>
            </p:extLst>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Course Outcomes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78025"/>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smtClean="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smtClean="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smtClean="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smtClean="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smtClean="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smtClean="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838199" y="365126"/>
            <a:ext cx="8645435" cy="784405"/>
          </a:xfrm>
        </p:spPr>
        <p:txBody>
          <a:bodyPr>
            <a:normAutofit/>
          </a:bodyPr>
          <a:lstStyle/>
          <a:p>
            <a:r>
              <a:rPr lang="en-US" dirty="0" smtClean="0">
                <a:latin typeface="Casper" panose="02000506000000020004"/>
              </a:rPr>
              <a:t>	</a:t>
            </a:r>
            <a:r>
              <a:rPr lang="en-US" dirty="0"/>
              <a:t> </a:t>
            </a:r>
            <a:r>
              <a:rPr lang="en-US" dirty="0" smtClean="0"/>
              <a:t>Multiple </a:t>
            </a:r>
            <a:r>
              <a:rPr lang="en-US" dirty="0"/>
              <a:t>A</a:t>
            </a:r>
            <a:r>
              <a:rPr lang="en-US" dirty="0" smtClean="0"/>
              <a:t>ccess </a:t>
            </a:r>
            <a:r>
              <a:rPr lang="en-US" dirty="0"/>
              <a:t>P</a:t>
            </a:r>
            <a:r>
              <a:rPr lang="en-US" dirty="0" smtClean="0"/>
              <a:t>rotocol</a:t>
            </a:r>
            <a:endParaRPr lang="en-US" dirty="0"/>
          </a:p>
        </p:txBody>
      </p:sp>
      <p:sp>
        <p:nvSpPr>
          <p:cNvPr id="211971" name="Rectangle 3"/>
          <p:cNvSpPr>
            <a:spLocks noGrp="1" noChangeArrowheads="1"/>
          </p:cNvSpPr>
          <p:nvPr>
            <p:ph type="body" idx="1"/>
          </p:nvPr>
        </p:nvSpPr>
        <p:spPr>
          <a:xfrm>
            <a:off x="1371599" y="1602399"/>
            <a:ext cx="9797144" cy="4634298"/>
          </a:xfrm>
        </p:spPr>
        <p:txBody>
          <a:bodyPr>
            <a:normAutofit lnSpcReduction="10000"/>
          </a:bodyPr>
          <a:lstStyle/>
          <a:p>
            <a:pPr algn="just"/>
            <a:r>
              <a:rPr lang="en-US" dirty="0"/>
              <a:t>When a sender and receiver have a dedicated link to transmit data packets, the data link control is enough to handle the channel. Suppose there is no dedicated path to communicate or transfer the data between two </a:t>
            </a:r>
            <a:r>
              <a:rPr lang="en-US" dirty="0" smtClean="0"/>
              <a:t>devices.</a:t>
            </a:r>
          </a:p>
          <a:p>
            <a:pPr algn="just"/>
            <a:r>
              <a:rPr lang="en-US" dirty="0"/>
              <a:t>For example, suppose that there is a classroom full of students. When a teacher asks a question, all the students (small channels) in the class start answering the question at the same time (transferring the data simultaneously). All the students respond at the same time due to which data is overlap or data lost. Therefore it is the responsibility of a teacher (multiple access protocol) to manage the students and make them one answer.</a:t>
            </a:r>
            <a:endParaRPr lang="en-US" sz="2400" dirty="0" smtClean="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dirty="0"/>
          </a:p>
        </p:txBody>
      </p:sp>
      <p:sp>
        <p:nvSpPr>
          <p:cNvPr id="5" name="Rectangle 4"/>
          <p:cNvSpPr/>
          <p:nvPr/>
        </p:nvSpPr>
        <p:spPr>
          <a:xfrm>
            <a:off x="1238791" y="203606"/>
            <a:ext cx="10186853"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9753" y="1521640"/>
            <a:ext cx="10125891" cy="483788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
        <p:nvSpPr>
          <p:cNvPr id="10" name="TextBox 9"/>
          <p:cNvSpPr txBox="1"/>
          <p:nvPr/>
        </p:nvSpPr>
        <p:spPr>
          <a:xfrm>
            <a:off x="863132" y="6479177"/>
            <a:ext cx="5991961" cy="307777"/>
          </a:xfrm>
          <a:prstGeom prst="rect">
            <a:avLst/>
          </a:prstGeom>
          <a:noFill/>
        </p:spPr>
        <p:txBody>
          <a:bodyPr wrap="none" rtlCol="0">
            <a:spAutoFit/>
          </a:bodyPr>
          <a:lstStyle/>
          <a:p>
            <a:r>
              <a:rPr lang="en-IN" sz="1400" dirty="0" smtClean="0">
                <a:latin typeface="Casper" panose="02000506000000020004"/>
              </a:rPr>
              <a:t>Image Source </a:t>
            </a:r>
            <a:r>
              <a:rPr lang="en-IN" sz="1400" dirty="0" smtClean="0">
                <a:latin typeface="Casper" panose="02000506000000020004"/>
              </a:rPr>
              <a:t>: </a:t>
            </a:r>
            <a:r>
              <a:rPr lang="en-IN" sz="1400" dirty="0" smtClean="0">
                <a:latin typeface="Casper" panose="02000506000000020004"/>
              </a:rPr>
              <a:t>https</a:t>
            </a:r>
            <a:r>
              <a:rPr lang="en-IN" sz="1400" dirty="0">
                <a:latin typeface="Casper" panose="02000506000000020004"/>
              </a:rPr>
              <a:t>://www.grandmetric.com/2018/03/08/how-does-switch-work-2/</a:t>
            </a:r>
            <a:endParaRPr lang="en-IN" sz="1400" dirty="0">
              <a:latin typeface="Casper" panose="02000506000000020004"/>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ypes </a:t>
            </a:r>
            <a:r>
              <a:rPr lang="en-US" dirty="0"/>
              <a:t>of multiple access protocol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5" name="Picture 4"/>
          <p:cNvPicPr>
            <a:picLocks noChangeAspect="1"/>
          </p:cNvPicPr>
          <p:nvPr/>
        </p:nvPicPr>
        <p:blipFill>
          <a:blip r:embed="rId3"/>
          <a:stretch>
            <a:fillRect/>
          </a:stretch>
        </p:blipFill>
        <p:spPr>
          <a:xfrm>
            <a:off x="1171303" y="2117068"/>
            <a:ext cx="5238750" cy="3076575"/>
          </a:xfrm>
          <a:prstGeom prst="rect">
            <a:avLst/>
          </a:prstGeom>
        </p:spPr>
      </p:pic>
      <p:sp>
        <p:nvSpPr>
          <p:cNvPr id="6" name="TextBox 5"/>
          <p:cNvSpPr txBox="1"/>
          <p:nvPr/>
        </p:nvSpPr>
        <p:spPr>
          <a:xfrm>
            <a:off x="838200" y="6468406"/>
            <a:ext cx="4976747" cy="307777"/>
          </a:xfrm>
          <a:prstGeom prst="rect">
            <a:avLst/>
          </a:prstGeom>
          <a:noFill/>
        </p:spPr>
        <p:txBody>
          <a:bodyPr wrap="none" rtlCol="0">
            <a:spAutoFit/>
          </a:bodyPr>
          <a:lstStyle/>
          <a:p>
            <a:r>
              <a:rPr lang="en-IN" sz="1400" dirty="0" smtClean="0">
                <a:latin typeface="Casper" panose="02000506000000020004"/>
              </a:rPr>
              <a:t>Image Source </a:t>
            </a:r>
            <a:r>
              <a:rPr lang="en-IN" sz="1400" dirty="0" smtClean="0">
                <a:latin typeface="Casper" panose="02000506000000020004"/>
              </a:rPr>
              <a:t>: </a:t>
            </a:r>
            <a:r>
              <a:rPr lang="en-IN" sz="1400" dirty="0">
                <a:latin typeface="Casper" panose="02000506000000020004"/>
              </a:rPr>
              <a:t>https://www.javatpoint.com/multiple-access-protocols/</a:t>
            </a:r>
            <a:endParaRPr lang="en-IN" sz="1400" dirty="0">
              <a:latin typeface="Casper" panose="02000506000000020004"/>
            </a:endParaRPr>
          </a:p>
        </p:txBody>
      </p:sp>
    </p:spTree>
    <p:extLst>
      <p:ext uri="{BB962C8B-B14F-4D97-AF65-F5344CB8AC3E}">
        <p14:creationId xmlns:p14="http://schemas.microsoft.com/office/powerpoint/2010/main" val="3189298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Random-Access Protocols</a:t>
            </a:r>
            <a:endParaRPr lang="en-US" dirty="0"/>
          </a:p>
        </p:txBody>
      </p:sp>
      <p:sp>
        <p:nvSpPr>
          <p:cNvPr id="3" name="Content Placeholder 2"/>
          <p:cNvSpPr>
            <a:spLocks noGrp="1"/>
          </p:cNvSpPr>
          <p:nvPr>
            <p:ph idx="1"/>
          </p:nvPr>
        </p:nvSpPr>
        <p:spPr/>
        <p:txBody>
          <a:bodyPr/>
          <a:lstStyle/>
          <a:p>
            <a:r>
              <a:rPr lang="en-US" dirty="0"/>
              <a:t>Following are the different methods of random-access protocols for broadcasting frames on the channel.</a:t>
            </a:r>
          </a:p>
          <a:p>
            <a:r>
              <a:rPr lang="en-US" dirty="0"/>
              <a:t>Aloha</a:t>
            </a:r>
          </a:p>
          <a:p>
            <a:r>
              <a:rPr lang="en-US" dirty="0"/>
              <a:t>CSMA</a:t>
            </a:r>
          </a:p>
          <a:p>
            <a:r>
              <a:rPr lang="en-US" dirty="0"/>
              <a:t>CSMA/CD</a:t>
            </a:r>
          </a:p>
          <a:p>
            <a:r>
              <a:rPr lang="en-US" dirty="0"/>
              <a:t>CSMA/CA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18117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ALOHA Random Access Protocol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It is designed for wireless LAN (Local Area Network) but can also be used in a shared medium to transmit data. Using this method, any station can transmit data across a network simultaneously when a data frameset is available for transmission.</a:t>
            </a:r>
          </a:p>
          <a:p>
            <a:r>
              <a:rPr lang="en-US" b="1" dirty="0"/>
              <a:t>Aloha Rules</a:t>
            </a:r>
            <a:endParaRPr lang="en-US" dirty="0"/>
          </a:p>
          <a:p>
            <a:r>
              <a:rPr lang="en-US" dirty="0"/>
              <a:t>Any station can transmit data to a channel at any time.</a:t>
            </a:r>
          </a:p>
          <a:p>
            <a:r>
              <a:rPr lang="en-US" dirty="0"/>
              <a:t>It does not require any carrier sensing.</a:t>
            </a:r>
          </a:p>
          <a:p>
            <a:r>
              <a:rPr lang="en-US" dirty="0"/>
              <a:t>Collision and data frames may be lost during the transmission of data through multiple stations.</a:t>
            </a:r>
          </a:p>
          <a:p>
            <a:r>
              <a:rPr lang="en-US" dirty="0"/>
              <a:t>Acknowledgment of the frames exists in Aloha. Hence, there is no collision detection.</a:t>
            </a:r>
          </a:p>
          <a:p>
            <a:r>
              <a:rPr lang="en-US" dirty="0"/>
              <a:t>It requires retransmission of data after some random amount of time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43697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CSMA (Carrier Sense Multiple Access)</a:t>
            </a:r>
            <a:br>
              <a:rPr lang="en-US" dirty="0"/>
            </a:br>
            <a:endParaRPr lang="en-US" dirty="0"/>
          </a:p>
        </p:txBody>
      </p:sp>
      <p:sp>
        <p:nvSpPr>
          <p:cNvPr id="3" name="Content Placeholder 2"/>
          <p:cNvSpPr>
            <a:spLocks noGrp="1"/>
          </p:cNvSpPr>
          <p:nvPr>
            <p:ph idx="1"/>
          </p:nvPr>
        </p:nvSpPr>
        <p:spPr/>
        <p:txBody>
          <a:bodyPr/>
          <a:lstStyle/>
          <a:p>
            <a:r>
              <a:rPr lang="en-US" dirty="0"/>
              <a:t>It is a </a:t>
            </a:r>
            <a:r>
              <a:rPr lang="en-US" b="1" dirty="0"/>
              <a:t>carrier sense multiple access</a:t>
            </a:r>
            <a:r>
              <a:rPr lang="en-US" dirty="0"/>
              <a:t>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243184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CSMA Access Modes</a:t>
            </a:r>
            <a:endParaRPr lang="en-US" dirty="0"/>
          </a:p>
        </p:txBody>
      </p:sp>
      <p:sp>
        <p:nvSpPr>
          <p:cNvPr id="3" name="Content Placeholder 2"/>
          <p:cNvSpPr>
            <a:spLocks noGrp="1"/>
          </p:cNvSpPr>
          <p:nvPr>
            <p:ph idx="1"/>
          </p:nvPr>
        </p:nvSpPr>
        <p:spPr/>
        <p:txBody>
          <a:bodyPr/>
          <a:lstStyle/>
          <a:p>
            <a:r>
              <a:rPr lang="en-US" b="1" dirty="0" smtClean="0"/>
              <a:t>1-Persistent</a:t>
            </a:r>
          </a:p>
          <a:p>
            <a:r>
              <a:rPr lang="en-US" b="1" dirty="0" smtClean="0"/>
              <a:t>Non-Persistent</a:t>
            </a:r>
            <a:endParaRPr lang="en-US" b="1" dirty="0"/>
          </a:p>
          <a:p>
            <a:r>
              <a:rPr lang="en-US" b="1" dirty="0" smtClean="0"/>
              <a:t>P-Persistent</a:t>
            </a:r>
          </a:p>
          <a:p>
            <a:r>
              <a:rPr lang="en-US" b="1" dirty="0"/>
              <a:t>O- Persistent</a:t>
            </a:r>
            <a:endParaRPr lang="en-US" dirty="0"/>
          </a:p>
        </p:txBody>
      </p:sp>
      <p:pic>
        <p:nvPicPr>
          <p:cNvPr id="4" name="Picture 3"/>
          <p:cNvPicPr>
            <a:picLocks noChangeAspect="1"/>
          </p:cNvPicPr>
          <p:nvPr/>
        </p:nvPicPr>
        <p:blipFill>
          <a:blip r:embed="rId2"/>
          <a:stretch>
            <a:fillRect/>
          </a:stretch>
        </p:blipFill>
        <p:spPr>
          <a:xfrm>
            <a:off x="6096000" y="1503725"/>
            <a:ext cx="4733925" cy="4791075"/>
          </a:xfrm>
          <a:prstGeom prst="rect">
            <a:avLst/>
          </a:prstGeom>
        </p:spPr>
      </p:pic>
      <p:sp>
        <p:nvSpPr>
          <p:cNvPr id="5" name="TextBox 4"/>
          <p:cNvSpPr txBox="1"/>
          <p:nvPr/>
        </p:nvSpPr>
        <p:spPr>
          <a:xfrm>
            <a:off x="838200" y="6468406"/>
            <a:ext cx="4976747" cy="307777"/>
          </a:xfrm>
          <a:prstGeom prst="rect">
            <a:avLst/>
          </a:prstGeom>
          <a:noFill/>
        </p:spPr>
        <p:txBody>
          <a:bodyPr wrap="none" rtlCol="0">
            <a:spAutoFit/>
          </a:bodyPr>
          <a:lstStyle/>
          <a:p>
            <a:r>
              <a:rPr lang="en-IN" sz="1400" dirty="0" smtClean="0">
                <a:latin typeface="Casper" panose="02000506000000020004"/>
              </a:rPr>
              <a:t>Image Source </a:t>
            </a:r>
            <a:r>
              <a:rPr lang="en-IN" sz="1400" dirty="0" smtClean="0">
                <a:latin typeface="Casper" panose="02000506000000020004"/>
              </a:rPr>
              <a:t>: </a:t>
            </a:r>
            <a:r>
              <a:rPr lang="en-IN" sz="1400" dirty="0">
                <a:latin typeface="Casper" panose="02000506000000020004"/>
              </a:rPr>
              <a:t>https://www.javatpoint.com/multiple-access-protocols/</a:t>
            </a:r>
            <a:endParaRPr lang="en-IN" sz="1400" dirty="0">
              <a:latin typeface="Casper" panose="02000506000000020004"/>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2867636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504</Words>
  <Application>Microsoft Office PowerPoint</Application>
  <PresentationFormat>Widescreen</PresentationFormat>
  <Paragraphs>85</Paragraphs>
  <Slides>14</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6" baseType="lpstr">
      <vt:lpstr>Arial</vt:lpstr>
      <vt:lpstr>Calibri</vt:lpstr>
      <vt:lpstr>Calibri Light</vt:lpstr>
      <vt:lpstr>Casper</vt:lpstr>
      <vt:lpstr>Casper Bold</vt:lpstr>
      <vt:lpstr>Karla</vt:lpstr>
      <vt:lpstr>Raleway ExtraBold</vt:lpstr>
      <vt:lpstr>Segoe UI</vt:lpstr>
      <vt:lpstr>Symbol</vt:lpstr>
      <vt:lpstr>Times New Roman</vt:lpstr>
      <vt:lpstr>Office Theme</vt:lpstr>
      <vt:lpstr>CorelDRAW</vt:lpstr>
      <vt:lpstr>PowerPoint Presentation</vt:lpstr>
      <vt:lpstr>Course Objectives  </vt:lpstr>
      <vt:lpstr>Course Outcomes  </vt:lpstr>
      <vt:lpstr>  Multiple Access Protocol</vt:lpstr>
      <vt:lpstr>Types of multiple access protocol </vt:lpstr>
      <vt:lpstr>Random-Access Protocols</vt:lpstr>
      <vt:lpstr>ALOHA Random Access Protocol </vt:lpstr>
      <vt:lpstr>CSMA (Carrier Sense Multiple Access) </vt:lpstr>
      <vt:lpstr>CSMA Access Modes</vt:lpstr>
      <vt:lpstr>    CSMA/ CD </vt:lpstr>
      <vt:lpstr>   CSMA/ CA </vt:lpstr>
      <vt:lpstr>Key Points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monica</cp:lastModifiedBy>
  <cp:revision>44</cp:revision>
  <dcterms:created xsi:type="dcterms:W3CDTF">2020-06-23T13:10:00Z</dcterms:created>
  <dcterms:modified xsi:type="dcterms:W3CDTF">2021-07-26T01:15:37Z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