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7" r:id="rId2"/>
    <p:sldId id="298" r:id="rId3"/>
    <p:sldId id="299" r:id="rId4"/>
    <p:sldId id="269" r:id="rId5"/>
    <p:sldId id="302" r:id="rId6"/>
    <p:sldId id="306" r:id="rId7"/>
    <p:sldId id="307" r:id="rId8"/>
    <p:sldId id="308" r:id="rId9"/>
    <p:sldId id="309" r:id="rId10"/>
    <p:sldId id="270" r:id="rId11"/>
    <p:sldId id="304" r:id="rId12"/>
    <p:sldId id="305" r:id="rId13"/>
    <p:sldId id="310" r:id="rId14"/>
    <p:sldId id="311" r:id="rId15"/>
    <p:sldId id="312" r:id="rId16"/>
    <p:sldId id="313" r:id="rId17"/>
    <p:sldId id="314" r:id="rId18"/>
    <p:sldId id="315" r:id="rId19"/>
    <p:sldId id="316" r:id="rId20"/>
    <p:sldId id="317" r:id="rId21"/>
    <p:sldId id="318" r:id="rId22"/>
    <p:sldId id="319" r:id="rId23"/>
    <p:sldId id="320" r:id="rId24"/>
    <p:sldId id="300" r:id="rId25"/>
    <p:sldId id="301"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9A561-B134-482F-BA7D-54D0CC627A7E}" type="datetimeFigureOut">
              <a:rPr lang="en-IN" smtClean="0"/>
              <a:t>24-08-2022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52E3DC-DE26-43E7-AA38-F1191C93EFA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9389D93-4BFD-447B-B750-93964E35FC0E}" type="slidenum">
              <a:rPr lang="en-US"/>
              <a:t>10</a:t>
            </a:fld>
            <a:endParaRPr lang="en-US"/>
          </a:p>
        </p:txBody>
      </p:sp>
      <p:sp>
        <p:nvSpPr>
          <p:cNvPr id="692226" name="Rectangle 2"/>
          <p:cNvSpPr>
            <a:spLocks noGrp="1" noRot="1" noChangeAspect="1" noChangeArrowheads="1" noTextEdit="1"/>
          </p:cNvSpPr>
          <p:nvPr>
            <p:ph type="sldImg"/>
          </p:nvPr>
        </p:nvSpPr>
        <p:spPr/>
      </p:sp>
      <p:sp>
        <p:nvSpPr>
          <p:cNvPr id="69222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AD3702D-A7A6-4B4C-ADFB-ED98E8BC2CE0}"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D3702D-A7A6-4B4C-ADFB-ED98E8BC2CE0}"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D3702D-A7A6-4B4C-ADFB-ED98E8BC2CE0}"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t>8/24/2022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D3702D-A7A6-4B4C-ADFB-ED98E8BC2CE0}"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D3702D-A7A6-4B4C-ADFB-ED98E8BC2CE0}"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AD3702D-A7A6-4B4C-ADFB-ED98E8BC2CE0}" type="datetimeFigureOut">
              <a:rPr lang="en-IN" smtClean="0"/>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AD3702D-A7A6-4B4C-ADFB-ED98E8BC2CE0}" type="datetimeFigureOut">
              <a:rPr lang="en-IN" smtClean="0"/>
              <a:t>24-08-2022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AD3702D-A7A6-4B4C-ADFB-ED98E8BC2CE0}" type="datetimeFigureOut">
              <a:rPr lang="en-IN" smtClean="0"/>
              <a:t>24-08-2022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3702D-A7A6-4B4C-ADFB-ED98E8BC2CE0}" type="datetimeFigureOut">
              <a:rPr lang="en-IN" smtClean="0"/>
              <a:t>24-08-2022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D3702D-A7A6-4B4C-ADFB-ED98E8BC2CE0}" type="datetimeFigureOut">
              <a:rPr lang="en-IN" smtClean="0"/>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D3702D-A7A6-4B4C-ADFB-ED98E8BC2CE0}" type="datetimeFigureOut">
              <a:rPr lang="en-IN" smtClean="0"/>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3702D-A7A6-4B4C-ADFB-ED98E8BC2CE0}" type="datetimeFigureOut">
              <a:rPr lang="en-IN" smtClean="0"/>
              <a:t>24-08-2022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6424D-5864-4683-8BAA-6B541FE4E2B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hyperlink" Target="https://www.geeksforgeeks.org/layers-of-osi-mode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VwN91x5i25g&amp;list=PLBlnK6fEyqRgMCUAG0XRw78UA8qnv6jEx" TargetMode="External"/><Relationship Id="rId2" Type="http://schemas.openxmlformats.org/officeDocument/2006/relationships/hyperlink" Target="https://www.geeksforgeeks.org/basics-computer-networking/"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cloudflare.com/learning/ddos/glossary/open-systems-interconnection-model-osi/" TargetMode="External"/><Relationship Id="rId4" Type="http://schemas.openxmlformats.org/officeDocument/2006/relationships/hyperlink" Target="http://www.svecw.edu.in/Docs/CSECNLNotes2013.pd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795" imgH="2163445" progId="">
                  <p:embed/>
                </p:oleObj>
              </mc:Choice>
              <mc:Fallback>
                <p:oleObj name="CorelDRAW" r:id="rId2" imgW="2169795" imgH="2163445" progId="">
                  <p:embed/>
                  <p:pic>
                    <p:nvPicPr>
                      <p:cNvPr id="0" name="Object 47"/>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06005" y="5577219"/>
            <a:ext cx="5529485" cy="92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1600" b="1" dirty="0">
                <a:latin typeface="Casper" panose="02000506000000020004"/>
                <a:cs typeface="Times New Roman" panose="02020603050405020304" pitchFamily="18" charset="0"/>
              </a:rPr>
              <a:t>Lecture – 1.8 and 1.9</a:t>
            </a:r>
          </a:p>
          <a:p>
            <a:pPr lvl="0" algn="ctr" defTabSz="622300">
              <a:lnSpc>
                <a:spcPct val="90000"/>
              </a:lnSpc>
              <a:spcBef>
                <a:spcPct val="0"/>
              </a:spcBef>
              <a:spcAft>
                <a:spcPct val="35000"/>
              </a:spcAft>
            </a:pPr>
            <a:r>
              <a:rPr lang="en-US" sz="1600" b="1" dirty="0">
                <a:latin typeface="Casper" panose="02000506000000020004"/>
                <a:cs typeface="Times New Roman" panose="02020603050405020304" pitchFamily="18" charset="0"/>
              </a:rPr>
              <a:t>Introduction to Physical Layer and </a:t>
            </a:r>
            <a:r>
              <a:rPr lang="en-US" sz="1600" b="1">
                <a:latin typeface="Casper" panose="02000506000000020004"/>
                <a:cs typeface="Times New Roman" panose="02020603050405020304" pitchFamily="18" charset="0"/>
              </a:rPr>
              <a:t>Multiplexing, Modem</a:t>
            </a:r>
            <a:endParaRPr lang="en-US" sz="1600" b="1" dirty="0">
              <a:latin typeface="Casper" panose="02000506000000020004"/>
              <a:cs typeface="Times New Roman" panose="02020603050405020304" pitchFamily="18" charset="0"/>
            </a:endParaRPr>
          </a:p>
          <a:p>
            <a:pPr lvl="0" algn="ctr" defTabSz="622300">
              <a:lnSpc>
                <a:spcPct val="90000"/>
              </a:lnSpc>
              <a:spcBef>
                <a:spcPct val="0"/>
              </a:spcBef>
              <a:spcAft>
                <a:spcPct val="35000"/>
              </a:spcAft>
            </a:pPr>
            <a:r>
              <a:rPr lang="en-US" sz="1600" b="1" dirty="0">
                <a:latin typeface="Casper" panose="02000506000000020004"/>
                <a:cs typeface="Times New Roman" panose="02020603050405020304" pitchFamily="18" charset="0"/>
              </a:rPr>
              <a:t>By : Dr. Monica Luthra(e9836)</a:t>
            </a:r>
            <a:endParaRPr lang="en-US" sz="1600" dirty="0">
              <a:latin typeface="Casper" panose="02000506000000020004"/>
              <a:cs typeface="Times New Roman" panose="02020603050405020304" pitchFamily="18" charset="0"/>
            </a:endParaRPr>
          </a:p>
        </p:txBody>
      </p:sp>
      <p:sp>
        <p:nvSpPr>
          <p:cNvPr id="26" name="TextBox 25"/>
          <p:cNvSpPr txBox="1">
            <a:spLocks noChangeArrowheads="1"/>
          </p:cNvSpPr>
          <p:nvPr/>
        </p:nvSpPr>
        <p:spPr bwMode="auto">
          <a:xfrm>
            <a:off x="1488466" y="1907133"/>
            <a:ext cx="9750068" cy="154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4400" b="1" dirty="0">
                <a:latin typeface="Casper" panose="02000506000000020004"/>
                <a:ea typeface="Karla" pitchFamily="2" charset="0"/>
                <a:cs typeface="Karla" pitchFamily="2" charset="0"/>
              </a:rPr>
              <a:t>INSTITUTE: UIE (AIT-CSE)</a:t>
            </a:r>
            <a:endParaRPr lang="en-US" sz="4400" dirty="0">
              <a:latin typeface="Casper" panose="02000506000000020004"/>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4400" dirty="0">
                <a:latin typeface="Casper" panose="02000506000000020004"/>
                <a:ea typeface="Calibri" panose="020F0502020204030204" pitchFamily="34" charset="0"/>
                <a:cs typeface="Times New Roman" panose="02020603050405020304" pitchFamily="18" charset="0"/>
              </a:rPr>
              <a:t>Computer Networks CST- 348</a:t>
            </a: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16" name="Oval 15"/>
          <p:cNvSpPr/>
          <p:nvPr/>
        </p:nvSpPr>
        <p:spPr>
          <a:xfrm>
            <a:off x="11016284" y="6323296"/>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8" name="Text Box 4"/>
          <p:cNvSpPr txBox="1">
            <a:spLocks noChangeArrowheads="1"/>
          </p:cNvSpPr>
          <p:nvPr/>
        </p:nvSpPr>
        <p:spPr bwMode="auto">
          <a:xfrm>
            <a:off x="1101563" y="326940"/>
            <a:ext cx="8800454" cy="769441"/>
          </a:xfrm>
          <a:prstGeom prst="rect">
            <a:avLst/>
          </a:prstGeom>
          <a:noFill/>
          <a:ln w="9525">
            <a:noFill/>
            <a:miter lim="800000"/>
          </a:ln>
          <a:effectLst/>
        </p:spPr>
        <p:txBody>
          <a:bodyPr wrap="square">
            <a:spAutoFit/>
          </a:bodyPr>
          <a:lstStyle/>
          <a:p>
            <a:pPr algn="ctr"/>
            <a:r>
              <a:rPr lang="en-US" sz="4400" dirty="0">
                <a:latin typeface="Casper" panose="02000506000000020004"/>
              </a:rPr>
              <a:t>       Multiplexing</a:t>
            </a:r>
          </a:p>
        </p:txBody>
      </p:sp>
      <p:sp>
        <p:nvSpPr>
          <p:cNvPr id="4" name="Slide Number Placeholder 3"/>
          <p:cNvSpPr>
            <a:spLocks noGrp="1"/>
          </p:cNvSpPr>
          <p:nvPr>
            <p:ph type="sldNum" sz="quarter" idx="12"/>
          </p:nvPr>
        </p:nvSpPr>
        <p:spPr/>
        <p:txBody>
          <a:bodyPr/>
          <a:lstStyle/>
          <a:p>
            <a:fld id="{BDCDBBEF-AA6C-4BA6-85B2-A17D7F280E38}" type="slidenum">
              <a:rPr lang="en-US" smtClean="0"/>
              <a:t>10</a:t>
            </a:fld>
            <a:endParaRPr lang="en-US"/>
          </a:p>
        </p:txBody>
      </p:sp>
      <p:sp>
        <p:nvSpPr>
          <p:cNvPr id="7" name="Rectangle 6"/>
          <p:cNvSpPr/>
          <p:nvPr/>
        </p:nvSpPr>
        <p:spPr>
          <a:xfrm>
            <a:off x="1414933" y="261396"/>
            <a:ext cx="10097798"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49" y="82963"/>
            <a:ext cx="772083" cy="1224414"/>
          </a:xfrm>
          <a:prstGeom prst="rect">
            <a:avLst/>
          </a:prstGeom>
        </p:spPr>
      </p:pic>
      <p:sp>
        <p:nvSpPr>
          <p:cNvPr id="5" name="TextBox 4"/>
          <p:cNvSpPr txBox="1"/>
          <p:nvPr/>
        </p:nvSpPr>
        <p:spPr>
          <a:xfrm>
            <a:off x="863132" y="6479177"/>
            <a:ext cx="6645152" cy="307777"/>
          </a:xfrm>
          <a:prstGeom prst="rect">
            <a:avLst/>
          </a:prstGeom>
          <a:noFill/>
        </p:spPr>
        <p:txBody>
          <a:bodyPr wrap="none" rtlCol="0">
            <a:spAutoFit/>
          </a:bodyPr>
          <a:lstStyle/>
          <a:p>
            <a:r>
              <a:rPr lang="en-IN" sz="1400" dirty="0">
                <a:latin typeface="Casper" panose="02000506000000020004"/>
              </a:rPr>
              <a:t>Image Source : </a:t>
            </a:r>
            <a:r>
              <a:rPr lang="en-IN" sz="1400" dirty="0">
                <a:latin typeface="Casper" panose="02000506000000020004"/>
                <a:hlinkClick r:id="rId4"/>
              </a:rPr>
              <a:t>https://www.geeksforgeeks.org/types-of-multiplexing-in-data-communications//</a:t>
            </a:r>
            <a:endParaRPr lang="en-IN" sz="1400" dirty="0">
              <a:latin typeface="Casper" panose="02000506000000020004"/>
            </a:endParaRPr>
          </a:p>
        </p:txBody>
      </p:sp>
      <p:pic>
        <p:nvPicPr>
          <p:cNvPr id="3076" name="Picture 4" descr="Light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049" y="2277347"/>
            <a:ext cx="4703020" cy="29869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736976" y="2460811"/>
            <a:ext cx="4397189" cy="1477328"/>
          </a:xfrm>
          <a:prstGeom prst="rect">
            <a:avLst/>
          </a:prstGeom>
          <a:noFill/>
        </p:spPr>
        <p:txBody>
          <a:bodyPr wrap="square" rtlCol="0">
            <a:spAutoFit/>
          </a:bodyPr>
          <a:lstStyle/>
          <a:p>
            <a:r>
              <a:rPr lang="en-US" b="1" u="sng" dirty="0"/>
              <a:t>Multiplexing</a:t>
            </a:r>
            <a:r>
              <a:rPr lang="en-US" dirty="0"/>
              <a:t> is the sharing of a medium or bandwidth. It is the process in which multiple signals coming from multiple sources are combined and transmitted over a single communication/physical line.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49" y="82963"/>
            <a:ext cx="772083" cy="1224414"/>
          </a:xfrm>
          <a:prstGeom prst="rect">
            <a:avLst/>
          </a:prstGeom>
        </p:spPr>
      </p:pic>
      <p:sp>
        <p:nvSpPr>
          <p:cNvPr id="3" name="Title 2"/>
          <p:cNvSpPr>
            <a:spLocks noGrp="1"/>
          </p:cNvSpPr>
          <p:nvPr>
            <p:ph type="title"/>
          </p:nvPr>
        </p:nvSpPr>
        <p:spPr/>
        <p:txBody>
          <a:bodyPr/>
          <a:lstStyle/>
          <a:p>
            <a:r>
              <a:rPr lang="en-US" b="1" dirty="0"/>
              <a:t>Types of Multiplexing</a:t>
            </a:r>
            <a:endParaRPr lang="en-US" dirty="0"/>
          </a:p>
        </p:txBody>
      </p:sp>
      <p:sp>
        <p:nvSpPr>
          <p:cNvPr id="4" name="Content Placeholder 3"/>
          <p:cNvSpPr>
            <a:spLocks noGrp="1"/>
          </p:cNvSpPr>
          <p:nvPr>
            <p:ph idx="1"/>
          </p:nvPr>
        </p:nvSpPr>
        <p:spPr/>
        <p:txBody>
          <a:bodyPr>
            <a:normAutofit fontScale="85000" lnSpcReduction="20000"/>
          </a:bodyPr>
          <a:lstStyle/>
          <a:p>
            <a:pPr fontAlgn="base"/>
            <a:r>
              <a:rPr lang="en-US" dirty="0"/>
              <a:t>There are two types of Multiplexing :</a:t>
            </a:r>
          </a:p>
          <a:p>
            <a:pPr fontAlgn="base"/>
            <a:r>
              <a:rPr lang="en-US" dirty="0"/>
              <a:t>Frequency Division Multiplexing (FDM)</a:t>
            </a:r>
          </a:p>
          <a:p>
            <a:pPr fontAlgn="base"/>
            <a:r>
              <a:rPr lang="en-US" dirty="0"/>
              <a:t>Time-Division Multiplexing (TDM)</a:t>
            </a:r>
          </a:p>
          <a:p>
            <a:pPr fontAlgn="base"/>
            <a:r>
              <a:rPr lang="en-US" b="1" dirty="0"/>
              <a:t>1. Frequency Division Multiplexing :</a:t>
            </a:r>
            <a:endParaRPr lang="en-US" dirty="0"/>
          </a:p>
          <a:p>
            <a:pPr fontAlgn="base"/>
            <a:r>
              <a:rPr lang="en-US" dirty="0"/>
              <a:t>Frequency division multiplexing is a defined as a type of multiplexing where the bandwidth of a single physical medium is divided into a number of smaller, independent frequency channels.</a:t>
            </a:r>
            <a:br>
              <a:rPr lang="en-US" dirty="0"/>
            </a:br>
            <a:r>
              <a:rPr lang="en-US" dirty="0"/>
              <a:t> </a:t>
            </a:r>
          </a:p>
          <a:p>
            <a:pPr fontAlgn="base"/>
            <a:r>
              <a:rPr lang="en-US" b="1" dirty="0"/>
              <a:t>2. Time Division Multiplexing :</a:t>
            </a:r>
            <a:endParaRPr lang="en-US" dirty="0"/>
          </a:p>
          <a:p>
            <a:pPr fontAlgn="base"/>
            <a:r>
              <a:rPr lang="en-US" dirty="0"/>
              <a:t>Time division multiplexing is a defined as a type of multiplexing where in FDM, instead of sharing a portion of the bandwidth in the form of channels, in TDM, time is shared. Each connection occupies a portion of time in the link.</a:t>
            </a:r>
          </a:p>
          <a:p>
            <a:endParaRPr lang="en-US" dirty="0"/>
          </a:p>
        </p:txBody>
      </p:sp>
    </p:spTree>
    <p:extLst>
      <p:ext uri="{BB962C8B-B14F-4D97-AF65-F5344CB8AC3E}">
        <p14:creationId xmlns:p14="http://schemas.microsoft.com/office/powerpoint/2010/main" val="1163238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a:solidFill>
                  <a:schemeClr val="tx1"/>
                </a:solidFill>
                <a:effectLst>
                  <a:outerShdw blurRad="38100" dist="19050" dir="2700000" algn="tl" rotWithShape="0">
                    <a:schemeClr val="dk1">
                      <a:alpha val="40000"/>
                    </a:schemeClr>
                  </a:outerShdw>
                </a:effectLst>
              </a:rPr>
              <a:t>Modem</a:t>
            </a:r>
          </a:p>
        </p:txBody>
      </p:sp>
      <p:sp>
        <p:nvSpPr>
          <p:cNvPr id="6" name="Content Placeholder 5"/>
          <p:cNvSpPr>
            <a:spLocks noGrp="1"/>
          </p:cNvSpPr>
          <p:nvPr>
            <p:ph sz="half" idx="1"/>
          </p:nvPr>
        </p:nvSpPr>
        <p:spPr>
          <a:xfrm>
            <a:off x="838200" y="1825625"/>
            <a:ext cx="10081895" cy="4397375"/>
          </a:xfrm>
        </p:spPr>
        <p:txBody>
          <a:bodyPr>
            <a:normAutofit fontScale="90000"/>
          </a:bodyPr>
          <a:lstStyle/>
          <a:p>
            <a:pPr marL="342900" marR="0" lvl="0" indent="-342900" algn="just"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lang="en-US" b="1" noProof="0" dirty="0">
                <a:ln>
                  <a:noFill/>
                </a:ln>
                <a:effectLst/>
                <a:uLnTx/>
                <a:uFillTx/>
                <a:latin typeface="Times New Roman" panose="02020603050405020304" pitchFamily="18" charset="0"/>
                <a:cs typeface="Times New Roman" panose="02020603050405020304" pitchFamily="18" charset="0"/>
                <a:sym typeface="+mn-ea"/>
              </a:rPr>
              <a:t>Introduction:</a:t>
            </a:r>
            <a:endParaRPr kumimoji="0" lang="en-US"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16255" marR="0" lvl="0" indent="-516255" algn="just"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lang="pt-BR" noProof="0" dirty="0">
                <a:ln>
                  <a:noFill/>
                </a:ln>
                <a:effectLst/>
                <a:uLnTx/>
                <a:uFillTx/>
                <a:latin typeface="Times New Roman" panose="02020603050405020304" pitchFamily="18" charset="0"/>
                <a:cs typeface="Times New Roman" panose="02020603050405020304" pitchFamily="18" charset="0"/>
                <a:sym typeface="+mn-ea"/>
              </a:rPr>
              <a:t>A modem [Modulator -Demodulator] is a device.</a:t>
            </a:r>
            <a:endParaRPr kumimoji="0" lang="pt-BR"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16255" marR="0" lvl="0" indent="-516255" algn="just"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lang="pt-BR" noProof="0" dirty="0">
                <a:ln>
                  <a:noFill/>
                </a:ln>
                <a:effectLst/>
                <a:uLnTx/>
                <a:uFillTx/>
                <a:latin typeface="Times New Roman" panose="02020603050405020304" pitchFamily="18" charset="0"/>
                <a:cs typeface="Times New Roman" panose="02020603050405020304" pitchFamily="18" charset="0"/>
                <a:sym typeface="+mn-ea"/>
              </a:rPr>
              <a:t>Data communication means transmitting digital information form one computer to other computers through the comuunication channels.</a:t>
            </a:r>
            <a:endParaRPr kumimoji="0" lang="pt-BR"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16255" marR="0" lvl="0" indent="-516255" algn="just"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lang="pt-BR" noProof="0" dirty="0">
                <a:ln>
                  <a:noFill/>
                </a:ln>
                <a:effectLst/>
                <a:uLnTx/>
                <a:uFillTx/>
                <a:latin typeface="Times New Roman" panose="02020603050405020304" pitchFamily="18" charset="0"/>
                <a:cs typeface="Times New Roman" panose="02020603050405020304" pitchFamily="18" charset="0"/>
                <a:sym typeface="+mn-ea"/>
              </a:rPr>
              <a:t>Communicate equipment used for long distance data transfer through telephone lines.</a:t>
            </a:r>
            <a:endParaRPr kumimoji="0" lang="pt-BR"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16255" marR="0" lvl="0" indent="-516255" algn="just"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lang="pt-BR" noProof="0" dirty="0">
                <a:ln>
                  <a:noFill/>
                </a:ln>
                <a:effectLst/>
                <a:uLnTx/>
                <a:uFillTx/>
                <a:latin typeface="Times New Roman" panose="02020603050405020304" pitchFamily="18" charset="0"/>
                <a:cs typeface="Times New Roman" panose="02020603050405020304" pitchFamily="18" charset="0"/>
                <a:sym typeface="+mn-ea"/>
              </a:rPr>
              <a:t>A pair of modems are needed to communication</a:t>
            </a:r>
            <a:endParaRPr kumimoji="0" lang="en-US"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16255" marR="0" lvl="0" indent="-516255" algn="just" defTabSz="914400" rtl="0" eaLnBrk="1" fontAlgn="auto" latinLnBrk="0" hangingPunct="1">
              <a:lnSpc>
                <a:spcPct val="150000"/>
              </a:lnSpc>
              <a:spcBef>
                <a:spcPct val="20000"/>
              </a:spcBef>
              <a:spcAft>
                <a:spcPts val="0"/>
              </a:spcAft>
              <a:buClrTx/>
              <a:buSzTx/>
              <a:buFont typeface="Arial" panose="020B0604020202020204" pitchFamily="34" charset="0"/>
              <a:buChar char="•"/>
              <a:defRPr/>
            </a:pPr>
            <a:endParaRPr kumimoji="0" lang="pt-BR"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18465" y="21590"/>
            <a:ext cx="942975" cy="1495425"/>
          </a:xfrm>
          <a:prstGeom prst="rect">
            <a:avLst/>
          </a:prstGeom>
        </p:spPr>
      </p:pic>
    </p:spTree>
    <p:extLst>
      <p:ext uri="{BB962C8B-B14F-4D97-AF65-F5344CB8AC3E}">
        <p14:creationId xmlns:p14="http://schemas.microsoft.com/office/powerpoint/2010/main" val="1155466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4A34D1-B262-C966-B98B-49DF82B92923}"/>
              </a:ext>
            </a:extLst>
          </p:cNvPr>
          <p:cNvSpPr>
            <a:spLocks noGrp="1"/>
          </p:cNvSpPr>
          <p:nvPr>
            <p:ph type="title"/>
          </p:nvPr>
        </p:nvSpPr>
        <p:spPr/>
        <p:txBody>
          <a:bodyPr/>
          <a:lstStyle/>
          <a:p>
            <a:r>
              <a:rPr lang="en-US" b="0" i="0" dirty="0">
                <a:solidFill>
                  <a:srgbClr val="610B38"/>
                </a:solidFill>
                <a:effectLst/>
                <a:latin typeface="erdana"/>
              </a:rPr>
              <a:t>Switching techniques</a:t>
            </a:r>
            <a:br>
              <a:rPr lang="en-US" b="0" i="0" dirty="0">
                <a:solidFill>
                  <a:srgbClr val="610B38"/>
                </a:solidFill>
                <a:effectLst/>
                <a:latin typeface="erdana"/>
              </a:rPr>
            </a:br>
            <a:endParaRPr lang="en-IN" dirty="0"/>
          </a:p>
        </p:txBody>
      </p:sp>
      <p:sp>
        <p:nvSpPr>
          <p:cNvPr id="6" name="Content Placeholder 5">
            <a:extLst>
              <a:ext uri="{FF2B5EF4-FFF2-40B4-BE49-F238E27FC236}">
                <a16:creationId xmlns:a16="http://schemas.microsoft.com/office/drawing/2014/main" id="{A54B7A02-6A1D-40FC-42E6-8FD9766CF80A}"/>
              </a:ext>
            </a:extLst>
          </p:cNvPr>
          <p:cNvSpPr>
            <a:spLocks noGrp="1"/>
          </p:cNvSpPr>
          <p:nvPr>
            <p:ph idx="1"/>
          </p:nvPr>
        </p:nvSpPr>
        <p:spPr/>
        <p:txBody>
          <a:bodyPr/>
          <a:lstStyle/>
          <a:p>
            <a:pPr algn="just"/>
            <a:r>
              <a:rPr lang="en-US" b="0" i="0" dirty="0">
                <a:solidFill>
                  <a:srgbClr val="333333"/>
                </a:solidFill>
                <a:effectLst/>
                <a:latin typeface="inter-regular"/>
              </a:rPr>
              <a:t>In large networks, there can be multiple paths from sender to receiver. The switching technique will decide the best route for data transmission.</a:t>
            </a:r>
          </a:p>
          <a:p>
            <a:pPr algn="just"/>
            <a:r>
              <a:rPr lang="en-US" b="0" i="0" dirty="0">
                <a:solidFill>
                  <a:srgbClr val="333333"/>
                </a:solidFill>
                <a:effectLst/>
                <a:latin typeface="inter-regular"/>
              </a:rPr>
              <a:t>Switching technique is used to connect the systems for making one-to-one communication.</a:t>
            </a:r>
          </a:p>
          <a:p>
            <a:pPr algn="just"/>
            <a:r>
              <a:rPr lang="en-US" b="1" i="0" dirty="0">
                <a:solidFill>
                  <a:srgbClr val="333333"/>
                </a:solidFill>
                <a:effectLst/>
                <a:latin typeface="inter-bold"/>
              </a:rPr>
              <a:t>Classification Of Switching Techniques</a:t>
            </a:r>
            <a:endParaRPr lang="en-US" b="0" i="0" dirty="0">
              <a:solidFill>
                <a:srgbClr val="333333"/>
              </a:solidFill>
              <a:effectLst/>
              <a:latin typeface="inter-regular"/>
            </a:endParaRPr>
          </a:p>
          <a:p>
            <a:endParaRPr lang="en-IN" dirty="0"/>
          </a:p>
        </p:txBody>
      </p:sp>
      <p:pic>
        <p:nvPicPr>
          <p:cNvPr id="8" name="Picture 7">
            <a:extLst>
              <a:ext uri="{FF2B5EF4-FFF2-40B4-BE49-F238E27FC236}">
                <a16:creationId xmlns:a16="http://schemas.microsoft.com/office/drawing/2014/main" id="{A904BC34-EDFA-6AAB-C8C0-9FF8B671A03E}"/>
              </a:ext>
            </a:extLst>
          </p:cNvPr>
          <p:cNvPicPr>
            <a:picLocks noChangeAspect="1"/>
          </p:cNvPicPr>
          <p:nvPr/>
        </p:nvPicPr>
        <p:blipFill>
          <a:blip r:embed="rId2"/>
          <a:stretch>
            <a:fillRect/>
          </a:stretch>
        </p:blipFill>
        <p:spPr>
          <a:xfrm>
            <a:off x="2618231" y="4415568"/>
            <a:ext cx="5761219" cy="1516511"/>
          </a:xfrm>
          <a:prstGeom prst="rect">
            <a:avLst/>
          </a:prstGeom>
        </p:spPr>
      </p:pic>
    </p:spTree>
    <p:extLst>
      <p:ext uri="{BB962C8B-B14F-4D97-AF65-F5344CB8AC3E}">
        <p14:creationId xmlns:p14="http://schemas.microsoft.com/office/powerpoint/2010/main" val="1168250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3F44-A01C-1AFC-3C42-AE8FB91CDAD6}"/>
              </a:ext>
            </a:extLst>
          </p:cNvPr>
          <p:cNvSpPr>
            <a:spLocks noGrp="1"/>
          </p:cNvSpPr>
          <p:nvPr>
            <p:ph type="title"/>
          </p:nvPr>
        </p:nvSpPr>
        <p:spPr/>
        <p:txBody>
          <a:bodyPr/>
          <a:lstStyle/>
          <a:p>
            <a:r>
              <a:rPr lang="en-IN" b="0" i="0" dirty="0">
                <a:solidFill>
                  <a:srgbClr val="610B38"/>
                </a:solidFill>
                <a:effectLst/>
                <a:latin typeface="erdana"/>
              </a:rPr>
              <a:t>Circuit Switching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0D6A36A-3C9D-C704-2136-B06D927123FB}"/>
              </a:ext>
            </a:extLst>
          </p:cNvPr>
          <p:cNvSpPr>
            <a:spLocks noGrp="1"/>
          </p:cNvSpPr>
          <p:nvPr>
            <p:ph idx="1"/>
          </p:nvPr>
        </p:nvSpPr>
        <p:spPr/>
        <p:txBody>
          <a:bodyPr>
            <a:normAutofit fontScale="85000" lnSpcReduction="20000"/>
          </a:bodyPr>
          <a:lstStyle/>
          <a:p>
            <a:pPr algn="just">
              <a:buFont typeface="Arial" panose="020B0604020202020204" pitchFamily="34" charset="0"/>
              <a:buChar char="•"/>
            </a:pPr>
            <a:r>
              <a:rPr lang="en-US" b="0" i="0" dirty="0">
                <a:solidFill>
                  <a:srgbClr val="000000"/>
                </a:solidFill>
                <a:effectLst/>
                <a:latin typeface="inter-regular"/>
              </a:rPr>
              <a:t>Circuit switching is a switching technique that establishes a dedicated path between sender and receiver.</a:t>
            </a:r>
          </a:p>
          <a:p>
            <a:pPr algn="just">
              <a:buFont typeface="Arial" panose="020B0604020202020204" pitchFamily="34" charset="0"/>
              <a:buChar char="•"/>
            </a:pPr>
            <a:r>
              <a:rPr lang="en-US" b="0" i="0" dirty="0">
                <a:solidFill>
                  <a:srgbClr val="000000"/>
                </a:solidFill>
                <a:effectLst/>
                <a:latin typeface="inter-regular"/>
              </a:rPr>
              <a:t>In the Circuit Switching Technique, once the connection is established then the dedicated path will remain to exist until the connection is terminated.</a:t>
            </a:r>
          </a:p>
          <a:p>
            <a:pPr algn="just">
              <a:buFont typeface="Arial" panose="020B0604020202020204" pitchFamily="34" charset="0"/>
              <a:buChar char="•"/>
            </a:pPr>
            <a:r>
              <a:rPr lang="en-US" b="0" i="0" dirty="0">
                <a:solidFill>
                  <a:srgbClr val="000000"/>
                </a:solidFill>
                <a:effectLst/>
                <a:latin typeface="inter-regular"/>
              </a:rPr>
              <a:t>Circuit switching in a network operates in a similar way as the telephone works.</a:t>
            </a:r>
          </a:p>
          <a:p>
            <a:pPr algn="just">
              <a:buFont typeface="Arial" panose="020B0604020202020204" pitchFamily="34" charset="0"/>
              <a:buChar char="•"/>
            </a:pPr>
            <a:r>
              <a:rPr lang="en-US" b="0" i="0" dirty="0">
                <a:solidFill>
                  <a:srgbClr val="000000"/>
                </a:solidFill>
                <a:effectLst/>
                <a:latin typeface="inter-regular"/>
              </a:rPr>
              <a:t>A complete end-to-end path must exist before the communication takes place.</a:t>
            </a:r>
          </a:p>
          <a:p>
            <a:pPr algn="just">
              <a:buFont typeface="Arial" panose="020B0604020202020204" pitchFamily="34" charset="0"/>
              <a:buChar char="•"/>
            </a:pPr>
            <a:r>
              <a:rPr lang="en-US" b="0" i="0" dirty="0">
                <a:solidFill>
                  <a:srgbClr val="000000"/>
                </a:solidFill>
                <a:effectLst/>
                <a:latin typeface="inter-regular"/>
              </a:rPr>
              <a:t>In case of circuit switching technique, when any user wants to send the data, voice, video, a request signal is sent to the receiver then the receiver sends back the acknowledgment to ensure the availability of the dedicated path. After receiving the acknowledgment, dedicated path transfers the data.</a:t>
            </a:r>
          </a:p>
          <a:p>
            <a:pPr algn="just">
              <a:buFont typeface="Arial" panose="020B0604020202020204" pitchFamily="34" charset="0"/>
              <a:buChar char="•"/>
            </a:pPr>
            <a:r>
              <a:rPr lang="en-US" b="0" i="0" dirty="0">
                <a:solidFill>
                  <a:srgbClr val="000000"/>
                </a:solidFill>
                <a:effectLst/>
                <a:latin typeface="inter-regular"/>
              </a:rPr>
              <a:t>Circuit switching is used in public telephone network. It is used for voice transmission.</a:t>
            </a:r>
          </a:p>
          <a:p>
            <a:pPr algn="just">
              <a:buFont typeface="Arial" panose="020B0604020202020204" pitchFamily="34" charset="0"/>
              <a:buChar char="•"/>
            </a:pPr>
            <a:r>
              <a:rPr lang="en-US" b="0" i="0" dirty="0">
                <a:solidFill>
                  <a:srgbClr val="000000"/>
                </a:solidFill>
                <a:effectLst/>
                <a:latin typeface="inter-regular"/>
              </a:rPr>
              <a:t>Fixed data can be transferred at a time in circuit switching technology.</a:t>
            </a:r>
          </a:p>
          <a:p>
            <a:endParaRPr lang="en-IN" dirty="0"/>
          </a:p>
        </p:txBody>
      </p:sp>
    </p:spTree>
    <p:extLst>
      <p:ext uri="{BB962C8B-B14F-4D97-AF65-F5344CB8AC3E}">
        <p14:creationId xmlns:p14="http://schemas.microsoft.com/office/powerpoint/2010/main" val="321027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F873-392B-8B84-64FF-A294BEF449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0E6980-B47A-4C0C-B86E-01AEC44DFE41}"/>
              </a:ext>
            </a:extLst>
          </p:cNvPr>
          <p:cNvSpPr>
            <a:spLocks noGrp="1"/>
          </p:cNvSpPr>
          <p:nvPr>
            <p:ph idx="1"/>
          </p:nvPr>
        </p:nvSpPr>
        <p:spPr/>
        <p:txBody>
          <a:bodyPr/>
          <a:lstStyle/>
          <a:p>
            <a:pPr algn="just">
              <a:buFont typeface="Arial" panose="020B0604020202020204" pitchFamily="34" charset="0"/>
              <a:buChar char="•"/>
            </a:pPr>
            <a:r>
              <a:rPr lang="en-IN" b="0" i="0" dirty="0">
                <a:solidFill>
                  <a:srgbClr val="000000"/>
                </a:solidFill>
                <a:effectLst/>
                <a:latin typeface="inter-regular"/>
              </a:rPr>
              <a:t>Circuit establishment</a:t>
            </a:r>
          </a:p>
          <a:p>
            <a:pPr algn="just">
              <a:buFont typeface="Arial" panose="020B0604020202020204" pitchFamily="34" charset="0"/>
              <a:buChar char="•"/>
            </a:pPr>
            <a:r>
              <a:rPr lang="en-IN" b="0" i="0" dirty="0">
                <a:solidFill>
                  <a:srgbClr val="000000"/>
                </a:solidFill>
                <a:effectLst/>
                <a:latin typeface="inter-regular"/>
              </a:rPr>
              <a:t>Data transfer</a:t>
            </a:r>
          </a:p>
          <a:p>
            <a:pPr algn="just">
              <a:buFont typeface="Arial" panose="020B0604020202020204" pitchFamily="34" charset="0"/>
              <a:buChar char="•"/>
            </a:pPr>
            <a:r>
              <a:rPr lang="en-IN" b="0" i="0" dirty="0">
                <a:solidFill>
                  <a:srgbClr val="000000"/>
                </a:solidFill>
                <a:effectLst/>
                <a:latin typeface="inter-regular"/>
              </a:rPr>
              <a:t>Circuit Disconnect</a:t>
            </a:r>
          </a:p>
          <a:p>
            <a:endParaRPr lang="en-IN" dirty="0"/>
          </a:p>
        </p:txBody>
      </p:sp>
      <p:sp>
        <p:nvSpPr>
          <p:cNvPr id="4" name="Rectangle 1">
            <a:extLst>
              <a:ext uri="{FF2B5EF4-FFF2-40B4-BE49-F238E27FC236}">
                <a16:creationId xmlns:a16="http://schemas.microsoft.com/office/drawing/2014/main" id="{590BBA71-D106-5E44-8D68-67334159FE01}"/>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0000"/>
                </a:solidFill>
                <a:effectLst/>
                <a:latin typeface="inter-regular"/>
              </a:rPr>
              <a:t>Circuit establishment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0000"/>
                </a:solidFill>
                <a:effectLst/>
                <a:latin typeface="inter-regular"/>
              </a:rPr>
              <a:t>Data transfer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0000"/>
                </a:solidFill>
                <a:effectLst/>
                <a:latin typeface="inter-regular"/>
              </a:rPr>
              <a:t>Circuit Disconnect</a:t>
            </a:r>
            <a:endParaRPr kumimoji="0" lang="en-US" altLang="en-US" sz="1200" b="0" i="0" u="none" strike="noStrike" cap="none" normalizeH="0" baseline="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rPr>
              <a:t>  </a:t>
            </a:r>
            <a:r>
              <a:rPr kumimoji="0" lang="en-US" altLang="en-US" sz="19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AutoShape 2" descr="Switching techniques">
            <a:extLst>
              <a:ext uri="{FF2B5EF4-FFF2-40B4-BE49-F238E27FC236}">
                <a16:creationId xmlns:a16="http://schemas.microsoft.com/office/drawing/2014/main" id="{5D1FA6C1-A5EC-9938-A350-22D39F2FC02C}"/>
              </a:ext>
            </a:extLst>
          </p:cNvPr>
          <p:cNvSpPr>
            <a:spLocks noChangeAspect="1" noChangeArrowheads="1"/>
          </p:cNvSpPr>
          <p:nvPr/>
        </p:nvSpPr>
        <p:spPr bwMode="auto">
          <a:xfrm>
            <a:off x="57150" y="2667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3">
            <a:extLst>
              <a:ext uri="{FF2B5EF4-FFF2-40B4-BE49-F238E27FC236}">
                <a16:creationId xmlns:a16="http://schemas.microsoft.com/office/drawing/2014/main" id="{1AC8E496-708A-739F-F7B0-C32FFB55F864}"/>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0000"/>
                </a:solidFill>
                <a:effectLst/>
                <a:latin typeface="inter-regular"/>
              </a:rPr>
              <a:t>Circuit establishment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0000"/>
                </a:solidFill>
                <a:effectLst/>
                <a:latin typeface="inter-regular"/>
              </a:rPr>
              <a:t>Data transfer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0000"/>
                </a:solidFill>
                <a:effectLst/>
                <a:latin typeface="inter-regular"/>
              </a:rPr>
              <a:t>Circuit Disconnect</a:t>
            </a:r>
            <a:endParaRPr kumimoji="0" lang="en-US" altLang="en-US" sz="1200" b="0" i="0" u="none" strike="noStrike" cap="none" normalizeH="0" baseline="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rPr>
              <a:t>  </a:t>
            </a:r>
            <a:r>
              <a:rPr kumimoji="0" lang="en-US" altLang="en-US" sz="19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AutoShape 4" descr="Switching techniques">
            <a:extLst>
              <a:ext uri="{FF2B5EF4-FFF2-40B4-BE49-F238E27FC236}">
                <a16:creationId xmlns:a16="http://schemas.microsoft.com/office/drawing/2014/main" id="{B2A5705C-2040-2C66-C150-9DF238CDD35F}"/>
              </a:ext>
            </a:extLst>
          </p:cNvPr>
          <p:cNvSpPr>
            <a:spLocks noChangeAspect="1" noChangeArrowheads="1"/>
          </p:cNvSpPr>
          <p:nvPr/>
        </p:nvSpPr>
        <p:spPr bwMode="auto">
          <a:xfrm>
            <a:off x="209550" y="419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3EC70AB3-9FC8-0986-33A8-176CFBB745AA}"/>
              </a:ext>
            </a:extLst>
          </p:cNvPr>
          <p:cNvPicPr>
            <a:picLocks noChangeAspect="1"/>
          </p:cNvPicPr>
          <p:nvPr/>
        </p:nvPicPr>
        <p:blipFill>
          <a:blip r:embed="rId2"/>
          <a:stretch>
            <a:fillRect/>
          </a:stretch>
        </p:blipFill>
        <p:spPr>
          <a:xfrm>
            <a:off x="514350" y="3676256"/>
            <a:ext cx="5845047" cy="1912786"/>
          </a:xfrm>
          <a:prstGeom prst="rect">
            <a:avLst/>
          </a:prstGeom>
        </p:spPr>
      </p:pic>
    </p:spTree>
    <p:extLst>
      <p:ext uri="{BB962C8B-B14F-4D97-AF65-F5344CB8AC3E}">
        <p14:creationId xmlns:p14="http://schemas.microsoft.com/office/powerpoint/2010/main" val="2973175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008D-C78E-D858-684C-8E126C68CA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A8A38-6254-4D2B-289B-47FEB77EFBC2}"/>
              </a:ext>
            </a:extLst>
          </p:cNvPr>
          <p:cNvSpPr>
            <a:spLocks noGrp="1"/>
          </p:cNvSpPr>
          <p:nvPr>
            <p:ph idx="1"/>
          </p:nvPr>
        </p:nvSpPr>
        <p:spPr/>
        <p:txBody>
          <a:bodyPr>
            <a:normAutofit fontScale="70000" lnSpcReduction="20000"/>
          </a:bodyPr>
          <a:lstStyle/>
          <a:p>
            <a:pPr algn="just"/>
            <a:r>
              <a:rPr lang="en-US" b="1" i="0" dirty="0">
                <a:solidFill>
                  <a:srgbClr val="333333"/>
                </a:solidFill>
                <a:effectLst/>
                <a:latin typeface="inter-bold"/>
              </a:rPr>
              <a:t>Advantages Of Circuit Switching:</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In the case of Circuit Switching technique, the communication channel is dedicated.</a:t>
            </a:r>
          </a:p>
          <a:p>
            <a:pPr algn="just">
              <a:buFont typeface="Arial" panose="020B0604020202020204" pitchFamily="34" charset="0"/>
              <a:buChar char="•"/>
            </a:pPr>
            <a:r>
              <a:rPr lang="en-US" b="0" i="0" dirty="0">
                <a:solidFill>
                  <a:srgbClr val="000000"/>
                </a:solidFill>
                <a:effectLst/>
                <a:latin typeface="inter-regular"/>
              </a:rPr>
              <a:t>It has fixed bandwidth.</a:t>
            </a:r>
          </a:p>
          <a:p>
            <a:pPr algn="just"/>
            <a:r>
              <a:rPr lang="en-US" b="1" i="0" dirty="0">
                <a:solidFill>
                  <a:srgbClr val="333333"/>
                </a:solidFill>
                <a:effectLst/>
                <a:latin typeface="inter-bold"/>
              </a:rPr>
              <a:t>Disadvantages Of Circuit Switching:</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Once the dedicated path is established, the only delay occurs in the speed of data transmission.</a:t>
            </a:r>
          </a:p>
          <a:p>
            <a:pPr algn="just">
              <a:buFont typeface="Arial" panose="020B0604020202020204" pitchFamily="34" charset="0"/>
              <a:buChar char="•"/>
            </a:pPr>
            <a:r>
              <a:rPr lang="en-US" b="0" i="0" dirty="0">
                <a:solidFill>
                  <a:srgbClr val="000000"/>
                </a:solidFill>
                <a:effectLst/>
                <a:latin typeface="inter-regular"/>
              </a:rPr>
              <a:t>It takes a long time to establish a connection </a:t>
            </a:r>
            <a:r>
              <a:rPr lang="en-US" b="0" i="0" dirty="0" err="1">
                <a:solidFill>
                  <a:srgbClr val="000000"/>
                </a:solidFill>
                <a:effectLst/>
                <a:latin typeface="inter-regular"/>
              </a:rPr>
              <a:t>approx</a:t>
            </a:r>
            <a:r>
              <a:rPr lang="en-US" b="0" i="0" dirty="0">
                <a:solidFill>
                  <a:srgbClr val="000000"/>
                </a:solidFill>
                <a:effectLst/>
                <a:latin typeface="inter-regular"/>
              </a:rPr>
              <a:t> 10 seconds during which no data can be transmitted.</a:t>
            </a:r>
          </a:p>
          <a:p>
            <a:pPr algn="just">
              <a:buFont typeface="Arial" panose="020B0604020202020204" pitchFamily="34" charset="0"/>
              <a:buChar char="•"/>
            </a:pPr>
            <a:r>
              <a:rPr lang="en-US" b="0" i="0" dirty="0">
                <a:solidFill>
                  <a:srgbClr val="000000"/>
                </a:solidFill>
                <a:effectLst/>
                <a:latin typeface="inter-regular"/>
              </a:rPr>
              <a:t>It is more expensive than other switching techniques as a dedicated path is required for each connection.</a:t>
            </a:r>
          </a:p>
          <a:p>
            <a:pPr algn="just">
              <a:buFont typeface="Arial" panose="020B0604020202020204" pitchFamily="34" charset="0"/>
              <a:buChar char="•"/>
            </a:pPr>
            <a:r>
              <a:rPr lang="en-US" b="0" i="0" dirty="0">
                <a:solidFill>
                  <a:srgbClr val="000000"/>
                </a:solidFill>
                <a:effectLst/>
                <a:latin typeface="inter-regular"/>
              </a:rPr>
              <a:t>It is inefficient to use because once the path is established and no data is transferred, then the capacity of the path is wasted.</a:t>
            </a:r>
          </a:p>
          <a:p>
            <a:pPr algn="just">
              <a:buFont typeface="Arial" panose="020B0604020202020204" pitchFamily="34" charset="0"/>
              <a:buChar char="•"/>
            </a:pPr>
            <a:r>
              <a:rPr lang="en-US" b="0" i="0" dirty="0">
                <a:solidFill>
                  <a:srgbClr val="000000"/>
                </a:solidFill>
                <a:effectLst/>
                <a:latin typeface="inter-regular"/>
              </a:rPr>
              <a:t>In this case, the connection is dedicated therefore no other data can be transferred even if the channel is free.</a:t>
            </a:r>
          </a:p>
          <a:p>
            <a:endParaRPr lang="en-IN" dirty="0"/>
          </a:p>
        </p:txBody>
      </p:sp>
    </p:spTree>
    <p:extLst>
      <p:ext uri="{BB962C8B-B14F-4D97-AF65-F5344CB8AC3E}">
        <p14:creationId xmlns:p14="http://schemas.microsoft.com/office/powerpoint/2010/main" val="516180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AAD7-B04C-49DF-3844-3BC54518F28D}"/>
              </a:ext>
            </a:extLst>
          </p:cNvPr>
          <p:cNvSpPr>
            <a:spLocks noGrp="1"/>
          </p:cNvSpPr>
          <p:nvPr>
            <p:ph type="title"/>
          </p:nvPr>
        </p:nvSpPr>
        <p:spPr/>
        <p:txBody>
          <a:bodyPr/>
          <a:lstStyle/>
          <a:p>
            <a:r>
              <a:rPr lang="en-IN" b="0" i="0" dirty="0">
                <a:solidFill>
                  <a:srgbClr val="610B38"/>
                </a:solidFill>
                <a:effectLst/>
                <a:latin typeface="erdana"/>
              </a:rPr>
              <a:t>Message Switching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98C2798-C02F-9C2A-D326-1E9E3B29BC06}"/>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0" i="0" dirty="0">
                <a:solidFill>
                  <a:srgbClr val="000000"/>
                </a:solidFill>
                <a:effectLst/>
                <a:latin typeface="inter-regular"/>
              </a:rPr>
              <a:t>Message Switching is a switching technique in which a message is transferred as a complete unit and routed through intermediate nodes at which it is stored and forwarded.</a:t>
            </a:r>
          </a:p>
          <a:p>
            <a:pPr algn="just">
              <a:buFont typeface="Arial" panose="020B0604020202020204" pitchFamily="34" charset="0"/>
              <a:buChar char="•"/>
            </a:pPr>
            <a:r>
              <a:rPr lang="en-US" b="0" i="0" dirty="0">
                <a:solidFill>
                  <a:srgbClr val="000000"/>
                </a:solidFill>
                <a:effectLst/>
                <a:latin typeface="inter-regular"/>
              </a:rPr>
              <a:t>In Message Switching technique, there is no establishment of a dedicated path between the sender and receiver.</a:t>
            </a:r>
          </a:p>
          <a:p>
            <a:pPr algn="just">
              <a:buFont typeface="Arial" panose="020B0604020202020204" pitchFamily="34" charset="0"/>
              <a:buChar char="•"/>
            </a:pPr>
            <a:r>
              <a:rPr lang="en-US" b="0" i="0" dirty="0">
                <a:solidFill>
                  <a:srgbClr val="000000"/>
                </a:solidFill>
                <a:effectLst/>
                <a:latin typeface="inter-regular"/>
              </a:rPr>
              <a:t>The destination address is appended to the message. Message Switching provides a dynamic routing as the message is routed through the intermediate nodes based on the information available in the message.</a:t>
            </a:r>
          </a:p>
          <a:p>
            <a:pPr algn="just">
              <a:buFont typeface="Arial" panose="020B0604020202020204" pitchFamily="34" charset="0"/>
              <a:buChar char="•"/>
            </a:pPr>
            <a:r>
              <a:rPr lang="en-US" b="0" i="0" dirty="0">
                <a:solidFill>
                  <a:srgbClr val="000000"/>
                </a:solidFill>
                <a:effectLst/>
                <a:latin typeface="inter-regular"/>
              </a:rPr>
              <a:t>Message switches are programmed in such a way so that they can provide the most efficient routes.</a:t>
            </a:r>
          </a:p>
          <a:p>
            <a:pPr algn="just">
              <a:buFont typeface="Arial" panose="020B0604020202020204" pitchFamily="34" charset="0"/>
              <a:buChar char="•"/>
            </a:pPr>
            <a:r>
              <a:rPr lang="en-US" b="0" i="0" dirty="0">
                <a:solidFill>
                  <a:srgbClr val="000000"/>
                </a:solidFill>
                <a:effectLst/>
                <a:latin typeface="inter-regular"/>
              </a:rPr>
              <a:t>Each and every node stores the entire message and then forward it to the next node. This type of network is known as </a:t>
            </a:r>
            <a:r>
              <a:rPr lang="en-US" b="1" i="0" dirty="0">
                <a:solidFill>
                  <a:srgbClr val="000000"/>
                </a:solidFill>
                <a:effectLst/>
                <a:latin typeface="inter-bold"/>
              </a:rPr>
              <a:t>store and forward network.</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Message switching treats each message as an independent entity.</a:t>
            </a:r>
          </a:p>
          <a:p>
            <a:endParaRPr lang="en-IN" dirty="0"/>
          </a:p>
        </p:txBody>
      </p:sp>
      <p:pic>
        <p:nvPicPr>
          <p:cNvPr id="5" name="Picture 4">
            <a:extLst>
              <a:ext uri="{FF2B5EF4-FFF2-40B4-BE49-F238E27FC236}">
                <a16:creationId xmlns:a16="http://schemas.microsoft.com/office/drawing/2014/main" id="{17C44625-F0C3-E825-55CF-136B737372F7}"/>
              </a:ext>
            </a:extLst>
          </p:cNvPr>
          <p:cNvPicPr>
            <a:picLocks noChangeAspect="1"/>
          </p:cNvPicPr>
          <p:nvPr/>
        </p:nvPicPr>
        <p:blipFill>
          <a:blip r:embed="rId2"/>
          <a:stretch>
            <a:fillRect/>
          </a:stretch>
        </p:blipFill>
        <p:spPr>
          <a:xfrm>
            <a:off x="6012024" y="21979"/>
            <a:ext cx="5700254" cy="2011854"/>
          </a:xfrm>
          <a:prstGeom prst="rect">
            <a:avLst/>
          </a:prstGeom>
        </p:spPr>
      </p:pic>
    </p:spTree>
    <p:extLst>
      <p:ext uri="{BB962C8B-B14F-4D97-AF65-F5344CB8AC3E}">
        <p14:creationId xmlns:p14="http://schemas.microsoft.com/office/powerpoint/2010/main" val="3726248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CC94-E9C5-DB6B-07E0-90F191A558F7}"/>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0A97CDAB-1924-8853-91AB-B002ECDB9425}"/>
              </a:ext>
            </a:extLst>
          </p:cNvPr>
          <p:cNvSpPr>
            <a:spLocks noGrp="1" noChangeArrowheads="1"/>
          </p:cNvSpPr>
          <p:nvPr>
            <p:ph idx="1"/>
          </p:nvPr>
        </p:nvSpPr>
        <p:spPr bwMode="auto">
          <a:xfrm>
            <a:off x="838200" y="1800692"/>
            <a:ext cx="9001125"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inter-bold"/>
              </a:rPr>
              <a:t>Advantages Of Message Switching</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inter-regular"/>
              </a:rPr>
              <a:t>Data channels are shared among the communicating devices that improve the efficiency of using available bandwidth.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inter-regular"/>
              </a:rPr>
              <a:t>Traffic congestion can be reduced because the message is temporarily stored in the nodes.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inter-regular"/>
              </a:rPr>
              <a:t>Message priority can be used to manage the network.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inter-regular"/>
              </a:rPr>
              <a:t>The size of the message which is sent over the network can be varied. Therefore, it supports the data of unlimited size.</a:t>
            </a:r>
            <a:endParaRPr kumimoji="0" lang="en-US" altLang="en-US" sz="20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inter-bold"/>
              </a:rPr>
              <a:t>Disadvantages Of Message Switching</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inter-regular"/>
              </a:rPr>
              <a:t>The message switches must be equipped with sufficient storage to enable them to store the messages until the message is forwarded.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inter-regular"/>
              </a:rPr>
              <a:t>The Long delay can occur due to the storing and forwarding facility provided by the message switching technique.</a:t>
            </a:r>
            <a:endParaRPr kumimoji="0" lang="en-US" altLang="en-US" sz="20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97989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9222-9727-2C0D-FF62-14A3CD1B43C8}"/>
              </a:ext>
            </a:extLst>
          </p:cNvPr>
          <p:cNvSpPr>
            <a:spLocks noGrp="1"/>
          </p:cNvSpPr>
          <p:nvPr>
            <p:ph type="title"/>
          </p:nvPr>
        </p:nvSpPr>
        <p:spPr/>
        <p:txBody>
          <a:bodyPr/>
          <a:lstStyle/>
          <a:p>
            <a:r>
              <a:rPr lang="en-IN" b="0" i="0" dirty="0">
                <a:solidFill>
                  <a:srgbClr val="610B38"/>
                </a:solidFill>
                <a:effectLst/>
                <a:latin typeface="erdana"/>
              </a:rPr>
              <a:t>Packet Switching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13CD3DA-3C2C-5615-1864-369D89D98C05}"/>
              </a:ext>
            </a:extLst>
          </p:cNvPr>
          <p:cNvSpPr>
            <a:spLocks noGrp="1"/>
          </p:cNvSpPr>
          <p:nvPr>
            <p:ph idx="1"/>
          </p:nvPr>
        </p:nvSpPr>
        <p:spPr/>
        <p:txBody>
          <a:bodyPr>
            <a:normAutofit fontScale="77500" lnSpcReduction="20000"/>
          </a:bodyPr>
          <a:lstStyle/>
          <a:p>
            <a:pPr algn="just">
              <a:buFont typeface="Arial" panose="020B0604020202020204" pitchFamily="34" charset="0"/>
              <a:buChar char="•"/>
            </a:pPr>
            <a:r>
              <a:rPr lang="en-US" b="0" i="0" dirty="0">
                <a:solidFill>
                  <a:srgbClr val="000000"/>
                </a:solidFill>
                <a:effectLst/>
                <a:latin typeface="inter-regular"/>
              </a:rPr>
              <a:t>The packet switching is a switching technique in which the message is sent in one go, but it is divided into smaller pieces, and they are sent individually.</a:t>
            </a:r>
          </a:p>
          <a:p>
            <a:pPr algn="just">
              <a:buFont typeface="Arial" panose="020B0604020202020204" pitchFamily="34" charset="0"/>
              <a:buChar char="•"/>
            </a:pPr>
            <a:r>
              <a:rPr lang="en-US" b="0" i="0" dirty="0">
                <a:solidFill>
                  <a:srgbClr val="000000"/>
                </a:solidFill>
                <a:effectLst/>
                <a:latin typeface="inter-regular"/>
              </a:rPr>
              <a:t>The message splits into smaller pieces known as packets and packets are given a unique number to identify their order at the receiving end.</a:t>
            </a:r>
          </a:p>
          <a:p>
            <a:pPr algn="just">
              <a:buFont typeface="Arial" panose="020B0604020202020204" pitchFamily="34" charset="0"/>
              <a:buChar char="•"/>
            </a:pPr>
            <a:r>
              <a:rPr lang="en-US" b="0" i="0" dirty="0">
                <a:solidFill>
                  <a:srgbClr val="000000"/>
                </a:solidFill>
                <a:effectLst/>
                <a:latin typeface="inter-regular"/>
              </a:rPr>
              <a:t>Every packet contains some information in its headers such as source address, destination address and sequence number.</a:t>
            </a:r>
          </a:p>
          <a:p>
            <a:pPr algn="just">
              <a:buFont typeface="Arial" panose="020B0604020202020204" pitchFamily="34" charset="0"/>
              <a:buChar char="•"/>
            </a:pPr>
            <a:r>
              <a:rPr lang="en-US" b="0" i="0" dirty="0">
                <a:solidFill>
                  <a:srgbClr val="000000"/>
                </a:solidFill>
                <a:effectLst/>
                <a:latin typeface="inter-regular"/>
              </a:rPr>
              <a:t>Packets will travel across the network, taking the shortest path as possible.</a:t>
            </a:r>
          </a:p>
          <a:p>
            <a:pPr algn="just">
              <a:buFont typeface="Arial" panose="020B0604020202020204" pitchFamily="34" charset="0"/>
              <a:buChar char="•"/>
            </a:pPr>
            <a:r>
              <a:rPr lang="en-US" b="0" i="0" dirty="0">
                <a:solidFill>
                  <a:srgbClr val="000000"/>
                </a:solidFill>
                <a:effectLst/>
                <a:latin typeface="inter-regular"/>
              </a:rPr>
              <a:t>All the packets are reassembled at the receiving end in correct order.</a:t>
            </a:r>
          </a:p>
          <a:p>
            <a:pPr algn="just">
              <a:buFont typeface="Arial" panose="020B0604020202020204" pitchFamily="34" charset="0"/>
              <a:buChar char="•"/>
            </a:pPr>
            <a:r>
              <a:rPr lang="en-US" b="0" i="0" dirty="0">
                <a:solidFill>
                  <a:srgbClr val="000000"/>
                </a:solidFill>
                <a:effectLst/>
                <a:latin typeface="inter-regular"/>
              </a:rPr>
              <a:t>If any packet is missing or corrupted, then the message will be sent to resend the message.</a:t>
            </a:r>
          </a:p>
          <a:p>
            <a:pPr algn="just">
              <a:buFont typeface="Arial" panose="020B0604020202020204" pitchFamily="34" charset="0"/>
              <a:buChar char="•"/>
            </a:pPr>
            <a:r>
              <a:rPr lang="en-US" b="0" i="0" dirty="0">
                <a:solidFill>
                  <a:srgbClr val="000000"/>
                </a:solidFill>
                <a:effectLst/>
                <a:latin typeface="inter-regular"/>
              </a:rPr>
              <a:t>If the correct order of the packets is reached, then the acknowledgment message will be sent.</a:t>
            </a:r>
          </a:p>
          <a:p>
            <a:br>
              <a:rPr lang="en-US" dirty="0"/>
            </a:br>
            <a:endParaRPr lang="en-IN" dirty="0"/>
          </a:p>
        </p:txBody>
      </p:sp>
    </p:spTree>
    <p:extLst>
      <p:ext uri="{BB962C8B-B14F-4D97-AF65-F5344CB8AC3E}">
        <p14:creationId xmlns:p14="http://schemas.microsoft.com/office/powerpoint/2010/main" val="107884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2</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Course Objectives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5193137"/>
              </p:ext>
            </p:extLst>
          </p:nvPr>
        </p:nvGraphicFramePr>
        <p:xfrm>
          <a:off x="269823" y="2356330"/>
          <a:ext cx="4796852" cy="2826415"/>
        </p:xfrm>
        <a:graphic>
          <a:graphicData uri="http://schemas.openxmlformats.org/drawingml/2006/table">
            <a:tbl>
              <a:tblPr firstRow="1" firstCol="1" bandRow="1">
                <a:tableStyleId>{5940675A-B579-460E-94D1-54222C63F5DA}</a:tableStyleId>
              </a:tblPr>
              <a:tblGrid>
                <a:gridCol w="905348">
                  <a:extLst>
                    <a:ext uri="{9D8B030D-6E8A-4147-A177-3AD203B41FA5}">
                      <a16:colId xmlns:a16="http://schemas.microsoft.com/office/drawing/2014/main" val="20000"/>
                    </a:ext>
                  </a:extLst>
                </a:gridCol>
                <a:gridCol w="3891504">
                  <a:extLst>
                    <a:ext uri="{9D8B030D-6E8A-4147-A177-3AD203B41FA5}">
                      <a16:colId xmlns:a16="http://schemas.microsoft.com/office/drawing/2014/main" val="20001"/>
                    </a:ext>
                  </a:extLst>
                </a:gridCol>
              </a:tblGrid>
              <a:tr h="652250">
                <a:tc>
                  <a:txBody>
                    <a:bodyPr/>
                    <a:lstStyle/>
                    <a:p>
                      <a:pPr marL="0" marR="0" algn="l">
                        <a:lnSpc>
                          <a:spcPct val="115000"/>
                        </a:lnSpc>
                        <a:spcBef>
                          <a:spcPts val="0"/>
                        </a:spcBef>
                        <a:spcAft>
                          <a:spcPts val="0"/>
                        </a:spcAft>
                      </a:pPr>
                      <a:r>
                        <a:rPr lang="en-US" sz="1800" b="0" dirty="0">
                          <a:effectLst/>
                          <a:latin typeface="Casper" panose="02000506000000020004"/>
                        </a:rPr>
                        <a:t>CO Number</a:t>
                      </a:r>
                      <a:endParaRPr lang="en-US" sz="18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800" b="0">
                          <a:effectLst/>
                          <a:latin typeface="Casper" panose="02000506000000020004"/>
                        </a:rPr>
                        <a:t>Title </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Describe the important networking concepts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Understand concept of network reference models and protocols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2"/>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Apply the concepts of routing algorithms on various networks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3"/>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mechanism to handle traffic and control on congestion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10586136"/>
                  </a:ext>
                </a:extLst>
              </a:tr>
              <a:tr h="434833">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CO5</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and understand connection establishment techniques and features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12855341"/>
                  </a:ext>
                </a:extLst>
              </a:tr>
            </a:tbl>
          </a:graphicData>
        </a:graphic>
      </p:graphicFrame>
      <p:pic>
        <p:nvPicPr>
          <p:cNvPr id="11" name="Picture 10" descr="Objectives – Nestle"/>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1"/>
            <a:ext cx="5170697" cy="317791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6E90-0858-57C3-BDF5-D09089AED87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E316584-9C50-3A4B-59F9-2A174EC89B49}"/>
              </a:ext>
            </a:extLst>
          </p:cNvPr>
          <p:cNvPicPr>
            <a:picLocks noGrp="1" noChangeAspect="1"/>
          </p:cNvPicPr>
          <p:nvPr>
            <p:ph idx="1"/>
          </p:nvPr>
        </p:nvPicPr>
        <p:blipFill>
          <a:blip r:embed="rId2"/>
          <a:stretch>
            <a:fillRect/>
          </a:stretch>
        </p:blipFill>
        <p:spPr>
          <a:xfrm>
            <a:off x="2335204" y="2564799"/>
            <a:ext cx="7521592" cy="2872989"/>
          </a:xfrm>
        </p:spPr>
      </p:pic>
    </p:spTree>
    <p:extLst>
      <p:ext uri="{BB962C8B-B14F-4D97-AF65-F5344CB8AC3E}">
        <p14:creationId xmlns:p14="http://schemas.microsoft.com/office/powerpoint/2010/main" val="1849446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1BBB2-43CB-FFCC-A402-CA3BF83F4BDD}"/>
              </a:ext>
            </a:extLst>
          </p:cNvPr>
          <p:cNvSpPr>
            <a:spLocks noGrp="1"/>
          </p:cNvSpPr>
          <p:nvPr>
            <p:ph type="title"/>
          </p:nvPr>
        </p:nvSpPr>
        <p:spPr/>
        <p:txBody>
          <a:bodyPr/>
          <a:lstStyle/>
          <a:p>
            <a:r>
              <a:rPr lang="en-US" b="0" i="0" dirty="0">
                <a:solidFill>
                  <a:srgbClr val="610B4B"/>
                </a:solidFill>
                <a:effectLst/>
                <a:latin typeface="erdana"/>
              </a:rPr>
              <a:t>Approaches Of Packet Switching:</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F5C6641C-3D19-AF06-6A0D-521FA0E07CB0}"/>
              </a:ext>
            </a:extLst>
          </p:cNvPr>
          <p:cNvSpPr>
            <a:spLocks noGrp="1"/>
          </p:cNvSpPr>
          <p:nvPr>
            <p:ph idx="1"/>
          </p:nvPr>
        </p:nvSpPr>
        <p:spPr/>
        <p:txBody>
          <a:bodyPr>
            <a:normAutofit fontScale="92500" lnSpcReduction="10000"/>
          </a:bodyPr>
          <a:lstStyle/>
          <a:p>
            <a:pPr algn="just"/>
            <a:r>
              <a:rPr lang="en-US" b="0" i="0" dirty="0">
                <a:solidFill>
                  <a:srgbClr val="333333"/>
                </a:solidFill>
                <a:effectLst/>
                <a:latin typeface="inter-regular"/>
              </a:rPr>
              <a:t>There are two approaches to Packet Switching:</a:t>
            </a:r>
          </a:p>
          <a:p>
            <a:pPr algn="just"/>
            <a:r>
              <a:rPr lang="en-US" b="0" i="0" dirty="0">
                <a:solidFill>
                  <a:srgbClr val="610B4B"/>
                </a:solidFill>
                <a:effectLst/>
                <a:latin typeface="erdana"/>
              </a:rPr>
              <a:t>Datagram Packet switching:</a:t>
            </a:r>
          </a:p>
          <a:p>
            <a:pPr algn="just">
              <a:buFont typeface="Arial" panose="020B0604020202020204" pitchFamily="34" charset="0"/>
              <a:buChar char="•"/>
            </a:pPr>
            <a:r>
              <a:rPr lang="en-US" b="0" i="0" dirty="0">
                <a:solidFill>
                  <a:srgbClr val="000000"/>
                </a:solidFill>
                <a:effectLst/>
                <a:latin typeface="inter-regular"/>
              </a:rPr>
              <a:t>It is a packet switching technology in which packet is known as a datagram, is considered as an independent entity. Each packet contains the information about the destination and switch uses this information to forward the packet to the correct destination.</a:t>
            </a:r>
          </a:p>
          <a:p>
            <a:pPr algn="just">
              <a:buFont typeface="Arial" panose="020B0604020202020204" pitchFamily="34" charset="0"/>
              <a:buChar char="•"/>
            </a:pPr>
            <a:r>
              <a:rPr lang="en-US" b="0" i="0" dirty="0">
                <a:solidFill>
                  <a:srgbClr val="000000"/>
                </a:solidFill>
                <a:effectLst/>
                <a:latin typeface="inter-regular"/>
              </a:rPr>
              <a:t>The packets are reassembled at the receiving end in correct order.</a:t>
            </a:r>
          </a:p>
          <a:p>
            <a:pPr algn="just">
              <a:buFont typeface="Arial" panose="020B0604020202020204" pitchFamily="34" charset="0"/>
              <a:buChar char="•"/>
            </a:pPr>
            <a:r>
              <a:rPr lang="en-US" b="0" i="0" dirty="0">
                <a:solidFill>
                  <a:srgbClr val="000000"/>
                </a:solidFill>
                <a:effectLst/>
                <a:latin typeface="inter-regular"/>
              </a:rPr>
              <a:t>In Datagram Packet Switching technique, the path is not fixed.</a:t>
            </a:r>
          </a:p>
          <a:p>
            <a:pPr algn="just">
              <a:buFont typeface="Arial" panose="020B0604020202020204" pitchFamily="34" charset="0"/>
              <a:buChar char="•"/>
            </a:pPr>
            <a:r>
              <a:rPr lang="en-US" b="0" i="0" dirty="0">
                <a:solidFill>
                  <a:srgbClr val="000000"/>
                </a:solidFill>
                <a:effectLst/>
                <a:latin typeface="inter-regular"/>
              </a:rPr>
              <a:t>Intermediate nodes take the routing decisions to forward the packets.</a:t>
            </a:r>
          </a:p>
          <a:p>
            <a:pPr algn="just">
              <a:buFont typeface="Arial" panose="020B0604020202020204" pitchFamily="34" charset="0"/>
              <a:buChar char="•"/>
            </a:pPr>
            <a:r>
              <a:rPr lang="en-US" b="0" i="0" dirty="0">
                <a:solidFill>
                  <a:srgbClr val="000000"/>
                </a:solidFill>
                <a:effectLst/>
                <a:latin typeface="inter-regular"/>
              </a:rPr>
              <a:t>Datagram Packet Switching is also known as connectionless switching.</a:t>
            </a:r>
          </a:p>
          <a:p>
            <a:endParaRPr lang="en-IN" dirty="0"/>
          </a:p>
        </p:txBody>
      </p:sp>
    </p:spTree>
    <p:extLst>
      <p:ext uri="{BB962C8B-B14F-4D97-AF65-F5344CB8AC3E}">
        <p14:creationId xmlns:p14="http://schemas.microsoft.com/office/powerpoint/2010/main" val="607692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83AE3-ECCB-C56B-66E2-FBCE91A4846E}"/>
              </a:ext>
            </a:extLst>
          </p:cNvPr>
          <p:cNvSpPr>
            <a:spLocks noGrp="1"/>
          </p:cNvSpPr>
          <p:nvPr>
            <p:ph type="title"/>
          </p:nvPr>
        </p:nvSpPr>
        <p:spPr/>
        <p:txBody>
          <a:bodyPr/>
          <a:lstStyle/>
          <a:p>
            <a:r>
              <a:rPr lang="en-US" b="0" i="0" dirty="0">
                <a:solidFill>
                  <a:srgbClr val="610B4B"/>
                </a:solidFill>
                <a:effectLst/>
                <a:latin typeface="erdana"/>
              </a:rPr>
              <a:t>Virtual Circuit Switching</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2DD0F130-E491-8159-86AD-8B6EECD73FA9}"/>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Virtual Circuit Switching is also known as connection-oriented switching.</a:t>
            </a:r>
          </a:p>
          <a:p>
            <a:pPr algn="just">
              <a:buFont typeface="Arial" panose="020B0604020202020204" pitchFamily="34" charset="0"/>
              <a:buChar char="•"/>
            </a:pPr>
            <a:r>
              <a:rPr lang="en-US" b="0" i="0" dirty="0">
                <a:solidFill>
                  <a:srgbClr val="000000"/>
                </a:solidFill>
                <a:effectLst/>
                <a:latin typeface="inter-regular"/>
              </a:rPr>
              <a:t>In the case of Virtual circuit switching, a preplanned route is established before the messages are sent.</a:t>
            </a:r>
          </a:p>
          <a:p>
            <a:pPr algn="just">
              <a:buFont typeface="Arial" panose="020B0604020202020204" pitchFamily="34" charset="0"/>
              <a:buChar char="•"/>
            </a:pPr>
            <a:r>
              <a:rPr lang="en-US" b="0" i="0" dirty="0">
                <a:solidFill>
                  <a:srgbClr val="000000"/>
                </a:solidFill>
                <a:effectLst/>
                <a:latin typeface="inter-regular"/>
              </a:rPr>
              <a:t>Call request and call accept packets are used to establish the connection between sender and receiver.</a:t>
            </a:r>
          </a:p>
          <a:p>
            <a:pPr algn="just">
              <a:buFont typeface="Arial" panose="020B0604020202020204" pitchFamily="34" charset="0"/>
              <a:buChar char="•"/>
            </a:pPr>
            <a:r>
              <a:rPr lang="en-US" b="0" i="0" dirty="0">
                <a:solidFill>
                  <a:srgbClr val="000000"/>
                </a:solidFill>
                <a:effectLst/>
                <a:latin typeface="inter-regular"/>
              </a:rPr>
              <a:t>In this case, the path is fixed for the duration of a logical connection.</a:t>
            </a:r>
          </a:p>
          <a:p>
            <a:endParaRPr lang="en-IN" dirty="0"/>
          </a:p>
        </p:txBody>
      </p:sp>
    </p:spTree>
    <p:extLst>
      <p:ext uri="{BB962C8B-B14F-4D97-AF65-F5344CB8AC3E}">
        <p14:creationId xmlns:p14="http://schemas.microsoft.com/office/powerpoint/2010/main" val="3282840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1AE4FF-52E2-6376-8D92-DD885380701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166207E-F159-98C1-FBA5-1BD90E3CFC9D}"/>
              </a:ext>
            </a:extLst>
          </p:cNvPr>
          <p:cNvPicPr>
            <a:picLocks noGrp="1" noChangeAspect="1"/>
          </p:cNvPicPr>
          <p:nvPr>
            <p:ph sz="half" idx="1"/>
          </p:nvPr>
        </p:nvPicPr>
        <p:blipFill>
          <a:blip r:embed="rId2"/>
          <a:stretch>
            <a:fillRect/>
          </a:stretch>
        </p:blipFill>
        <p:spPr>
          <a:xfrm>
            <a:off x="1161853" y="2492403"/>
            <a:ext cx="4534293" cy="3017782"/>
          </a:xfrm>
        </p:spPr>
      </p:pic>
      <p:sp>
        <p:nvSpPr>
          <p:cNvPr id="7" name="Content Placeholder 6">
            <a:extLst>
              <a:ext uri="{FF2B5EF4-FFF2-40B4-BE49-F238E27FC236}">
                <a16:creationId xmlns:a16="http://schemas.microsoft.com/office/drawing/2014/main" id="{6A51D18D-7731-5819-9273-0A5AFF3D50D6}"/>
              </a:ext>
            </a:extLst>
          </p:cNvPr>
          <p:cNvSpPr>
            <a:spLocks noGrp="1"/>
          </p:cNvSpPr>
          <p:nvPr>
            <p:ph sz="half" idx="2"/>
          </p:nvPr>
        </p:nvSpPr>
        <p:spPr/>
        <p:txBody>
          <a:bodyPr>
            <a:normAutofit fontScale="77500" lnSpcReduction="20000"/>
          </a:bodyPr>
          <a:lstStyle/>
          <a:p>
            <a:pPr algn="just">
              <a:buFont typeface="Arial" panose="020B0604020202020204" pitchFamily="34" charset="0"/>
              <a:buChar char="•"/>
            </a:pPr>
            <a:r>
              <a:rPr lang="en-US" b="0" i="0" dirty="0">
                <a:solidFill>
                  <a:srgbClr val="000000"/>
                </a:solidFill>
                <a:effectLst/>
                <a:latin typeface="inter-regular"/>
              </a:rPr>
              <a:t>In the above diagram, A and B are the sender and receiver respectively. 1 and 2 are the nodes.</a:t>
            </a:r>
          </a:p>
          <a:p>
            <a:pPr algn="just">
              <a:buFont typeface="Arial" panose="020B0604020202020204" pitchFamily="34" charset="0"/>
              <a:buChar char="•"/>
            </a:pPr>
            <a:r>
              <a:rPr lang="en-US" b="0" i="0" dirty="0">
                <a:solidFill>
                  <a:srgbClr val="000000"/>
                </a:solidFill>
                <a:effectLst/>
                <a:latin typeface="inter-regular"/>
              </a:rPr>
              <a:t>Call request and call accept packets are used to establish a connection between the sender and receiver.</a:t>
            </a:r>
          </a:p>
          <a:p>
            <a:pPr algn="just">
              <a:buFont typeface="Arial" panose="020B0604020202020204" pitchFamily="34" charset="0"/>
              <a:buChar char="•"/>
            </a:pPr>
            <a:r>
              <a:rPr lang="en-US" b="0" i="0" dirty="0">
                <a:solidFill>
                  <a:srgbClr val="000000"/>
                </a:solidFill>
                <a:effectLst/>
                <a:latin typeface="inter-regular"/>
              </a:rPr>
              <a:t>When a route is established, data will be transferred.</a:t>
            </a:r>
          </a:p>
          <a:p>
            <a:pPr algn="just">
              <a:buFont typeface="Arial" panose="020B0604020202020204" pitchFamily="34" charset="0"/>
              <a:buChar char="•"/>
            </a:pPr>
            <a:r>
              <a:rPr lang="en-US" b="0" i="0" dirty="0">
                <a:solidFill>
                  <a:srgbClr val="000000"/>
                </a:solidFill>
                <a:effectLst/>
                <a:latin typeface="inter-regular"/>
              </a:rPr>
              <a:t>After transmission of data, an acknowledgment signal is sent by the receiver that the message has been received.</a:t>
            </a:r>
          </a:p>
          <a:p>
            <a:pPr algn="just">
              <a:buFont typeface="Arial" panose="020B0604020202020204" pitchFamily="34" charset="0"/>
              <a:buChar char="•"/>
            </a:pPr>
            <a:r>
              <a:rPr lang="en-US" b="0" i="0" dirty="0">
                <a:solidFill>
                  <a:srgbClr val="000000"/>
                </a:solidFill>
                <a:effectLst/>
                <a:latin typeface="inter-regular"/>
              </a:rPr>
              <a:t>If the user wants to terminate the connection, a clear signal is sent for the termination.</a:t>
            </a:r>
          </a:p>
          <a:p>
            <a:endParaRPr lang="en-IN" dirty="0"/>
          </a:p>
        </p:txBody>
      </p:sp>
    </p:spTree>
    <p:extLst>
      <p:ext uri="{BB962C8B-B14F-4D97-AF65-F5344CB8AC3E}">
        <p14:creationId xmlns:p14="http://schemas.microsoft.com/office/powerpoint/2010/main" val="2114093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33609416-0A24-437D-9A9A-18E1710FAEB5}" type="slidenum">
              <a:rPr lang="en-GB" altLang="tr-TR"/>
              <a:t>24</a:t>
            </a:fld>
            <a:endParaRPr lang="en-GB" altLang="tr-TR"/>
          </a:p>
        </p:txBody>
      </p:sp>
      <p:sp>
        <p:nvSpPr>
          <p:cNvPr id="43011" name="Rectangle 2"/>
          <p:cNvSpPr>
            <a:spLocks noGrp="1" noChangeArrowheads="1"/>
          </p:cNvSpPr>
          <p:nvPr>
            <p:ph type="title"/>
          </p:nvPr>
        </p:nvSpPr>
        <p:spPr>
          <a:xfrm>
            <a:off x="2090056" y="320675"/>
            <a:ext cx="7067007" cy="868359"/>
          </a:xfrm>
        </p:spPr>
        <p:txBody>
          <a:bodyPr>
            <a:normAutofit/>
          </a:bodyPr>
          <a:lstStyle/>
          <a:p>
            <a:pPr algn="ctr"/>
            <a:r>
              <a:rPr lang="en-US" altLang="tr-TR" dirty="0">
                <a:latin typeface="Casper" panose="02000506000000020004"/>
              </a:rPr>
              <a:t>Key Points</a:t>
            </a:r>
          </a:p>
        </p:txBody>
      </p:sp>
      <p:sp>
        <p:nvSpPr>
          <p:cNvPr id="43012" name="Rectangle 3"/>
          <p:cNvSpPr>
            <a:spLocks noGrp="1" noChangeArrowheads="1"/>
          </p:cNvSpPr>
          <p:nvPr>
            <p:ph type="body" idx="1"/>
          </p:nvPr>
        </p:nvSpPr>
        <p:spPr>
          <a:xfrm>
            <a:off x="1175657" y="1560057"/>
            <a:ext cx="9183189" cy="4796293"/>
          </a:xfrm>
        </p:spPr>
        <p:txBody>
          <a:bodyPr>
            <a:noAutofit/>
          </a:bodyPr>
          <a:lstStyle/>
          <a:p>
            <a:pPr algn="just"/>
            <a:r>
              <a:rPr lang="en-US" sz="1600" dirty="0"/>
              <a:t>Circuit switching and multiplexing hardware control of multiplexed digital signals.</a:t>
            </a:r>
          </a:p>
          <a:p>
            <a:pPr lvl="0" algn="just"/>
            <a:r>
              <a:rPr lang="pt-BR" sz="1600" dirty="0">
                <a:latin typeface="Times New Roman" panose="02020603050405020304" pitchFamily="18" charset="0"/>
                <a:cs typeface="Times New Roman" panose="02020603050405020304" pitchFamily="18" charset="0"/>
                <a:sym typeface="+mn-ea"/>
              </a:rPr>
              <a:t>A modem [Modulator -Demodulator] is a device.</a:t>
            </a:r>
          </a:p>
          <a:p>
            <a:pPr lvl="0" algn="just"/>
            <a:r>
              <a:rPr lang="en-US" sz="1600" b="1" u="sng" dirty="0"/>
              <a:t>Multiplexing</a:t>
            </a:r>
            <a:r>
              <a:rPr lang="en-US" sz="1600" dirty="0"/>
              <a:t> is the sharing of a medium or bandwidth.</a:t>
            </a:r>
            <a:endParaRPr lang="pt-BR" sz="1600" dirty="0">
              <a:latin typeface="Times New Roman" panose="02020603050405020304" pitchFamily="18" charset="0"/>
              <a:cs typeface="Times New Roman" panose="02020603050405020304" pitchFamily="18" charset="0"/>
            </a:endParaRPr>
          </a:p>
          <a:p>
            <a:pPr algn="just"/>
            <a:r>
              <a:rPr lang="en-US" sz="1600" dirty="0"/>
              <a:t>Modulates the process of converting a signal from one form to another so that it can be physically transmitted over a communication channel</a:t>
            </a:r>
            <a:endParaRPr lang="en-US" altLang="tr-TR" sz="1600" dirty="0">
              <a:latin typeface="Casper" panose="02000506000000020004"/>
            </a:endParaRPr>
          </a:p>
          <a:p>
            <a:pPr lvl="0" algn="just"/>
            <a:endParaRPr lang="en-US" altLang="tr-TR" sz="1600" dirty="0">
              <a:latin typeface="Casper" panose="02000506000000020004"/>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75" y="103865"/>
            <a:ext cx="772083" cy="1224414"/>
          </a:xfrm>
          <a:prstGeom prst="rect">
            <a:avLst/>
          </a:prstGeom>
        </p:spPr>
      </p:pic>
      <p:sp>
        <p:nvSpPr>
          <p:cNvPr id="6" name="Rectangle 5"/>
          <p:cNvSpPr/>
          <p:nvPr/>
        </p:nvSpPr>
        <p:spPr>
          <a:xfrm>
            <a:off x="1175658" y="243109"/>
            <a:ext cx="9183188"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75658" y="1560058"/>
            <a:ext cx="9183188" cy="479629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33609416-0A24-437D-9A9A-18E1710FAEB5}" type="slidenum">
              <a:rPr lang="en-GB" altLang="tr-TR"/>
              <a:t>25</a:t>
            </a:fld>
            <a:endParaRPr lang="en-GB" altLang="tr-TR"/>
          </a:p>
        </p:txBody>
      </p:sp>
      <p:sp>
        <p:nvSpPr>
          <p:cNvPr id="43011" name="Rectangle 2"/>
          <p:cNvSpPr>
            <a:spLocks noGrp="1" noChangeArrowheads="1"/>
          </p:cNvSpPr>
          <p:nvPr>
            <p:ph type="title"/>
          </p:nvPr>
        </p:nvSpPr>
        <p:spPr>
          <a:xfrm>
            <a:off x="2090056" y="320675"/>
            <a:ext cx="7067007" cy="868359"/>
          </a:xfrm>
        </p:spPr>
        <p:txBody>
          <a:bodyPr>
            <a:normAutofit/>
          </a:bodyPr>
          <a:lstStyle/>
          <a:p>
            <a:pPr algn="ctr"/>
            <a:r>
              <a:rPr lang="en-US" altLang="tr-TR" dirty="0">
                <a:latin typeface="Casper" panose="02000506000000020004"/>
              </a:rPr>
              <a:t>References</a:t>
            </a:r>
          </a:p>
        </p:txBody>
      </p:sp>
      <p:sp>
        <p:nvSpPr>
          <p:cNvPr id="43012" name="Rectangle 3"/>
          <p:cNvSpPr>
            <a:spLocks noGrp="1" noChangeArrowheads="1"/>
          </p:cNvSpPr>
          <p:nvPr>
            <p:ph type="body" idx="1"/>
          </p:nvPr>
        </p:nvSpPr>
        <p:spPr>
          <a:xfrm>
            <a:off x="1295400" y="1933303"/>
            <a:ext cx="9063446" cy="4297680"/>
          </a:xfrm>
        </p:spPr>
        <p:txBody>
          <a:bodyPr>
            <a:normAutofit lnSpcReduction="10000"/>
          </a:bodyPr>
          <a:lstStyle/>
          <a:p>
            <a:r>
              <a:rPr lang="en-IN" u="sng" dirty="0">
                <a:latin typeface="Casper" panose="02000506000000020004"/>
                <a:hlinkClick r:id="rId2"/>
              </a:rPr>
              <a:t>https://www.geeksforgeeks.org/basics-computer-networking/</a:t>
            </a:r>
            <a:endParaRPr lang="en-IN" u="sng" dirty="0">
              <a:latin typeface="Casper" panose="02000506000000020004"/>
            </a:endParaRPr>
          </a:p>
          <a:p>
            <a:endParaRPr lang="en-IN" dirty="0">
              <a:latin typeface="Casper" panose="02000506000000020004"/>
            </a:endParaRPr>
          </a:p>
          <a:p>
            <a:r>
              <a:rPr lang="en-IN" u="sng" dirty="0">
                <a:latin typeface="Casper" panose="02000506000000020004"/>
                <a:hlinkClick r:id="rId3"/>
              </a:rPr>
              <a:t>https://www.youtube.com/watch?v=VwN91x5i25g&amp;list=PLBlnK6fEyqRgMCUAG0XRw78UA8qnv6jEx</a:t>
            </a:r>
            <a:endParaRPr lang="en-IN" dirty="0">
              <a:latin typeface="Casper" panose="02000506000000020004"/>
            </a:endParaRPr>
          </a:p>
          <a:p>
            <a:endParaRPr lang="en-IN" u="sng" dirty="0">
              <a:latin typeface="Casper" panose="02000506000000020004"/>
              <a:hlinkClick r:id="rId4"/>
            </a:endParaRPr>
          </a:p>
          <a:p>
            <a:r>
              <a:rPr lang="en-IN" u="sng" dirty="0">
                <a:latin typeface="Casper" panose="02000506000000020004"/>
                <a:hlinkClick r:id="rId4"/>
              </a:rPr>
              <a:t>http://www.svecw.edu.in/Docs%5CCSECNLNotes2013.pdf</a:t>
            </a:r>
            <a:endParaRPr lang="en-IN" u="sng" dirty="0">
              <a:latin typeface="Casper" panose="02000506000000020004"/>
            </a:endParaRPr>
          </a:p>
          <a:p>
            <a:endParaRPr lang="en-IN" dirty="0">
              <a:hlinkClick r:id="rId5"/>
            </a:endParaRPr>
          </a:p>
          <a:p>
            <a:r>
              <a:rPr lang="en-IN" dirty="0">
                <a:hlinkClick r:id="rId5"/>
              </a:rPr>
              <a:t>https://www.cloudflare.com/learning/ddos/glossary/open-systems-interconnection-model-osi/</a:t>
            </a:r>
            <a:endParaRPr lang="en-IN" dirty="0">
              <a:latin typeface="Casper" panose="02000506000000020004"/>
            </a:endParaRPr>
          </a:p>
          <a:p>
            <a:endParaRPr lang="en-US" altLang="tr-TR" dirty="0">
              <a:latin typeface="Casper" panose="02000506000000020004"/>
            </a:endParaRP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175" y="103865"/>
            <a:ext cx="772083" cy="1224414"/>
          </a:xfrm>
          <a:prstGeom prst="rect">
            <a:avLst/>
          </a:prstGeom>
        </p:spPr>
      </p:pic>
      <p:sp>
        <p:nvSpPr>
          <p:cNvPr id="6" name="Rectangle 5"/>
          <p:cNvSpPr/>
          <p:nvPr/>
        </p:nvSpPr>
        <p:spPr>
          <a:xfrm>
            <a:off x="1175658" y="243109"/>
            <a:ext cx="9183188"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75658" y="1925183"/>
            <a:ext cx="9183188" cy="4305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Light" panose="020F0302020204030204"/>
              </a:rPr>
              <a:t> </a:t>
            </a: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panose="020F0302020204030204"/>
            </a:endParaRPr>
          </a:p>
        </p:txBody>
      </p:sp>
      <p:sp>
        <p:nvSpPr>
          <p:cNvPr id="23" name="Diamond 6"/>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panose="020F0302020204030204"/>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795" imgH="2163445" progId="">
                    <p:embed/>
                  </p:oleObj>
                </mc:Choice>
                <mc:Fallback>
                  <p:oleObj name="CorelDRAW" r:id="rId2" imgW="2169795" imgH="2163445" progId="">
                    <p:embed/>
                    <p:pic>
                      <p:nvPicPr>
                        <p:cNvPr id="0" name="Object 32"/>
                        <p:cNvPicPr>
                          <a:picLocks noChangeAspect="1" noChangeArrowheads="1"/>
                        </p:cNvPicPr>
                        <p:nvPr/>
                      </p:nvPicPr>
                      <p:blipFill>
                        <a:blip r:embed="rId3">
                          <a:lum/>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p:spPr>
                    </p:pic>
                  </p:oleObj>
                </mc:Fallback>
              </mc:AlternateContent>
            </a:graphicData>
          </a:graphic>
        </p:graphicFrame>
      </p:grpSp>
      <p:sp>
        <p:nvSpPr>
          <p:cNvPr id="2" name="Rectangle 1"/>
          <p:cNvSpPr/>
          <p:nvPr/>
        </p:nvSpPr>
        <p:spPr>
          <a:xfrm>
            <a:off x="4114005" y="5394447"/>
            <a:ext cx="3344545" cy="645160"/>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monica.e9836@cumail.in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3</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Course Outcomes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69822" y="1951596"/>
          <a:ext cx="5726243" cy="3736877"/>
        </p:xfrm>
        <a:graphic>
          <a:graphicData uri="http://schemas.openxmlformats.org/drawingml/2006/table">
            <a:tbl>
              <a:tblPr firstRow="1" firstCol="1" bandRow="1">
                <a:tableStyleId>{5940675A-B579-460E-94D1-54222C63F5DA}</a:tableStyleId>
              </a:tblPr>
              <a:tblGrid>
                <a:gridCol w="5726243">
                  <a:extLst>
                    <a:ext uri="{9D8B030D-6E8A-4147-A177-3AD203B41FA5}">
                      <a16:colId xmlns:a16="http://schemas.microsoft.com/office/drawing/2014/main" val="20000"/>
                    </a:ext>
                  </a:extLst>
                </a:gridCol>
              </a:tblGrid>
              <a:tr h="635500">
                <a:tc>
                  <a:txBody>
                    <a:bodyPr/>
                    <a:lstStyle/>
                    <a:p>
                      <a:pPr marL="0" marR="0" algn="l">
                        <a:lnSpc>
                          <a:spcPct val="115000"/>
                        </a:lnSpc>
                        <a:spcBef>
                          <a:spcPts val="0"/>
                        </a:spcBef>
                        <a:spcAft>
                          <a:spcPts val="0"/>
                        </a:spcAft>
                      </a:pPr>
                      <a:r>
                        <a:rPr lang="en-IN" sz="1600" b="0" dirty="0">
                          <a:effectLst/>
                          <a:latin typeface="Casper" panose="02000506000000020004"/>
                          <a:ea typeface="Times New Roman" panose="02020603050405020304" pitchFamily="18" charset="0"/>
                          <a:cs typeface="Times New Roman" panose="02020603050405020304" pitchFamily="18" charset="0"/>
                        </a:rPr>
                        <a:t>After</a:t>
                      </a:r>
                      <a:r>
                        <a:rPr lang="en-IN" sz="1600" b="0" baseline="0" dirty="0">
                          <a:effectLst/>
                          <a:latin typeface="Casper" panose="02000506000000020004"/>
                          <a:ea typeface="Times New Roman" panose="02020603050405020304" pitchFamily="18" charset="0"/>
                          <a:cs typeface="Times New Roman" panose="02020603050405020304" pitchFamily="18" charset="0"/>
                        </a:rPr>
                        <a:t> this course student will be able to:</a:t>
                      </a:r>
                      <a:endParaRPr lang="en-US" sz="16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039405">
                <a:tc>
                  <a:txBody>
                    <a:bodyPr/>
                    <a:lstStyle/>
                    <a:p>
                      <a:pPr marL="342900" lvl="0" indent="-342900" algn="l">
                        <a:lnSpc>
                          <a:spcPct val="115000"/>
                        </a:lnSpc>
                        <a:spcAft>
                          <a:spcPts val="0"/>
                        </a:spcAft>
                        <a:buFont typeface="Symbol" panose="05050102010706020507" pitchFamily="18" charset="2"/>
                        <a:buChar char=""/>
                      </a:pPr>
                      <a:r>
                        <a:rPr lang="en-US" sz="2000" dirty="0">
                          <a:solidFill>
                            <a:srgbClr val="231F20"/>
                          </a:solidFill>
                          <a:effectLst/>
                          <a:latin typeface="Casper" panose="02000506000000020004"/>
                          <a:ea typeface="Calibri" panose="020F0502020204030204" pitchFamily="34" charset="0"/>
                          <a:cs typeface="Times New Roman" panose="02020603050405020304" pitchFamily="18" charset="0"/>
                        </a:rPr>
                        <a:t>To bring together several key of Computer network design and architecture</a:t>
                      </a: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950313">
                <a:tc>
                  <a:txBody>
                    <a:bodyPr/>
                    <a:lstStyle/>
                    <a:p>
                      <a:pPr marL="342900" lvl="0" indent="-342900" algn="l">
                        <a:lnSpc>
                          <a:spcPct val="115000"/>
                        </a:lnSpc>
                        <a:spcAft>
                          <a:spcPts val="0"/>
                        </a:spcAft>
                        <a:buFont typeface="Symbol" panose="05050102010706020507" pitchFamily="18" charset="2"/>
                        <a:buChar char=""/>
                      </a:pPr>
                      <a:r>
                        <a:rPr lang="en-US" sz="2000" dirty="0">
                          <a:solidFill>
                            <a:srgbClr val="231F20"/>
                          </a:solidFill>
                          <a:effectLst/>
                          <a:latin typeface="Casper" panose="02000506000000020004"/>
                          <a:ea typeface="Calibri" panose="020F0502020204030204" pitchFamily="34" charset="0"/>
                          <a:cs typeface="Times New Roman" panose="02020603050405020304" pitchFamily="18" charset="0"/>
                        </a:rPr>
                        <a:t>To </a:t>
                      </a:r>
                      <a:r>
                        <a:rPr lang="en-US" sz="2000" dirty="0">
                          <a:effectLst/>
                          <a:latin typeface="Casper" panose="02000506000000020004"/>
                          <a:ea typeface="Calibri" panose="020F0502020204030204" pitchFamily="34" charset="0"/>
                          <a:cs typeface="Times New Roman" panose="02020603050405020304" pitchFamily="18" charset="0"/>
                        </a:rPr>
                        <a:t>Familiarize the student with the basic taxonomy and terminology of the computer networking area.</a:t>
                      </a:r>
                      <a:endParaRPr lang="en-IN" sz="2000" dirty="0">
                        <a:effectLst/>
                        <a:latin typeface="Casper" panose="02000506000000020004"/>
                        <a:ea typeface="Calibri" panose="020F0502020204030204" pitchFamily="34" charset="0"/>
                        <a:cs typeface="Times New Roman" panose="02020603050405020304" pitchFamily="18" charset="0"/>
                      </a:endParaRPr>
                    </a:p>
                    <a:p>
                      <a:pPr marL="0" lvl="0" indent="0" algn="l">
                        <a:lnSpc>
                          <a:spcPct val="115000"/>
                        </a:lnSpc>
                        <a:spcAft>
                          <a:spcPts val="1000"/>
                        </a:spcAft>
                        <a:buFont typeface="Symbol" panose="05050102010706020507" pitchFamily="18" charset="2"/>
                        <a:buNone/>
                      </a:pP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819645">
                <a:tc>
                  <a:txBody>
                    <a:bodyPr/>
                    <a:lstStyle/>
                    <a:p>
                      <a:pPr marL="342900" lvl="0" indent="-342900" algn="l">
                        <a:lnSpc>
                          <a:spcPct val="115000"/>
                        </a:lnSpc>
                        <a:spcAft>
                          <a:spcPts val="1000"/>
                        </a:spcAft>
                        <a:buFont typeface="Symbol" panose="05050102010706020507" pitchFamily="18" charset="2"/>
                        <a:buChar char=""/>
                      </a:pPr>
                      <a:r>
                        <a:rPr lang="en-US" sz="2000" dirty="0">
                          <a:solidFill>
                            <a:srgbClr val="231F20"/>
                          </a:solidFill>
                          <a:effectLst/>
                          <a:latin typeface="Casper" panose="02000506000000020004"/>
                          <a:ea typeface="Calibri" panose="020F0502020204030204" pitchFamily="34" charset="0"/>
                          <a:cs typeface="Times New Roman" panose="02020603050405020304" pitchFamily="18" charset="0"/>
                        </a:rPr>
                        <a:t>To </a:t>
                      </a:r>
                      <a:r>
                        <a:rPr lang="en-US" sz="2000" dirty="0">
                          <a:effectLst/>
                          <a:latin typeface="Casper" panose="02000506000000020004"/>
                          <a:ea typeface="Calibri" panose="020F0502020204030204" pitchFamily="34" charset="0"/>
                          <a:cs typeface="Times New Roman" panose="02020603050405020304" pitchFamily="18" charset="0"/>
                        </a:rPr>
                        <a:t>Allow the student to gain expertise in some specific areas of networking such as the design and maintenance of individual networks.</a:t>
                      </a: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pic>
        <p:nvPicPr>
          <p:cNvPr id="9" name="Picture 8" descr="Those Infernal &quot;Learning Outcomes&quot;"/>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0"/>
            <a:ext cx="5170697" cy="32096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838199" y="365126"/>
            <a:ext cx="8645435" cy="784405"/>
          </a:xfrm>
        </p:spPr>
        <p:txBody>
          <a:bodyPr>
            <a:normAutofit/>
          </a:bodyPr>
          <a:lstStyle/>
          <a:p>
            <a:pPr algn="ctr"/>
            <a:r>
              <a:rPr lang="en-US" dirty="0">
                <a:latin typeface="Casper" panose="02000506000000020004"/>
              </a:rPr>
              <a:t>	Physical Layer</a:t>
            </a:r>
          </a:p>
        </p:txBody>
      </p:sp>
      <p:sp>
        <p:nvSpPr>
          <p:cNvPr id="211971" name="Rectangle 3"/>
          <p:cNvSpPr>
            <a:spLocks noGrp="1" noChangeArrowheads="1"/>
          </p:cNvSpPr>
          <p:nvPr>
            <p:ph type="body" idx="1"/>
          </p:nvPr>
        </p:nvSpPr>
        <p:spPr>
          <a:xfrm>
            <a:off x="1371599" y="1602399"/>
            <a:ext cx="9862457" cy="4506686"/>
          </a:xfrm>
        </p:spPr>
        <p:txBody>
          <a:bodyPr>
            <a:normAutofit fontScale="92500" lnSpcReduction="10000"/>
          </a:bodyPr>
          <a:lstStyle/>
          <a:p>
            <a:pPr algn="just"/>
            <a:r>
              <a:rPr lang="en-US" dirty="0"/>
              <a:t>The physical layer is the first and lowest layer of the Open System Interconnection Model (OSI Model.)</a:t>
            </a:r>
          </a:p>
          <a:p>
            <a:pPr algn="just"/>
            <a:r>
              <a:rPr lang="en-US" dirty="0"/>
              <a:t>The physical layer (also known as layer 1) deals with bit-level transmission between different devices and supports electrical or mechanical interfaces connecting to the physical medium for synchronized communication.</a:t>
            </a:r>
          </a:p>
          <a:p>
            <a:pPr algn="just"/>
            <a:r>
              <a:rPr lang="en-US" dirty="0"/>
              <a:t>This layer plays with most of the network’s physical connections—wireless transmission, cabling, cabling standards and types, connectors and types, network interface cards, and more —as per network requirements.</a:t>
            </a:r>
          </a:p>
          <a:p>
            <a:pPr algn="just"/>
            <a:r>
              <a:rPr lang="en-US" dirty="0"/>
              <a:t>The physical layer does not deal with the actual physical medium (like copper, fiber, etc.)</a:t>
            </a:r>
            <a:endParaRPr lang="en-US" sz="2400" dirty="0">
              <a:latin typeface="Casper" panose="020005060000000200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4</a:t>
            </a:fld>
            <a:endParaRPr lang="en-US" dirty="0"/>
          </a:p>
        </p:txBody>
      </p:sp>
      <p:sp>
        <p:nvSpPr>
          <p:cNvPr id="5" name="Rectangle 4"/>
          <p:cNvSpPr/>
          <p:nvPr/>
        </p:nvSpPr>
        <p:spPr>
          <a:xfrm>
            <a:off x="1238791" y="203606"/>
            <a:ext cx="10186853"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99753" y="1521640"/>
            <a:ext cx="10125891" cy="483788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provided by Physical Layer(Functionalities) </a:t>
            </a:r>
          </a:p>
        </p:txBody>
      </p:sp>
      <p:sp>
        <p:nvSpPr>
          <p:cNvPr id="3" name="Content Placeholder 2"/>
          <p:cNvSpPr>
            <a:spLocks noGrp="1"/>
          </p:cNvSpPr>
          <p:nvPr>
            <p:ph idx="1"/>
          </p:nvPr>
        </p:nvSpPr>
        <p:spPr>
          <a:xfrm>
            <a:off x="391886" y="1690688"/>
            <a:ext cx="10961914" cy="4486275"/>
          </a:xfrm>
        </p:spPr>
        <p:txBody>
          <a:bodyPr>
            <a:noAutofit/>
          </a:bodyPr>
          <a:lstStyle/>
          <a:p>
            <a:r>
              <a:rPr lang="en-US" sz="2400" dirty="0"/>
              <a:t>Cables and connectors</a:t>
            </a:r>
          </a:p>
          <a:p>
            <a:r>
              <a:rPr lang="en-US" sz="2400" dirty="0"/>
              <a:t>Physical topologies</a:t>
            </a:r>
          </a:p>
          <a:p>
            <a:r>
              <a:rPr lang="en-US" sz="2400" dirty="0"/>
              <a:t>Hardware (Repeaters , Hubs)</a:t>
            </a:r>
          </a:p>
          <a:p>
            <a:r>
              <a:rPr lang="en-US" sz="2400" dirty="0"/>
              <a:t>Transmission Modes</a:t>
            </a:r>
          </a:p>
          <a:p>
            <a:r>
              <a:rPr lang="en-US" sz="2400" dirty="0"/>
              <a:t>Encoding</a:t>
            </a:r>
          </a:p>
          <a:p>
            <a:r>
              <a:rPr lang="en-US" sz="2400" dirty="0"/>
              <a:t>Multiplexing</a:t>
            </a:r>
            <a:br>
              <a:rPr lang="en-US" sz="2400" dirty="0"/>
            </a:b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spTree>
    <p:extLst>
      <p:ext uri="{BB962C8B-B14F-4D97-AF65-F5344CB8AC3E}">
        <p14:creationId xmlns:p14="http://schemas.microsoft.com/office/powerpoint/2010/main" val="231830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673C-2CFD-8085-5433-5999A4031D08}"/>
              </a:ext>
            </a:extLst>
          </p:cNvPr>
          <p:cNvSpPr>
            <a:spLocks noGrp="1"/>
          </p:cNvSpPr>
          <p:nvPr>
            <p:ph type="title"/>
          </p:nvPr>
        </p:nvSpPr>
        <p:spPr/>
        <p:txBody>
          <a:bodyPr/>
          <a:lstStyle/>
          <a:p>
            <a:r>
              <a:rPr lang="en-IN" dirty="0"/>
              <a:t>cables</a:t>
            </a:r>
          </a:p>
        </p:txBody>
      </p:sp>
      <p:pic>
        <p:nvPicPr>
          <p:cNvPr id="5" name="Content Placeholder 4">
            <a:extLst>
              <a:ext uri="{FF2B5EF4-FFF2-40B4-BE49-F238E27FC236}">
                <a16:creationId xmlns:a16="http://schemas.microsoft.com/office/drawing/2014/main" id="{798413A3-D8B6-171E-8DDF-BA6DF492667F}"/>
              </a:ext>
            </a:extLst>
          </p:cNvPr>
          <p:cNvPicPr>
            <a:picLocks noGrp="1" noChangeAspect="1"/>
          </p:cNvPicPr>
          <p:nvPr>
            <p:ph idx="1"/>
          </p:nvPr>
        </p:nvPicPr>
        <p:blipFill>
          <a:blip r:embed="rId2"/>
          <a:stretch>
            <a:fillRect/>
          </a:stretch>
        </p:blipFill>
        <p:spPr>
          <a:xfrm>
            <a:off x="1174696" y="2002907"/>
            <a:ext cx="5699816" cy="4351338"/>
          </a:xfrm>
        </p:spPr>
      </p:pic>
      <p:pic>
        <p:nvPicPr>
          <p:cNvPr id="7" name="Picture 6">
            <a:extLst>
              <a:ext uri="{FF2B5EF4-FFF2-40B4-BE49-F238E27FC236}">
                <a16:creationId xmlns:a16="http://schemas.microsoft.com/office/drawing/2014/main" id="{8A26683E-94FA-4A87-EAB1-BF85647D0FA7}"/>
              </a:ext>
            </a:extLst>
          </p:cNvPr>
          <p:cNvPicPr>
            <a:picLocks noChangeAspect="1"/>
          </p:cNvPicPr>
          <p:nvPr/>
        </p:nvPicPr>
        <p:blipFill>
          <a:blip r:embed="rId3"/>
          <a:stretch>
            <a:fillRect/>
          </a:stretch>
        </p:blipFill>
        <p:spPr>
          <a:xfrm>
            <a:off x="7192919" y="1893401"/>
            <a:ext cx="4160881" cy="4290432"/>
          </a:xfrm>
          <a:prstGeom prst="rect">
            <a:avLst/>
          </a:prstGeom>
        </p:spPr>
      </p:pic>
      <p:pic>
        <p:nvPicPr>
          <p:cNvPr id="8" name="Picture 7">
            <a:extLst>
              <a:ext uri="{FF2B5EF4-FFF2-40B4-BE49-F238E27FC236}">
                <a16:creationId xmlns:a16="http://schemas.microsoft.com/office/drawing/2014/main" id="{427106CF-A6B2-3712-3AAF-384A0112B1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spTree>
    <p:extLst>
      <p:ext uri="{BB962C8B-B14F-4D97-AF65-F5344CB8AC3E}">
        <p14:creationId xmlns:p14="http://schemas.microsoft.com/office/powerpoint/2010/main" val="674789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D40B-0409-4681-EC79-0DC47A9A54D7}"/>
              </a:ext>
            </a:extLst>
          </p:cNvPr>
          <p:cNvSpPr>
            <a:spLocks noGrp="1"/>
          </p:cNvSpPr>
          <p:nvPr>
            <p:ph type="title"/>
          </p:nvPr>
        </p:nvSpPr>
        <p:spPr/>
        <p:txBody>
          <a:bodyPr/>
          <a:lstStyle/>
          <a:p>
            <a:r>
              <a:rPr lang="en-IN" dirty="0"/>
              <a:t>Role of Physical layer</a:t>
            </a:r>
          </a:p>
        </p:txBody>
      </p:sp>
      <p:sp>
        <p:nvSpPr>
          <p:cNvPr id="3" name="Content Placeholder 2">
            <a:extLst>
              <a:ext uri="{FF2B5EF4-FFF2-40B4-BE49-F238E27FC236}">
                <a16:creationId xmlns:a16="http://schemas.microsoft.com/office/drawing/2014/main" id="{4650FCE6-356F-FC02-038D-AE109B8C836E}"/>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24C917E0-AB3B-AC5F-87DC-3EA2E8EBC457}"/>
              </a:ext>
            </a:extLst>
          </p:cNvPr>
          <p:cNvPicPr>
            <a:picLocks noChangeAspect="1"/>
          </p:cNvPicPr>
          <p:nvPr/>
        </p:nvPicPr>
        <p:blipFill>
          <a:blip r:embed="rId2"/>
          <a:stretch>
            <a:fillRect/>
          </a:stretch>
        </p:blipFill>
        <p:spPr>
          <a:xfrm>
            <a:off x="2184986" y="1980140"/>
            <a:ext cx="6445830" cy="4350109"/>
          </a:xfrm>
          <a:prstGeom prst="rect">
            <a:avLst/>
          </a:prstGeom>
        </p:spPr>
      </p:pic>
      <p:pic>
        <p:nvPicPr>
          <p:cNvPr id="8" name="Picture 7">
            <a:extLst>
              <a:ext uri="{FF2B5EF4-FFF2-40B4-BE49-F238E27FC236}">
                <a16:creationId xmlns:a16="http://schemas.microsoft.com/office/drawing/2014/main" id="{60EF7D3C-7638-EA57-A0F2-6ECC4866C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spTree>
    <p:extLst>
      <p:ext uri="{BB962C8B-B14F-4D97-AF65-F5344CB8AC3E}">
        <p14:creationId xmlns:p14="http://schemas.microsoft.com/office/powerpoint/2010/main" val="284753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7F81-9CE5-C85C-747C-7D713D8FEF12}"/>
              </a:ext>
            </a:extLst>
          </p:cNvPr>
          <p:cNvSpPr>
            <a:spLocks noGrp="1"/>
          </p:cNvSpPr>
          <p:nvPr>
            <p:ph type="title"/>
          </p:nvPr>
        </p:nvSpPr>
        <p:spPr/>
        <p:txBody>
          <a:bodyPr/>
          <a:lstStyle/>
          <a:p>
            <a:r>
              <a:rPr lang="en-IN" dirty="0"/>
              <a:t>Encoding</a:t>
            </a:r>
          </a:p>
        </p:txBody>
      </p:sp>
      <p:pic>
        <p:nvPicPr>
          <p:cNvPr id="5" name="Picture 4">
            <a:extLst>
              <a:ext uri="{FF2B5EF4-FFF2-40B4-BE49-F238E27FC236}">
                <a16:creationId xmlns:a16="http://schemas.microsoft.com/office/drawing/2014/main" id="{B8EF3B0C-3FE1-C892-2822-5BB4F52655AE}"/>
              </a:ext>
            </a:extLst>
          </p:cNvPr>
          <p:cNvPicPr>
            <a:picLocks noChangeAspect="1"/>
          </p:cNvPicPr>
          <p:nvPr/>
        </p:nvPicPr>
        <p:blipFill>
          <a:blip r:embed="rId2"/>
          <a:stretch>
            <a:fillRect/>
          </a:stretch>
        </p:blipFill>
        <p:spPr>
          <a:xfrm>
            <a:off x="916116" y="1481788"/>
            <a:ext cx="7056732" cy="5182049"/>
          </a:xfrm>
          <a:prstGeom prst="rect">
            <a:avLst/>
          </a:prstGeom>
        </p:spPr>
      </p:pic>
      <p:sp>
        <p:nvSpPr>
          <p:cNvPr id="9" name="Content Placeholder 8">
            <a:extLst>
              <a:ext uri="{FF2B5EF4-FFF2-40B4-BE49-F238E27FC236}">
                <a16:creationId xmlns:a16="http://schemas.microsoft.com/office/drawing/2014/main" id="{D9836C86-4E04-4E7F-6601-8AA936731155}"/>
              </a:ext>
            </a:extLst>
          </p:cNvPr>
          <p:cNvSpPr>
            <a:spLocks noGrp="1"/>
          </p:cNvSpPr>
          <p:nvPr>
            <p:ph idx="1"/>
          </p:nvPr>
        </p:nvSpPr>
        <p:spPr/>
        <p:txBody>
          <a:bodyPr/>
          <a:lstStyle/>
          <a:p>
            <a:endParaRPr lang="en-IN" dirty="0"/>
          </a:p>
        </p:txBody>
      </p:sp>
      <p:pic>
        <p:nvPicPr>
          <p:cNvPr id="10" name="Picture 9">
            <a:extLst>
              <a:ext uri="{FF2B5EF4-FFF2-40B4-BE49-F238E27FC236}">
                <a16:creationId xmlns:a16="http://schemas.microsoft.com/office/drawing/2014/main" id="{1BF98AF8-9A3B-2944-CCCB-39DB4266B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spTree>
    <p:extLst>
      <p:ext uri="{BB962C8B-B14F-4D97-AF65-F5344CB8AC3E}">
        <p14:creationId xmlns:p14="http://schemas.microsoft.com/office/powerpoint/2010/main" val="60705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36F4-699B-09DA-2031-CD17A54C37CA}"/>
              </a:ext>
            </a:extLst>
          </p:cNvPr>
          <p:cNvSpPr>
            <a:spLocks noGrp="1"/>
          </p:cNvSpPr>
          <p:nvPr>
            <p:ph type="title"/>
          </p:nvPr>
        </p:nvSpPr>
        <p:spPr/>
        <p:txBody>
          <a:bodyPr/>
          <a:lstStyle/>
          <a:p>
            <a:r>
              <a:rPr lang="en-IN" dirty="0"/>
              <a:t>Types of signals</a:t>
            </a:r>
          </a:p>
        </p:txBody>
      </p:sp>
      <p:sp>
        <p:nvSpPr>
          <p:cNvPr id="3" name="Content Placeholder 2">
            <a:extLst>
              <a:ext uri="{FF2B5EF4-FFF2-40B4-BE49-F238E27FC236}">
                <a16:creationId xmlns:a16="http://schemas.microsoft.com/office/drawing/2014/main" id="{69F48498-5582-B716-4849-F3CB910590A4}"/>
              </a:ext>
            </a:extLst>
          </p:cNvPr>
          <p:cNvSpPr>
            <a:spLocks noGrp="1"/>
          </p:cNvSpPr>
          <p:nvPr>
            <p:ph idx="1"/>
          </p:nvPr>
        </p:nvSpPr>
        <p:spPr/>
        <p:txBody>
          <a:bodyPr/>
          <a:lstStyle/>
          <a:p>
            <a:endParaRPr lang="en-IN"/>
          </a:p>
        </p:txBody>
      </p:sp>
      <p:pic>
        <p:nvPicPr>
          <p:cNvPr id="4" name="Content Placeholder 6">
            <a:extLst>
              <a:ext uri="{FF2B5EF4-FFF2-40B4-BE49-F238E27FC236}">
                <a16:creationId xmlns:a16="http://schemas.microsoft.com/office/drawing/2014/main" id="{09B6FB31-F5B3-F185-386F-463274685730}"/>
              </a:ext>
            </a:extLst>
          </p:cNvPr>
          <p:cNvPicPr>
            <a:picLocks noChangeAspect="1"/>
          </p:cNvPicPr>
          <p:nvPr/>
        </p:nvPicPr>
        <p:blipFill>
          <a:blip r:embed="rId2"/>
          <a:stretch>
            <a:fillRect/>
          </a:stretch>
        </p:blipFill>
        <p:spPr>
          <a:xfrm>
            <a:off x="1023086" y="1690688"/>
            <a:ext cx="6149044" cy="4351338"/>
          </a:xfrm>
          <a:prstGeom prst="rect">
            <a:avLst/>
          </a:prstGeom>
        </p:spPr>
      </p:pic>
      <p:pic>
        <p:nvPicPr>
          <p:cNvPr id="5" name="Picture 4">
            <a:extLst>
              <a:ext uri="{FF2B5EF4-FFF2-40B4-BE49-F238E27FC236}">
                <a16:creationId xmlns:a16="http://schemas.microsoft.com/office/drawing/2014/main" id="{E99B675B-C89A-BE10-2B83-82EC5DC5B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spTree>
    <p:extLst>
      <p:ext uri="{BB962C8B-B14F-4D97-AF65-F5344CB8AC3E}">
        <p14:creationId xmlns:p14="http://schemas.microsoft.com/office/powerpoint/2010/main" val="3135088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1659</Words>
  <Application>Microsoft Office PowerPoint</Application>
  <PresentationFormat>Widescreen</PresentationFormat>
  <Paragraphs>158</Paragraphs>
  <Slides>26</Slides>
  <Notes>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40" baseType="lpstr">
      <vt:lpstr>Arial</vt:lpstr>
      <vt:lpstr>Calibri</vt:lpstr>
      <vt:lpstr>Calibri Light</vt:lpstr>
      <vt:lpstr>Casper</vt:lpstr>
      <vt:lpstr>Casper Bold</vt:lpstr>
      <vt:lpstr>erdana</vt:lpstr>
      <vt:lpstr>inter-bold</vt:lpstr>
      <vt:lpstr>inter-regular</vt:lpstr>
      <vt:lpstr>Karla</vt:lpstr>
      <vt:lpstr>Raleway ExtraBold</vt:lpstr>
      <vt:lpstr>Symbol</vt:lpstr>
      <vt:lpstr>Times New Roman</vt:lpstr>
      <vt:lpstr>Office Theme</vt:lpstr>
      <vt:lpstr>CorelDRAW</vt:lpstr>
      <vt:lpstr>PowerPoint Presentation</vt:lpstr>
      <vt:lpstr>Course Objectives  </vt:lpstr>
      <vt:lpstr>Course Outcomes  </vt:lpstr>
      <vt:lpstr> Physical Layer</vt:lpstr>
      <vt:lpstr>Services provided by Physical Layer(Functionalities) </vt:lpstr>
      <vt:lpstr>cables</vt:lpstr>
      <vt:lpstr>Role of Physical layer</vt:lpstr>
      <vt:lpstr>Encoding</vt:lpstr>
      <vt:lpstr>Types of signals</vt:lpstr>
      <vt:lpstr>PowerPoint Presentation</vt:lpstr>
      <vt:lpstr>Types of Multiplexing</vt:lpstr>
      <vt:lpstr>Modem</vt:lpstr>
      <vt:lpstr>Switching techniques </vt:lpstr>
      <vt:lpstr>Circuit Switching </vt:lpstr>
      <vt:lpstr>PowerPoint Presentation</vt:lpstr>
      <vt:lpstr>PowerPoint Presentation</vt:lpstr>
      <vt:lpstr>Message Switching </vt:lpstr>
      <vt:lpstr>PowerPoint Presentation</vt:lpstr>
      <vt:lpstr>Packet Switching </vt:lpstr>
      <vt:lpstr>PowerPoint Presentation</vt:lpstr>
      <vt:lpstr>Approaches Of Packet Switching: </vt:lpstr>
      <vt:lpstr>Virtual Circuit Switching </vt:lpstr>
      <vt:lpstr>PowerPoint Presentation</vt:lpstr>
      <vt:lpstr>Key Points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Monica Luthra</cp:lastModifiedBy>
  <cp:revision>39</cp:revision>
  <dcterms:created xsi:type="dcterms:W3CDTF">2020-06-23T13:10:00Z</dcterms:created>
  <dcterms:modified xsi:type="dcterms:W3CDTF">2022-08-24T05:28:05Z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