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98" r:id="rId3"/>
    <p:sldId id="299" r:id="rId4"/>
    <p:sldId id="259" r:id="rId5"/>
    <p:sldId id="260" r:id="rId6"/>
    <p:sldId id="331" r:id="rId7"/>
    <p:sldId id="261" r:id="rId8"/>
    <p:sldId id="262" r:id="rId9"/>
    <p:sldId id="263" r:id="rId10"/>
    <p:sldId id="300" r:id="rId11"/>
    <p:sldId id="301"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9A561-B134-482F-BA7D-54D0CC627A7E}" type="datetimeFigureOut">
              <a:rPr lang="en-IN" smtClean="0"/>
              <a:t>29-08-2022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E3DC-DE26-43E7-AA38-F1191C93EFA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8/29/2022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D3702D-A7A6-4B4C-ADFB-ED98E8BC2CE0}"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D3702D-A7A6-4B4C-ADFB-ED98E8BC2CE0}"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D3702D-A7A6-4B4C-ADFB-ED98E8BC2CE0}"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D3702D-A7A6-4B4C-ADFB-ED98E8BC2CE0}"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702D-A7A6-4B4C-ADFB-ED98E8BC2CE0}"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3702D-A7A6-4B4C-ADFB-ED98E8BC2CE0}" type="datetimeFigureOut">
              <a:rPr lang="en-IN" smtClean="0"/>
              <a:t>29-08-2022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6424D-5864-4683-8BAA-6B541FE4E2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VwN91x5i25g&amp;list=PLBlnK6fEyqRgMCUAG0XRw78UA8qnv6jEx"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cloudflare.com/learning/ddos/glossary/open-systems-interconnection-model-osi/" TargetMode="External"/><Relationship Id="rId4" Type="http://schemas.openxmlformats.org/officeDocument/2006/relationships/hyperlink" Target="http://www.svecw.edu.in/Docs/CSECNLNotes2013.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www.geeksforgeeks.org/basics-computer-network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geeksforgeeks.org/basics-computer-network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tutorialspoint.com/data_communication_computer_network/computer_network_types.ht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data_communication_computer_network/computer_network_types.ht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tutorialspoint.com/data_communication_computer_network/computer_network_type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Lecture - 1 .1,1.2,1.3,1.4,1.5</a:t>
            </a: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Basics of  Computer </a:t>
            </a:r>
            <a:r>
              <a:rPr lang="en-US" sz="1600" b="1" dirty="0" err="1">
                <a:latin typeface="Casper" panose="02000506000000020004"/>
                <a:cs typeface="Times New Roman" panose="02020603050405020304" pitchFamily="18" charset="0"/>
              </a:rPr>
              <a:t>Networks,categories</a:t>
            </a:r>
            <a:r>
              <a:rPr lang="en-US" sz="1600" b="1" dirty="0">
                <a:latin typeface="Casper" panose="02000506000000020004"/>
                <a:cs typeface="Times New Roman" panose="02020603050405020304" pitchFamily="18" charset="0"/>
              </a:rPr>
              <a:t> </a:t>
            </a:r>
            <a:r>
              <a:rPr lang="en-US" sz="1600" b="1">
                <a:latin typeface="Casper" panose="02000506000000020004"/>
                <a:cs typeface="Times New Roman" panose="02020603050405020304" pitchFamily="18" charset="0"/>
              </a:rPr>
              <a:t>of network</a:t>
            </a: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By : Dr. 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07133"/>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CST- 348</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10</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panose="02000506000000020004"/>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lvl="0" algn="just"/>
            <a:r>
              <a:rPr lang="en-US" sz="1600" dirty="0">
                <a:latin typeface="Casper" panose="02000506000000020004"/>
              </a:rPr>
              <a:t>Data communications are the transfer of data from one device to another via some form of transmission medium.</a:t>
            </a:r>
            <a:endParaRPr lang="en-IN" sz="1600" dirty="0">
              <a:latin typeface="Casper" panose="02000506000000020004"/>
            </a:endParaRPr>
          </a:p>
          <a:p>
            <a:pPr lvl="0" algn="just"/>
            <a:r>
              <a:rPr lang="en-US" sz="1600" dirty="0">
                <a:latin typeface="Casper" panose="02000506000000020004"/>
              </a:rPr>
              <a:t>A data communications system must transmit data to the correct destination in an</a:t>
            </a:r>
            <a:endParaRPr lang="en-IN" sz="1600" dirty="0">
              <a:latin typeface="Casper" panose="02000506000000020004"/>
            </a:endParaRPr>
          </a:p>
          <a:p>
            <a:pPr algn="just"/>
            <a:r>
              <a:rPr lang="en-US" sz="1600" dirty="0">
                <a:latin typeface="Casper" panose="02000506000000020004"/>
              </a:rPr>
              <a:t>accurate and timely manner.</a:t>
            </a:r>
            <a:endParaRPr lang="en-IN" sz="1600" dirty="0">
              <a:latin typeface="Casper" panose="02000506000000020004"/>
            </a:endParaRPr>
          </a:p>
          <a:p>
            <a:pPr lvl="0" algn="just"/>
            <a:r>
              <a:rPr lang="en-US" sz="1600" dirty="0">
                <a:latin typeface="Casper" panose="02000506000000020004"/>
              </a:rPr>
              <a:t>Text, numbers, images, audio, and video are different forms of information.</a:t>
            </a:r>
            <a:endParaRPr lang="en-IN" sz="1600" dirty="0">
              <a:latin typeface="Casper" panose="02000506000000020004"/>
            </a:endParaRPr>
          </a:p>
          <a:p>
            <a:pPr algn="just"/>
            <a:r>
              <a:rPr lang="en-US" sz="1600" dirty="0">
                <a:latin typeface="Casper" panose="02000506000000020004"/>
              </a:rPr>
              <a:t>Data flow between two devices can occur in one of three ways: simplex, half-duplex,</a:t>
            </a:r>
            <a:r>
              <a:rPr lang="en-IN" sz="1600" dirty="0">
                <a:latin typeface="Casper" panose="02000506000000020004"/>
              </a:rPr>
              <a:t> </a:t>
            </a:r>
            <a:r>
              <a:rPr lang="en-US" sz="1600" dirty="0">
                <a:latin typeface="Casper" panose="02000506000000020004"/>
              </a:rPr>
              <a:t>or full-duplex.</a:t>
            </a:r>
            <a:endParaRPr lang="en-IN" sz="1600" dirty="0">
              <a:latin typeface="Casper" panose="02000506000000020004"/>
            </a:endParaRPr>
          </a:p>
          <a:p>
            <a:pPr lvl="0" algn="just"/>
            <a:r>
              <a:rPr lang="en-US" sz="1600" dirty="0">
                <a:latin typeface="Casper" panose="02000506000000020004"/>
              </a:rPr>
              <a:t>In a point-to-point connection, two and only two devices are connected by a</a:t>
            </a:r>
            <a:endParaRPr lang="en-IN" sz="1600" dirty="0">
              <a:latin typeface="Casper" panose="02000506000000020004"/>
            </a:endParaRPr>
          </a:p>
          <a:p>
            <a:pPr algn="just"/>
            <a:r>
              <a:rPr lang="en-US" sz="1600" dirty="0">
                <a:latin typeface="Casper" panose="02000506000000020004"/>
              </a:rPr>
              <a:t>dedicated link. In a multipoint connection, three or more devices share a link.</a:t>
            </a:r>
            <a:endParaRPr lang="en-IN" sz="1600" dirty="0">
              <a:latin typeface="Casper" panose="02000506000000020004"/>
            </a:endParaRPr>
          </a:p>
          <a:p>
            <a:pPr lvl="0" algn="just"/>
            <a:r>
              <a:rPr lang="en-US" sz="1600" dirty="0">
                <a:latin typeface="Casper" panose="02000506000000020004"/>
              </a:rPr>
              <a:t>Topology refers to the physical or logical arrangement of a network. Devices may</a:t>
            </a:r>
            <a:r>
              <a:rPr lang="en-IN" sz="1600" dirty="0">
                <a:latin typeface="Casper" panose="02000506000000020004"/>
              </a:rPr>
              <a:t> </a:t>
            </a:r>
            <a:r>
              <a:rPr lang="en-US" sz="1600" dirty="0">
                <a:latin typeface="Casper" panose="02000506000000020004"/>
              </a:rPr>
              <a:t>be arranged in a mesh, star, bus, or ring topology.</a:t>
            </a:r>
            <a:endParaRPr lang="en-IN" sz="1600" dirty="0">
              <a:latin typeface="Casper" panose="02000506000000020004"/>
            </a:endParaRPr>
          </a:p>
          <a:p>
            <a:pPr lvl="0" algn="just"/>
            <a:r>
              <a:rPr lang="en-US" sz="1600" dirty="0">
                <a:latin typeface="Casper" panose="02000506000000020004"/>
              </a:rPr>
              <a:t>A network can be categorized as a local area network or a wide area network.</a:t>
            </a:r>
            <a:endParaRPr lang="en-IN" sz="1600" dirty="0">
              <a:latin typeface="Casper" panose="02000506000000020004"/>
            </a:endParaRPr>
          </a:p>
          <a:p>
            <a:pPr lvl="0" algn="just"/>
            <a:r>
              <a:rPr lang="en-US" sz="1600" dirty="0">
                <a:latin typeface="Casper" panose="02000506000000020004"/>
              </a:rPr>
              <a:t>There are local, regional, national, and international Internet service providers.</a:t>
            </a:r>
            <a:endParaRPr lang="en-IN" sz="1600" dirty="0">
              <a:latin typeface="Casper" panose="02000506000000020004"/>
            </a:endParaRPr>
          </a:p>
          <a:p>
            <a:pPr lvl="0" algn="just"/>
            <a:r>
              <a:rPr lang="en-US" sz="1600" dirty="0">
                <a:latin typeface="Casper" panose="02000506000000020004"/>
              </a:rPr>
              <a:t>A protocol is a set of rules that govern data communication; the key elements of</a:t>
            </a:r>
            <a:r>
              <a:rPr lang="en-IN" sz="1600" dirty="0">
                <a:latin typeface="Casper" panose="02000506000000020004"/>
              </a:rPr>
              <a:t> </a:t>
            </a:r>
            <a:r>
              <a:rPr lang="en-US" sz="1600" dirty="0">
                <a:latin typeface="Casper" panose="02000506000000020004"/>
              </a:rPr>
              <a:t>a protocol are syntax, semantics, and timing</a:t>
            </a:r>
            <a:endParaRPr lang="en-US" altLang="tr-TR" sz="1600" dirty="0">
              <a:latin typeface="Casper" panose="02000506000000020004"/>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11</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a:latin typeface="Casper" panose="02000506000000020004"/>
              </a:rPr>
              <a:t>References</a:t>
            </a:r>
          </a:p>
        </p:txBody>
      </p:sp>
      <p:sp>
        <p:nvSpPr>
          <p:cNvPr id="43012" name="Rectangle 3"/>
          <p:cNvSpPr>
            <a:spLocks noGrp="1" noChangeArrowheads="1"/>
          </p:cNvSpPr>
          <p:nvPr>
            <p:ph type="body" idx="1"/>
          </p:nvPr>
        </p:nvSpPr>
        <p:spPr>
          <a:xfrm>
            <a:off x="1295400" y="1933303"/>
            <a:ext cx="9063446" cy="4297680"/>
          </a:xfrm>
        </p:spPr>
        <p:txBody>
          <a:bodyPr>
            <a:normAutofit lnSpcReduction="10000"/>
          </a:bodyPr>
          <a:lstStyle/>
          <a:p>
            <a:r>
              <a:rPr lang="en-IN" u="sng" dirty="0">
                <a:latin typeface="Casper" panose="02000506000000020004"/>
                <a:hlinkClick r:id="rId2"/>
              </a:rPr>
              <a:t>https://www.geeksforgeeks.org/basics-computer-networking/</a:t>
            </a:r>
            <a:endParaRPr lang="en-IN" u="sng" dirty="0">
              <a:latin typeface="Casper" panose="02000506000000020004"/>
            </a:endParaRPr>
          </a:p>
          <a:p>
            <a:endParaRPr lang="en-IN" dirty="0">
              <a:latin typeface="Casper" panose="02000506000000020004"/>
            </a:endParaRPr>
          </a:p>
          <a:p>
            <a:r>
              <a:rPr lang="en-IN" u="sng" dirty="0">
                <a:latin typeface="Casper" panose="02000506000000020004"/>
                <a:hlinkClick r:id="rId3"/>
              </a:rPr>
              <a:t>https://www.youtube.com/watch?v=VwN91x5i25g&amp;list=PLBlnK6fEyqRgMCUAG0XRw78UA8qnv6jEx</a:t>
            </a:r>
            <a:endParaRPr lang="en-IN" dirty="0">
              <a:latin typeface="Casper" panose="02000506000000020004"/>
            </a:endParaRPr>
          </a:p>
          <a:p>
            <a:endParaRPr lang="en-IN" u="sng" dirty="0">
              <a:latin typeface="Casper" panose="02000506000000020004"/>
              <a:hlinkClick r:id="rId4"/>
            </a:endParaRPr>
          </a:p>
          <a:p>
            <a:r>
              <a:rPr lang="en-IN" u="sng" dirty="0">
                <a:latin typeface="Casper" panose="02000506000000020004"/>
                <a:hlinkClick r:id="rId4"/>
              </a:rPr>
              <a:t>http://www.svecw.edu.in/Docs%5CCSECNLNotes2013.pdf</a:t>
            </a:r>
            <a:endParaRPr lang="en-IN" u="sng" dirty="0">
              <a:latin typeface="Casper" panose="02000506000000020004"/>
            </a:endParaRPr>
          </a:p>
          <a:p>
            <a:endParaRPr lang="en-IN" dirty="0">
              <a:hlinkClick r:id="rId5"/>
            </a:endParaRPr>
          </a:p>
          <a:p>
            <a:r>
              <a:rPr lang="en-IN" dirty="0">
                <a:hlinkClick r:id="rId5"/>
              </a:rPr>
              <a:t>https://www.cloudflare.com/learning/ddos/glossary/open-systems-interconnection-model-osi/</a:t>
            </a:r>
            <a:endParaRPr lang="en-IN" dirty="0">
              <a:latin typeface="Casper" panose="02000506000000020004"/>
            </a:endParaRPr>
          </a:p>
          <a:p>
            <a:endParaRPr lang="en-US" altLang="tr-TR" dirty="0">
              <a:latin typeface="Casper" panose="02000506000000020004"/>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925183"/>
            <a:ext cx="9183188" cy="4305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64516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193137"/>
              </p:ext>
            </p:extLst>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Outcomes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36877"/>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59905" y="6356348"/>
            <a:ext cx="2734235" cy="365125"/>
          </a:xfrm>
        </p:spPr>
        <p:txBody>
          <a:bodyPr/>
          <a:lstStyle/>
          <a:p>
            <a:fld id="{BDCDBBEF-AA6C-4BA6-85B2-A17D7F280E38}" type="slidenum">
              <a:rPr lang="en-US" smtClean="0"/>
              <a:t>4</a:t>
            </a:fld>
            <a:endParaRPr lang="en-US"/>
          </a:p>
        </p:txBody>
      </p:sp>
      <p:sp>
        <p:nvSpPr>
          <p:cNvPr id="3" name="Title 1"/>
          <p:cNvSpPr txBox="1"/>
          <p:nvPr/>
        </p:nvSpPr>
        <p:spPr>
          <a:xfrm>
            <a:off x="1554480" y="356281"/>
            <a:ext cx="5501640" cy="5860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Casper" panose="02000506000000020004"/>
              </a:rPr>
              <a:t>What is a Network?</a:t>
            </a:r>
          </a:p>
        </p:txBody>
      </p:sp>
      <p:sp>
        <p:nvSpPr>
          <p:cNvPr id="4" name="TextBox 3"/>
          <p:cNvSpPr txBox="1"/>
          <p:nvPr/>
        </p:nvSpPr>
        <p:spPr>
          <a:xfrm>
            <a:off x="5707600" y="2301986"/>
            <a:ext cx="5224428" cy="1938992"/>
          </a:xfrm>
          <a:prstGeom prst="rect">
            <a:avLst/>
          </a:prstGeom>
          <a:noFill/>
        </p:spPr>
        <p:txBody>
          <a:bodyPr wrap="square" rtlCol="0">
            <a:spAutoFit/>
          </a:bodyPr>
          <a:lstStyle/>
          <a:p>
            <a:pPr algn="just"/>
            <a:r>
              <a:rPr lang="en-IN" sz="2400" dirty="0">
                <a:latin typeface="Casper" panose="02000506000000020004"/>
              </a:rPr>
              <a:t>A </a:t>
            </a:r>
            <a:r>
              <a:rPr lang="en-IN" sz="2400" b="1" dirty="0">
                <a:latin typeface="Casper" panose="02000506000000020004"/>
              </a:rPr>
              <a:t>network</a:t>
            </a:r>
            <a:r>
              <a:rPr lang="en-IN" sz="2400" dirty="0">
                <a:latin typeface="Casper" panose="02000506000000020004"/>
              </a:rPr>
              <a:t> is a collection of computers, servers, mainframes, network devices, peripherals, or other devices connected to one another to allow the sharing of data. </a:t>
            </a:r>
          </a:p>
        </p:txBody>
      </p:sp>
      <p:pic>
        <p:nvPicPr>
          <p:cNvPr id="5" name="Content Placeholder 8" descr="Network Design Image"/>
          <p:cNvPicPr>
            <a:picLocks noChangeAspect="1"/>
          </p:cNvPicPr>
          <p:nvPr/>
        </p:nvPicPr>
        <p:blipFill>
          <a:blip r:embed="rId2"/>
          <a:stretch>
            <a:fillRect/>
          </a:stretch>
        </p:blipFill>
        <p:spPr>
          <a:xfrm>
            <a:off x="388305" y="2242788"/>
            <a:ext cx="4549456" cy="3058246"/>
          </a:xfrm>
          <a:prstGeom prst="rect">
            <a:avLst/>
          </a:prstGeom>
        </p:spPr>
      </p:pic>
      <p:sp>
        <p:nvSpPr>
          <p:cNvPr id="6" name="Rectangle 5"/>
          <p:cNvSpPr/>
          <p:nvPr/>
        </p:nvSpPr>
        <p:spPr>
          <a:xfrm>
            <a:off x="2357496" y="5649564"/>
            <a:ext cx="6994222" cy="461665"/>
          </a:xfrm>
          <a:prstGeom prst="rect">
            <a:avLst/>
          </a:prstGeom>
        </p:spPr>
        <p:txBody>
          <a:bodyPr wrap="none">
            <a:spAutoFit/>
          </a:bodyPr>
          <a:lstStyle/>
          <a:p>
            <a:pPr algn="just"/>
            <a:r>
              <a:rPr lang="en-IN" sz="2400" dirty="0">
                <a:latin typeface="Casper" panose="02000506000000020004"/>
              </a:rPr>
              <a:t>An excellent example of a network is the </a:t>
            </a:r>
            <a:r>
              <a:rPr lang="en-IN" sz="2400" b="1" dirty="0">
                <a:latin typeface="Casper" panose="02000506000000020004"/>
              </a:rPr>
              <a:t>Internet</a:t>
            </a:r>
            <a:r>
              <a:rPr lang="en-IN" sz="2400" dirty="0">
                <a:latin typeface="Casper" panose="02000506000000020004"/>
              </a:rPr>
              <a:t>.</a:t>
            </a:r>
          </a:p>
        </p:txBody>
      </p:sp>
      <p:sp>
        <p:nvSpPr>
          <p:cNvPr id="9" name="Rectangle 8"/>
          <p:cNvSpPr/>
          <p:nvPr/>
        </p:nvSpPr>
        <p:spPr>
          <a:xfrm>
            <a:off x="1164562" y="213826"/>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28835" y="2325557"/>
            <a:ext cx="5403193" cy="157432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 y="73256"/>
            <a:ext cx="772083" cy="1224414"/>
          </a:xfrm>
          <a:prstGeom prst="rect">
            <a:avLst/>
          </a:prstGeom>
        </p:spPr>
      </p:pic>
      <p:sp>
        <p:nvSpPr>
          <p:cNvPr id="7" name="TextBox 6"/>
          <p:cNvSpPr txBox="1"/>
          <p:nvPr/>
        </p:nvSpPr>
        <p:spPr>
          <a:xfrm>
            <a:off x="388305" y="6466840"/>
            <a:ext cx="5302798" cy="307777"/>
          </a:xfrm>
          <a:prstGeom prst="rect">
            <a:avLst/>
          </a:prstGeom>
          <a:noFill/>
        </p:spPr>
        <p:txBody>
          <a:bodyPr wrap="none" rtlCol="0">
            <a:spAutoFit/>
          </a:bodyPr>
          <a:lstStyle/>
          <a:p>
            <a:r>
              <a:rPr lang="en-IN" sz="1400" dirty="0">
                <a:latin typeface="Casper" panose="02000506000000020004"/>
              </a:rPr>
              <a:t>Image Source : </a:t>
            </a:r>
            <a:r>
              <a:rPr lang="en-IN" sz="1400" dirty="0">
                <a:latin typeface="Casper" panose="02000506000000020004"/>
                <a:hlinkClick r:id="rId4"/>
              </a:rPr>
              <a:t>https://www.geeksforgeeks.org/basics-computer-networking/</a:t>
            </a:r>
            <a:endParaRPr lang="en-IN" sz="1400" dirty="0">
              <a:latin typeface="Casper" panose="02000506000000020004"/>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76" y="365126"/>
            <a:ext cx="8634549" cy="745217"/>
          </a:xfrm>
        </p:spPr>
        <p:txBody>
          <a:bodyPr>
            <a:normAutofit/>
          </a:bodyPr>
          <a:lstStyle/>
          <a:p>
            <a:pPr algn="ctr"/>
            <a:r>
              <a:rPr lang="en-IN" dirty="0">
                <a:latin typeface="Casper" panose="02000506000000020004"/>
              </a:rPr>
              <a:t>Network Types</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pic>
        <p:nvPicPr>
          <p:cNvPr id="10" name="Picture 9" descr="Image of router hub and switch"/>
          <p:cNvPicPr>
            <a:picLocks noChangeAspect="1"/>
          </p:cNvPicPr>
          <p:nvPr/>
        </p:nvPicPr>
        <p:blipFill>
          <a:blip r:embed="rId2"/>
          <a:stretch>
            <a:fillRect/>
          </a:stretch>
        </p:blipFill>
        <p:spPr>
          <a:xfrm>
            <a:off x="577840" y="2191871"/>
            <a:ext cx="4899130" cy="2755761"/>
          </a:xfrm>
          <a:prstGeom prst="rect">
            <a:avLst/>
          </a:prstGeom>
        </p:spPr>
      </p:pic>
      <p:sp>
        <p:nvSpPr>
          <p:cNvPr id="11" name="TextBox 10"/>
          <p:cNvSpPr txBox="1"/>
          <p:nvPr/>
        </p:nvSpPr>
        <p:spPr>
          <a:xfrm>
            <a:off x="5864627" y="2359796"/>
            <a:ext cx="4738861" cy="461665"/>
          </a:xfrm>
          <a:prstGeom prst="rect">
            <a:avLst/>
          </a:prstGeom>
          <a:noFill/>
        </p:spPr>
        <p:txBody>
          <a:bodyPr wrap="none" rtlCol="0">
            <a:spAutoFit/>
          </a:bodyPr>
          <a:lstStyle/>
          <a:p>
            <a:r>
              <a:rPr lang="en-IN" sz="2400" b="1" dirty="0">
                <a:latin typeface="Casper" panose="02000506000000020004"/>
              </a:rPr>
              <a:t>SOHO</a:t>
            </a:r>
            <a:r>
              <a:rPr lang="en-IN" sz="2400" dirty="0">
                <a:latin typeface="Casper" panose="02000506000000020004"/>
              </a:rPr>
              <a:t> : Small office, Home office</a:t>
            </a:r>
          </a:p>
        </p:txBody>
      </p:sp>
      <p:sp>
        <p:nvSpPr>
          <p:cNvPr id="12" name="TextBox 11"/>
          <p:cNvSpPr txBox="1"/>
          <p:nvPr/>
        </p:nvSpPr>
        <p:spPr>
          <a:xfrm>
            <a:off x="5864627" y="3369303"/>
            <a:ext cx="6327373" cy="830997"/>
          </a:xfrm>
          <a:prstGeom prst="rect">
            <a:avLst/>
          </a:prstGeom>
          <a:noFill/>
        </p:spPr>
        <p:txBody>
          <a:bodyPr wrap="none" rtlCol="0">
            <a:spAutoFit/>
          </a:bodyPr>
          <a:lstStyle/>
          <a:p>
            <a:r>
              <a:rPr lang="en-IN" sz="2400" b="1" dirty="0">
                <a:latin typeface="Casper" panose="02000506000000020004"/>
              </a:rPr>
              <a:t>Enterprise Network </a:t>
            </a:r>
            <a:r>
              <a:rPr lang="en-IN" sz="2400" dirty="0">
                <a:latin typeface="Casper" panose="02000506000000020004"/>
              </a:rPr>
              <a:t>: Having Many Devices </a:t>
            </a:r>
          </a:p>
          <a:p>
            <a:r>
              <a:rPr lang="en-IN" sz="2400" dirty="0">
                <a:latin typeface="Casper" panose="02000506000000020004"/>
              </a:rPr>
              <a:t>For example we talk a Company , Bank</a:t>
            </a:r>
          </a:p>
        </p:txBody>
      </p:sp>
      <p:sp>
        <p:nvSpPr>
          <p:cNvPr id="8" name="Rectangle 7"/>
          <p:cNvSpPr/>
          <p:nvPr/>
        </p:nvSpPr>
        <p:spPr>
          <a:xfrm>
            <a:off x="5773181" y="2350584"/>
            <a:ext cx="5403193" cy="203743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56002" y="277751"/>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1" y="103766"/>
            <a:ext cx="772083" cy="1224414"/>
          </a:xfrm>
          <a:prstGeom prst="rect">
            <a:avLst/>
          </a:prstGeom>
        </p:spPr>
      </p:pic>
      <p:sp>
        <p:nvSpPr>
          <p:cNvPr id="3" name="Rectangle 2"/>
          <p:cNvSpPr/>
          <p:nvPr/>
        </p:nvSpPr>
        <p:spPr>
          <a:xfrm>
            <a:off x="467492" y="6210482"/>
            <a:ext cx="7304908" cy="307777"/>
          </a:xfrm>
          <a:prstGeom prst="rect">
            <a:avLst/>
          </a:prstGeom>
        </p:spPr>
        <p:txBody>
          <a:bodyPr wrap="square">
            <a:spAutoFit/>
          </a:bodyPr>
          <a:lstStyle/>
          <a:p>
            <a:r>
              <a:rPr lang="en-IN" sz="1400" dirty="0">
                <a:latin typeface="Casper" panose="02000506000000020004"/>
              </a:rPr>
              <a:t>Image Source : </a:t>
            </a:r>
            <a:r>
              <a:rPr lang="en-IN" sz="1400" dirty="0">
                <a:latin typeface="Casper" panose="02000506000000020004"/>
                <a:hlinkClick r:id="rId4"/>
              </a:rPr>
              <a:t>https://www.geeksforgeeks.org/basics-computer-networking/</a:t>
            </a:r>
            <a:endParaRPr lang="en-IN" sz="1400" dirty="0">
              <a:latin typeface="Casper" panose="0200050600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647C-C6F8-340B-B6B4-65C3B968FDD3}"/>
              </a:ext>
            </a:extLst>
          </p:cNvPr>
          <p:cNvSpPr>
            <a:spLocks noGrp="1"/>
          </p:cNvSpPr>
          <p:nvPr>
            <p:ph type="title"/>
          </p:nvPr>
        </p:nvSpPr>
        <p:spPr/>
        <p:txBody>
          <a:bodyPr/>
          <a:lstStyle/>
          <a:p>
            <a:r>
              <a:rPr lang="en-IN" dirty="0"/>
              <a:t>Types of Computer Networks</a:t>
            </a:r>
          </a:p>
        </p:txBody>
      </p:sp>
      <p:pic>
        <p:nvPicPr>
          <p:cNvPr id="5" name="Content Placeholder 4">
            <a:extLst>
              <a:ext uri="{FF2B5EF4-FFF2-40B4-BE49-F238E27FC236}">
                <a16:creationId xmlns:a16="http://schemas.microsoft.com/office/drawing/2014/main" id="{EC3AE549-1E3A-698F-AA5E-0726EB9D16CF}"/>
              </a:ext>
            </a:extLst>
          </p:cNvPr>
          <p:cNvPicPr>
            <a:picLocks noGrp="1" noChangeAspect="1"/>
          </p:cNvPicPr>
          <p:nvPr>
            <p:ph idx="1"/>
          </p:nvPr>
        </p:nvPicPr>
        <p:blipFill>
          <a:blip r:embed="rId2"/>
          <a:stretch>
            <a:fillRect/>
          </a:stretch>
        </p:blipFill>
        <p:spPr>
          <a:xfrm>
            <a:off x="1537536" y="2360645"/>
            <a:ext cx="6114452" cy="2999375"/>
          </a:xfrm>
        </p:spPr>
      </p:pic>
      <p:sp>
        <p:nvSpPr>
          <p:cNvPr id="7" name="TextBox 6">
            <a:extLst>
              <a:ext uri="{FF2B5EF4-FFF2-40B4-BE49-F238E27FC236}">
                <a16:creationId xmlns:a16="http://schemas.microsoft.com/office/drawing/2014/main" id="{F63CFC63-D3C9-2607-F0B7-FCC87A5CD027}"/>
              </a:ext>
            </a:extLst>
          </p:cNvPr>
          <p:cNvSpPr txBox="1"/>
          <p:nvPr/>
        </p:nvSpPr>
        <p:spPr>
          <a:xfrm>
            <a:off x="8099858" y="1987421"/>
            <a:ext cx="3002476" cy="3139321"/>
          </a:xfrm>
          <a:prstGeom prst="rect">
            <a:avLst/>
          </a:prstGeom>
          <a:noFill/>
        </p:spPr>
        <p:txBody>
          <a:bodyPr wrap="square">
            <a:spAutoFit/>
          </a:bodyPr>
          <a:lstStyle/>
          <a:p>
            <a:r>
              <a:rPr lang="en-US" b="0" i="0" dirty="0">
                <a:solidFill>
                  <a:srgbClr val="444444"/>
                </a:solidFill>
                <a:effectLst/>
                <a:latin typeface="open sans" panose="020B0606030504020204" pitchFamily="34" charset="0"/>
              </a:rPr>
              <a:t> There are different types of (private) networks depending on their size (in terms of the number of machines), their data transfer speed, and their scope. Private networks are networks belonging to the same organization. There are generally four categories of networks:</a:t>
            </a:r>
            <a:endParaRPr lang="en-IN" dirty="0"/>
          </a:p>
        </p:txBody>
      </p:sp>
    </p:spTree>
    <p:extLst>
      <p:ext uri="{BB962C8B-B14F-4D97-AF65-F5344CB8AC3E}">
        <p14:creationId xmlns:p14="http://schemas.microsoft.com/office/powerpoint/2010/main" val="330947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92" y="172567"/>
            <a:ext cx="9694598" cy="1325563"/>
          </a:xfrm>
        </p:spPr>
        <p:txBody>
          <a:bodyPr>
            <a:normAutofit/>
          </a:bodyPr>
          <a:lstStyle/>
          <a:p>
            <a:pPr algn="ctr"/>
            <a:r>
              <a:rPr lang="en-IN" dirty="0">
                <a:latin typeface="Casper" panose="02000506000000020004"/>
              </a:rPr>
              <a:t>                    LAN (Local Area Network)</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pic>
        <p:nvPicPr>
          <p:cNvPr id="5" name="Picture 4"/>
          <p:cNvPicPr>
            <a:picLocks noChangeAspect="1"/>
          </p:cNvPicPr>
          <p:nvPr/>
        </p:nvPicPr>
        <p:blipFill>
          <a:blip r:embed="rId2"/>
          <a:stretch>
            <a:fillRect/>
          </a:stretch>
        </p:blipFill>
        <p:spPr>
          <a:xfrm>
            <a:off x="513092" y="2477845"/>
            <a:ext cx="4465351" cy="3166366"/>
          </a:xfrm>
          <a:prstGeom prst="rect">
            <a:avLst/>
          </a:prstGeom>
        </p:spPr>
      </p:pic>
      <p:sp>
        <p:nvSpPr>
          <p:cNvPr id="8" name="Rectangle 7"/>
          <p:cNvSpPr/>
          <p:nvPr/>
        </p:nvSpPr>
        <p:spPr>
          <a:xfrm>
            <a:off x="5641416" y="1447867"/>
            <a:ext cx="5712384" cy="4524315"/>
          </a:xfrm>
          <a:prstGeom prst="rect">
            <a:avLst/>
          </a:prstGeom>
        </p:spPr>
        <p:txBody>
          <a:bodyPr wrap="square">
            <a:spAutoFit/>
          </a:bodyPr>
          <a:lstStyle/>
          <a:p>
            <a:pPr algn="just"/>
            <a:r>
              <a:rPr lang="en-US" sz="2400" b="0" i="0" dirty="0">
                <a:solidFill>
                  <a:srgbClr val="444444"/>
                </a:solidFill>
                <a:effectLst/>
                <a:latin typeface="open sans" panose="020B0606030504020204" pitchFamily="34" charset="0"/>
              </a:rPr>
              <a:t>It is a set of computers belonging to the same organization and linked together in a small geographical area by a network, often using the same technology (the most common is Ethernet).</a:t>
            </a:r>
          </a:p>
          <a:p>
            <a:pPr algn="just"/>
            <a:r>
              <a:rPr lang="en-IN" sz="2400" dirty="0">
                <a:latin typeface="Casper" panose="02000506000000020004"/>
              </a:rPr>
              <a:t> Early LAN’s had data rates in the 4 to 16 Mbps range. Today, speeds are normally 100 or 1000 Mbps. </a:t>
            </a:r>
            <a:r>
              <a:rPr lang="en-IN" sz="2400" b="1" dirty="0">
                <a:latin typeface="Casper" panose="02000506000000020004"/>
              </a:rPr>
              <a:t>Propagation delay </a:t>
            </a:r>
            <a:r>
              <a:rPr lang="en-IN" sz="2400" dirty="0">
                <a:latin typeface="Casper" panose="02000506000000020004"/>
              </a:rPr>
              <a:t>is very short in a LAN.</a:t>
            </a:r>
            <a:r>
              <a:rPr lang="en-US" sz="2400" b="0" i="0" dirty="0">
                <a:solidFill>
                  <a:srgbClr val="444444"/>
                </a:solidFill>
                <a:effectLst/>
                <a:latin typeface="open sans" panose="020B0606030504020204" pitchFamily="34" charset="0"/>
              </a:rPr>
              <a:t> </a:t>
            </a:r>
          </a:p>
          <a:p>
            <a:pPr algn="just"/>
            <a:r>
              <a:rPr lang="en-US" sz="2400" b="0" i="0" dirty="0">
                <a:solidFill>
                  <a:srgbClr val="444444"/>
                </a:solidFill>
                <a:effectLst/>
                <a:latin typeface="open sans" panose="020B0606030504020204" pitchFamily="34" charset="0"/>
              </a:rPr>
              <a:t> The size of a local network can reach up to 100 or even 1000 users.</a:t>
            </a:r>
            <a:endParaRPr lang="en-IN" sz="2400" dirty="0">
              <a:latin typeface="Casper" panose="02000506000000020004"/>
            </a:endParaRPr>
          </a:p>
        </p:txBody>
      </p:sp>
      <p:sp>
        <p:nvSpPr>
          <p:cNvPr id="7" name="Rectangle 6"/>
          <p:cNvSpPr/>
          <p:nvPr/>
        </p:nvSpPr>
        <p:spPr>
          <a:xfrm>
            <a:off x="1362272" y="300585"/>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12" y="82963"/>
            <a:ext cx="772083" cy="1224414"/>
          </a:xfrm>
          <a:prstGeom prst="rect">
            <a:avLst/>
          </a:prstGeom>
        </p:spPr>
      </p:pic>
      <p:sp>
        <p:nvSpPr>
          <p:cNvPr id="3" name="Rectangle 2"/>
          <p:cNvSpPr/>
          <p:nvPr/>
        </p:nvSpPr>
        <p:spPr>
          <a:xfrm>
            <a:off x="876195" y="6157286"/>
            <a:ext cx="8055429" cy="523220"/>
          </a:xfrm>
          <a:prstGeom prst="rect">
            <a:avLst/>
          </a:prstGeom>
        </p:spPr>
        <p:txBody>
          <a:bodyPr wrap="square">
            <a:spAutoFit/>
          </a:bodyPr>
          <a:lstStyle/>
          <a:p>
            <a:r>
              <a:rPr lang="en-IN" sz="1400" dirty="0">
                <a:latin typeface="Casper" panose="02000506000000020004"/>
              </a:rPr>
              <a:t>Image Source:  </a:t>
            </a:r>
            <a:r>
              <a:rPr lang="en-IN" sz="1400" dirty="0">
                <a:latin typeface="Casper" panose="02000506000000020004"/>
                <a:hlinkClick r:id="rId4"/>
              </a:rPr>
              <a:t>https://www.tutorialspoint.com/data_communication_computer_network/computer_network_types.htm</a:t>
            </a:r>
            <a:endParaRPr lang="en-IN" sz="1400" dirty="0">
              <a:latin typeface="Casper" panose="0200050600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481" y="287134"/>
            <a:ext cx="9629503" cy="789944"/>
          </a:xfrm>
        </p:spPr>
        <p:txBody>
          <a:bodyPr>
            <a:normAutofit/>
          </a:bodyPr>
          <a:lstStyle/>
          <a:p>
            <a:pPr algn="ctr"/>
            <a:r>
              <a:rPr lang="en-IN" dirty="0">
                <a:latin typeface="Casper" panose="02000506000000020004"/>
              </a:rPr>
              <a:t>MAN( Metropolitan Area Network)</a:t>
            </a:r>
          </a:p>
        </p:txBody>
      </p:sp>
      <p:sp>
        <p:nvSpPr>
          <p:cNvPr id="3" name="Content Placeholder 2"/>
          <p:cNvSpPr>
            <a:spLocks noGrp="1"/>
          </p:cNvSpPr>
          <p:nvPr>
            <p:ph idx="1"/>
          </p:nvPr>
        </p:nvSpPr>
        <p:spPr>
          <a:xfrm>
            <a:off x="6259232" y="1155069"/>
            <a:ext cx="5226751" cy="5172706"/>
          </a:xfrm>
        </p:spPr>
        <p:txBody>
          <a:bodyPr>
            <a:noAutofit/>
          </a:bodyPr>
          <a:lstStyle/>
          <a:p>
            <a:pPr algn="just"/>
            <a:r>
              <a:rPr lang="en-US" sz="1600" dirty="0">
                <a:solidFill>
                  <a:srgbClr val="222222"/>
                </a:solidFill>
                <a:effectLst/>
                <a:latin typeface="Times New Roman" panose="02020603050405020304" pitchFamily="18" charset="0"/>
                <a:cs typeface="Times New Roman" panose="02020603050405020304" pitchFamily="18" charset="0"/>
              </a:rPr>
              <a:t>A Metropolitan Area Network or MAN is consisting of a computer network across an </a:t>
            </a:r>
            <a:r>
              <a:rPr lang="en-US" sz="1600" dirty="0">
                <a:solidFill>
                  <a:srgbClr val="FF0000"/>
                </a:solidFill>
                <a:effectLst/>
                <a:latin typeface="Times New Roman" panose="02020603050405020304" pitchFamily="18" charset="0"/>
                <a:cs typeface="Times New Roman" panose="02020603050405020304" pitchFamily="18" charset="0"/>
              </a:rPr>
              <a:t>entire city, college campus, or a small region.</a:t>
            </a:r>
            <a:r>
              <a:rPr lang="en-US" sz="1600" dirty="0">
                <a:solidFill>
                  <a:srgbClr val="222222"/>
                </a:solidFill>
                <a:effectLst/>
                <a:latin typeface="Times New Roman" panose="02020603050405020304" pitchFamily="18" charset="0"/>
                <a:cs typeface="Times New Roman" panose="02020603050405020304" pitchFamily="18" charset="0"/>
              </a:rPr>
              <a:t> </a:t>
            </a:r>
          </a:p>
          <a:p>
            <a:pPr algn="just"/>
            <a:r>
              <a:rPr lang="en-US" sz="1600" dirty="0">
                <a:solidFill>
                  <a:srgbClr val="222222"/>
                </a:solidFill>
                <a:effectLst/>
                <a:latin typeface="Times New Roman" panose="02020603050405020304" pitchFamily="18" charset="0"/>
                <a:cs typeface="Times New Roman" panose="02020603050405020304" pitchFamily="18" charset="0"/>
              </a:rPr>
              <a:t>This type of network is large than a LAN, which is mostly limited to a single building or site. Depending upon the type of configuration, this type of network allows you to cover an area from several </a:t>
            </a:r>
            <a:r>
              <a:rPr lang="en-US" sz="1600" b="1" dirty="0">
                <a:solidFill>
                  <a:srgbClr val="222222"/>
                </a:solidFill>
                <a:effectLst/>
                <a:latin typeface="Times New Roman" panose="02020603050405020304" pitchFamily="18" charset="0"/>
                <a:cs typeface="Times New Roman" panose="02020603050405020304" pitchFamily="18" charset="0"/>
              </a:rPr>
              <a:t>miles to tens of miles</a:t>
            </a:r>
            <a:r>
              <a:rPr lang="en-US" sz="1600" dirty="0">
                <a:solidFill>
                  <a:srgbClr val="222222"/>
                </a:solidFill>
                <a:effectLst/>
                <a:latin typeface="Times New Roman" panose="02020603050405020304" pitchFamily="18" charset="0"/>
                <a:cs typeface="Times New Roman" panose="02020603050405020304" pitchFamily="18" charset="0"/>
              </a:rPr>
              <a:t>.</a:t>
            </a:r>
          </a:p>
          <a:p>
            <a:pPr algn="just"/>
            <a:r>
              <a:rPr lang="en-US" sz="1600" dirty="0">
                <a:solidFill>
                  <a:srgbClr val="555555"/>
                </a:solidFill>
                <a:effectLst/>
                <a:latin typeface="Times New Roman" panose="02020603050405020304" pitchFamily="18" charset="0"/>
                <a:cs typeface="Times New Roman" panose="02020603050405020304" pitchFamily="18" charset="0"/>
              </a:rPr>
              <a:t> A MAN is often used to connect several LANs together to form a bigger network. When this type of network is specifically designed for </a:t>
            </a:r>
            <a:r>
              <a:rPr lang="en-US" sz="1600" dirty="0">
                <a:solidFill>
                  <a:srgbClr val="FF0000"/>
                </a:solidFill>
                <a:effectLst/>
                <a:latin typeface="Times New Roman" panose="02020603050405020304" pitchFamily="18" charset="0"/>
                <a:cs typeface="Times New Roman" panose="02020603050405020304" pitchFamily="18" charset="0"/>
              </a:rPr>
              <a:t>a college campus</a:t>
            </a:r>
            <a:r>
              <a:rPr lang="en-US" sz="1600" dirty="0">
                <a:solidFill>
                  <a:srgbClr val="555555"/>
                </a:solidFill>
                <a:effectLst/>
                <a:latin typeface="Times New Roman" panose="02020603050405020304" pitchFamily="18" charset="0"/>
                <a:cs typeface="Times New Roman" panose="02020603050405020304" pitchFamily="18" charset="0"/>
              </a:rPr>
              <a:t>, it is sometimes referred to as </a:t>
            </a:r>
            <a:r>
              <a:rPr lang="en-US" sz="1600" dirty="0">
                <a:solidFill>
                  <a:srgbClr val="FF0000"/>
                </a:solidFill>
                <a:effectLst/>
                <a:latin typeface="Times New Roman" panose="02020603050405020304" pitchFamily="18" charset="0"/>
                <a:cs typeface="Times New Roman" panose="02020603050405020304" pitchFamily="18" charset="0"/>
              </a:rPr>
              <a:t>a campus area network, or CAN.</a:t>
            </a:r>
            <a:endParaRPr lang="en-US" sz="1600" dirty="0">
              <a:solidFill>
                <a:srgbClr val="FF0000"/>
              </a:solidFill>
              <a:latin typeface="Times New Roman" panose="02020603050405020304" pitchFamily="18" charset="0"/>
              <a:cs typeface="Times New Roman" panose="02020603050405020304" pitchFamily="18" charset="0"/>
            </a:endParaRPr>
          </a:p>
          <a:p>
            <a:pPr algn="just"/>
            <a:r>
              <a:rPr lang="en-US" sz="1600" dirty="0">
                <a:solidFill>
                  <a:srgbClr val="FF0000"/>
                </a:solidFill>
                <a:effectLst/>
                <a:latin typeface="Times New Roman" panose="02020603050405020304" pitchFamily="18" charset="0"/>
                <a:cs typeface="Times New Roman" panose="02020603050405020304" pitchFamily="18" charset="0"/>
              </a:rPr>
              <a:t>Government agencies use MAN to connect to the citizens and private industries</a:t>
            </a:r>
            <a:r>
              <a:rPr lang="en-US" sz="1600" dirty="0">
                <a:solidFill>
                  <a:srgbClr val="0A0A0A"/>
                </a:solidFill>
                <a:effectLst/>
                <a:latin typeface="Times New Roman" panose="02020603050405020304" pitchFamily="18" charset="0"/>
                <a:cs typeface="Times New Roman" panose="02020603050405020304" pitchFamily="18" charset="0"/>
              </a:rPr>
              <a:t>.</a:t>
            </a:r>
            <a:endParaRPr lang="en-US" sz="1600" dirty="0">
              <a:solidFill>
                <a:srgbClr val="222222"/>
              </a:solidFill>
              <a:effectLst/>
              <a:latin typeface="Times New Roman" panose="02020603050405020304" pitchFamily="18" charset="0"/>
              <a:cs typeface="Times New Roman" panose="02020603050405020304" pitchFamily="18" charset="0"/>
            </a:endParaRPr>
          </a:p>
          <a:p>
            <a:pPr algn="just"/>
            <a:r>
              <a:rPr lang="en-US" sz="1600" dirty="0">
                <a:solidFill>
                  <a:srgbClr val="222222"/>
                </a:solidFill>
                <a:effectLst/>
                <a:latin typeface="Times New Roman" panose="02020603050405020304" pitchFamily="18" charset="0"/>
                <a:cs typeface="Times New Roman" panose="02020603050405020304" pitchFamily="18" charset="0"/>
              </a:rPr>
              <a:t> </a:t>
            </a:r>
            <a:r>
              <a:rPr lang="en-IN" sz="1600" dirty="0">
                <a:solidFill>
                  <a:srgbClr val="FF0000"/>
                </a:solidFill>
                <a:latin typeface="Times New Roman" panose="02020603050405020304" pitchFamily="18" charset="0"/>
                <a:cs typeface="Times New Roman" panose="02020603050405020304" pitchFamily="18" charset="0"/>
              </a:rPr>
              <a:t>Examples of a MAN are the part of the telephone company network that can provide a high-speed DSL line to the customer or the cable TV network in a city</a:t>
            </a:r>
            <a:r>
              <a:rPr lang="en-IN" sz="1600" dirty="0">
                <a:latin typeface="Times New Roman" panose="02020603050405020304" pitchFamily="18" charset="0"/>
                <a:cs typeface="Times New Roman" panose="02020603050405020304" pitchFamily="18" charset="0"/>
              </a:rPr>
              <a:t>.</a:t>
            </a:r>
          </a:p>
          <a:p>
            <a:pPr algn="just"/>
            <a:r>
              <a:rPr lang="en-IN" sz="1600" dirty="0">
                <a:latin typeface="Times New Roman" panose="02020603050405020304" pitchFamily="18" charset="0"/>
                <a:cs typeface="Times New Roman" panose="02020603050405020304" pitchFamily="18" charset="0"/>
              </a:rPr>
              <a:t>Ethernet (10 Mbps) or Fast Ethernet (100 Mbps), and a few locations have Gigabit Ethernet (1000 Mbps) connections</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dirty="0"/>
          </a:p>
        </p:txBody>
      </p:sp>
      <p:sp>
        <p:nvSpPr>
          <p:cNvPr id="7" name="Rectangle 6"/>
          <p:cNvSpPr/>
          <p:nvPr/>
        </p:nvSpPr>
        <p:spPr>
          <a:xfrm>
            <a:off x="1047101" y="209144"/>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4" y="69900"/>
            <a:ext cx="772083" cy="1224414"/>
          </a:xfrm>
          <a:prstGeom prst="rect">
            <a:avLst/>
          </a:prstGeom>
        </p:spPr>
      </p:pic>
      <p:sp>
        <p:nvSpPr>
          <p:cNvPr id="9" name="Rectangle 8"/>
          <p:cNvSpPr/>
          <p:nvPr/>
        </p:nvSpPr>
        <p:spPr>
          <a:xfrm>
            <a:off x="165679" y="6253783"/>
            <a:ext cx="8055429" cy="523220"/>
          </a:xfrm>
          <a:prstGeom prst="rect">
            <a:avLst/>
          </a:prstGeom>
        </p:spPr>
        <p:txBody>
          <a:bodyPr wrap="square">
            <a:spAutoFit/>
          </a:bodyPr>
          <a:lstStyle/>
          <a:p>
            <a:r>
              <a:rPr lang="en-IN" sz="1400" dirty="0">
                <a:latin typeface="Casper" panose="02000506000000020004"/>
              </a:rPr>
              <a:t>Image Source:  </a:t>
            </a:r>
            <a:r>
              <a:rPr lang="en-IN" sz="1400" dirty="0">
                <a:latin typeface="Casper" panose="02000506000000020004"/>
                <a:hlinkClick r:id="rId3"/>
              </a:rPr>
              <a:t>https://www.tutorialspoint.com/data_communication_computer_network/computer_network_types.htm</a:t>
            </a:r>
            <a:endParaRPr lang="en-IN" sz="1400" dirty="0">
              <a:latin typeface="Casper" panose="02000506000000020004"/>
            </a:endParaRPr>
          </a:p>
        </p:txBody>
      </p:sp>
      <p:pic>
        <p:nvPicPr>
          <p:cNvPr id="10" name="Picture 9">
            <a:extLst>
              <a:ext uri="{FF2B5EF4-FFF2-40B4-BE49-F238E27FC236}">
                <a16:creationId xmlns:a16="http://schemas.microsoft.com/office/drawing/2014/main" id="{B7EB4E25-6B2B-F187-203D-22D732083A20}"/>
              </a:ext>
            </a:extLst>
          </p:cNvPr>
          <p:cNvPicPr>
            <a:picLocks noChangeAspect="1"/>
          </p:cNvPicPr>
          <p:nvPr/>
        </p:nvPicPr>
        <p:blipFill>
          <a:blip r:embed="rId4"/>
          <a:stretch>
            <a:fillRect/>
          </a:stretch>
        </p:blipFill>
        <p:spPr>
          <a:xfrm>
            <a:off x="1259633" y="1537057"/>
            <a:ext cx="4999599" cy="2275543"/>
          </a:xfrm>
          <a:prstGeom prst="rect">
            <a:avLst/>
          </a:prstGeom>
        </p:spPr>
      </p:pic>
      <p:pic>
        <p:nvPicPr>
          <p:cNvPr id="12" name="Picture 11">
            <a:extLst>
              <a:ext uri="{FF2B5EF4-FFF2-40B4-BE49-F238E27FC236}">
                <a16:creationId xmlns:a16="http://schemas.microsoft.com/office/drawing/2014/main" id="{FCF78E64-40F5-D276-DFDD-0FD8CE22F573}"/>
              </a:ext>
            </a:extLst>
          </p:cNvPr>
          <p:cNvPicPr>
            <a:picLocks noChangeAspect="1"/>
          </p:cNvPicPr>
          <p:nvPr/>
        </p:nvPicPr>
        <p:blipFill>
          <a:blip r:embed="rId5"/>
          <a:stretch>
            <a:fillRect/>
          </a:stretch>
        </p:blipFill>
        <p:spPr>
          <a:xfrm>
            <a:off x="466532" y="3959819"/>
            <a:ext cx="5925170" cy="21467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490" y="365126"/>
            <a:ext cx="9381309" cy="679904"/>
          </a:xfrm>
        </p:spPr>
        <p:txBody>
          <a:bodyPr>
            <a:normAutofit fontScale="90000"/>
          </a:bodyPr>
          <a:lstStyle/>
          <a:p>
            <a:pPr algn="ctr"/>
            <a:r>
              <a:rPr lang="en-IN" dirty="0">
                <a:latin typeface="Casper" panose="02000506000000020004"/>
              </a:rPr>
              <a:t>WAN ( Wide Area Network)</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dirty="0"/>
          </a:p>
        </p:txBody>
      </p:sp>
      <p:pic>
        <p:nvPicPr>
          <p:cNvPr id="5" name="Content Placeholder 4"/>
          <p:cNvPicPr>
            <a:picLocks noGrp="1" noChangeAspect="1"/>
          </p:cNvPicPr>
          <p:nvPr>
            <p:ph idx="1"/>
          </p:nvPr>
        </p:nvPicPr>
        <p:blipFill>
          <a:blip r:embed="rId2"/>
          <a:stretch>
            <a:fillRect/>
          </a:stretch>
        </p:blipFill>
        <p:spPr>
          <a:xfrm>
            <a:off x="838200" y="2005012"/>
            <a:ext cx="4911563" cy="4351338"/>
          </a:xfrm>
          <a:prstGeom prst="rect">
            <a:avLst/>
          </a:prstGeom>
        </p:spPr>
      </p:pic>
      <p:sp>
        <p:nvSpPr>
          <p:cNvPr id="6" name="Rectangle 5"/>
          <p:cNvSpPr/>
          <p:nvPr/>
        </p:nvSpPr>
        <p:spPr>
          <a:xfrm>
            <a:off x="6322874" y="1215133"/>
            <a:ext cx="5228062" cy="5262979"/>
          </a:xfrm>
          <a:prstGeom prst="rect">
            <a:avLst/>
          </a:prstGeom>
        </p:spPr>
        <p:txBody>
          <a:bodyPr wrap="square">
            <a:spAutoFit/>
          </a:bodyPr>
          <a:lstStyle/>
          <a:p>
            <a:pPr algn="l" fontAlgn="base"/>
            <a:r>
              <a:rPr lang="en-US" sz="2400" b="0" i="0" dirty="0">
                <a:solidFill>
                  <a:srgbClr val="273239"/>
                </a:solidFill>
                <a:effectLst/>
                <a:latin typeface="urw-din"/>
              </a:rPr>
              <a:t>WAN is a type of computer network that connects computers over a large geographical distance through a shared communication path. </a:t>
            </a:r>
          </a:p>
          <a:p>
            <a:pPr algn="l" fontAlgn="base"/>
            <a:r>
              <a:rPr lang="en-US" sz="2400" b="0" i="0" dirty="0">
                <a:solidFill>
                  <a:srgbClr val="273239"/>
                </a:solidFill>
                <a:effectLst/>
                <a:latin typeface="urw-din"/>
              </a:rPr>
              <a:t>It is not restrained to a single location but extends over many locations.</a:t>
            </a:r>
          </a:p>
          <a:p>
            <a:pPr algn="l" fontAlgn="base"/>
            <a:r>
              <a:rPr lang="en-US" sz="2400" b="0" i="0" dirty="0">
                <a:solidFill>
                  <a:srgbClr val="273239"/>
                </a:solidFill>
                <a:effectLst/>
                <a:latin typeface="urw-din"/>
              </a:rPr>
              <a:t> WAN can also be defined as a group of local area networks that communicate with each other. </a:t>
            </a:r>
          </a:p>
          <a:p>
            <a:pPr algn="l" fontAlgn="base"/>
            <a:r>
              <a:rPr lang="en-US" sz="2400" b="0" i="0" dirty="0">
                <a:solidFill>
                  <a:srgbClr val="FF0000"/>
                </a:solidFill>
                <a:effectLst/>
                <a:latin typeface="urw-din"/>
              </a:rPr>
              <a:t>The most common example of WAN is the Internet.</a:t>
            </a:r>
          </a:p>
          <a:p>
            <a:pPr algn="just"/>
            <a:r>
              <a:rPr lang="en-IN" sz="2400" dirty="0">
                <a:latin typeface="Casper" panose="02000506000000020004"/>
              </a:rPr>
              <a:t>Current Wide Area Networks runs on </a:t>
            </a:r>
            <a:r>
              <a:rPr lang="en-IN" sz="2400" dirty="0">
                <a:solidFill>
                  <a:srgbClr val="222222"/>
                </a:solidFill>
                <a:latin typeface="Casper" panose="02000506000000020004"/>
              </a:rPr>
              <a:t>bandwidths of 20 Mbps, 50 Mbps or 100 Mbps</a:t>
            </a:r>
            <a:endParaRPr lang="en-IN" sz="2400" dirty="0">
              <a:latin typeface="Casper" panose="02000506000000020004"/>
            </a:endParaRPr>
          </a:p>
        </p:txBody>
      </p:sp>
      <p:sp>
        <p:nvSpPr>
          <p:cNvPr id="8" name="Rectangle 7"/>
          <p:cNvSpPr/>
          <p:nvPr/>
        </p:nvSpPr>
        <p:spPr>
          <a:xfrm>
            <a:off x="1256002" y="195023"/>
            <a:ext cx="1009779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6" y="63864"/>
            <a:ext cx="772083" cy="1224414"/>
          </a:xfrm>
          <a:prstGeom prst="rect">
            <a:avLst/>
          </a:prstGeom>
        </p:spPr>
      </p:pic>
      <p:sp>
        <p:nvSpPr>
          <p:cNvPr id="10" name="Rectangle 9"/>
          <p:cNvSpPr/>
          <p:nvPr/>
        </p:nvSpPr>
        <p:spPr>
          <a:xfrm>
            <a:off x="641064" y="6349791"/>
            <a:ext cx="9208331" cy="307777"/>
          </a:xfrm>
          <a:prstGeom prst="rect">
            <a:avLst/>
          </a:prstGeom>
        </p:spPr>
        <p:txBody>
          <a:bodyPr wrap="square">
            <a:spAutoFit/>
          </a:bodyPr>
          <a:lstStyle/>
          <a:p>
            <a:r>
              <a:rPr lang="en-IN" sz="1400" dirty="0">
                <a:latin typeface="Casper" panose="02000506000000020004"/>
              </a:rPr>
              <a:t>Image Source:  </a:t>
            </a:r>
            <a:r>
              <a:rPr lang="en-IN" sz="1400" dirty="0">
                <a:latin typeface="Casper" panose="02000506000000020004"/>
                <a:hlinkClick r:id="rId4"/>
              </a:rPr>
              <a:t>https://www.tutorialspoint.com/data_communication_computer_network/computer_network_types.htm</a:t>
            </a:r>
            <a:endParaRPr lang="en-IN" sz="1400" dirty="0">
              <a:latin typeface="Casper" panose="020005060000000200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1015</Words>
  <Application>Microsoft Office PowerPoint</Application>
  <PresentationFormat>Widescreen</PresentationFormat>
  <Paragraphs>89</Paragraphs>
  <Slides>12</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5" baseType="lpstr">
      <vt:lpstr>Arial</vt:lpstr>
      <vt:lpstr>Calibri</vt:lpstr>
      <vt:lpstr>Calibri Light</vt:lpstr>
      <vt:lpstr>Casper</vt:lpstr>
      <vt:lpstr>Casper Bold</vt:lpstr>
      <vt:lpstr>Karla</vt:lpstr>
      <vt:lpstr>open sans</vt:lpstr>
      <vt:lpstr>Raleway ExtraBold</vt:lpstr>
      <vt:lpstr>Symbol</vt:lpstr>
      <vt:lpstr>Times New Roman</vt:lpstr>
      <vt:lpstr>urw-din</vt:lpstr>
      <vt:lpstr>Office Theme</vt:lpstr>
      <vt:lpstr>CorelDRAW</vt:lpstr>
      <vt:lpstr>PowerPoint Presentation</vt:lpstr>
      <vt:lpstr>Course Objectives  </vt:lpstr>
      <vt:lpstr>Course Outcomes  </vt:lpstr>
      <vt:lpstr>PowerPoint Presentation</vt:lpstr>
      <vt:lpstr>Network Types</vt:lpstr>
      <vt:lpstr>Types of Computer Networks</vt:lpstr>
      <vt:lpstr>                    LAN (Local Area Network)</vt:lpstr>
      <vt:lpstr>MAN( Metropolitan Area Network)</vt:lpstr>
      <vt:lpstr>WAN ( Wide Area Network)</vt:lpstr>
      <vt:lpstr>Key Points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Monica Luthra</cp:lastModifiedBy>
  <cp:revision>48</cp:revision>
  <dcterms:created xsi:type="dcterms:W3CDTF">2020-06-23T13:10:00Z</dcterms:created>
  <dcterms:modified xsi:type="dcterms:W3CDTF">2022-08-29T05:11:35Z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