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98" r:id="rId3"/>
    <p:sldId id="299" r:id="rId4"/>
    <p:sldId id="340" r:id="rId5"/>
    <p:sldId id="341" r:id="rId6"/>
    <p:sldId id="342" r:id="rId7"/>
    <p:sldId id="332" r:id="rId8"/>
    <p:sldId id="333" r:id="rId9"/>
    <p:sldId id="334" r:id="rId10"/>
    <p:sldId id="335" r:id="rId11"/>
    <p:sldId id="336" r:id="rId12"/>
    <p:sldId id="337" r:id="rId13"/>
    <p:sldId id="338" r:id="rId14"/>
    <p:sldId id="339" r:id="rId15"/>
    <p:sldId id="343" r:id="rId16"/>
    <p:sldId id="265" r:id="rId17"/>
    <p:sldId id="344" r:id="rId18"/>
    <p:sldId id="300" r:id="rId19"/>
    <p:sldId id="301"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29-08-2022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en.wikipedia.org/wiki/IPv6"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Lecture - 1.3,1.4</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data </a:t>
            </a:r>
            <a:r>
              <a:rPr lang="en-US" sz="1600" b="1" dirty="0" err="1">
                <a:latin typeface="Casper" panose="02000506000000020004"/>
                <a:cs typeface="Times New Roman" panose="02020603050405020304" pitchFamily="18" charset="0"/>
              </a:rPr>
              <a:t>transmission,network</a:t>
            </a:r>
            <a:r>
              <a:rPr lang="en-US" sz="1600" b="1" dirty="0">
                <a:latin typeface="Casper" panose="02000506000000020004"/>
                <a:cs typeface="Times New Roman" panose="02020603050405020304" pitchFamily="18" charset="0"/>
              </a:rPr>
              <a:t> topologies</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CF71D-E2E8-EAA5-D74F-6D1EBC8DC361}"/>
              </a:ext>
            </a:extLst>
          </p:cNvPr>
          <p:cNvSpPr>
            <a:spLocks noGrp="1"/>
          </p:cNvSpPr>
          <p:nvPr>
            <p:ph sz="half" idx="1"/>
          </p:nvPr>
        </p:nvSpPr>
        <p:spPr>
          <a:xfrm>
            <a:off x="632927" y="565993"/>
            <a:ext cx="4918787" cy="3315542"/>
          </a:xfrm>
        </p:spPr>
        <p:txBody>
          <a:bodyPr/>
          <a:lstStyle/>
          <a:p>
            <a:endParaRPr lang="en-IN" dirty="0"/>
          </a:p>
        </p:txBody>
      </p:sp>
      <p:sp>
        <p:nvSpPr>
          <p:cNvPr id="4" name="Content Placeholder 3">
            <a:extLst>
              <a:ext uri="{FF2B5EF4-FFF2-40B4-BE49-F238E27FC236}">
                <a16:creationId xmlns:a16="http://schemas.microsoft.com/office/drawing/2014/main" id="{59D5EBFB-67D2-40B8-51E3-699D2C881D95}"/>
              </a:ext>
            </a:extLst>
          </p:cNvPr>
          <p:cNvSpPr>
            <a:spLocks noGrp="1"/>
          </p:cNvSpPr>
          <p:nvPr>
            <p:ph sz="half" idx="2"/>
          </p:nvPr>
        </p:nvSpPr>
        <p:spPr>
          <a:xfrm>
            <a:off x="6096000" y="447126"/>
            <a:ext cx="5250024" cy="1829544"/>
          </a:xfrm>
        </p:spPr>
        <p:txBody>
          <a:bodyPr>
            <a:normAutofit/>
          </a:bodyPr>
          <a:lstStyle/>
          <a:p>
            <a:endParaRPr lang="en-US" sz="1600" b="0" i="0" dirty="0">
              <a:solidFill>
                <a:srgbClr val="222222"/>
              </a:solidFill>
              <a:effectLst/>
              <a:latin typeface="Source Sans Pro" panose="020B0503030403020204" pitchFamily="34" charset="0"/>
            </a:endParaRPr>
          </a:p>
          <a:p>
            <a:pPr marL="0" indent="0">
              <a:buNone/>
            </a:pPr>
            <a:r>
              <a:rPr lang="en-US" sz="1600" b="1" i="1" dirty="0">
                <a:solidFill>
                  <a:srgbClr val="222222"/>
                </a:solidFill>
                <a:effectLst/>
                <a:latin typeface="Source Sans Pro" panose="020B0503030403020204" pitchFamily="34" charset="0"/>
              </a:rPr>
              <a:t>In a ring network, every device has exactly two neighboring devices for communication purpose. It is called a ring topology as its formation is like a ring. In this topology, every computer is connected to another computer. Here, the last node is combined with a first one.</a:t>
            </a:r>
          </a:p>
          <a:p>
            <a:endParaRPr lang="en-IN" sz="1600" dirty="0"/>
          </a:p>
        </p:txBody>
      </p:sp>
      <p:pic>
        <p:nvPicPr>
          <p:cNvPr id="6" name="Picture 5">
            <a:extLst>
              <a:ext uri="{FF2B5EF4-FFF2-40B4-BE49-F238E27FC236}">
                <a16:creationId xmlns:a16="http://schemas.microsoft.com/office/drawing/2014/main" id="{E646E09B-CC63-9DA2-7F01-AC3DDBBB4113}"/>
              </a:ext>
            </a:extLst>
          </p:cNvPr>
          <p:cNvPicPr>
            <a:picLocks noChangeAspect="1"/>
          </p:cNvPicPr>
          <p:nvPr/>
        </p:nvPicPr>
        <p:blipFill>
          <a:blip r:embed="rId2"/>
          <a:stretch>
            <a:fillRect/>
          </a:stretch>
        </p:blipFill>
        <p:spPr>
          <a:xfrm>
            <a:off x="838200" y="634409"/>
            <a:ext cx="4152811" cy="2794591"/>
          </a:xfrm>
          <a:prstGeom prst="rect">
            <a:avLst/>
          </a:prstGeom>
        </p:spPr>
      </p:pic>
      <p:sp>
        <p:nvSpPr>
          <p:cNvPr id="10" name="TextBox 9">
            <a:extLst>
              <a:ext uri="{FF2B5EF4-FFF2-40B4-BE49-F238E27FC236}">
                <a16:creationId xmlns:a16="http://schemas.microsoft.com/office/drawing/2014/main" id="{FC549CFB-9E66-9316-836E-67CC56AFEEF1}"/>
              </a:ext>
            </a:extLst>
          </p:cNvPr>
          <p:cNvSpPr txBox="1"/>
          <p:nvPr/>
        </p:nvSpPr>
        <p:spPr>
          <a:xfrm>
            <a:off x="742128" y="3881535"/>
            <a:ext cx="4918787" cy="3416320"/>
          </a:xfrm>
          <a:prstGeom prst="rect">
            <a:avLst/>
          </a:prstGeom>
          <a:noFill/>
        </p:spPr>
        <p:txBody>
          <a:bodyPr wrap="square">
            <a:spAutoFit/>
          </a:bodyPr>
          <a:lstStyle/>
          <a:p>
            <a:pPr algn="l"/>
            <a:r>
              <a:rPr lang="en-IN" b="1" i="0" dirty="0">
                <a:solidFill>
                  <a:srgbClr val="222222"/>
                </a:solidFill>
                <a:effectLst/>
                <a:latin typeface="Source Sans Pro" panose="020B0503030403020204" pitchFamily="34" charset="0"/>
              </a:rPr>
              <a:t>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Easy to install and reconfigure.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Adding or deleting a device in-ring topology needs you to move only two connections.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troubleshooting process is difficult in a ring topology.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Offers equal access to all the computers of the networks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Faster error checking and acknowledgment.</a:t>
            </a:r>
          </a:p>
          <a:p>
            <a:pPr algn="l"/>
            <a:endParaRPr lang="en-US" b="0" i="0" dirty="0">
              <a:solidFill>
                <a:srgbClr val="222222"/>
              </a:solidFill>
              <a:effectLst/>
              <a:latin typeface="Source Sans Pro" panose="020B0503030403020204" pitchFamily="34" charset="0"/>
            </a:endParaRPr>
          </a:p>
          <a:p>
            <a:pPr algn="l"/>
            <a:endParaRPr lang="en-IN" b="1" dirty="0">
              <a:solidFill>
                <a:srgbClr val="222222"/>
              </a:solidFill>
              <a:latin typeface="Source Sans Pro" panose="020B0503030403020204" pitchFamily="34" charset="0"/>
            </a:endParaRPr>
          </a:p>
          <a:p>
            <a:pPr algn="l"/>
            <a:endParaRPr lang="en-IN" b="1" i="0" dirty="0">
              <a:solidFill>
                <a:srgbClr val="222222"/>
              </a:solidFill>
              <a:effectLst/>
              <a:latin typeface="Source Sans Pro" panose="020B0503030403020204" pitchFamily="34" charset="0"/>
            </a:endParaRPr>
          </a:p>
        </p:txBody>
      </p:sp>
      <p:pic>
        <p:nvPicPr>
          <p:cNvPr id="12" name="Content Placeholder 14">
            <a:extLst>
              <a:ext uri="{FF2B5EF4-FFF2-40B4-BE49-F238E27FC236}">
                <a16:creationId xmlns:a16="http://schemas.microsoft.com/office/drawing/2014/main" id="{9F31B555-74CA-B239-BE0D-294BB8EB9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
        <p:nvSpPr>
          <p:cNvPr id="14" name="TextBox 13">
            <a:extLst>
              <a:ext uri="{FF2B5EF4-FFF2-40B4-BE49-F238E27FC236}">
                <a16:creationId xmlns:a16="http://schemas.microsoft.com/office/drawing/2014/main" id="{5DAC58F3-EEB9-AD3E-134A-41AC3E0C47FE}"/>
              </a:ext>
            </a:extLst>
          </p:cNvPr>
          <p:cNvSpPr txBox="1"/>
          <p:nvPr/>
        </p:nvSpPr>
        <p:spPr>
          <a:xfrm>
            <a:off x="5866188" y="3429000"/>
            <a:ext cx="6148872" cy="3139321"/>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Disadvantages: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Unidirectional traffic.</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Break in a single ring can risk the breaking of the entire network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Modern days high-speed LANs made this topology less popular.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the ring, topology signals are circulating at all times, which develops unwanted power consumption.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very difficult to troubleshoot the ring network.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Adding or removing the computers can disturb the network activity.</a:t>
            </a:r>
          </a:p>
        </p:txBody>
      </p:sp>
    </p:spTree>
    <p:extLst>
      <p:ext uri="{BB962C8B-B14F-4D97-AF65-F5344CB8AC3E}">
        <p14:creationId xmlns:p14="http://schemas.microsoft.com/office/powerpoint/2010/main" val="131014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78AE-A4CD-A3F5-F598-35B1140832BA}"/>
              </a:ext>
            </a:extLst>
          </p:cNvPr>
          <p:cNvSpPr>
            <a:spLocks noGrp="1"/>
          </p:cNvSpPr>
          <p:nvPr>
            <p:ph type="title"/>
          </p:nvPr>
        </p:nvSpPr>
        <p:spPr/>
        <p:txBody>
          <a:bodyPr/>
          <a:lstStyle/>
          <a:p>
            <a:r>
              <a:rPr lang="en-IN" b="1" dirty="0"/>
              <a:t>Star Topology</a:t>
            </a:r>
          </a:p>
        </p:txBody>
      </p:sp>
      <p:sp>
        <p:nvSpPr>
          <p:cNvPr id="3" name="Content Placeholder 2">
            <a:extLst>
              <a:ext uri="{FF2B5EF4-FFF2-40B4-BE49-F238E27FC236}">
                <a16:creationId xmlns:a16="http://schemas.microsoft.com/office/drawing/2014/main" id="{474647F6-B0C5-8E52-0FEC-C2FF4580A490}"/>
              </a:ext>
            </a:extLst>
          </p:cNvPr>
          <p:cNvSpPr>
            <a:spLocks noGrp="1"/>
          </p:cNvSpPr>
          <p:nvPr>
            <p:ph sz="half" idx="1"/>
          </p:nvPr>
        </p:nvSpPr>
        <p:spPr/>
        <p:txBody>
          <a:bodyPr>
            <a:normAutofit/>
          </a:bodyPr>
          <a:lstStyle/>
          <a:p>
            <a:endParaRPr lang="en-IN"/>
          </a:p>
        </p:txBody>
      </p:sp>
      <p:sp>
        <p:nvSpPr>
          <p:cNvPr id="4" name="Content Placeholder 3">
            <a:extLst>
              <a:ext uri="{FF2B5EF4-FFF2-40B4-BE49-F238E27FC236}">
                <a16:creationId xmlns:a16="http://schemas.microsoft.com/office/drawing/2014/main" id="{DF3666E6-9149-0B5C-8CCE-1BB3A52A6592}"/>
              </a:ext>
            </a:extLst>
          </p:cNvPr>
          <p:cNvSpPr>
            <a:spLocks noGrp="1"/>
          </p:cNvSpPr>
          <p:nvPr>
            <p:ph sz="half" idx="2"/>
          </p:nvPr>
        </p:nvSpPr>
        <p:spPr>
          <a:xfrm>
            <a:off x="6172199" y="121298"/>
            <a:ext cx="5276461" cy="6371577"/>
          </a:xfrm>
        </p:spPr>
        <p:txBody>
          <a:bodyPr>
            <a:noAutofit/>
          </a:bodyPr>
          <a:lstStyle/>
          <a:p>
            <a:pPr algn="l"/>
            <a:r>
              <a:rPr lang="en-US" sz="1600" b="1" i="1" dirty="0">
                <a:solidFill>
                  <a:srgbClr val="222222"/>
                </a:solidFill>
                <a:effectLst/>
                <a:latin typeface="Source Sans Pro" panose="020B0503030403020204" pitchFamily="34" charset="0"/>
              </a:rPr>
              <a:t>In the star topology, all the computers connect with the help of a hub. This cable is called a central node, and all other nodes are connected using this central node. It is most popular on LAN networks as they are inexpensive and easy to install. </a:t>
            </a:r>
          </a:p>
          <a:p>
            <a:pPr marL="0" indent="0" algn="l">
              <a:buNone/>
            </a:pPr>
            <a:r>
              <a:rPr lang="en-US" sz="1600" b="1" i="0" dirty="0">
                <a:solidFill>
                  <a:srgbClr val="222222"/>
                </a:solidFill>
                <a:effectLst/>
                <a:latin typeface="Source Sans Pro" panose="020B0503030403020204" pitchFamily="34" charset="0"/>
              </a:rPr>
              <a:t>Advantages:</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Easy to troubleshoot, set up, and modify.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Only those nodes are affected, that has failed. Other nodes still work.</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Fast performance with few nodes and very low network traffic.</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In Star topology, addition, deletion, and moving of the devices are easy.</a:t>
            </a:r>
          </a:p>
          <a:p>
            <a:pPr marL="0" indent="0" algn="l">
              <a:buNone/>
            </a:pPr>
            <a:r>
              <a:rPr lang="en-US" sz="1600" b="1" i="0" dirty="0">
                <a:solidFill>
                  <a:srgbClr val="222222"/>
                </a:solidFill>
                <a:effectLst/>
                <a:latin typeface="Source Sans Pro" panose="020B0503030403020204" pitchFamily="34" charset="0"/>
              </a:rPr>
              <a:t>Disadvantages:</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If the hub or concentrator fails, attached nodes are disabled.</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Cost of installation of star topology is costly.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Heavy network traffic can sometimes slow the bus considerably.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Performance depends on the hub’s capacity</a:t>
            </a:r>
          </a:p>
          <a:p>
            <a:pPr algn="l">
              <a:buFont typeface="Arial" panose="020B0604020202020204" pitchFamily="34" charset="0"/>
              <a:buChar char="•"/>
            </a:pPr>
            <a:r>
              <a:rPr lang="en-US" sz="1600" b="0" i="0" dirty="0">
                <a:solidFill>
                  <a:srgbClr val="222222"/>
                </a:solidFill>
                <a:effectLst/>
                <a:latin typeface="Source Sans Pro" panose="020B0503030403020204" pitchFamily="34" charset="0"/>
              </a:rPr>
              <a:t>A damaged cable or lack of proper termination may bring the network down.</a:t>
            </a:r>
          </a:p>
          <a:p>
            <a:endParaRPr lang="en-IN" sz="1600" dirty="0"/>
          </a:p>
        </p:txBody>
      </p:sp>
      <p:pic>
        <p:nvPicPr>
          <p:cNvPr id="6" name="Picture 5">
            <a:extLst>
              <a:ext uri="{FF2B5EF4-FFF2-40B4-BE49-F238E27FC236}">
                <a16:creationId xmlns:a16="http://schemas.microsoft.com/office/drawing/2014/main" id="{586B5FE2-87C8-7F57-F150-BCF058501960}"/>
              </a:ext>
            </a:extLst>
          </p:cNvPr>
          <p:cNvPicPr>
            <a:picLocks noChangeAspect="1"/>
          </p:cNvPicPr>
          <p:nvPr/>
        </p:nvPicPr>
        <p:blipFill>
          <a:blip r:embed="rId2"/>
          <a:stretch>
            <a:fillRect/>
          </a:stretch>
        </p:blipFill>
        <p:spPr>
          <a:xfrm>
            <a:off x="1178514" y="1945813"/>
            <a:ext cx="4031329" cy="3787468"/>
          </a:xfrm>
          <a:prstGeom prst="rect">
            <a:avLst/>
          </a:prstGeom>
        </p:spPr>
      </p:pic>
      <p:pic>
        <p:nvPicPr>
          <p:cNvPr id="7" name="Content Placeholder 14">
            <a:extLst>
              <a:ext uri="{FF2B5EF4-FFF2-40B4-BE49-F238E27FC236}">
                <a16:creationId xmlns:a16="http://schemas.microsoft.com/office/drawing/2014/main" id="{6690D0FA-1074-56C9-FF58-3581C9D9B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303264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FC03-F4A6-A9BD-7F80-6C98DAC2CA78}"/>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Mesh Topology</a:t>
            </a:r>
            <a:br>
              <a:rPr lang="en-IN" b="1" i="0" dirty="0">
                <a:solidFill>
                  <a:srgbClr val="222222"/>
                </a:solidFill>
                <a:effectLst/>
                <a:latin typeface="Source Sans Pro" panose="020B0503030403020204" pitchFamily="34" charset="0"/>
              </a:rPr>
            </a:br>
            <a:endParaRPr lang="en-IN" dirty="0"/>
          </a:p>
        </p:txBody>
      </p:sp>
      <p:pic>
        <p:nvPicPr>
          <p:cNvPr id="6" name="Content Placeholder 5">
            <a:extLst>
              <a:ext uri="{FF2B5EF4-FFF2-40B4-BE49-F238E27FC236}">
                <a16:creationId xmlns:a16="http://schemas.microsoft.com/office/drawing/2014/main" id="{08D8EB21-C76F-F101-66AE-CFB6A0C41A2A}"/>
              </a:ext>
            </a:extLst>
          </p:cNvPr>
          <p:cNvPicPr>
            <a:picLocks noGrp="1" noChangeAspect="1"/>
          </p:cNvPicPr>
          <p:nvPr>
            <p:ph sz="half" idx="1"/>
          </p:nvPr>
        </p:nvPicPr>
        <p:blipFill>
          <a:blip r:embed="rId2"/>
          <a:stretch>
            <a:fillRect/>
          </a:stretch>
        </p:blipFill>
        <p:spPr>
          <a:xfrm>
            <a:off x="1036112" y="2160904"/>
            <a:ext cx="4785775" cy="3680779"/>
          </a:xfrm>
        </p:spPr>
      </p:pic>
      <p:sp>
        <p:nvSpPr>
          <p:cNvPr id="4" name="Content Placeholder 3">
            <a:extLst>
              <a:ext uri="{FF2B5EF4-FFF2-40B4-BE49-F238E27FC236}">
                <a16:creationId xmlns:a16="http://schemas.microsoft.com/office/drawing/2014/main" id="{1309D79B-F0EE-1431-D0CC-BBDDB435C1E1}"/>
              </a:ext>
            </a:extLst>
          </p:cNvPr>
          <p:cNvSpPr>
            <a:spLocks noGrp="1"/>
          </p:cNvSpPr>
          <p:nvPr>
            <p:ph sz="half" idx="2"/>
          </p:nvPr>
        </p:nvSpPr>
        <p:spPr>
          <a:xfrm>
            <a:off x="6018245" y="195942"/>
            <a:ext cx="5719665" cy="6839339"/>
          </a:xfrm>
        </p:spPr>
        <p:txBody>
          <a:bodyPr>
            <a:normAutofit fontScale="77500" lnSpcReduction="20000"/>
          </a:bodyPr>
          <a:lstStyle/>
          <a:p>
            <a:pPr marL="0" indent="0">
              <a:buNone/>
            </a:pPr>
            <a:r>
              <a:rPr lang="en-US" b="1" i="1" dirty="0">
                <a:solidFill>
                  <a:srgbClr val="222222"/>
                </a:solidFill>
                <a:effectLst/>
                <a:latin typeface="Source Sans Pro" panose="020B0503030403020204" pitchFamily="34" charset="0"/>
              </a:rPr>
              <a:t>The mesh topology has a unique network design in which each computer on the network connects to every other. It is develops a P2P (point-to-point) connection between all the devices of the network. It offers a high level of redundancy, so even if one network cable fails, still data has an alternative path to reach its destination. every nodes or device are directly connected.</a:t>
            </a:r>
          </a:p>
          <a:p>
            <a:pPr marL="0" indent="0" algn="l">
              <a:buNone/>
            </a:pPr>
            <a:r>
              <a:rPr lang="en-US" b="1" i="0" dirty="0">
                <a:solidFill>
                  <a:srgbClr val="222222"/>
                </a:solidFill>
                <a:effectLst/>
                <a:latin typeface="Source Sans Pro" panose="020B0503030403020204" pitchFamily="34" charset="0"/>
              </a:rPr>
              <a:t>Disadvantages: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Installation is complex because every node is connected to every node.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expensive due to the use of more cables. No proper utilization of systems.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Complicated implementation.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requires more space for dedicated links.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Because of the amount of cabling and the number of input-outputs, it is expensive to implement.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requires a large space to run the cables.</a:t>
            </a:r>
          </a:p>
          <a:p>
            <a:r>
              <a:rPr lang="en-US" b="0" i="0" dirty="0">
                <a:solidFill>
                  <a:srgbClr val="222222"/>
                </a:solidFill>
                <a:effectLst/>
                <a:latin typeface="Source Sans Pro" panose="020B0503030403020204" pitchFamily="34" charset="0"/>
              </a:rPr>
              <a:t>ted with each other.</a:t>
            </a:r>
            <a:endParaRPr lang="en-IN" dirty="0"/>
          </a:p>
        </p:txBody>
      </p:sp>
      <p:pic>
        <p:nvPicPr>
          <p:cNvPr id="5" name="Content Placeholder 14">
            <a:extLst>
              <a:ext uri="{FF2B5EF4-FFF2-40B4-BE49-F238E27FC236}">
                <a16:creationId xmlns:a16="http://schemas.microsoft.com/office/drawing/2014/main" id="{F0387C7C-08E9-A634-FF35-7F9677352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347191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0FAE-00C7-2811-8729-E292B6CA35CA}"/>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Tree Topology</a:t>
            </a:r>
            <a:br>
              <a:rPr lang="en-IN" b="1" i="0" dirty="0">
                <a:solidFill>
                  <a:srgbClr val="222222"/>
                </a:solidFill>
                <a:effectLst/>
                <a:latin typeface="Source Sans Pro" panose="020B0503030403020204" pitchFamily="34" charset="0"/>
              </a:rPr>
            </a:br>
            <a:endParaRPr lang="en-IN" dirty="0"/>
          </a:p>
        </p:txBody>
      </p:sp>
      <p:pic>
        <p:nvPicPr>
          <p:cNvPr id="6" name="Content Placeholder 5">
            <a:extLst>
              <a:ext uri="{FF2B5EF4-FFF2-40B4-BE49-F238E27FC236}">
                <a16:creationId xmlns:a16="http://schemas.microsoft.com/office/drawing/2014/main" id="{9F1B44D9-A09A-0E3E-FAEF-AA127952BE4B}"/>
              </a:ext>
            </a:extLst>
          </p:cNvPr>
          <p:cNvPicPr>
            <a:picLocks noGrp="1" noChangeAspect="1"/>
          </p:cNvPicPr>
          <p:nvPr>
            <p:ph sz="half" idx="1"/>
          </p:nvPr>
        </p:nvPicPr>
        <p:blipFill>
          <a:blip r:embed="rId2"/>
          <a:stretch>
            <a:fillRect/>
          </a:stretch>
        </p:blipFill>
        <p:spPr>
          <a:xfrm>
            <a:off x="879889" y="2134232"/>
            <a:ext cx="5098222" cy="3734124"/>
          </a:xfrm>
        </p:spPr>
      </p:pic>
      <p:sp>
        <p:nvSpPr>
          <p:cNvPr id="4" name="Content Placeholder 3">
            <a:extLst>
              <a:ext uri="{FF2B5EF4-FFF2-40B4-BE49-F238E27FC236}">
                <a16:creationId xmlns:a16="http://schemas.microsoft.com/office/drawing/2014/main" id="{C4CA446A-708B-BDE8-E19E-6561F6D42487}"/>
              </a:ext>
            </a:extLst>
          </p:cNvPr>
          <p:cNvSpPr>
            <a:spLocks noGrp="1"/>
          </p:cNvSpPr>
          <p:nvPr>
            <p:ph sz="half" idx="2"/>
          </p:nvPr>
        </p:nvSpPr>
        <p:spPr>
          <a:xfrm>
            <a:off x="6172200" y="261257"/>
            <a:ext cx="5181600" cy="5915706"/>
          </a:xfrm>
        </p:spPr>
        <p:txBody>
          <a:bodyPr>
            <a:normAutofit fontScale="70000" lnSpcReduction="20000"/>
          </a:bodyPr>
          <a:lstStyle/>
          <a:p>
            <a:pPr marL="0" indent="0" algn="l">
              <a:buNone/>
            </a:pPr>
            <a:r>
              <a:rPr lang="en-US" b="1" i="1" dirty="0">
                <a:solidFill>
                  <a:srgbClr val="222222"/>
                </a:solidFill>
                <a:effectLst/>
                <a:latin typeface="Source Sans Pro" panose="020B0503030403020204" pitchFamily="34" charset="0"/>
              </a:rPr>
              <a:t>Tree topologies have a root node, and all other nodes are connected which form a hierarchy. So it is also known as hierarchical topology. This topology integrates various star topologies together in a single bus, so it is known as a Star Bus topology. Tree topology is a very common network which is similar to a bus and star topology. </a:t>
            </a:r>
          </a:p>
          <a:p>
            <a:pPr marL="0" indent="0" algn="l">
              <a:buNone/>
            </a:pPr>
            <a:r>
              <a:rPr lang="en-US" b="1" i="0" dirty="0">
                <a:solidFill>
                  <a:srgbClr val="222222"/>
                </a:solidFill>
                <a:effectLst/>
                <a:latin typeface="Source Sans Pro" panose="020B0503030403020204" pitchFamily="34" charset="0"/>
              </a:rPr>
              <a:t>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Failure of one node never affects the rest of the network.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Node expansion is fast and easy.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Detection of error is an easy process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easy to manage and maintain</a:t>
            </a:r>
          </a:p>
          <a:p>
            <a:pPr marL="0" indent="0" algn="l">
              <a:buNone/>
            </a:pPr>
            <a:r>
              <a:rPr lang="en-US" b="1" i="0" dirty="0">
                <a:solidFill>
                  <a:srgbClr val="222222"/>
                </a:solidFill>
                <a:effectLst/>
                <a:latin typeface="Source Sans Pro" panose="020B0503030403020204" pitchFamily="34" charset="0"/>
              </a:rPr>
              <a:t>Disadvantages: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heavily cabled topology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more nodes are added, then its maintenance is difficult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the hub or concentrator fails, attached nodes are also disabled.</a:t>
            </a:r>
          </a:p>
          <a:p>
            <a:endParaRPr lang="en-IN" dirty="0"/>
          </a:p>
        </p:txBody>
      </p:sp>
      <p:pic>
        <p:nvPicPr>
          <p:cNvPr id="5" name="Content Placeholder 14">
            <a:extLst>
              <a:ext uri="{FF2B5EF4-FFF2-40B4-BE49-F238E27FC236}">
                <a16:creationId xmlns:a16="http://schemas.microsoft.com/office/drawing/2014/main" id="{C9337C73-A5EF-28FC-5F2C-BDD9646A9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7942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33AD-3305-CF8C-4C62-BE3A586CB70D}"/>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Hybrid Topology</a:t>
            </a:r>
            <a:br>
              <a:rPr lang="en-IN" b="1" i="0" dirty="0">
                <a:solidFill>
                  <a:srgbClr val="222222"/>
                </a:solidFill>
                <a:effectLst/>
                <a:latin typeface="Source Sans Pro" panose="020B0503030403020204" pitchFamily="34" charset="0"/>
              </a:rPr>
            </a:br>
            <a:endParaRPr lang="en-IN" dirty="0"/>
          </a:p>
        </p:txBody>
      </p:sp>
      <p:pic>
        <p:nvPicPr>
          <p:cNvPr id="6" name="Content Placeholder 5">
            <a:extLst>
              <a:ext uri="{FF2B5EF4-FFF2-40B4-BE49-F238E27FC236}">
                <a16:creationId xmlns:a16="http://schemas.microsoft.com/office/drawing/2014/main" id="{98AFC00C-4385-900A-0DB8-14B6BC1137A4}"/>
              </a:ext>
            </a:extLst>
          </p:cNvPr>
          <p:cNvPicPr>
            <a:picLocks noGrp="1" noChangeAspect="1"/>
          </p:cNvPicPr>
          <p:nvPr>
            <p:ph sz="half" idx="1"/>
          </p:nvPr>
        </p:nvPicPr>
        <p:blipFill>
          <a:blip r:embed="rId2"/>
          <a:stretch>
            <a:fillRect/>
          </a:stretch>
        </p:blipFill>
        <p:spPr>
          <a:xfrm>
            <a:off x="1043733" y="1844647"/>
            <a:ext cx="4770533" cy="4313294"/>
          </a:xfrm>
        </p:spPr>
      </p:pic>
      <p:sp>
        <p:nvSpPr>
          <p:cNvPr id="4" name="Content Placeholder 3">
            <a:extLst>
              <a:ext uri="{FF2B5EF4-FFF2-40B4-BE49-F238E27FC236}">
                <a16:creationId xmlns:a16="http://schemas.microsoft.com/office/drawing/2014/main" id="{0DC5FAE4-64F7-5BBC-57AF-30CECCE2952A}"/>
              </a:ext>
            </a:extLst>
          </p:cNvPr>
          <p:cNvSpPr>
            <a:spLocks noGrp="1"/>
          </p:cNvSpPr>
          <p:nvPr>
            <p:ph sz="half" idx="2"/>
          </p:nvPr>
        </p:nvSpPr>
        <p:spPr>
          <a:xfrm>
            <a:off x="6172199" y="365125"/>
            <a:ext cx="5369767" cy="5811838"/>
          </a:xfrm>
        </p:spPr>
        <p:txBody>
          <a:bodyPr>
            <a:normAutofit fontScale="70000" lnSpcReduction="20000"/>
          </a:bodyPr>
          <a:lstStyle/>
          <a:p>
            <a:pPr marL="0" indent="0" algn="l">
              <a:buNone/>
            </a:pPr>
            <a:r>
              <a:rPr lang="en-US" b="1" i="1" dirty="0">
                <a:solidFill>
                  <a:srgbClr val="222222"/>
                </a:solidFill>
                <a:effectLst/>
                <a:latin typeface="Source Sans Pro" panose="020B0503030403020204" pitchFamily="34" charset="0"/>
              </a:rPr>
              <a:t>Hybrid topology combines two or more topologies. You can see in the above architecture in such a manner that the resulting network does not exhibit one of the standard topologies.</a:t>
            </a:r>
          </a:p>
          <a:p>
            <a:pPr algn="l"/>
            <a:r>
              <a:rPr lang="en-US" b="0" i="0" dirty="0">
                <a:solidFill>
                  <a:srgbClr val="222222"/>
                </a:solidFill>
                <a:effectLst/>
                <a:latin typeface="Source Sans Pro" panose="020B0503030403020204" pitchFamily="34" charset="0"/>
              </a:rPr>
              <a:t>For example, as you can see in the above image that in an office in one department, Star and P2P topology is used. A hybrid topology is always produced when two different basic network topologies are connected.</a:t>
            </a:r>
          </a:p>
          <a:p>
            <a:pPr algn="l"/>
            <a:r>
              <a:rPr lang="en-US" b="1" i="0" dirty="0">
                <a:solidFill>
                  <a:srgbClr val="222222"/>
                </a:solidFill>
                <a:effectLst/>
                <a:latin typeface="Source Sans Pro" panose="020B0503030403020204" pitchFamily="34" charset="0"/>
              </a:rPr>
              <a:t>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Offers the easiest method for error detecting and troubleshooting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Highly effective and flexible networking topology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scalable so you can increase your network size</a:t>
            </a:r>
          </a:p>
          <a:p>
            <a:pPr algn="l"/>
            <a:r>
              <a:rPr lang="en-US" b="1" i="0" dirty="0">
                <a:solidFill>
                  <a:srgbClr val="222222"/>
                </a:solidFill>
                <a:effectLst/>
                <a:latin typeface="Source Sans Pro" panose="020B0503030403020204" pitchFamily="34" charset="0"/>
              </a:rPr>
              <a:t>Disadvantages: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design of hybrid topology is complex</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one of the costliest processes</a:t>
            </a:r>
          </a:p>
          <a:p>
            <a:pPr algn="l"/>
            <a:endParaRPr lang="en-US" b="0" i="0" dirty="0">
              <a:solidFill>
                <a:srgbClr val="222222"/>
              </a:solidFill>
              <a:effectLst/>
              <a:latin typeface="Source Sans Pro" panose="020B0503030403020204" pitchFamily="34" charset="0"/>
            </a:endParaRPr>
          </a:p>
          <a:p>
            <a:endParaRPr lang="en-IN" dirty="0"/>
          </a:p>
        </p:txBody>
      </p:sp>
      <p:pic>
        <p:nvPicPr>
          <p:cNvPr id="5" name="Content Placeholder 14">
            <a:extLst>
              <a:ext uri="{FF2B5EF4-FFF2-40B4-BE49-F238E27FC236}">
                <a16:creationId xmlns:a16="http://schemas.microsoft.com/office/drawing/2014/main" id="{E6082AEA-923C-EBB0-4924-BEC28A5D2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238685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01109B-9748-364D-97E6-998D7819D01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IPV4 Addressing</a:t>
            </a:r>
          </a:p>
        </p:txBody>
      </p:sp>
      <p:pic>
        <p:nvPicPr>
          <p:cNvPr id="8" name="Content Placeholder 7">
            <a:extLst>
              <a:ext uri="{FF2B5EF4-FFF2-40B4-BE49-F238E27FC236}">
                <a16:creationId xmlns:a16="http://schemas.microsoft.com/office/drawing/2014/main" id="{D25AE8FF-ECB5-F41F-F6F3-91036643E883}"/>
              </a:ext>
            </a:extLst>
          </p:cNvPr>
          <p:cNvPicPr>
            <a:picLocks noGrp="1" noChangeAspect="1"/>
          </p:cNvPicPr>
          <p:nvPr>
            <p:ph idx="1"/>
          </p:nvPr>
        </p:nvPicPr>
        <p:blipFill>
          <a:blip r:embed="rId2"/>
          <a:stretch>
            <a:fillRect/>
          </a:stretch>
        </p:blipFill>
        <p:spPr>
          <a:xfrm>
            <a:off x="2726235" y="1690688"/>
            <a:ext cx="6403629" cy="4351338"/>
          </a:xfrm>
        </p:spPr>
      </p:pic>
      <p:pic>
        <p:nvPicPr>
          <p:cNvPr id="9" name="Content Placeholder 14">
            <a:extLst>
              <a:ext uri="{FF2B5EF4-FFF2-40B4-BE49-F238E27FC236}">
                <a16:creationId xmlns:a16="http://schemas.microsoft.com/office/drawing/2014/main" id="{6DB0675F-6865-1D59-7F4C-258BA27FB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424657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6"/>
            <a:ext cx="9799320" cy="653778"/>
          </a:xfrm>
        </p:spPr>
        <p:txBody>
          <a:bodyPr>
            <a:normAutofit fontScale="90000"/>
          </a:bodyPr>
          <a:lstStyle/>
          <a:p>
            <a:pPr algn="ctr"/>
            <a:r>
              <a:rPr lang="en-US" dirty="0">
                <a:latin typeface="Casper" panose="02000506000000020004"/>
              </a:rPr>
              <a:t>IPv4 Addressing</a:t>
            </a:r>
            <a:endParaRPr lang="en-IN" dirty="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pic>
        <p:nvPicPr>
          <p:cNvPr id="68610" name="Picture 2" descr="IP Address - A Brief Introduction with Examples for Begin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98" y="2289455"/>
            <a:ext cx="5597726" cy="29548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Pv4 Address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89455"/>
            <a:ext cx="5378825" cy="29548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53632" y="231533"/>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0" y="88136"/>
            <a:ext cx="772083" cy="1224414"/>
          </a:xfrm>
          <a:prstGeom prst="rect">
            <a:avLst/>
          </a:prstGeom>
        </p:spPr>
      </p:pic>
      <p:sp>
        <p:nvSpPr>
          <p:cNvPr id="8" name="TextBox 7"/>
          <p:cNvSpPr txBox="1"/>
          <p:nvPr/>
        </p:nvSpPr>
        <p:spPr>
          <a:xfrm>
            <a:off x="709621" y="6385023"/>
            <a:ext cx="3551037"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5"/>
              </a:rPr>
              <a:t>https://en.wikipedia.org/wiki/IPv6</a:t>
            </a:r>
            <a:endParaRPr lang="en-IN" sz="1400" dirty="0">
              <a:latin typeface="Casper" panose="0200050600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2989-7B52-DC61-9AC6-65D6D7217445}"/>
              </a:ext>
            </a:extLst>
          </p:cNvPr>
          <p:cNvSpPr>
            <a:spLocks noGrp="1"/>
          </p:cNvSpPr>
          <p:nvPr>
            <p:ph type="title"/>
          </p:nvPr>
        </p:nvSpPr>
        <p:spPr>
          <a:xfrm>
            <a:off x="740020" y="-278687"/>
            <a:ext cx="10515600" cy="1325563"/>
          </a:xfrm>
        </p:spPr>
        <p:txBody>
          <a:bodyPr/>
          <a:lstStyle/>
          <a:p>
            <a:r>
              <a:rPr lang="en-US" dirty="0">
                <a:latin typeface="Casper" panose="02000506000000020004"/>
              </a:rPr>
              <a:t>			IPv4 Addressing</a:t>
            </a:r>
            <a:endParaRPr lang="en-IN" dirty="0"/>
          </a:p>
        </p:txBody>
      </p:sp>
      <p:pic>
        <p:nvPicPr>
          <p:cNvPr id="5" name="Content Placeholder 4">
            <a:extLst>
              <a:ext uri="{FF2B5EF4-FFF2-40B4-BE49-F238E27FC236}">
                <a16:creationId xmlns:a16="http://schemas.microsoft.com/office/drawing/2014/main" id="{2FF5C460-DDCC-7E13-08CB-D49B1C6B2ED2}"/>
              </a:ext>
            </a:extLst>
          </p:cNvPr>
          <p:cNvPicPr>
            <a:picLocks noGrp="1" noChangeAspect="1"/>
          </p:cNvPicPr>
          <p:nvPr>
            <p:ph idx="1"/>
          </p:nvPr>
        </p:nvPicPr>
        <p:blipFill>
          <a:blip r:embed="rId2"/>
          <a:stretch>
            <a:fillRect/>
          </a:stretch>
        </p:blipFill>
        <p:spPr>
          <a:xfrm>
            <a:off x="2418825" y="785370"/>
            <a:ext cx="5532599" cy="2979678"/>
          </a:xfrm>
        </p:spPr>
      </p:pic>
      <p:pic>
        <p:nvPicPr>
          <p:cNvPr id="6" name="Picture 5">
            <a:extLst>
              <a:ext uri="{FF2B5EF4-FFF2-40B4-BE49-F238E27FC236}">
                <a16:creationId xmlns:a16="http://schemas.microsoft.com/office/drawing/2014/main" id="{5DE5CEC5-91DF-00CC-496A-36DD4630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0" y="88136"/>
            <a:ext cx="772083" cy="1224414"/>
          </a:xfrm>
          <a:prstGeom prst="rect">
            <a:avLst/>
          </a:prstGeom>
        </p:spPr>
      </p:pic>
      <p:pic>
        <p:nvPicPr>
          <p:cNvPr id="8" name="Picture 7">
            <a:extLst>
              <a:ext uri="{FF2B5EF4-FFF2-40B4-BE49-F238E27FC236}">
                <a16:creationId xmlns:a16="http://schemas.microsoft.com/office/drawing/2014/main" id="{EA1827B4-8904-152C-CCD8-67601158E422}"/>
              </a:ext>
            </a:extLst>
          </p:cNvPr>
          <p:cNvPicPr>
            <a:picLocks noChangeAspect="1"/>
          </p:cNvPicPr>
          <p:nvPr/>
        </p:nvPicPr>
        <p:blipFill>
          <a:blip r:embed="rId4"/>
          <a:stretch>
            <a:fillRect/>
          </a:stretch>
        </p:blipFill>
        <p:spPr>
          <a:xfrm>
            <a:off x="2248442" y="3844689"/>
            <a:ext cx="6794664" cy="2822179"/>
          </a:xfrm>
          <a:prstGeom prst="rect">
            <a:avLst/>
          </a:prstGeom>
        </p:spPr>
      </p:pic>
    </p:spTree>
    <p:extLst>
      <p:ext uri="{BB962C8B-B14F-4D97-AF65-F5344CB8AC3E}">
        <p14:creationId xmlns:p14="http://schemas.microsoft.com/office/powerpoint/2010/main" val="272304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18</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sz="1600" dirty="0">
                <a:latin typeface="Casper" panose="02000506000000020004"/>
              </a:rPr>
              <a:t>Data communications are the transfer of data from one device to another via some form of transmission medium.</a:t>
            </a:r>
            <a:endParaRPr lang="en-IN" sz="1600" dirty="0">
              <a:latin typeface="Casper" panose="02000506000000020004"/>
            </a:endParaRPr>
          </a:p>
          <a:p>
            <a:pPr lvl="0" algn="just"/>
            <a:r>
              <a:rPr lang="en-US" sz="1600" dirty="0">
                <a:latin typeface="Casper" panose="02000506000000020004"/>
              </a:rPr>
              <a:t>A data communications system must transmit data to the correct destination in an</a:t>
            </a:r>
            <a:endParaRPr lang="en-IN" sz="1600" dirty="0">
              <a:latin typeface="Casper" panose="02000506000000020004"/>
            </a:endParaRPr>
          </a:p>
          <a:p>
            <a:pPr algn="just"/>
            <a:r>
              <a:rPr lang="en-US" sz="1600" dirty="0">
                <a:latin typeface="Casper" panose="02000506000000020004"/>
              </a:rPr>
              <a:t>accurate and timely manner.</a:t>
            </a:r>
            <a:endParaRPr lang="en-IN" sz="1600" dirty="0">
              <a:latin typeface="Casper" panose="02000506000000020004"/>
            </a:endParaRPr>
          </a:p>
          <a:p>
            <a:pPr lvl="0" algn="just"/>
            <a:r>
              <a:rPr lang="en-US" sz="1600" dirty="0">
                <a:latin typeface="Casper" panose="02000506000000020004"/>
              </a:rPr>
              <a:t>Text, numbers, images, audio, and video are different forms of information.</a:t>
            </a:r>
            <a:endParaRPr lang="en-IN" sz="1600" dirty="0">
              <a:latin typeface="Casper" panose="02000506000000020004"/>
            </a:endParaRPr>
          </a:p>
          <a:p>
            <a:pPr algn="just"/>
            <a:r>
              <a:rPr lang="en-US" sz="1600" dirty="0">
                <a:latin typeface="Casper" panose="02000506000000020004"/>
              </a:rPr>
              <a:t>Data flow between two devices can occur in one of three ways: simplex, half-duplex,</a:t>
            </a:r>
            <a:r>
              <a:rPr lang="en-IN" sz="1600" dirty="0">
                <a:latin typeface="Casper" panose="02000506000000020004"/>
              </a:rPr>
              <a:t> </a:t>
            </a:r>
            <a:r>
              <a:rPr lang="en-US" sz="1600" dirty="0">
                <a:latin typeface="Casper" panose="02000506000000020004"/>
              </a:rPr>
              <a:t>or full-duplex.</a:t>
            </a:r>
            <a:endParaRPr lang="en-IN" sz="1600" dirty="0">
              <a:latin typeface="Casper" panose="02000506000000020004"/>
            </a:endParaRPr>
          </a:p>
          <a:p>
            <a:pPr lvl="0" algn="just"/>
            <a:r>
              <a:rPr lang="en-US" sz="1600" dirty="0">
                <a:latin typeface="Casper" panose="02000506000000020004"/>
              </a:rPr>
              <a:t>In a point-to-point connection, two and only two devices are connected by a</a:t>
            </a:r>
            <a:endParaRPr lang="en-IN" sz="1600" dirty="0">
              <a:latin typeface="Casper" panose="02000506000000020004"/>
            </a:endParaRPr>
          </a:p>
          <a:p>
            <a:pPr algn="just"/>
            <a:r>
              <a:rPr lang="en-US" sz="1600" dirty="0">
                <a:latin typeface="Casper" panose="02000506000000020004"/>
              </a:rPr>
              <a:t>dedicated link. In a multipoint connection, three or more devices share a link.</a:t>
            </a:r>
            <a:endParaRPr lang="en-IN" sz="1600" dirty="0">
              <a:latin typeface="Casper" panose="02000506000000020004"/>
            </a:endParaRPr>
          </a:p>
          <a:p>
            <a:pPr lvl="0" algn="just"/>
            <a:r>
              <a:rPr lang="en-US" sz="1600" dirty="0">
                <a:latin typeface="Casper" panose="02000506000000020004"/>
              </a:rPr>
              <a:t>Topology refers to the physical or logical arrangement of a network. Devices may</a:t>
            </a:r>
            <a:r>
              <a:rPr lang="en-IN" sz="1600" dirty="0">
                <a:latin typeface="Casper" panose="02000506000000020004"/>
              </a:rPr>
              <a:t> </a:t>
            </a:r>
            <a:r>
              <a:rPr lang="en-US" sz="1600" dirty="0">
                <a:latin typeface="Casper" panose="02000506000000020004"/>
              </a:rPr>
              <a:t>be arranged in a mesh, star, bus, or ring topology.</a:t>
            </a:r>
            <a:endParaRPr lang="en-IN" sz="1600" dirty="0">
              <a:latin typeface="Casper" panose="02000506000000020004"/>
            </a:endParaRPr>
          </a:p>
          <a:p>
            <a:pPr lvl="0" algn="just"/>
            <a:r>
              <a:rPr lang="en-US" sz="1600" dirty="0">
                <a:latin typeface="Casper" panose="02000506000000020004"/>
              </a:rPr>
              <a:t>A network can be categorized as a local area network or a wide area network.</a:t>
            </a:r>
            <a:endParaRPr lang="en-IN" sz="1600" dirty="0">
              <a:latin typeface="Casper" panose="02000506000000020004"/>
            </a:endParaRPr>
          </a:p>
          <a:p>
            <a:pPr lvl="0" algn="just"/>
            <a:r>
              <a:rPr lang="en-US" sz="1600" dirty="0">
                <a:latin typeface="Casper" panose="02000506000000020004"/>
              </a:rPr>
              <a:t>There are local, regional, national, and international Internet service providers.</a:t>
            </a:r>
            <a:endParaRPr lang="en-IN" sz="1600" dirty="0">
              <a:latin typeface="Casper" panose="02000506000000020004"/>
            </a:endParaRPr>
          </a:p>
          <a:p>
            <a:pPr lvl="0" algn="just"/>
            <a:r>
              <a:rPr lang="en-US" sz="1600" dirty="0">
                <a:latin typeface="Casper" panose="02000506000000020004"/>
              </a:rPr>
              <a:t>A protocol is a set of rules that govern data communication; the key elements of</a:t>
            </a:r>
            <a:r>
              <a:rPr lang="en-IN" sz="1600" dirty="0">
                <a:latin typeface="Casper" panose="02000506000000020004"/>
              </a:rPr>
              <a:t> </a:t>
            </a:r>
            <a:r>
              <a:rPr lang="en-US" sz="1600" dirty="0">
                <a:latin typeface="Casper" panose="02000506000000020004"/>
              </a:rPr>
              <a:t>a protocol are syntax, semantics, and timing</a:t>
            </a:r>
            <a:endParaRPr lang="en-US" altLang="tr-TR" sz="1600" dirty="0">
              <a:latin typeface="Casper" panose="0200050600000002000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19</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endParaRPr lang="en-IN" u="sng" dirty="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a:latin typeface="Casper" panose="02000506000000020004"/>
              <a:hlinkClick r:id="rId4"/>
            </a:endParaRPr>
          </a:p>
          <a:p>
            <a:r>
              <a:rPr lang="en-IN" u="sng" dirty="0">
                <a:latin typeface="Casper" panose="02000506000000020004"/>
                <a:hlinkClick r:id="rId4"/>
              </a:rPr>
              <a:t>http://www.svecw.edu.in/Docs%5CCSECNLNotes2013.pdf</a:t>
            </a:r>
            <a:endParaRPr lang="en-IN" u="sng" dirty="0">
              <a:latin typeface="Casper" panose="02000506000000020004"/>
            </a:endParaRPr>
          </a:p>
          <a:p>
            <a:endParaRPr lang="en-IN" dirty="0">
              <a:hlinkClick r:id="rId5"/>
            </a:endParaRPr>
          </a:p>
          <a:p>
            <a:r>
              <a:rPr lang="en-IN" dirty="0">
                <a:hlinkClick r:id="rId5"/>
              </a:rPr>
              <a:t>https://www.cloudflare.com/learning/ddos/glossary/open-systems-interconnection-model-osi/</a:t>
            </a:r>
            <a:endParaRPr lang="en-IN" dirty="0">
              <a:latin typeface="Casper" panose="02000506000000020004"/>
            </a:endParaRPr>
          </a:p>
          <a:p>
            <a:endParaRPr lang="en-US" altLang="tr-TR" dirty="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36877"/>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9C90-13A8-41AB-CCC0-B1C2B304BD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Transmission types</a:t>
            </a:r>
          </a:p>
        </p:txBody>
      </p:sp>
      <p:sp>
        <p:nvSpPr>
          <p:cNvPr id="3" name="Content Placeholder 2">
            <a:extLst>
              <a:ext uri="{FF2B5EF4-FFF2-40B4-BE49-F238E27FC236}">
                <a16:creationId xmlns:a16="http://schemas.microsoft.com/office/drawing/2014/main" id="{406031F5-1336-742F-7F93-228AACFFD1E8}"/>
              </a:ext>
            </a:extLst>
          </p:cNvPr>
          <p:cNvSpPr>
            <a:spLocks noGrp="1"/>
          </p:cNvSpPr>
          <p:nvPr>
            <p:ph idx="1"/>
          </p:nvPr>
        </p:nvSpPr>
        <p:spPr>
          <a:xfrm>
            <a:off x="838200" y="1825625"/>
            <a:ext cx="6439678" cy="4351338"/>
          </a:xfrm>
        </p:spPr>
        <p:txBody>
          <a:bodyPr>
            <a:normAutofit fontScale="92500" lnSpcReduction="20000"/>
          </a:bodyPr>
          <a:lstStyle/>
          <a:p>
            <a:pPr marL="514350" indent="-514350">
              <a:buAutoNum type="arabicPeriod"/>
            </a:pPr>
            <a:r>
              <a:rPr lang="en-IN" b="1" dirty="0">
                <a:latin typeface="Times New Roman" panose="02020603050405020304" pitchFamily="18" charset="0"/>
                <a:cs typeface="Times New Roman" panose="02020603050405020304" pitchFamily="18" charset="0"/>
              </a:rPr>
              <a:t>Parallel Transmission</a:t>
            </a:r>
          </a:p>
          <a:p>
            <a:pPr marL="0" indent="0">
              <a:buNone/>
            </a:pPr>
            <a:r>
              <a:rPr lang="en-IN" dirty="0">
                <a:latin typeface="Times New Roman" panose="02020603050405020304" pitchFamily="18" charset="0"/>
                <a:cs typeface="Times New Roman" panose="02020603050405020304" pitchFamily="18" charset="0"/>
              </a:rPr>
              <a:t>All the bits of data are transmitted simultaneously on separate communication lines</a:t>
            </a:r>
          </a:p>
          <a:p>
            <a:pPr marL="0" indent="0">
              <a:buNone/>
            </a:pPr>
            <a:r>
              <a:rPr lang="en-IN" dirty="0">
                <a:latin typeface="Times New Roman" panose="02020603050405020304" pitchFamily="18" charset="0"/>
                <a:cs typeface="Times New Roman" panose="02020603050405020304" pitchFamily="18" charset="0"/>
              </a:rPr>
              <a:t>In order to submit n bits, n wires or lines are used. Thus each bit has its own line.</a:t>
            </a:r>
          </a:p>
          <a:p>
            <a:pPr marL="0" indent="0">
              <a:buNone/>
            </a:pPr>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Serial Transmission</a:t>
            </a:r>
          </a:p>
          <a:p>
            <a:pPr marL="0" indent="0">
              <a:buNone/>
            </a:pPr>
            <a:r>
              <a:rPr lang="en-IN" dirty="0">
                <a:latin typeface="Times New Roman" panose="02020603050405020304" pitchFamily="18" charset="0"/>
                <a:cs typeface="Times New Roman" panose="02020603050405020304" pitchFamily="18" charset="0"/>
              </a:rPr>
              <a:t>The various bits of data are transmitted serially one after the other.</a:t>
            </a:r>
          </a:p>
          <a:p>
            <a:pPr marL="0" indent="0">
              <a:buNone/>
            </a:pPr>
            <a:r>
              <a:rPr lang="en-IN" dirty="0">
                <a:latin typeface="Times New Roman" panose="02020603050405020304" pitchFamily="18" charset="0"/>
                <a:cs typeface="Times New Roman" panose="02020603050405020304" pitchFamily="18" charset="0"/>
              </a:rPr>
              <a:t>It requires only one communication line .</a:t>
            </a:r>
          </a:p>
          <a:p>
            <a:pPr marL="0" indent="0">
              <a:buNone/>
            </a:pPr>
            <a:r>
              <a:rPr lang="en-IN" dirty="0">
                <a:latin typeface="Times New Roman" panose="02020603050405020304" pitchFamily="18" charset="0"/>
                <a:cs typeface="Times New Roman" panose="02020603050405020304" pitchFamily="18" charset="0"/>
              </a:rPr>
              <a:t>All the bits are transmitted on single line in serial fashion.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98B6BD-482E-A0BC-E7EF-2BFCF6DA5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6" y="63864"/>
            <a:ext cx="772083" cy="1224414"/>
          </a:xfrm>
          <a:prstGeom prst="rect">
            <a:avLst/>
          </a:prstGeom>
        </p:spPr>
      </p:pic>
      <p:pic>
        <p:nvPicPr>
          <p:cNvPr id="6" name="Picture 5">
            <a:extLst>
              <a:ext uri="{FF2B5EF4-FFF2-40B4-BE49-F238E27FC236}">
                <a16:creationId xmlns:a16="http://schemas.microsoft.com/office/drawing/2014/main" id="{45E1EDAA-C093-99E9-A193-7154405D21F3}"/>
              </a:ext>
            </a:extLst>
          </p:cNvPr>
          <p:cNvPicPr>
            <a:picLocks noChangeAspect="1"/>
          </p:cNvPicPr>
          <p:nvPr/>
        </p:nvPicPr>
        <p:blipFill>
          <a:blip r:embed="rId3"/>
          <a:stretch>
            <a:fillRect/>
          </a:stretch>
        </p:blipFill>
        <p:spPr>
          <a:xfrm>
            <a:off x="7773400" y="780019"/>
            <a:ext cx="4313294" cy="1821338"/>
          </a:xfrm>
          <a:prstGeom prst="rect">
            <a:avLst/>
          </a:prstGeom>
        </p:spPr>
      </p:pic>
      <p:pic>
        <p:nvPicPr>
          <p:cNvPr id="8" name="Picture 7">
            <a:extLst>
              <a:ext uri="{FF2B5EF4-FFF2-40B4-BE49-F238E27FC236}">
                <a16:creationId xmlns:a16="http://schemas.microsoft.com/office/drawing/2014/main" id="{5DC53F6A-C521-DE42-938B-19528EB9EDAC}"/>
              </a:ext>
            </a:extLst>
          </p:cNvPr>
          <p:cNvPicPr>
            <a:picLocks noChangeAspect="1"/>
          </p:cNvPicPr>
          <p:nvPr/>
        </p:nvPicPr>
        <p:blipFill>
          <a:blip r:embed="rId4"/>
          <a:stretch>
            <a:fillRect/>
          </a:stretch>
        </p:blipFill>
        <p:spPr>
          <a:xfrm>
            <a:off x="7163530" y="3645209"/>
            <a:ext cx="4923164" cy="1222870"/>
          </a:xfrm>
          <a:prstGeom prst="rect">
            <a:avLst/>
          </a:prstGeom>
        </p:spPr>
      </p:pic>
    </p:spTree>
    <p:extLst>
      <p:ext uri="{BB962C8B-B14F-4D97-AF65-F5344CB8AC3E}">
        <p14:creationId xmlns:p14="http://schemas.microsoft.com/office/powerpoint/2010/main" val="253323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20E3-EFB0-7CAC-6284-F7F652C103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Transmission Modes</a:t>
            </a:r>
          </a:p>
        </p:txBody>
      </p:sp>
      <p:sp>
        <p:nvSpPr>
          <p:cNvPr id="3" name="Content Placeholder 2">
            <a:extLst>
              <a:ext uri="{FF2B5EF4-FFF2-40B4-BE49-F238E27FC236}">
                <a16:creationId xmlns:a16="http://schemas.microsoft.com/office/drawing/2014/main" id="{AE9B8E45-CC34-5BAD-C0A7-196B98FB6A6F}"/>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Simplex Mode</a:t>
            </a:r>
          </a:p>
          <a:p>
            <a:r>
              <a:rPr lang="en-IN" b="1" dirty="0">
                <a:latin typeface="Times New Roman" panose="02020603050405020304" pitchFamily="18" charset="0"/>
                <a:cs typeface="Times New Roman" panose="02020603050405020304" pitchFamily="18" charset="0"/>
              </a:rPr>
              <a:t>Half duplex Mode</a:t>
            </a:r>
          </a:p>
          <a:p>
            <a:r>
              <a:rPr lang="en-IN" b="1" dirty="0">
                <a:latin typeface="Times New Roman" panose="02020603050405020304" pitchFamily="18" charset="0"/>
                <a:cs typeface="Times New Roman" panose="02020603050405020304" pitchFamily="18" charset="0"/>
              </a:rPr>
              <a:t>Full duplex Mode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B3A05D-36AB-59F0-7CF7-57C1DA00C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6" y="63864"/>
            <a:ext cx="772083" cy="1224414"/>
          </a:xfrm>
          <a:prstGeom prst="rect">
            <a:avLst/>
          </a:prstGeom>
        </p:spPr>
      </p:pic>
      <p:pic>
        <p:nvPicPr>
          <p:cNvPr id="6" name="Picture 5">
            <a:extLst>
              <a:ext uri="{FF2B5EF4-FFF2-40B4-BE49-F238E27FC236}">
                <a16:creationId xmlns:a16="http://schemas.microsoft.com/office/drawing/2014/main" id="{AD259147-9E80-8306-3AE1-738B6A469ED3}"/>
              </a:ext>
            </a:extLst>
          </p:cNvPr>
          <p:cNvPicPr>
            <a:picLocks noChangeAspect="1"/>
          </p:cNvPicPr>
          <p:nvPr/>
        </p:nvPicPr>
        <p:blipFill>
          <a:blip r:embed="rId3"/>
          <a:stretch>
            <a:fillRect/>
          </a:stretch>
        </p:blipFill>
        <p:spPr>
          <a:xfrm>
            <a:off x="5046342" y="2113014"/>
            <a:ext cx="6307458" cy="2820487"/>
          </a:xfrm>
          <a:prstGeom prst="rect">
            <a:avLst/>
          </a:prstGeom>
        </p:spPr>
      </p:pic>
    </p:spTree>
    <p:extLst>
      <p:ext uri="{BB962C8B-B14F-4D97-AF65-F5344CB8AC3E}">
        <p14:creationId xmlns:p14="http://schemas.microsoft.com/office/powerpoint/2010/main" val="375749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2D04-3F8D-17E1-14B9-6B11130F105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Line Configuration</a:t>
            </a:r>
          </a:p>
        </p:txBody>
      </p:sp>
      <p:sp>
        <p:nvSpPr>
          <p:cNvPr id="3" name="Content Placeholder 2">
            <a:extLst>
              <a:ext uri="{FF2B5EF4-FFF2-40B4-BE49-F238E27FC236}">
                <a16:creationId xmlns:a16="http://schemas.microsoft.com/office/drawing/2014/main" id="{41BA7245-C43F-CBD3-281B-6471B1828899}"/>
              </a:ext>
            </a:extLst>
          </p:cNvPr>
          <p:cNvSpPr>
            <a:spLocks noGrp="1"/>
          </p:cNvSpPr>
          <p:nvPr>
            <p:ph idx="1"/>
          </p:nvPr>
        </p:nvSpPr>
        <p:spPr>
          <a:xfrm>
            <a:off x="838199" y="1424470"/>
            <a:ext cx="10823511" cy="4752493"/>
          </a:xfrm>
        </p:spPr>
        <p:txBody>
          <a:bodyPr/>
          <a:lstStyle/>
          <a:p>
            <a:r>
              <a:rPr lang="en-IN" b="1" dirty="0">
                <a:latin typeface="Times New Roman" panose="02020603050405020304" pitchFamily="18" charset="0"/>
                <a:cs typeface="Times New Roman" panose="02020603050405020304" pitchFamily="18" charset="0"/>
              </a:rPr>
              <a:t>POINT TO POINT</a:t>
            </a:r>
          </a:p>
          <a:p>
            <a:r>
              <a:rPr lang="en-IN" b="1" dirty="0">
                <a:latin typeface="Times New Roman" panose="02020603050405020304" pitchFamily="18" charset="0"/>
                <a:cs typeface="Times New Roman" panose="02020603050405020304" pitchFamily="18" charset="0"/>
              </a:rPr>
              <a:t>MULTIPOINT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8C6C3F-493D-0903-E190-0C89891D2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6" y="63864"/>
            <a:ext cx="772083" cy="1224414"/>
          </a:xfrm>
          <a:prstGeom prst="rect">
            <a:avLst/>
          </a:prstGeom>
        </p:spPr>
      </p:pic>
      <p:pic>
        <p:nvPicPr>
          <p:cNvPr id="6" name="Picture 5">
            <a:extLst>
              <a:ext uri="{FF2B5EF4-FFF2-40B4-BE49-F238E27FC236}">
                <a16:creationId xmlns:a16="http://schemas.microsoft.com/office/drawing/2014/main" id="{3250CA89-BED4-FEBB-0583-CB58B8969743}"/>
              </a:ext>
            </a:extLst>
          </p:cNvPr>
          <p:cNvPicPr>
            <a:picLocks noChangeAspect="1"/>
          </p:cNvPicPr>
          <p:nvPr/>
        </p:nvPicPr>
        <p:blipFill>
          <a:blip r:embed="rId3"/>
          <a:stretch>
            <a:fillRect/>
          </a:stretch>
        </p:blipFill>
        <p:spPr>
          <a:xfrm>
            <a:off x="4467808" y="1288278"/>
            <a:ext cx="7193903" cy="2347163"/>
          </a:xfrm>
          <a:prstGeom prst="rect">
            <a:avLst/>
          </a:prstGeom>
        </p:spPr>
      </p:pic>
      <p:pic>
        <p:nvPicPr>
          <p:cNvPr id="8" name="Picture 7">
            <a:extLst>
              <a:ext uri="{FF2B5EF4-FFF2-40B4-BE49-F238E27FC236}">
                <a16:creationId xmlns:a16="http://schemas.microsoft.com/office/drawing/2014/main" id="{E5538E2E-D221-BEAB-E30B-67986A1CA21D}"/>
              </a:ext>
            </a:extLst>
          </p:cNvPr>
          <p:cNvPicPr>
            <a:picLocks noChangeAspect="1"/>
          </p:cNvPicPr>
          <p:nvPr/>
        </p:nvPicPr>
        <p:blipFill>
          <a:blip r:embed="rId4"/>
          <a:stretch>
            <a:fillRect/>
          </a:stretch>
        </p:blipFill>
        <p:spPr>
          <a:xfrm>
            <a:off x="5073555" y="3771633"/>
            <a:ext cx="6355631" cy="3086367"/>
          </a:xfrm>
          <a:prstGeom prst="rect">
            <a:avLst/>
          </a:prstGeom>
        </p:spPr>
      </p:pic>
    </p:spTree>
    <p:extLst>
      <p:ext uri="{BB962C8B-B14F-4D97-AF65-F5344CB8AC3E}">
        <p14:creationId xmlns:p14="http://schemas.microsoft.com/office/powerpoint/2010/main" val="249190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386D-C942-7E64-4CEC-10AFD4CC1421}"/>
              </a:ext>
            </a:extLst>
          </p:cNvPr>
          <p:cNvSpPr>
            <a:spLocks noGrp="1"/>
          </p:cNvSpPr>
          <p:nvPr>
            <p:ph type="title"/>
          </p:nvPr>
        </p:nvSpPr>
        <p:spPr/>
        <p:txBody>
          <a:bodyPr/>
          <a:lstStyle/>
          <a:p>
            <a:pPr algn="ctr"/>
            <a:r>
              <a:rPr lang="en-IN" dirty="0"/>
              <a:t>Topologies</a:t>
            </a:r>
          </a:p>
        </p:txBody>
      </p:sp>
      <p:pic>
        <p:nvPicPr>
          <p:cNvPr id="7" name="Content Placeholder 6">
            <a:extLst>
              <a:ext uri="{FF2B5EF4-FFF2-40B4-BE49-F238E27FC236}">
                <a16:creationId xmlns:a16="http://schemas.microsoft.com/office/drawing/2014/main" id="{684E7C9B-2E03-D368-FF60-062A026D4389}"/>
              </a:ext>
            </a:extLst>
          </p:cNvPr>
          <p:cNvPicPr>
            <a:picLocks noGrp="1" noChangeAspect="1"/>
          </p:cNvPicPr>
          <p:nvPr>
            <p:ph idx="1"/>
          </p:nvPr>
        </p:nvPicPr>
        <p:blipFill>
          <a:blip r:embed="rId2"/>
          <a:stretch>
            <a:fillRect/>
          </a:stretch>
        </p:blipFill>
        <p:spPr>
          <a:xfrm>
            <a:off x="1928966" y="1505201"/>
            <a:ext cx="8558002" cy="1745131"/>
          </a:xfrm>
        </p:spPr>
      </p:pic>
      <p:sp>
        <p:nvSpPr>
          <p:cNvPr id="9" name="TextBox 8">
            <a:extLst>
              <a:ext uri="{FF2B5EF4-FFF2-40B4-BE49-F238E27FC236}">
                <a16:creationId xmlns:a16="http://schemas.microsoft.com/office/drawing/2014/main" id="{3458096A-4728-6821-4D0F-119F7455EBBA}"/>
              </a:ext>
            </a:extLst>
          </p:cNvPr>
          <p:cNvSpPr txBox="1"/>
          <p:nvPr/>
        </p:nvSpPr>
        <p:spPr>
          <a:xfrm>
            <a:off x="1994419" y="3429000"/>
            <a:ext cx="8773108" cy="923330"/>
          </a:xfrm>
          <a:prstGeom prst="rect">
            <a:avLst/>
          </a:prstGeom>
          <a:noFill/>
        </p:spPr>
        <p:txBody>
          <a:bodyPr wrap="square">
            <a:spAutoFit/>
          </a:bodyPr>
          <a:lstStyle/>
          <a:p>
            <a:pPr algn="just"/>
            <a:r>
              <a:rPr lang="en-IN" sz="1800" dirty="0">
                <a:solidFill>
                  <a:srgbClr val="000000"/>
                </a:solidFill>
                <a:latin typeface="Casper" panose="02000506000000020004"/>
              </a:rPr>
              <a:t>A Network Topology is the arrangement with which computer systems or network devices are connected to each other. Topologies may define both physical and logical aspect of the network. Both logical and physical topologies could be same or different in a same network.</a:t>
            </a:r>
            <a:endParaRPr lang="en-IN" sz="1800" dirty="0">
              <a:latin typeface="Casper" panose="02000506000000020004"/>
            </a:endParaRPr>
          </a:p>
        </p:txBody>
      </p:sp>
      <p:pic>
        <p:nvPicPr>
          <p:cNvPr id="10" name="Content Placeholder 14">
            <a:extLst>
              <a:ext uri="{FF2B5EF4-FFF2-40B4-BE49-F238E27FC236}">
                <a16:creationId xmlns:a16="http://schemas.microsoft.com/office/drawing/2014/main" id="{8956D433-4526-7280-0CFE-93DEDF8DF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59" y="280193"/>
            <a:ext cx="942975" cy="1495425"/>
          </a:xfrm>
          <a:prstGeom prst="rect">
            <a:avLst/>
          </a:prstGeom>
        </p:spPr>
      </p:pic>
    </p:spTree>
    <p:extLst>
      <p:ext uri="{BB962C8B-B14F-4D97-AF65-F5344CB8AC3E}">
        <p14:creationId xmlns:p14="http://schemas.microsoft.com/office/powerpoint/2010/main" val="22443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4447-025B-6826-D56E-CA1179FE3C1B}"/>
              </a:ext>
            </a:extLst>
          </p:cNvPr>
          <p:cNvSpPr>
            <a:spLocks noGrp="1"/>
          </p:cNvSpPr>
          <p:nvPr>
            <p:ph type="title"/>
          </p:nvPr>
        </p:nvSpPr>
        <p:spPr/>
        <p:txBody>
          <a:bodyPr/>
          <a:lstStyle/>
          <a:p>
            <a:r>
              <a:rPr lang="en-IN" dirty="0"/>
              <a:t>TYPES OF TOPOLOGIES</a:t>
            </a:r>
          </a:p>
        </p:txBody>
      </p:sp>
      <p:sp>
        <p:nvSpPr>
          <p:cNvPr id="3" name="Content Placeholder 2">
            <a:extLst>
              <a:ext uri="{FF2B5EF4-FFF2-40B4-BE49-F238E27FC236}">
                <a16:creationId xmlns:a16="http://schemas.microsoft.com/office/drawing/2014/main" id="{3017E4C2-5844-E377-2A17-538661421825}"/>
              </a:ext>
            </a:extLst>
          </p:cNvPr>
          <p:cNvSpPr>
            <a:spLocks noGrp="1"/>
          </p:cNvSpPr>
          <p:nvPr>
            <p:ph idx="1"/>
          </p:nvPr>
        </p:nvSpPr>
        <p:spPr>
          <a:xfrm>
            <a:off x="716871" y="1324947"/>
            <a:ext cx="10636929" cy="4852016"/>
          </a:xfrm>
        </p:spPr>
        <p:txBody>
          <a:bodyPr/>
          <a:lstStyle/>
          <a:p>
            <a:pPr marL="0" indent="0">
              <a:buNone/>
            </a:pPr>
            <a:r>
              <a:rPr lang="en-IN" b="1" i="0" dirty="0">
                <a:solidFill>
                  <a:srgbClr val="222222"/>
                </a:solidFill>
                <a:effectLst/>
                <a:latin typeface="Source Sans Pro" panose="020B0503030403020204" pitchFamily="34" charset="0"/>
              </a:rPr>
              <a:t>Point to Point (P2P)</a:t>
            </a:r>
          </a:p>
          <a:p>
            <a:r>
              <a:rPr lang="en-US" b="0" i="0" dirty="0">
                <a:solidFill>
                  <a:srgbClr val="222222"/>
                </a:solidFill>
                <a:effectLst/>
                <a:latin typeface="Source Sans Pro" panose="020B0503030403020204" pitchFamily="34" charset="0"/>
              </a:rPr>
              <a:t>Point-to-point topology is the easiest of all the network topologies. In this method, the network consists of a direct link between two computers.</a:t>
            </a:r>
            <a:endParaRPr lang="en-IN" dirty="0"/>
          </a:p>
        </p:txBody>
      </p:sp>
      <p:pic>
        <p:nvPicPr>
          <p:cNvPr id="6" name="Picture 5">
            <a:extLst>
              <a:ext uri="{FF2B5EF4-FFF2-40B4-BE49-F238E27FC236}">
                <a16:creationId xmlns:a16="http://schemas.microsoft.com/office/drawing/2014/main" id="{F408F4E3-0C42-8114-EBD9-D113293280D3}"/>
              </a:ext>
            </a:extLst>
          </p:cNvPr>
          <p:cNvPicPr>
            <a:picLocks noChangeAspect="1"/>
          </p:cNvPicPr>
          <p:nvPr/>
        </p:nvPicPr>
        <p:blipFill>
          <a:blip r:embed="rId2"/>
          <a:stretch>
            <a:fillRect/>
          </a:stretch>
        </p:blipFill>
        <p:spPr>
          <a:xfrm>
            <a:off x="716871" y="3552808"/>
            <a:ext cx="4282811" cy="3337849"/>
          </a:xfrm>
          <a:prstGeom prst="rect">
            <a:avLst/>
          </a:prstGeom>
        </p:spPr>
      </p:pic>
      <p:pic>
        <p:nvPicPr>
          <p:cNvPr id="8" name="Picture 7">
            <a:extLst>
              <a:ext uri="{FF2B5EF4-FFF2-40B4-BE49-F238E27FC236}">
                <a16:creationId xmlns:a16="http://schemas.microsoft.com/office/drawing/2014/main" id="{8513F402-2807-B68D-8D68-F54275CD46BB}"/>
              </a:ext>
            </a:extLst>
          </p:cNvPr>
          <p:cNvPicPr>
            <a:picLocks noChangeAspect="1"/>
          </p:cNvPicPr>
          <p:nvPr/>
        </p:nvPicPr>
        <p:blipFill>
          <a:blip r:embed="rId3"/>
          <a:stretch>
            <a:fillRect/>
          </a:stretch>
        </p:blipFill>
        <p:spPr>
          <a:xfrm>
            <a:off x="4592189" y="3051652"/>
            <a:ext cx="7803556" cy="3276884"/>
          </a:xfrm>
          <a:prstGeom prst="rect">
            <a:avLst/>
          </a:prstGeom>
        </p:spPr>
      </p:pic>
      <p:pic>
        <p:nvPicPr>
          <p:cNvPr id="10" name="Content Placeholder 14">
            <a:extLst>
              <a:ext uri="{FF2B5EF4-FFF2-40B4-BE49-F238E27FC236}">
                <a16:creationId xmlns:a16="http://schemas.microsoft.com/office/drawing/2014/main" id="{E70C3789-252F-978C-9C5B-8F1E54C92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256127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273B5E-10ED-53A3-4A98-F9BB024114E6}"/>
              </a:ext>
            </a:extLst>
          </p:cNvPr>
          <p:cNvSpPr>
            <a:spLocks noGrp="1"/>
          </p:cNvSpPr>
          <p:nvPr>
            <p:ph sz="half" idx="1"/>
          </p:nvPr>
        </p:nvSpPr>
        <p:spPr>
          <a:xfrm>
            <a:off x="838200" y="849086"/>
            <a:ext cx="5181600" cy="5327877"/>
          </a:xfrm>
        </p:spPr>
        <p:txBody>
          <a:bodyPr>
            <a:normAutofit fontScale="55000" lnSpcReduction="20000"/>
          </a:bodyPr>
          <a:lstStyle/>
          <a:p>
            <a:pPr marL="0" indent="0">
              <a:buNone/>
            </a:pPr>
            <a:r>
              <a:rPr lang="en-IN" sz="5800" b="1" i="0" dirty="0">
                <a:solidFill>
                  <a:srgbClr val="222222"/>
                </a:solidFill>
                <a:effectLst/>
                <a:latin typeface="Source Sans Pro" panose="020B0503030403020204" pitchFamily="34" charset="0"/>
              </a:rPr>
              <a:t>Bus Topology</a:t>
            </a:r>
          </a:p>
          <a:p>
            <a:endParaRPr lang="en-IN" dirty="0"/>
          </a:p>
        </p:txBody>
      </p:sp>
      <p:sp>
        <p:nvSpPr>
          <p:cNvPr id="5" name="Content Placeholder 4">
            <a:extLst>
              <a:ext uri="{FF2B5EF4-FFF2-40B4-BE49-F238E27FC236}">
                <a16:creationId xmlns:a16="http://schemas.microsoft.com/office/drawing/2014/main" id="{DB9A68C6-14B3-3F90-9D8C-3E02A212D618}"/>
              </a:ext>
            </a:extLst>
          </p:cNvPr>
          <p:cNvSpPr>
            <a:spLocks noGrp="1"/>
          </p:cNvSpPr>
          <p:nvPr>
            <p:ph sz="half" idx="2"/>
          </p:nvPr>
        </p:nvSpPr>
        <p:spPr>
          <a:xfrm>
            <a:off x="6172200" y="1212980"/>
            <a:ext cx="5181600" cy="4963983"/>
          </a:xfrm>
        </p:spPr>
        <p:txBody>
          <a:bodyPr>
            <a:normAutofit fontScale="55000" lnSpcReduction="20000"/>
          </a:bodyPr>
          <a:lstStyle/>
          <a:p>
            <a:pPr marL="0" indent="0" algn="l">
              <a:buNone/>
            </a:pPr>
            <a:r>
              <a:rPr lang="en-US" b="1" i="0" dirty="0">
                <a:solidFill>
                  <a:srgbClr val="222222"/>
                </a:solidFill>
                <a:effectLst/>
                <a:latin typeface="Source Sans Pro" panose="020B0503030403020204" pitchFamily="34" charset="0"/>
              </a:rPr>
              <a:t>Advantages:</a:t>
            </a:r>
          </a:p>
          <a:p>
            <a:pPr algn="l"/>
            <a:r>
              <a:rPr lang="en-US" b="0" i="0" dirty="0">
                <a:solidFill>
                  <a:srgbClr val="222222"/>
                </a:solidFill>
                <a:effectLst/>
                <a:latin typeface="Source Sans Pro" panose="020B0503030403020204" pitchFamily="34" charset="0"/>
              </a:rPr>
              <a:t>Here are pros/benefits of using a bus topology: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Cost of the cable is very less as compared to other topology, so it is widely used to build small networks.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Famous for LAN network because they are inexpensive and easy to install.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widely used when a network installation is small, simple, or temporary.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one of the passive topologies. So computers on the bus only listen for data being sent, that are not responsible for moving the data from one computer to others.</a:t>
            </a:r>
          </a:p>
          <a:p>
            <a:pPr marL="0" indent="0" algn="l">
              <a:buNone/>
            </a:pPr>
            <a:r>
              <a:rPr lang="en-US" b="1" i="0" dirty="0">
                <a:solidFill>
                  <a:srgbClr val="222222"/>
                </a:solidFill>
                <a:effectLst/>
                <a:latin typeface="Source Sans Pro" panose="020B0503030403020204" pitchFamily="34" charset="0"/>
              </a:rPr>
              <a:t>Disadvantages:</a:t>
            </a:r>
          </a:p>
          <a:p>
            <a:pPr algn="l"/>
            <a:r>
              <a:rPr lang="en-US" b="0" i="0" dirty="0">
                <a:solidFill>
                  <a:srgbClr val="222222"/>
                </a:solidFill>
                <a:effectLst/>
                <a:latin typeface="Source Sans Pro" panose="020B0503030403020204" pitchFamily="34" charset="0"/>
              </a:rPr>
              <a:t>Here are the cons/drawbacks of bus topology: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case if the common cable fails, then the entire system will crash down.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network traffic is heavy, it develops collisions in the network.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Whenever network traffic is heavy, or nodes are too many, the performance time of the network significantly decreases.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Cables are always of a limited length.</a:t>
            </a:r>
          </a:p>
          <a:p>
            <a:endParaRPr lang="en-IN" dirty="0"/>
          </a:p>
        </p:txBody>
      </p:sp>
      <p:pic>
        <p:nvPicPr>
          <p:cNvPr id="7" name="Picture 6">
            <a:extLst>
              <a:ext uri="{FF2B5EF4-FFF2-40B4-BE49-F238E27FC236}">
                <a16:creationId xmlns:a16="http://schemas.microsoft.com/office/drawing/2014/main" id="{78F61DCC-7B8B-25FB-285B-1AF8FB4CA3F0}"/>
              </a:ext>
            </a:extLst>
          </p:cNvPr>
          <p:cNvPicPr>
            <a:picLocks noChangeAspect="1"/>
          </p:cNvPicPr>
          <p:nvPr/>
        </p:nvPicPr>
        <p:blipFill>
          <a:blip r:embed="rId2"/>
          <a:stretch>
            <a:fillRect/>
          </a:stretch>
        </p:blipFill>
        <p:spPr>
          <a:xfrm>
            <a:off x="838200" y="2651962"/>
            <a:ext cx="3377309" cy="2752665"/>
          </a:xfrm>
          <a:prstGeom prst="rect">
            <a:avLst/>
          </a:prstGeom>
        </p:spPr>
      </p:pic>
      <p:pic>
        <p:nvPicPr>
          <p:cNvPr id="8" name="Content Placeholder 14">
            <a:extLst>
              <a:ext uri="{FF2B5EF4-FFF2-40B4-BE49-F238E27FC236}">
                <a16:creationId xmlns:a16="http://schemas.microsoft.com/office/drawing/2014/main" id="{09A2BFAD-E297-0A14-E290-F4B22C849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69240"/>
            <a:ext cx="942975" cy="1495425"/>
          </a:xfrm>
          <a:prstGeom prst="rect">
            <a:avLst/>
          </a:prstGeom>
        </p:spPr>
      </p:pic>
    </p:spTree>
    <p:extLst>
      <p:ext uri="{BB962C8B-B14F-4D97-AF65-F5344CB8AC3E}">
        <p14:creationId xmlns:p14="http://schemas.microsoft.com/office/powerpoint/2010/main" val="335734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1512</Words>
  <Application>Microsoft Office PowerPoint</Application>
  <PresentationFormat>Widescreen</PresentationFormat>
  <Paragraphs>151</Paragraphs>
  <Slides>20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Arial</vt:lpstr>
      <vt:lpstr>Calibri</vt:lpstr>
      <vt:lpstr>Calibri Light</vt:lpstr>
      <vt:lpstr>Casper</vt:lpstr>
      <vt:lpstr>Casper Bold</vt:lpstr>
      <vt:lpstr>Karla</vt:lpstr>
      <vt:lpstr>Raleway ExtraBold</vt:lpstr>
      <vt:lpstr>Source Sans Pro</vt:lpstr>
      <vt:lpstr>Symbol</vt:lpstr>
      <vt:lpstr>Times New Roman</vt:lpstr>
      <vt:lpstr>Office Theme</vt:lpstr>
      <vt:lpstr>CorelDRAW</vt:lpstr>
      <vt:lpstr>PowerPoint Presentation</vt:lpstr>
      <vt:lpstr>Course Objectives  </vt:lpstr>
      <vt:lpstr>Course Outcomes  </vt:lpstr>
      <vt:lpstr>Data Transmission types</vt:lpstr>
      <vt:lpstr>Transmission Modes</vt:lpstr>
      <vt:lpstr>Line Configuration</vt:lpstr>
      <vt:lpstr>Topologies</vt:lpstr>
      <vt:lpstr>TYPES OF TOPOLOGIES</vt:lpstr>
      <vt:lpstr>PowerPoint Presentation</vt:lpstr>
      <vt:lpstr>PowerPoint Presentation</vt:lpstr>
      <vt:lpstr>Star Topology</vt:lpstr>
      <vt:lpstr>Mesh Topology </vt:lpstr>
      <vt:lpstr>Tree Topology </vt:lpstr>
      <vt:lpstr>Hybrid Topology </vt:lpstr>
      <vt:lpstr>IPV4 Addressing</vt:lpstr>
      <vt:lpstr>IPv4 Addressing</vt:lpstr>
      <vt:lpstr>   IPv4 Addressing</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 Luthra</cp:lastModifiedBy>
  <cp:revision>48</cp:revision>
  <dcterms:created xsi:type="dcterms:W3CDTF">2020-06-23T13:10:00Z</dcterms:created>
  <dcterms:modified xsi:type="dcterms:W3CDTF">2022-08-29T05:07:35Z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