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Karla" pitchFamily="2" charset="0"/>
      <p:regular r:id="rId23"/>
      <p:bold r:id="rId24"/>
      <p:italic r:id="rId25"/>
      <p:boldItalic r:id="rId26"/>
    </p:embeddedFont>
    <p:embeddedFont>
      <p:font typeface="Raleway ExtraBold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Beiz1+9ELQdES0K/yw6QYE/do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A591C-5F69-490C-A956-51F2FAEA84C1}">
  <a:tblStyle styleId="{9DFA591C-5F69-490C-A956-51F2FAEA84C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IPv6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IPv6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asics-computer-networking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loudflare.com/learning/ddos/glossary/open-systems-interconnection-model-osi/" TargetMode="External"/><Relationship Id="rId5" Type="http://schemas.openxmlformats.org/officeDocument/2006/relationships/hyperlink" Target="http://www.svecw.edu.in/Docs/CSECNLNotes2013.pdf" TargetMode="External"/><Relationship Id="rId4" Type="http://schemas.openxmlformats.org/officeDocument/2006/relationships/hyperlink" Target="https://www.youtube.com/watch?v=VwN91x5i25g&amp;list=PLBlnK6fEyqRgMCUAG0XRw78UA8qnv6jE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" name="Google Shape;96;p1"/>
          <p:cNvGraphicFramePr/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03056" imgH="3148059" progId="">
                  <p:embed/>
                </p:oleObj>
              </mc:Choice>
              <mc:Fallback>
                <p:oleObj r:id="rId3" imgW="3303056" imgH="3148059" progId="">
                  <p:embed/>
                  <p:pic>
                    <p:nvPicPr>
                      <p:cNvPr id="96" name="Google Shape;96;p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Google Shape;97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04" y="24501"/>
            <a:ext cx="3859753" cy="153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06005" y="5577219"/>
            <a:ext cx="5529485" cy="91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- 1 .5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Hub,Switch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Router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: Dr. Monica Luthra(e9836)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488466" y="1907133"/>
            <a:ext cx="9750068" cy="1548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INSTITUTE: UIE (AIT-CSE)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Networks CST- 348</a:t>
            </a:r>
            <a:endParaRPr/>
          </a:p>
        </p:txBody>
      </p:sp>
      <p:sp>
        <p:nvSpPr>
          <p:cNvPr id="105" name="Google Shape;10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11016284" y="6323296"/>
            <a:ext cx="444500" cy="422275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8430" y="195580"/>
            <a:ext cx="94297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			ROUTER</a:t>
            </a:r>
            <a:endParaRPr/>
          </a:p>
        </p:txBody>
      </p:sp>
      <p:pic>
        <p:nvPicPr>
          <p:cNvPr id="236" name="Google Shape;236;p1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550330" y="2152055"/>
            <a:ext cx="4598100" cy="30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 txBox="1"/>
          <p:nvPr/>
        </p:nvSpPr>
        <p:spPr>
          <a:xfrm>
            <a:off x="838200" y="1421130"/>
            <a:ext cx="7195820" cy="56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Router is a networking device that forwards data packets between computer network.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Routers perform the traffic directing functions on the Internet.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sent through the internet, such as a web page or email, is in the form of data packets.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packet is typically forwarded from one router to another router through the networks that constitute an internetwork (e.g. the Internet) until it reaches its destination node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04775" y="-269240"/>
            <a:ext cx="94297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			ROUTER</a:t>
            </a:r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2"/>
          </p:nvPr>
        </p:nvSpPr>
        <p:spPr>
          <a:xfrm>
            <a:off x="1087755" y="1691640"/>
            <a:ext cx="10266045" cy="448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SCENARIO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you search for www.google.com in your web browser then this will be a request which will be sent from your system to the google`s server to serve that webpage, now your request which is nothing but a stream of packets don`t just go the google`s server straightaway they go through a series of networking devices known as router which accepts this packets and forwards them to correct path and hence it reaches to the destination server.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>
            <a:spLocks noGrp="1"/>
          </p:cNvSpPr>
          <p:nvPr>
            <p:ph type="title"/>
          </p:nvPr>
        </p:nvSpPr>
        <p:spPr>
          <a:xfrm>
            <a:off x="1554480" y="365126"/>
            <a:ext cx="9799320" cy="653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IPv4 Addressing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62" name="Google Shape;262;p18" descr="IP Address - A Brief Introduction with Examples for Begine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298" y="2289455"/>
            <a:ext cx="5597726" cy="295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 descr="IPv4 Address Class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2289455"/>
            <a:ext cx="5378825" cy="295489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8"/>
          <p:cNvSpPr/>
          <p:nvPr/>
        </p:nvSpPr>
        <p:spPr>
          <a:xfrm>
            <a:off x="1053632" y="231533"/>
            <a:ext cx="10097798" cy="945925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80" y="88136"/>
            <a:ext cx="772083" cy="122441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8"/>
          <p:cNvSpPr txBox="1"/>
          <p:nvPr/>
        </p:nvSpPr>
        <p:spPr>
          <a:xfrm>
            <a:off x="709621" y="6385023"/>
            <a:ext cx="35510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 : 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https://en.wikipedia.org/wiki/IPv6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1306286" y="365126"/>
            <a:ext cx="10047514" cy="65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IPv6 Addressing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6096000" y="2564561"/>
            <a:ext cx="51054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In IPv6, the address size was increased from 32 bits in IPv4 to 128 bits, thus providing up to 2</a:t>
            </a:r>
            <a:r>
              <a:rPr lang="en-US" sz="2400" baseline="300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r>
              <a:rPr lang="en-US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(approximately 3.403×10</a:t>
            </a:r>
            <a:r>
              <a:rPr lang="en-US" sz="2400" baseline="300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r>
              <a:rPr lang="en-US" sz="240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) addresses. This is deemed sufficient for the foreseeable future.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7126" y="2250169"/>
            <a:ext cx="5221526" cy="293710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9"/>
          <p:cNvSpPr/>
          <p:nvPr/>
        </p:nvSpPr>
        <p:spPr>
          <a:xfrm>
            <a:off x="1072630" y="229414"/>
            <a:ext cx="10097798" cy="945925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5865222" y="2403566"/>
            <a:ext cx="5488577" cy="3056708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86" y="90170"/>
            <a:ext cx="772083" cy="122441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9"/>
          <p:cNvSpPr txBox="1"/>
          <p:nvPr/>
        </p:nvSpPr>
        <p:spPr>
          <a:xfrm>
            <a:off x="592056" y="6364151"/>
            <a:ext cx="35510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Source : 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https://en.wikipedia.org/wiki/IPv6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title"/>
          </p:nvPr>
        </p:nvSpPr>
        <p:spPr>
          <a:xfrm>
            <a:off x="2090056" y="320675"/>
            <a:ext cx="7067007" cy="86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Key Points</a:t>
            </a:r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body" idx="1"/>
          </p:nvPr>
        </p:nvSpPr>
        <p:spPr>
          <a:xfrm>
            <a:off x="1175657" y="1560057"/>
            <a:ext cx="9183189" cy="4796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Data communications are the transfer of data from one device to another via some form of transmission medium.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 data communications system must transmit data to the correct destination in an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accurate and timely manner.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Text, numbers, images, audio, and video are different forms of information.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Data flow between two devices can occur in one of three ways: simplex, half-duplex, or full-duplex.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In a point-to-point connection, two and only two devices are connected by 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dedicated link. In a multipoint connection, three or more devices share a link.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Topology refers to the physical or logical arrangement of a network. Devices may be arranged in a mesh, star, bus, or ring topology.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 network can be categorized as a local area network or a wide area network.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There are local, regional, national, and international Internet service providers.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 protocol is a set of rules that govern data communication; the key elements of a protocol are syntax, semantics, and timing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175" y="103865"/>
            <a:ext cx="772083" cy="122441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0"/>
          <p:cNvSpPr/>
          <p:nvPr/>
        </p:nvSpPr>
        <p:spPr>
          <a:xfrm>
            <a:off x="1175658" y="243109"/>
            <a:ext cx="9183188" cy="945925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1175658" y="1560058"/>
            <a:ext cx="9183188" cy="4796292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title"/>
          </p:nvPr>
        </p:nvSpPr>
        <p:spPr>
          <a:xfrm>
            <a:off x="2090056" y="320675"/>
            <a:ext cx="7067007" cy="86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body" idx="1"/>
          </p:nvPr>
        </p:nvSpPr>
        <p:spPr>
          <a:xfrm>
            <a:off x="1295400" y="1933303"/>
            <a:ext cx="9063446" cy="429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https://www.geeksforgeeks.org/basics-computer-networking/</a:t>
            </a:r>
            <a:endParaRPr u="sng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https://www.youtube.com/watch?v=VwN91x5i25g&amp;list=PLBlnK6fEyqRgMCUAG0XRw78UA8qnv6jEx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http://www.svecw.edu.in/Docs%5CCSECNLNotes2013.pdf</a:t>
            </a:r>
            <a:endParaRPr u="sng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u="sng">
              <a:solidFill>
                <a:schemeClr val="hlink"/>
              </a:solidFill>
              <a:hlinkClick r:id="rId6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https://www.cloudflare.com/learning/ddos/glossary/open-systems-interconnection-model-osi/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7175" y="103865"/>
            <a:ext cx="772083" cy="122441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1"/>
          <p:cNvSpPr/>
          <p:nvPr/>
        </p:nvSpPr>
        <p:spPr>
          <a:xfrm>
            <a:off x="1175658" y="243109"/>
            <a:ext cx="9183188" cy="945925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1175658" y="1925183"/>
            <a:ext cx="9183188" cy="4305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rgbClr val="385623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304" name="Google Shape;304;p22"/>
          <p:cNvCxnSpPr/>
          <p:nvPr/>
        </p:nvCxnSpPr>
        <p:spPr>
          <a:xfrm>
            <a:off x="9347200" y="0"/>
            <a:ext cx="1828800" cy="1828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5" name="Google Shape;305;p22"/>
          <p:cNvCxnSpPr/>
          <p:nvPr/>
        </p:nvCxnSpPr>
        <p:spPr>
          <a:xfrm>
            <a:off x="10169128" y="0"/>
            <a:ext cx="663972" cy="66397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6" name="Google Shape;306;p22"/>
          <p:cNvCxnSpPr/>
          <p:nvPr/>
        </p:nvCxnSpPr>
        <p:spPr>
          <a:xfrm>
            <a:off x="733426" y="6294597"/>
            <a:ext cx="558345" cy="5583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7" name="Google Shape;307;p22"/>
          <p:cNvCxnSpPr/>
          <p:nvPr/>
        </p:nvCxnSpPr>
        <p:spPr>
          <a:xfrm>
            <a:off x="390526" y="5129689"/>
            <a:ext cx="1728311" cy="172831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8" name="Google Shape;308;p22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/>
            <a:ahLst/>
            <a:cxnLst/>
            <a:rect l="l" t="t" r="r" b="b"/>
            <a:pathLst>
              <a:path w="2430463" h="3225800" extrusionOk="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1" name="Google Shape;311;p22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12" name="Google Shape;312;p22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315" name="Google Shape;315;p22"/>
            <p:cNvGraphicFramePr/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83878" imgH="183422" progId="">
                    <p:embed/>
                  </p:oleObj>
                </mc:Choice>
                <mc:Fallback>
                  <p:oleObj r:id="rId3" imgW="183878" imgH="183422" progId="">
                    <p:embed/>
                    <p:pic>
                      <p:nvPicPr>
                        <p:cNvPr id="315" name="Google Shape;315;p22"/>
                        <p:cNvPicPr preferRelativeResize="0"/>
                        <p:nvPr/>
                      </p:nvPicPr>
                      <p:blipFill rotWithShape="1">
                        <a:blip r:embed="rId4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6" name="Google Shape;316;p22"/>
          <p:cNvSpPr/>
          <p:nvPr/>
        </p:nvSpPr>
        <p:spPr>
          <a:xfrm>
            <a:off x="4114005" y="5394447"/>
            <a:ext cx="3344545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queries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Email: monica.e9836@cumail.in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BC9126CD-9496-A6E4-9C7C-9F4C51CBE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28600"/>
            <a:ext cx="1778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810953" y="207182"/>
            <a:ext cx="4456567" cy="153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 Objectives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</a:br>
            <a:endParaRPr sz="1600" b="0" i="0" u="none" strike="noStrike" cap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6491079" y="2023671"/>
            <a:ext cx="5151905" cy="3177915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Google Shape;115;p2"/>
          <p:cNvGraphicFramePr/>
          <p:nvPr/>
        </p:nvGraphicFramePr>
        <p:xfrm>
          <a:off x="269823" y="2356330"/>
          <a:ext cx="7335725" cy="4365100"/>
        </p:xfrm>
        <a:graphic>
          <a:graphicData uri="http://schemas.openxmlformats.org/drawingml/2006/table">
            <a:tbl>
              <a:tblPr firstRow="1" firstCol="1" bandRow="1">
                <a:noFill/>
                <a:tableStyleId>{9DFA591C-5F69-490C-A956-51F2FAEA84C1}</a:tableStyleId>
              </a:tblPr>
              <a:tblGrid>
                <a:gridCol w="138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 Number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 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CO1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Describe the important networking concepts </a:t>
                      </a:r>
                      <a:endParaRPr sz="15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CO2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Understand concept of network reference models and protocols</a:t>
                      </a:r>
                      <a:endParaRPr sz="15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CO3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 the concepts of routing algorithms on various networks</a:t>
                      </a:r>
                      <a:endParaRPr sz="15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CO4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Identify mechanism to handle traffic and control on congestion</a:t>
                      </a:r>
                      <a:endParaRPr sz="15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CO5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Identify and understand connection establishment techniques and features</a:t>
                      </a:r>
                      <a:endParaRPr sz="15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16" name="Google Shape;116;p2" descr="Objectives – Nest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9304" y="1987271"/>
            <a:ext cx="5170698" cy="317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810953" y="207182"/>
            <a:ext cx="4456567" cy="153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 Outcomes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</a:br>
            <a:endParaRPr sz="1600" b="0" i="0" u="none" strike="noStrike" cap="non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491079" y="2023671"/>
            <a:ext cx="5151905" cy="3177915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Google Shape;125;p3"/>
          <p:cNvGraphicFramePr/>
          <p:nvPr/>
        </p:nvGraphicFramePr>
        <p:xfrm>
          <a:off x="269822" y="1951596"/>
          <a:ext cx="5726250" cy="4419498"/>
        </p:xfrm>
        <a:graphic>
          <a:graphicData uri="http://schemas.openxmlformats.org/drawingml/2006/table">
            <a:tbl>
              <a:tblPr firstRow="1" firstCol="1" bandRow="1">
                <a:noFill/>
                <a:tableStyleId>{9DFA591C-5F69-490C-A956-51F2FAEA84C1}</a:tableStyleId>
              </a:tblPr>
              <a:tblGrid>
                <a:gridCol w="572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After this course student will be able to: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940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u="none" strike="noStrike" cap="non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bring together several key of Computer network design and architecture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3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u="none" strike="noStrike" cap="non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</a:t>
                      </a: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Familiarize the student with the basic taxonomy and terminology of the computer networking area.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65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2000"/>
                        <a:buFont typeface="Noto Sans Symbols"/>
                        <a:buChar char="∙"/>
                      </a:pPr>
                      <a:r>
                        <a:rPr lang="en-US" sz="2000" u="none" strike="noStrike" cap="non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</a:t>
                      </a: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Allow the student to gain expertise in some specific areas of networking such as the design and maintenance of individual networks.</a:t>
                      </a:r>
                      <a:endParaRPr sz="2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6" name="Google Shape;126;p3" descr="Those Infernal &quot;Learning Outcomes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1079" y="2023670"/>
            <a:ext cx="5170697" cy="320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HUBS,SWITCHES,ROUTERS</a:t>
            </a:r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DIFFERENCE</a:t>
            </a:r>
            <a:endParaRPr/>
          </a:p>
        </p:txBody>
      </p:sp>
      <p:pic>
        <p:nvPicPr>
          <p:cNvPr id="193" name="Google Shape;193;p9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9220" y="113665"/>
            <a:ext cx="9429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405" y="4140835"/>
            <a:ext cx="4515485" cy="231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	Hub-BROADCAST</a:t>
            </a:r>
            <a:endParaRPr/>
          </a:p>
        </p:txBody>
      </p:sp>
      <p:pic>
        <p:nvPicPr>
          <p:cNvPr id="200" name="Google Shape;200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85240"/>
            <a:ext cx="10328910" cy="534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-104775" y="-100965"/>
            <a:ext cx="9429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	Hub-BROADCAST</a:t>
            </a:r>
            <a:endParaRPr/>
          </a:p>
        </p:txBody>
      </p:sp>
      <p:pic>
        <p:nvPicPr>
          <p:cNvPr id="207" name="Google Shape;207;p1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2255" y="172085"/>
            <a:ext cx="9429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987550" y="172085"/>
            <a:ext cx="7586345" cy="6513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dk1"/>
                </a:solidFill>
              </a:rPr>
              <a:t>			SWITCHES</a:t>
            </a:r>
            <a:endParaRPr/>
          </a:p>
        </p:txBody>
      </p:sp>
      <p:pic>
        <p:nvPicPr>
          <p:cNvPr id="214" name="Google Shape;214;p1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4810" y="195580"/>
            <a:ext cx="9429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327785" y="1317625"/>
            <a:ext cx="10579735" cy="524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TYPES OF SWITCH</a:t>
            </a:r>
            <a:endParaRPr/>
          </a:p>
        </p:txBody>
      </p:sp>
      <p:pic>
        <p:nvPicPr>
          <p:cNvPr id="221" name="Google Shape;221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8430" y="195580"/>
            <a:ext cx="9429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409065" y="1553210"/>
            <a:ext cx="10327640" cy="491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8430" y="195580"/>
            <a:ext cx="94297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WORKING MODEL OF SWITCH AND HUB</a:t>
            </a:r>
            <a:endParaRPr/>
          </a:p>
        </p:txBody>
      </p:sp>
      <p:pic>
        <p:nvPicPr>
          <p:cNvPr id="229" name="Google Shape;229;p1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081405" y="1691005"/>
            <a:ext cx="10149205" cy="483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Widescreen</PresentationFormat>
  <Paragraphs>75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Karla</vt:lpstr>
      <vt:lpstr>Calibri</vt:lpstr>
      <vt:lpstr>Times New Roman</vt:lpstr>
      <vt:lpstr>Raleway ExtraBold</vt:lpstr>
      <vt:lpstr>Noto Sans Symbols</vt:lpstr>
      <vt:lpstr>Office Theme</vt:lpstr>
      <vt:lpstr>PowerPoint Presentation</vt:lpstr>
      <vt:lpstr>Course Objectives  </vt:lpstr>
      <vt:lpstr>Course Outcomes  </vt:lpstr>
      <vt:lpstr>HUBS,SWITCHES,ROUTERS</vt:lpstr>
      <vt:lpstr>    Hub-BROADCAST</vt:lpstr>
      <vt:lpstr>    Hub-BROADCAST</vt:lpstr>
      <vt:lpstr>   SWITCHES</vt:lpstr>
      <vt:lpstr>   TYPES OF SWITCH</vt:lpstr>
      <vt:lpstr>WORKING MODEL OF SWITCH AND HUB</vt:lpstr>
      <vt:lpstr>   ROUTER</vt:lpstr>
      <vt:lpstr>   ROUTER</vt:lpstr>
      <vt:lpstr>IPv4 Addressing</vt:lpstr>
      <vt:lpstr>IPv6 Addressing</vt:lpstr>
      <vt:lpstr>Key Points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Monica Luthra</cp:lastModifiedBy>
  <cp:revision>2</cp:revision>
  <dcterms:created xsi:type="dcterms:W3CDTF">2020-06-23T13:10:00Z</dcterms:created>
  <dcterms:modified xsi:type="dcterms:W3CDTF">2022-08-29T05:13:52Z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