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5"/>
  </p:notesMasterIdLst>
  <p:handoutMasterIdLst>
    <p:handoutMasterId r:id="rId26"/>
  </p:handoutMasterIdLst>
  <p:sldIdLst>
    <p:sldId id="277" r:id="rId3"/>
    <p:sldId id="442" r:id="rId4"/>
    <p:sldId id="443" r:id="rId5"/>
    <p:sldId id="307" r:id="rId6"/>
    <p:sldId id="437" r:id="rId7"/>
    <p:sldId id="438" r:id="rId8"/>
    <p:sldId id="439" r:id="rId9"/>
    <p:sldId id="440" r:id="rId10"/>
    <p:sldId id="441" r:id="rId11"/>
    <p:sldId id="444" r:id="rId12"/>
    <p:sldId id="427" r:id="rId13"/>
    <p:sldId id="428" r:id="rId14"/>
    <p:sldId id="429" r:id="rId15"/>
    <p:sldId id="430" r:id="rId16"/>
    <p:sldId id="431" r:id="rId17"/>
    <p:sldId id="432" r:id="rId18"/>
    <p:sldId id="433" r:id="rId19"/>
    <p:sldId id="434" r:id="rId20"/>
    <p:sldId id="435" r:id="rId21"/>
    <p:sldId id="436" r:id="rId22"/>
    <p:sldId id="425" r:id="rId23"/>
    <p:sldId id="3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3840">
          <p15:clr>
            <a:srgbClr val="A4A3A4"/>
          </p15:clr>
        </p15:guide>
      </p15:sldGuideLst>
    </p:ext>
    <p:ext uri="{2D200454-40CA-4A62-9FC3-DE9A4176ACB9}">
      <p15:notesGuideLst xmlns:p15="http://schemas.microsoft.com/office/powerpoint/2012/main">
        <p15:guide id="1" orient="horz" pos="287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2" d="100"/>
          <a:sy n="82" d="100"/>
        </p:scale>
        <p:origin x="696" y="72"/>
      </p:cViewPr>
      <p:guideLst>
        <p:guide orient="horz" pos="2152"/>
        <p:guide pos="3840"/>
      </p:guideLst>
    </p:cSldViewPr>
  </p:slideViewPr>
  <p:notesTextViewPr>
    <p:cViewPr>
      <p:scale>
        <a:sx n="1" d="1"/>
        <a:sy n="1" d="1"/>
      </p:scale>
      <p:origin x="0" y="0"/>
    </p:cViewPr>
  </p:notesTextViewPr>
  <p:notesViewPr>
    <p:cSldViewPr snapToGrid="0">
      <p:cViewPr varScale="1">
        <p:scale>
          <a:sx n="67" d="100"/>
          <a:sy n="67" d="100"/>
        </p:scale>
        <p:origin x="-3168" y="-77"/>
      </p:cViewPr>
      <p:guideLst>
        <p:guide orient="horz" pos="287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9/14/2022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types-of-multiplexing-in-data-communication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types-of-multiplexing-in-data-communication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elprocus.com/application-specific-integrated-circuits/" TargetMode="External"/><Relationship Id="rId1" Type="http://schemas.openxmlformats.org/officeDocument/2006/relationships/slideLayout" Target="../slideLayouts/slideLayout2.xml"/><Relationship Id="rId4" Type="http://schemas.openxmlformats.org/officeDocument/2006/relationships/hyperlink" Target="https://www.geeksforgeeks.org/types-of-multiplexing-in-data-communic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574766" y="1459925"/>
            <a:ext cx="11103427" cy="337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latin typeface="Casper Bold"/>
              </a:rPr>
              <a:t>Apex Institute of Technology</a:t>
            </a:r>
            <a:endParaRPr lang="en-US" sz="3600" dirty="0">
              <a:latin typeface="Casper Bold"/>
            </a:endParaRPr>
          </a:p>
          <a:p>
            <a:pPr algn="ctr"/>
            <a:r>
              <a:rPr lang="en-IN" sz="2000" b="1" dirty="0">
                <a:latin typeface="Casper Bold"/>
              </a:rPr>
              <a:t>Department of Computer Science &amp; Engineering</a:t>
            </a:r>
            <a:endParaRPr lang="en-US" sz="2000" b="1" dirty="0">
              <a:latin typeface="Casper Bold"/>
            </a:endParaRPr>
          </a:p>
          <a:p>
            <a:pPr lvl="0" algn="ctr" defTabSz="622300">
              <a:lnSpc>
                <a:spcPct val="90000"/>
              </a:lnSpc>
              <a:spcBef>
                <a:spcPct val="0"/>
              </a:spcBef>
              <a:spcAft>
                <a:spcPct val="35000"/>
              </a:spcAft>
            </a:pPr>
            <a:endParaRPr lang="en-US" sz="2800" dirty="0">
              <a:latin typeface="Casper Bold"/>
            </a:endParaRPr>
          </a:p>
          <a:p>
            <a:pPr lvl="0" algn="ctr" defTabSz="622300">
              <a:lnSpc>
                <a:spcPct val="90000"/>
              </a:lnSpc>
              <a:spcBef>
                <a:spcPct val="0"/>
              </a:spcBef>
              <a:spcAft>
                <a:spcPct val="35000"/>
              </a:spcAft>
            </a:pPr>
            <a:r>
              <a:rPr lang="en-US" sz="3600" b="1" dirty="0">
                <a:latin typeface="Casper Bold"/>
              </a:rPr>
              <a:t>Computer Networks </a:t>
            </a:r>
          </a:p>
          <a:p>
            <a:pPr lvl="0" algn="ctr" defTabSz="622300">
              <a:lnSpc>
                <a:spcPct val="90000"/>
              </a:lnSpc>
              <a:spcBef>
                <a:spcPct val="0"/>
              </a:spcBef>
              <a:spcAft>
                <a:spcPct val="35000"/>
              </a:spcAft>
            </a:pPr>
            <a:r>
              <a:rPr lang="en-US" sz="3600" b="1">
                <a:latin typeface="Casper Bold"/>
              </a:rPr>
              <a:t>(CST-335)</a:t>
            </a:r>
            <a:endParaRPr lang="en-US" sz="3600" b="1" dirty="0">
              <a:latin typeface="Casper Bold"/>
            </a:endParaRPr>
          </a:p>
          <a:p>
            <a:pPr lvl="0" algn="ctr" defTabSz="622300">
              <a:lnSpc>
                <a:spcPct val="90000"/>
              </a:lnSpc>
              <a:spcBef>
                <a:spcPct val="0"/>
              </a:spcBef>
              <a:spcAft>
                <a:spcPct val="35000"/>
              </a:spcAft>
            </a:pPr>
            <a:endParaRPr lang="en-US" sz="3600" b="1" dirty="0">
              <a:latin typeface="Casper Bold"/>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2" name="TextBox 1"/>
          <p:cNvSpPr txBox="1"/>
          <p:nvPr/>
        </p:nvSpPr>
        <p:spPr>
          <a:xfrm>
            <a:off x="685800" y="5590145"/>
            <a:ext cx="4301314" cy="119888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Dr.Monica Luthra</a:t>
            </a:r>
          </a:p>
          <a:p>
            <a:r>
              <a:rPr lang="en-US" dirty="0">
                <a:latin typeface="Times New Roman" panose="02020603050405020304" pitchFamily="18" charset="0"/>
                <a:cs typeface="Times New Roman" panose="02020603050405020304" pitchFamily="18" charset="0"/>
              </a:rPr>
              <a:t>E9836</a:t>
            </a:r>
          </a:p>
          <a:p>
            <a:r>
              <a:rPr lang="en-IN" dirty="0">
                <a:latin typeface="Times New Roman" panose="02020603050405020304" pitchFamily="18" charset="0"/>
                <a:cs typeface="Times New Roman" panose="02020603050405020304" pitchFamily="18" charset="0"/>
              </a:rPr>
              <a:t>Assistant Professor</a:t>
            </a:r>
          </a:p>
          <a:p>
            <a:r>
              <a:rPr lang="en-IN" dirty="0">
                <a:latin typeface="Times New Roman" panose="02020603050405020304" pitchFamily="18" charset="0"/>
                <a:cs typeface="Times New Roman" panose="02020603050405020304" pitchFamily="18" charset="0"/>
              </a:rPr>
              <a:t>CSE(AIT), CU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Network Layer</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5163" y="1539551"/>
            <a:ext cx="5466620" cy="3426262"/>
          </a:xfrm>
        </p:spPr>
      </p:pic>
      <p:sp>
        <p:nvSpPr>
          <p:cNvPr id="7" name="Content Placeholder 6">
            <a:extLst>
              <a:ext uri="{FF2B5EF4-FFF2-40B4-BE49-F238E27FC236}">
                <a16:creationId xmlns:a16="http://schemas.microsoft.com/office/drawing/2014/main" id="{CBC0F070-EE71-CE4A-BAF1-B764F0E12F2F}"/>
              </a:ext>
            </a:extLst>
          </p:cNvPr>
          <p:cNvSpPr>
            <a:spLocks noGrp="1"/>
          </p:cNvSpPr>
          <p:nvPr>
            <p:ph sz="quarter" idx="4"/>
          </p:nvPr>
        </p:nvSpPr>
        <p:spPr>
          <a:xfrm>
            <a:off x="6172200" y="1334278"/>
            <a:ext cx="5183188" cy="4855385"/>
          </a:xfrm>
        </p:spPr>
        <p:txBody>
          <a:bodyPr/>
          <a:lstStyle/>
          <a:p>
            <a:r>
              <a:rPr lang="en-IN" dirty="0"/>
              <a:t>Host to host delivery(source to destination)</a:t>
            </a:r>
          </a:p>
          <a:p>
            <a:r>
              <a:rPr lang="en-IN" dirty="0"/>
              <a:t>Logical (IP) addressing[</a:t>
            </a:r>
            <a:r>
              <a:rPr lang="en-IN" dirty="0" err="1"/>
              <a:t>ip</a:t>
            </a:r>
            <a:r>
              <a:rPr lang="en-IN" dirty="0"/>
              <a:t> address=net </a:t>
            </a:r>
            <a:r>
              <a:rPr lang="en-IN" dirty="0" err="1"/>
              <a:t>id,host</a:t>
            </a:r>
            <a:r>
              <a:rPr lang="en-IN" dirty="0"/>
              <a:t> id].</a:t>
            </a:r>
          </a:p>
          <a:p>
            <a:r>
              <a:rPr lang="en-IN" dirty="0"/>
              <a:t>Routing-RIP(</a:t>
            </a:r>
            <a:r>
              <a:rPr lang="en-IN" dirty="0" err="1"/>
              <a:t>Distance,link</a:t>
            </a:r>
            <a:r>
              <a:rPr lang="en-IN" dirty="0"/>
              <a:t> state),OSPF.  {</a:t>
            </a:r>
            <a:r>
              <a:rPr lang="en-IN" dirty="0" err="1"/>
              <a:t>Routers,switches</a:t>
            </a:r>
            <a:r>
              <a:rPr lang="en-IN" dirty="0"/>
              <a:t>}</a:t>
            </a:r>
          </a:p>
          <a:p>
            <a:r>
              <a:rPr lang="en-IN" dirty="0"/>
              <a:t>Fragmentation</a:t>
            </a:r>
          </a:p>
          <a:p>
            <a:r>
              <a:rPr lang="en-IN" dirty="0"/>
              <a:t>Congestion control(mostly used in transport layer to handle)[</a:t>
            </a:r>
            <a:r>
              <a:rPr lang="en-IN" dirty="0" err="1"/>
              <a:t>icmp,igmp,leaky</a:t>
            </a:r>
            <a:r>
              <a:rPr lang="en-IN" dirty="0"/>
              <a:t> bucket </a:t>
            </a:r>
            <a:r>
              <a:rPr lang="en-IN" dirty="0" err="1"/>
              <a:t>moethod,token</a:t>
            </a:r>
            <a:r>
              <a:rPr lang="en-IN" dirty="0"/>
              <a:t> bucket method]</a:t>
            </a:r>
          </a:p>
          <a:p>
            <a:endParaRPr lang="en-IN" dirty="0"/>
          </a:p>
          <a:p>
            <a:endParaRPr lang="en-IN"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Tree>
    <p:extLst>
      <p:ext uri="{BB962C8B-B14F-4D97-AF65-F5344CB8AC3E}">
        <p14:creationId xmlns:p14="http://schemas.microsoft.com/office/powerpoint/2010/main" val="92537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IPv4 - Addressing</a:t>
            </a:r>
          </a:p>
        </p:txBody>
      </p:sp>
      <p:sp>
        <p:nvSpPr>
          <p:cNvPr id="3" name="Content Placeholder 2"/>
          <p:cNvSpPr>
            <a:spLocks noGrp="1"/>
          </p:cNvSpPr>
          <p:nvPr>
            <p:ph sz="half" idx="1"/>
          </p:nvPr>
        </p:nvSpPr>
        <p:spPr>
          <a:xfrm>
            <a:off x="838200" y="1403350"/>
            <a:ext cx="6344920" cy="4773930"/>
          </a:xfrm>
        </p:spPr>
        <p:txBody>
          <a:bodyPr>
            <a:normAutofit fontScale="67500" lnSpcReduction="20000"/>
          </a:bodyPr>
          <a:lstStyle/>
          <a:p>
            <a:r>
              <a:rPr lang="en-US"/>
              <a:t>Each IPv4-based network must have the following:</a:t>
            </a:r>
          </a:p>
          <a:p>
            <a:r>
              <a:rPr lang="en-US"/>
              <a:t>A unique network number that is assigned by either an ISP, an IR, or, for older networks, registered by the IANA. If you plan to use private addresses, the network numbers you devise must be unique within your organization.</a:t>
            </a:r>
          </a:p>
          <a:p>
            <a:r>
              <a:rPr lang="en-US"/>
              <a:t>Unique IPv4 addresses for the interfaces of every system on the network.</a:t>
            </a:r>
          </a:p>
          <a:p>
            <a:r>
              <a:rPr lang="en-US"/>
              <a:t>A network mask.</a:t>
            </a:r>
          </a:p>
          <a:p>
            <a:r>
              <a:rPr lang="en-US"/>
              <a:t>The IPv4 address is a 32-bit number that uniquely identifies a network interface on a system, as explained in How IP Addresses Apply to Network Interfaces. An IPv4 address is written in decimal digits, divided into four 8-bit fields that are separated by periods. Each 8-bit field represents a byte of the IPv4 address. This form of representing the bytes of an IPv4 address is often referred to as the dotted-decimal format.</a:t>
            </a:r>
          </a:p>
          <a:p>
            <a:r>
              <a:rPr lang="en-US"/>
              <a:t>The following figure shows the component parts of an IPv4 address, 172.16.50.56.</a:t>
            </a:r>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pic>
        <p:nvPicPr>
          <p:cNvPr id="5" name="Content Placeholder 4"/>
          <p:cNvPicPr>
            <a:picLocks noGrp="1" noChangeAspect="1"/>
          </p:cNvPicPr>
          <p:nvPr>
            <p:ph sz="half" idx="2"/>
          </p:nvPr>
        </p:nvPicPr>
        <p:blipFill>
          <a:blip r:embed="rId2"/>
          <a:stretch>
            <a:fillRect/>
          </a:stretch>
        </p:blipFill>
        <p:spPr>
          <a:xfrm>
            <a:off x="7870190" y="1403350"/>
            <a:ext cx="3115310" cy="3439795"/>
          </a:xfrm>
          <a:prstGeom prst="rect">
            <a:avLst/>
          </a:prstGeom>
        </p:spPr>
      </p:pic>
      <p:sp>
        <p:nvSpPr>
          <p:cNvPr id="7" name="Rectangle 2"/>
          <p:cNvSpPr/>
          <p:nvPr/>
        </p:nvSpPr>
        <p:spPr>
          <a:xfrm>
            <a:off x="428171" y="6315710"/>
            <a:ext cx="9751695" cy="306705"/>
          </a:xfrm>
          <a:prstGeom prst="rect">
            <a:avLst/>
          </a:prstGeom>
        </p:spPr>
        <p:txBody>
          <a:bodyPr wrap="square">
            <a:spAutoFit/>
          </a:bodyPr>
          <a:lstStyle/>
          <a:p>
            <a:r>
              <a:rPr lang="en-IN" sz="1400" dirty="0">
                <a:latin typeface="Casper"/>
              </a:rPr>
              <a:t>Image Source : https://docs.oracle.com/cd/E23823_01/html/816-4554/ipplan-5.html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68B7FB-F625-722D-160B-E85284B8D814}"/>
              </a:ext>
            </a:extLst>
          </p:cNvPr>
          <p:cNvSpPr>
            <a:spLocks noGrp="1"/>
          </p:cNvSpPr>
          <p:nvPr>
            <p:ph type="title"/>
          </p:nvPr>
        </p:nvSpPr>
        <p:spPr/>
        <p:txBody>
          <a:bodyPr/>
          <a:lstStyle/>
          <a:p>
            <a:endParaRPr lang="en-IN"/>
          </a:p>
        </p:txBody>
      </p:sp>
      <p:sp>
        <p:nvSpPr>
          <p:cNvPr id="8" name="Text Placeholder 7">
            <a:extLst>
              <a:ext uri="{FF2B5EF4-FFF2-40B4-BE49-F238E27FC236}">
                <a16:creationId xmlns:a16="http://schemas.microsoft.com/office/drawing/2014/main" id="{198B7394-75AF-289E-C943-5DAB56784FD5}"/>
              </a:ext>
            </a:extLst>
          </p:cNvPr>
          <p:cNvSpPr>
            <a:spLocks noGrp="1"/>
          </p:cNvSpPr>
          <p:nvPr>
            <p:ph type="body" idx="1"/>
          </p:nvPr>
        </p:nvSpPr>
        <p:spPr/>
        <p:txBody>
          <a:bodyPr/>
          <a:lstStyle/>
          <a:p>
            <a:endParaRPr lang="en-IN"/>
          </a:p>
        </p:txBody>
      </p:sp>
      <p:sp>
        <p:nvSpPr>
          <p:cNvPr id="7" name="Content Placeholder 6"/>
          <p:cNvSpPr>
            <a:spLocks noGrp="1"/>
          </p:cNvSpPr>
          <p:nvPr>
            <p:ph sz="half" idx="2"/>
          </p:nvPr>
        </p:nvSpPr>
        <p:spPr/>
        <p:txBody>
          <a:bodyPr>
            <a:normAutofit fontScale="70000" lnSpcReduction="20000"/>
          </a:bodyPr>
          <a:lstStyle/>
          <a:p>
            <a:pPr marL="0" indent="0">
              <a:buNone/>
            </a:pPr>
            <a:r>
              <a:rPr lang="en-US"/>
              <a:t>172.16</a:t>
            </a:r>
          </a:p>
          <a:p>
            <a:r>
              <a:rPr lang="en-US"/>
              <a:t>Registered IPv4 network number. In class-based IPv4 notation, this number also defines the IP network class, Class B in this example, that would have been registered by the IANA.</a:t>
            </a:r>
          </a:p>
          <a:p>
            <a:endParaRPr lang="en-US"/>
          </a:p>
          <a:p>
            <a:pPr marL="0" indent="0">
              <a:buNone/>
            </a:pPr>
            <a:r>
              <a:rPr lang="en-US"/>
              <a:t>50.56</a:t>
            </a:r>
          </a:p>
          <a:p>
            <a:r>
              <a:rPr lang="en-US"/>
              <a:t>Host part of the IPv4 address. The host part uniquely identifies an interface on a system on a network. Note that for each interface on a local network, the network part of the address is the same, but the host part must be different.</a:t>
            </a:r>
          </a:p>
        </p:txBody>
      </p:sp>
      <p:sp>
        <p:nvSpPr>
          <p:cNvPr id="9" name="Text Placeholder 8">
            <a:extLst>
              <a:ext uri="{FF2B5EF4-FFF2-40B4-BE49-F238E27FC236}">
                <a16:creationId xmlns:a16="http://schemas.microsoft.com/office/drawing/2014/main" id="{9E34B5CB-0019-B56D-88A3-F2CFEF08BA13}"/>
              </a:ext>
            </a:extLst>
          </p:cNvPr>
          <p:cNvSpPr>
            <a:spLocks noGrp="1"/>
          </p:cNvSpPr>
          <p:nvPr>
            <p:ph type="body" sz="quarter" idx="3"/>
          </p:nvPr>
        </p:nvSpPr>
        <p:spPr/>
        <p:txBody>
          <a:bodyPr/>
          <a:lstStyle/>
          <a:p>
            <a:endParaRPr lang="en-IN"/>
          </a:p>
        </p:txBody>
      </p:sp>
      <p:sp>
        <p:nvSpPr>
          <p:cNvPr id="10" name="Content Placeholder 9">
            <a:extLst>
              <a:ext uri="{FF2B5EF4-FFF2-40B4-BE49-F238E27FC236}">
                <a16:creationId xmlns:a16="http://schemas.microsoft.com/office/drawing/2014/main" id="{790864BA-3CC8-5758-AD62-59AA555AB29F}"/>
              </a:ext>
            </a:extLst>
          </p:cNvPr>
          <p:cNvSpPr>
            <a:spLocks noGrp="1"/>
          </p:cNvSpPr>
          <p:nvPr>
            <p:ph sz="quarter" idx="4"/>
          </p:nvPr>
        </p:nvSpPr>
        <p:spPr/>
        <p:txBody>
          <a:bodyPr>
            <a:normAutofit fontScale="70000" lnSpcReduction="20000"/>
          </a:bodyPr>
          <a:lstStyle/>
          <a:p>
            <a:endParaRPr lang="en-IN"/>
          </a:p>
        </p:txBody>
      </p:sp>
      <p:sp>
        <p:nvSpPr>
          <p:cNvPr id="5" name="Slide Number Placeholder 4"/>
          <p:cNvSpPr>
            <a:spLocks noGrp="1"/>
          </p:cNvSpPr>
          <p:nvPr>
            <p:ph type="sldNum" sz="quarter" idx="12"/>
          </p:nvPr>
        </p:nvSpPr>
        <p:spPr/>
        <p:txBody>
          <a:bodyPr/>
          <a:lstStyle/>
          <a:p>
            <a:fld id="{BDCDBBEF-AA6C-4BA6-85B2-A17D7F280E38}" type="slidenum">
              <a:rPr lang="en-US" smtClean="0"/>
              <a:t>12</a:t>
            </a:fld>
            <a:endParaRPr lang="en-US"/>
          </a:p>
        </p:txBody>
      </p:sp>
      <p:pic>
        <p:nvPicPr>
          <p:cNvPr id="3" name="Picture 2">
            <a:extLst>
              <a:ext uri="{FF2B5EF4-FFF2-40B4-BE49-F238E27FC236}">
                <a16:creationId xmlns:a16="http://schemas.microsoft.com/office/drawing/2014/main" id="{F699ACE4-7638-7EB4-9993-6FCE7DFF1CB7}"/>
              </a:ext>
            </a:extLst>
          </p:cNvPr>
          <p:cNvPicPr>
            <a:picLocks noChangeAspect="1"/>
          </p:cNvPicPr>
          <p:nvPr/>
        </p:nvPicPr>
        <p:blipFill>
          <a:blip r:embed="rId2"/>
          <a:stretch>
            <a:fillRect/>
          </a:stretch>
        </p:blipFill>
        <p:spPr>
          <a:xfrm>
            <a:off x="6096000" y="1711618"/>
            <a:ext cx="6041964" cy="38016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Classful addressing</a:t>
            </a:r>
          </a:p>
        </p:txBody>
      </p:sp>
      <p:sp>
        <p:nvSpPr>
          <p:cNvPr id="3" name="Content Placeholder 2"/>
          <p:cNvSpPr>
            <a:spLocks noGrp="1"/>
          </p:cNvSpPr>
          <p:nvPr>
            <p:ph idx="1"/>
          </p:nvPr>
        </p:nvSpPr>
        <p:spPr/>
        <p:txBody>
          <a:bodyPr>
            <a:normAutofit fontScale="90000" lnSpcReduction="20000"/>
          </a:bodyPr>
          <a:lstStyle/>
          <a:p>
            <a:r>
              <a:rPr lang="en-US"/>
              <a:t>Introduced in 1981, with classful routing, IP v4 addresses were divided into 5 classes(A to E).</a:t>
            </a:r>
          </a:p>
          <a:p>
            <a:r>
              <a:rPr lang="en-US"/>
              <a:t>Classes A-C: unicast addresses</a:t>
            </a:r>
          </a:p>
          <a:p>
            <a:r>
              <a:rPr lang="en-US"/>
              <a:t>Class D: multicast addresses</a:t>
            </a:r>
          </a:p>
          <a:p>
            <a:r>
              <a:rPr lang="en-US"/>
              <a:t>Class E: reserved for future use </a:t>
            </a:r>
          </a:p>
          <a:p>
            <a:pPr marL="0" indent="0">
              <a:buNone/>
            </a:pPr>
            <a:endParaRPr lang="en-US"/>
          </a:p>
          <a:p>
            <a:r>
              <a:rPr lang="en-US"/>
              <a:t>Class A</a:t>
            </a:r>
          </a:p>
          <a:p>
            <a:pPr marL="0" indent="0">
              <a:buNone/>
            </a:pPr>
            <a:r>
              <a:rPr lang="en-US"/>
              <a:t>In a class A address, the first bit of the first octet is always ‘0’. Thus, class A addresses range from 0.0.0.0 to 127.255.255.255(as 01111111 in binary converts to 127 in decimal). The first 8 bits or the first octet denote the network portion and the rest 24 bits or the 3 octets belong to the host portion.</a:t>
            </a:r>
          </a:p>
          <a:p>
            <a:pPr marL="0" indent="0">
              <a:buNone/>
            </a:pPr>
            <a:r>
              <a:rPr lang="en-US"/>
              <a:t>Example: 10.1.1.1 </a:t>
            </a:r>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a:t>Class B</a:t>
            </a:r>
          </a:p>
          <a:p>
            <a:pPr marL="0" indent="0">
              <a:buNone/>
            </a:pPr>
            <a:r>
              <a:rPr lang="en-US"/>
              <a:t>In a class B address, the first octet would always start with ’10’. Thus, class B addresses range from 128.0.0.0 to 191.255.255.255. The first 16 bits or the first two octets denote the network portion and the remaining 16 bits or two octets belong to the host portion.Example: 172.16.1.1 </a:t>
            </a:r>
          </a:p>
          <a:p>
            <a:r>
              <a:rPr lang="en-US"/>
              <a:t>Class C</a:t>
            </a:r>
          </a:p>
          <a:p>
            <a:pPr marL="0" indent="0">
              <a:buNone/>
            </a:pPr>
            <a:r>
              <a:rPr lang="en-US"/>
              <a:t>In a class C address, the first octet would always start with ‘110’. Thus, class C addresses range from 192.0.0.0 to 223.255.255.255. The first 24 bits or the first three octets denote the network portion and the rest 8 bits or the remaining one octet belong to the host portion.</a:t>
            </a:r>
          </a:p>
          <a:p>
            <a:pPr marL="0" indent="0">
              <a:buNone/>
            </a:pPr>
            <a:r>
              <a:rPr lang="en-US"/>
              <a:t>Example: 192.168.1.1 </a:t>
            </a:r>
          </a:p>
        </p:txBody>
      </p:sp>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a:t>Class D</a:t>
            </a:r>
          </a:p>
          <a:p>
            <a:pPr marL="0" indent="0">
              <a:buNone/>
            </a:pPr>
            <a:r>
              <a:rPr lang="en-US"/>
              <a:t>Class D is used for multicast addressing and in a class D address the first octet would always start with ‘1110’. Thus, class D addresses range from 224.0.0.0 to 239.255.255.255.</a:t>
            </a:r>
          </a:p>
          <a:p>
            <a:pPr marL="0" indent="0">
              <a:buNone/>
            </a:pPr>
            <a:r>
              <a:rPr lang="en-US"/>
              <a:t>Example: 239.2.2.2 Class D addresses are used by routing protocols like OSPF, RIP, etc.</a:t>
            </a:r>
          </a:p>
          <a:p>
            <a:r>
              <a:rPr lang="en-US"/>
              <a:t>Class E</a:t>
            </a:r>
          </a:p>
          <a:p>
            <a:pPr marL="0" indent="0">
              <a:buNone/>
            </a:pPr>
            <a:r>
              <a:rPr lang="en-US"/>
              <a:t>Class E addresses are reserved for research purposes and future use. The first octet in a class E address starts with ‘1111’. Thus, class E addresses range from 240.0.0.0 to 255.255.255.255.</a:t>
            </a:r>
          </a:p>
        </p:txBody>
      </p:sp>
      <p:sp>
        <p:nvSpPr>
          <p:cNvPr id="4" name="Slide Number Placeholder 3"/>
          <p:cNvSpPr>
            <a:spLocks noGrp="1"/>
          </p:cNvSpPr>
          <p:nvPr>
            <p:ph type="sldNum" sz="quarter" idx="12"/>
          </p:nvPr>
        </p:nvSpPr>
        <p:spPr/>
        <p:txBody>
          <a:bodyPr/>
          <a:lstStyle/>
          <a:p>
            <a:fld id="{BDCDBBEF-AA6C-4BA6-85B2-A17D7F280E38}"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Classless Inter-Domain Routing (CIDR)</a:t>
            </a:r>
          </a:p>
        </p:txBody>
      </p:sp>
      <p:sp>
        <p:nvSpPr>
          <p:cNvPr id="3" name="Content Placeholder 2"/>
          <p:cNvSpPr>
            <a:spLocks noGrp="1"/>
          </p:cNvSpPr>
          <p:nvPr>
            <p:ph idx="1"/>
          </p:nvPr>
        </p:nvSpPr>
        <p:spPr/>
        <p:txBody>
          <a:bodyPr/>
          <a:lstStyle/>
          <a:p>
            <a:r>
              <a:rPr lang="en-US"/>
              <a:t>CIDR or Class Inter-Domain Routing was introduced in 1993 to replace classfull addressing. It allows the user to use VLSM or Variable Length Subnet Masks.</a:t>
            </a:r>
          </a:p>
          <a:p>
            <a:endParaRPr lang="en-US"/>
          </a:p>
          <a:p>
            <a:r>
              <a:rPr lang="en-US"/>
              <a:t>CIDR notation:</a:t>
            </a:r>
          </a:p>
          <a:p>
            <a:r>
              <a:rPr lang="en-US"/>
              <a:t>In CIDR subnet masks are denoted by /X. For example a subnet of 255.255.255.0 would be denoted by /24. To work a subnet mask in CIDR, we have to first convert each octet into its respective binary value. For example, if the subnet is of 255.255.255.0. then :</a:t>
            </a:r>
          </a:p>
        </p:txBody>
      </p:sp>
      <p:sp>
        <p:nvSpPr>
          <p:cNvPr id="4" name="Slide Number Placeholder 3"/>
          <p:cNvSpPr>
            <a:spLocks noGrp="1"/>
          </p:cNvSpPr>
          <p:nvPr>
            <p:ph type="sldNum" sz="quarter" idx="12"/>
          </p:nvPr>
        </p:nvSpPr>
        <p:spPr/>
        <p:txBody>
          <a:bodyPr/>
          <a:lstStyle/>
          <a:p>
            <a:fld id="{BDCDBBEF-AA6C-4BA6-85B2-A17D7F280E38}"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First Octet:</a:t>
            </a:r>
          </a:p>
          <a:p>
            <a:pPr marL="0" indent="0">
              <a:buNone/>
            </a:pPr>
            <a:r>
              <a:rPr lang="en-US"/>
              <a:t>255 has 8 binary 1's when converted to binary </a:t>
            </a:r>
          </a:p>
          <a:p>
            <a:r>
              <a:rPr lang="en-US"/>
              <a:t>Second Octet:</a:t>
            </a:r>
          </a:p>
          <a:p>
            <a:pPr marL="0" indent="0">
              <a:buNone/>
            </a:pPr>
            <a:r>
              <a:rPr lang="en-US"/>
              <a:t>255 has 8 binary 1's when converted to binary </a:t>
            </a:r>
          </a:p>
          <a:p>
            <a:r>
              <a:rPr lang="en-US"/>
              <a:t>Third Octet:</a:t>
            </a:r>
          </a:p>
          <a:p>
            <a:pPr marL="0" indent="0">
              <a:buNone/>
            </a:pPr>
            <a:r>
              <a:rPr lang="en-US"/>
              <a:t>255 has 8 binary 1's when converted to binary </a:t>
            </a:r>
          </a:p>
          <a:p>
            <a:r>
              <a:rPr lang="en-US"/>
              <a:t>Fourth Octet:</a:t>
            </a:r>
          </a:p>
          <a:p>
            <a:pPr marL="0" indent="0">
              <a:buNone/>
            </a:pPr>
            <a:r>
              <a:rPr lang="en-US"/>
              <a:t>0 has 0 binary 1's when converted to binary </a:t>
            </a:r>
          </a:p>
        </p:txBody>
      </p:sp>
      <p:sp>
        <p:nvSpPr>
          <p:cNvPr id="4" name="Slide Number Placeholder 3"/>
          <p:cNvSpPr>
            <a:spLocks noGrp="1"/>
          </p:cNvSpPr>
          <p:nvPr>
            <p:ph type="sldNum" sz="quarter" idx="12"/>
          </p:nvPr>
        </p:nvSpPr>
        <p:spPr/>
        <p:txBody>
          <a:bodyPr/>
          <a:lstStyle/>
          <a:p>
            <a:fld id="{BDCDBBEF-AA6C-4BA6-85B2-A17D7F280E38}"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9600"/>
              <a:t>Classless addressing concerns the following three rules when assigning a block.</a:t>
            </a:r>
          </a:p>
          <a:p>
            <a:r>
              <a:rPr lang="en-US" sz="9600"/>
              <a:t>Rule 1 – All the IP addresses in the CIDR block must be contiguous.</a:t>
            </a:r>
          </a:p>
          <a:p>
            <a:r>
              <a:rPr lang="en-US" sz="9600"/>
              <a:t>Rule 2 – The block size should be presentable as a power of 2. Moreover, the number of IP addresses in the block is equivalent to the size.</a:t>
            </a:r>
          </a:p>
          <a:p>
            <a:r>
              <a:rPr lang="en-US" sz="9600"/>
              <a:t>Rule 3 – First IP address of the block must be dividable by the block size.</a:t>
            </a:r>
          </a:p>
          <a:p>
            <a:r>
              <a:rPr lang="en-US" sz="9600"/>
              <a:t>For example, assume that the classless address is 192.168.1.35/27</a:t>
            </a:r>
          </a:p>
          <a:p>
            <a:r>
              <a:rPr lang="en-US" sz="9600"/>
              <a:t>The number of bits for the network portion is 27, and the number of bits for the host is 5. (32-27)</a:t>
            </a:r>
          </a:p>
          <a:p>
            <a:r>
              <a:rPr lang="en-US" sz="9600"/>
              <a:t>Representing the address in binary is as follows.</a:t>
            </a:r>
          </a:p>
          <a:p>
            <a:r>
              <a:rPr lang="en-US" sz="9600"/>
              <a:t>11000000. 10101000. 00000001. 00100011</a:t>
            </a:r>
          </a:p>
          <a:p>
            <a:endParaRPr lang="en-US" sz="9600"/>
          </a:p>
          <a:p>
            <a:pPr marL="0" indent="0">
              <a:buNone/>
            </a:pPr>
            <a:endParaRPr lang="en-US" sz="9600"/>
          </a:p>
        </p:txBody>
      </p:sp>
      <p:sp>
        <p:nvSpPr>
          <p:cNvPr id="4" name="Slide Number Placeholder 3"/>
          <p:cNvSpPr>
            <a:spLocks noGrp="1"/>
          </p:cNvSpPr>
          <p:nvPr>
            <p:ph type="sldNum" sz="quarter" idx="12"/>
          </p:nvPr>
        </p:nvSpPr>
        <p:spPr/>
        <p:txBody>
          <a:bodyPr/>
          <a:lstStyle/>
          <a:p>
            <a:fld id="{BDCDBBEF-AA6C-4BA6-85B2-A17D7F280E38}"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a:sym typeface="+mn-ea"/>
              </a:rPr>
              <a:t>The highlighted bits represent the host bits.</a:t>
            </a:r>
            <a:endParaRPr lang="en-US" sz="2400"/>
          </a:p>
          <a:p>
            <a:r>
              <a:rPr lang="en-US" sz="2400">
                <a:sym typeface="+mn-ea"/>
              </a:rPr>
              <a:t>First IP address –  11000000.10101000.00000001.00100000 (assigns 0 to all host bits)</a:t>
            </a:r>
            <a:endParaRPr lang="en-US" sz="2400"/>
          </a:p>
          <a:p>
            <a:r>
              <a:rPr lang="en-US" sz="2400">
                <a:sym typeface="+mn-ea"/>
              </a:rPr>
              <a:t>192.168.1.32</a:t>
            </a:r>
            <a:endParaRPr lang="en-US" sz="2400"/>
          </a:p>
          <a:p>
            <a:r>
              <a:rPr lang="en-US" sz="2400">
                <a:sym typeface="+mn-ea"/>
              </a:rPr>
              <a:t>Last IP address – 11000000.10101000.00000001.00111111 (assigns 1 to all host bits)</a:t>
            </a:r>
            <a:endParaRPr lang="en-US" sz="2400"/>
          </a:p>
          <a:p>
            <a:r>
              <a:rPr lang="en-US" sz="2400">
                <a:sym typeface="+mn-ea"/>
              </a:rPr>
              <a:t>192.168.1.63</a:t>
            </a:r>
            <a:endParaRPr lang="en-US" sz="2400"/>
          </a:p>
          <a:p>
            <a:pPr marL="0" indent="0">
              <a:buNone/>
            </a:pPr>
            <a:endParaRPr lang="en-US" sz="2400"/>
          </a:p>
        </p:txBody>
      </p:sp>
      <p:sp>
        <p:nvSpPr>
          <p:cNvPr id="4" name="Slide Number Placeholder 3"/>
          <p:cNvSpPr>
            <a:spLocks noGrp="1"/>
          </p:cNvSpPr>
          <p:nvPr>
            <p:ph type="sldNum" sz="quarter" idx="12"/>
          </p:nvPr>
        </p:nvSpPr>
        <p:spPr/>
        <p:txBody>
          <a:bodyPr/>
          <a:lstStyle/>
          <a:p>
            <a:fld id="{BDCDBBEF-AA6C-4BA6-85B2-A17D7F280E38}"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extLst>
      <p:ext uri="{BB962C8B-B14F-4D97-AF65-F5344CB8AC3E}">
        <p14:creationId xmlns:p14="http://schemas.microsoft.com/office/powerpoint/2010/main" val="3220702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a:t>Difference Between Classful and Classless Addressing</a:t>
            </a:r>
            <a:br>
              <a:rPr lang="en-US"/>
            </a:br>
            <a:endParaRPr lang="en-US"/>
          </a:p>
        </p:txBody>
      </p:sp>
      <p:sp>
        <p:nvSpPr>
          <p:cNvPr id="3" name="Content Placeholder 2"/>
          <p:cNvSpPr>
            <a:spLocks noGrp="1"/>
          </p:cNvSpPr>
          <p:nvPr>
            <p:ph idx="1"/>
          </p:nvPr>
        </p:nvSpPr>
        <p:spPr/>
        <p:txBody>
          <a:bodyPr>
            <a:normAutofit fontScale="90000" lnSpcReduction="10000"/>
          </a:bodyPr>
          <a:lstStyle/>
          <a:p>
            <a:r>
              <a:rPr lang="en-US"/>
              <a:t>Classful addressing is an IP address allocation method that allocates IP addresses according to five major classes. Classless addressing is an IP address allocation method that is designed to replace classful addressing to minimize the rapid exhaustion of IP addresses. </a:t>
            </a:r>
          </a:p>
          <a:p>
            <a:r>
              <a:rPr lang="en-US"/>
              <a:t>Usefulness</a:t>
            </a:r>
          </a:p>
          <a:p>
            <a:pPr marL="0" indent="0">
              <a:buNone/>
            </a:pPr>
            <a:r>
              <a:rPr lang="en-US"/>
              <a:t>Another difference between classful and classless addressing is their usefulness. Classless addressing is more practical and useful than classful addressing.</a:t>
            </a:r>
          </a:p>
          <a:p>
            <a:r>
              <a:rPr lang="en-US"/>
              <a:t>Network ID and Host ID</a:t>
            </a:r>
          </a:p>
          <a:p>
            <a:pPr marL="0" indent="0">
              <a:buNone/>
            </a:pPr>
            <a:r>
              <a:rPr lang="en-US"/>
              <a:t>In classful addressing, the network ID and host ID changes depending on the classes. However, in classless addressing, there is no boundary on network ID and host ID. Hence, this is another difference between classful and classless addressing.</a:t>
            </a:r>
          </a:p>
        </p:txBody>
      </p:sp>
      <p:sp>
        <p:nvSpPr>
          <p:cNvPr id="4" name="Slide Number Placeholder 3"/>
          <p:cNvSpPr>
            <a:spLocks noGrp="1"/>
          </p:cNvSpPr>
          <p:nvPr>
            <p:ph type="sldNum" sz="quarter" idx="12"/>
          </p:nvPr>
        </p:nvSpPr>
        <p:spPr/>
        <p:txBody>
          <a:bodyPr/>
          <a:lstStyle/>
          <a:p>
            <a:fld id="{BDCDBBEF-AA6C-4BA6-85B2-A17D7F280E38}"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21</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a:latin typeface="Casper"/>
              </a:rPr>
              <a:t>Key Points</a:t>
            </a:r>
          </a:p>
        </p:txBody>
      </p:sp>
      <p:sp>
        <p:nvSpPr>
          <p:cNvPr id="43012" name="Rectangle 3"/>
          <p:cNvSpPr>
            <a:spLocks noGrp="1" noChangeArrowheads="1"/>
          </p:cNvSpPr>
          <p:nvPr>
            <p:ph type="body" idx="1"/>
          </p:nvPr>
        </p:nvSpPr>
        <p:spPr>
          <a:xfrm>
            <a:off x="1175657" y="1560057"/>
            <a:ext cx="9183189" cy="4796293"/>
          </a:xfrm>
        </p:spPr>
        <p:txBody>
          <a:bodyPr>
            <a:noAutofit/>
          </a:bodyPr>
          <a:lstStyle/>
          <a:p>
            <a:pPr lvl="0" algn="just"/>
            <a:r>
              <a:rPr lang="en-US" altLang="tr-TR" sz="1600" dirty="0">
                <a:cs typeface="+mn-lt"/>
              </a:rPr>
              <a:t>Classful addressing categorizes the IP addresses into five major classes: class A, B, C, D, and E.</a:t>
            </a:r>
          </a:p>
          <a:p>
            <a:pPr lvl="0" algn="just"/>
            <a:r>
              <a:rPr lang="en-US" altLang="tr-TR" sz="1600" dirty="0">
                <a:cs typeface="+mn-lt"/>
              </a:rPr>
              <a:t>Classless addressing is also called Classless Inter-Domain Routing (CIDR). This addressing type helps to allocate IP addresses more efficiently. When the user requires a particular number of IP addresses, this method assigns a block of IP addresses concerning certain rules.</a:t>
            </a:r>
          </a:p>
          <a:p>
            <a:pPr lvl="0" algn="just"/>
            <a:r>
              <a:rPr lang="en-US" sz="1600">
                <a:cs typeface="+mn-lt"/>
                <a:sym typeface="+mn-ea"/>
              </a:rPr>
              <a:t>A unique network number that is assigned by either an ISP, an IR, or, for older networks, registered by the IANA. If you plan to use private addresses, the network numbers you devise must be unique within your organization.</a:t>
            </a:r>
          </a:p>
          <a:p>
            <a:pPr lvl="0" algn="just"/>
            <a:endParaRPr lang="en-US" altLang="tr-TR" sz="1600" dirty="0">
              <a:cs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560058"/>
            <a:ext cx="9183188" cy="479629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410" y="136525"/>
            <a:ext cx="10515600" cy="1325563"/>
          </a:xfrm>
        </p:spPr>
        <p:txBody>
          <a:bodyPr/>
          <a:lstStyle/>
          <a:p>
            <a:r>
              <a:rPr lang="en-IN" b="1" dirty="0"/>
              <a:t>Thank you</a:t>
            </a:r>
          </a:p>
        </p:txBody>
      </p:sp>
      <p:sp>
        <p:nvSpPr>
          <p:cNvPr id="3" name="Content Placeholder 2"/>
          <p:cNvSpPr>
            <a:spLocks noGrp="1"/>
          </p:cNvSpPr>
          <p:nvPr>
            <p:ph idx="1"/>
          </p:nvPr>
        </p:nvSpPr>
        <p:spPr/>
        <p:txBody>
          <a:bodyPr/>
          <a:lstStyle/>
          <a:p>
            <a:pPr marL="0" indent="0">
              <a:buNone/>
            </a:pPr>
            <a:r>
              <a:rPr lang="en-IN" b="1" dirty="0"/>
              <a:t>Please Send Your Queries on:</a:t>
            </a:r>
          </a:p>
          <a:p>
            <a:pPr marL="0" indent="0">
              <a:buNone/>
            </a:pPr>
            <a:endParaRPr lang="en-IN" dirty="0"/>
          </a:p>
          <a:p>
            <a:pPr marL="0" indent="0">
              <a:buNone/>
            </a:pPr>
            <a:endParaRPr lang="en-IN" dirty="0"/>
          </a:p>
          <a:p>
            <a:pPr marL="0" indent="0" algn="ctr">
              <a:buNone/>
            </a:pPr>
            <a:r>
              <a:rPr lang="en-IN" b="1" dirty="0"/>
              <a:t>e-Mail:</a:t>
            </a:r>
            <a:r>
              <a:rPr lang="en-IN" dirty="0"/>
              <a:t> </a:t>
            </a:r>
            <a:r>
              <a:rPr lang="en-US" altLang="en-IN" dirty="0"/>
              <a:t>monica.e9836</a:t>
            </a:r>
            <a:r>
              <a:rPr lang="en-IN" i="1" dirty="0"/>
              <a:t>@cumail.in</a:t>
            </a:r>
          </a:p>
        </p:txBody>
      </p:sp>
      <p:sp>
        <p:nvSpPr>
          <p:cNvPr id="4" name="Slide Number Placeholder 3"/>
          <p:cNvSpPr>
            <a:spLocks noGrp="1"/>
          </p:cNvSpPr>
          <p:nvPr>
            <p:ph type="sldNum" sz="quarter" idx="12"/>
          </p:nvPr>
        </p:nvSpPr>
        <p:spPr/>
        <p:txBody>
          <a:bodyPr/>
          <a:lstStyle/>
          <a:p>
            <a:fld id="{BDCDBBEF-AA6C-4BA6-85B2-A17D7F280E38}" type="slidenum">
              <a:rPr lang="en-US" smtClean="0"/>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Outcomes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2" y="1951596"/>
          <a:ext cx="5726243" cy="3736877"/>
        </p:xfrm>
        <a:graphic>
          <a:graphicData uri="http://schemas.openxmlformats.org/drawingml/2006/table">
            <a:tbl>
              <a:tblPr firstRow="1" firstCol="1" bandRow="1">
                <a:tableStyleId>{5940675A-B579-460E-94D1-54222C63F5DA}</a:tableStyleId>
              </a:tblPr>
              <a:tblGrid>
                <a:gridCol w="5726243">
                  <a:extLst>
                    <a:ext uri="{9D8B030D-6E8A-4147-A177-3AD203B41FA5}">
                      <a16:colId xmlns:a16="http://schemas.microsoft.com/office/drawing/2014/main" val="20000"/>
                    </a:ext>
                  </a:extLst>
                </a:gridCol>
              </a:tblGrid>
              <a:tr h="635500">
                <a:tc>
                  <a:txBody>
                    <a:bodyPr/>
                    <a:lstStyle/>
                    <a:p>
                      <a:pPr marL="0" marR="0" algn="l">
                        <a:lnSpc>
                          <a:spcPct val="115000"/>
                        </a:lnSpc>
                        <a:spcBef>
                          <a:spcPts val="0"/>
                        </a:spcBef>
                        <a:spcAft>
                          <a:spcPts val="0"/>
                        </a:spcAft>
                      </a:pPr>
                      <a:r>
                        <a:rPr lang="en-IN" sz="1600" b="0" dirty="0">
                          <a:effectLst/>
                          <a:latin typeface="Casper" panose="02000506000000020004"/>
                          <a:ea typeface="Times New Roman" panose="02020603050405020304" pitchFamily="18" charset="0"/>
                          <a:cs typeface="Times New Roman" panose="02020603050405020304" pitchFamily="18" charset="0"/>
                        </a:rPr>
                        <a:t>After</a:t>
                      </a:r>
                      <a:r>
                        <a:rPr lang="en-IN" sz="1600" b="0" baseline="0" dirty="0">
                          <a:effectLst/>
                          <a:latin typeface="Casper" panose="02000506000000020004"/>
                          <a:ea typeface="Times New Roman" panose="02020603050405020304" pitchFamily="18" charset="0"/>
                          <a:cs typeface="Times New Roman" panose="02020603050405020304" pitchFamily="18" charset="0"/>
                        </a:rPr>
                        <a:t> this course student will be able to:</a:t>
                      </a:r>
                      <a:endParaRPr lang="en-US" sz="16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39405">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bring together several key of Computer network design and architecture</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950313">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Familiarize the student with the basic taxonomy and terminology of the computer networking area.</a:t>
                      </a:r>
                      <a:endParaRPr lang="en-IN" sz="2000" dirty="0">
                        <a:effectLst/>
                        <a:latin typeface="Casper" panose="02000506000000020004"/>
                        <a:ea typeface="Calibri" panose="020F0502020204030204" pitchFamily="34" charset="0"/>
                        <a:cs typeface="Times New Roman" panose="02020603050405020304" pitchFamily="18" charset="0"/>
                      </a:endParaRPr>
                    </a:p>
                    <a:p>
                      <a:pPr marL="0" lvl="0" indent="0" algn="l">
                        <a:lnSpc>
                          <a:spcPct val="115000"/>
                        </a:lnSpc>
                        <a:spcAft>
                          <a:spcPts val="1000"/>
                        </a:spcAft>
                        <a:buFont typeface="Symbol" panose="05050102010706020507" pitchFamily="18" charset="2"/>
                        <a:buNone/>
                      </a:pP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19645">
                <a:tc>
                  <a:txBody>
                    <a:bodyPr/>
                    <a:lstStyle/>
                    <a:p>
                      <a:pPr marL="342900" lvl="0" indent="-342900" algn="l">
                        <a:lnSpc>
                          <a:spcPct val="115000"/>
                        </a:lnSpc>
                        <a:spcAft>
                          <a:spcPts val="100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Allow the student to gain expertise in some specific areas of networking such as the design and maintenance of individual networks.</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pic>
        <p:nvPicPr>
          <p:cNvPr id="9" name="Picture 8" descr="Those Infernal &quot;Learning Outcomes&quot;"/>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0"/>
            <a:ext cx="5170697" cy="3209665"/>
          </a:xfrm>
          <a:prstGeom prst="rect">
            <a:avLst/>
          </a:prstGeom>
          <a:noFill/>
          <a:ln>
            <a:noFill/>
          </a:ln>
        </p:spPr>
      </p:pic>
    </p:spTree>
    <p:extLst>
      <p:ext uri="{BB962C8B-B14F-4D97-AF65-F5344CB8AC3E}">
        <p14:creationId xmlns:p14="http://schemas.microsoft.com/office/powerpoint/2010/main" val="156157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4274" y="426544"/>
            <a:ext cx="7924800" cy="609600"/>
          </a:xfrm>
        </p:spPr>
        <p:txBody>
          <a:bodyPr>
            <a:noAutofit/>
          </a:bodyPr>
          <a:lstStyle/>
          <a:p>
            <a:pPr>
              <a:defRPr/>
            </a:pPr>
            <a:r>
              <a:rPr lang="en-US" b="1" dirty="0"/>
              <a:t>Contents to be Covered</a:t>
            </a:r>
            <a:endParaRPr lang="en-IN" b="1" dirty="0"/>
          </a:p>
        </p:txBody>
      </p:sp>
      <p:sp>
        <p:nvSpPr>
          <p:cNvPr id="15365" name="Content Placeholder 4"/>
          <p:cNvSpPr>
            <a:spLocks noGrp="1"/>
          </p:cNvSpPr>
          <p:nvPr>
            <p:ph idx="1"/>
          </p:nvPr>
        </p:nvSpPr>
        <p:spPr bwMode="auto">
          <a:xfrm>
            <a:off x="838200" y="1470518"/>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r>
              <a:rPr lang="en-US" altLang="en-GB" dirty="0"/>
              <a:t>Network Layer Design Issues</a:t>
            </a:r>
          </a:p>
          <a:p>
            <a:r>
              <a:rPr lang="en-US" altLang="en-GB" dirty="0"/>
              <a:t>Functions of Network Layer</a:t>
            </a:r>
          </a:p>
          <a:p>
            <a:r>
              <a:rPr lang="en-US" altLang="en-GB" dirty="0"/>
              <a:t>IPv4 Addressing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 Design Issues</a:t>
            </a:r>
          </a:p>
        </p:txBody>
      </p:sp>
      <p:sp>
        <p:nvSpPr>
          <p:cNvPr id="3" name="Content Placeholder 2"/>
          <p:cNvSpPr>
            <a:spLocks noGrp="1"/>
          </p:cNvSpPr>
          <p:nvPr>
            <p:ph idx="1"/>
          </p:nvPr>
        </p:nvSpPr>
        <p:spPr/>
        <p:txBody>
          <a:bodyPr/>
          <a:lstStyle/>
          <a:p>
            <a:r>
              <a:rPr lang="en-US" dirty="0"/>
              <a:t>Store − and − Forward Packet Switching</a:t>
            </a:r>
          </a:p>
          <a:p>
            <a:r>
              <a:rPr lang="en-US" dirty="0"/>
              <a:t>Services to Transport Layer</a:t>
            </a:r>
          </a:p>
          <a:p>
            <a:r>
              <a:rPr lang="en-US" dirty="0"/>
              <a:t>Providing Connection Oriented Service</a:t>
            </a:r>
          </a:p>
          <a:p>
            <a:r>
              <a:rPr lang="en-US" dirty="0"/>
              <a:t>Providing Connectionless Service</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Tree>
    <p:extLst>
      <p:ext uri="{BB962C8B-B14F-4D97-AF65-F5344CB8AC3E}">
        <p14:creationId xmlns:p14="http://schemas.microsoft.com/office/powerpoint/2010/main" val="252150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Store-and-Forward Packet Switching</a:t>
            </a:r>
            <a:br>
              <a:rPr lang="en-US" dirty="0"/>
            </a:br>
            <a:endParaRPr lang="en-US" dirty="0"/>
          </a:p>
        </p:txBody>
      </p:sp>
      <p:sp>
        <p:nvSpPr>
          <p:cNvPr id="3" name="Content Placeholder 2"/>
          <p:cNvSpPr>
            <a:spLocks noGrp="1"/>
          </p:cNvSpPr>
          <p:nvPr>
            <p:ph idx="1"/>
          </p:nvPr>
        </p:nvSpPr>
        <p:spPr/>
        <p:txBody>
          <a:bodyPr/>
          <a:lstStyle/>
          <a:p>
            <a:pPr fontAlgn="base"/>
            <a:r>
              <a:rPr lang="en-US" b="1" dirty="0"/>
              <a:t>Store-and-Forward Packet Switching</a:t>
            </a:r>
            <a:endParaRPr lang="en-US" dirty="0"/>
          </a:p>
          <a:p>
            <a:pPr fontAlgn="base"/>
            <a:r>
              <a:rPr lang="en-US" dirty="0"/>
              <a:t>Here, the foremost elements are the carrier’s equipment (the connection between routers through transmission lines) and the customer’s equipment.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pic>
        <p:nvPicPr>
          <p:cNvPr id="6" name="Picture 5"/>
          <p:cNvPicPr>
            <a:picLocks noChangeAspect="1"/>
          </p:cNvPicPr>
          <p:nvPr/>
        </p:nvPicPr>
        <p:blipFill>
          <a:blip r:embed="rId2"/>
          <a:stretch>
            <a:fillRect/>
          </a:stretch>
        </p:blipFill>
        <p:spPr>
          <a:xfrm>
            <a:off x="2740959" y="4334155"/>
            <a:ext cx="4800600" cy="1685925"/>
          </a:xfrm>
          <a:prstGeom prst="rect">
            <a:avLst/>
          </a:prstGeom>
        </p:spPr>
      </p:pic>
      <p:sp>
        <p:nvSpPr>
          <p:cNvPr id="8" name="TextBox 7"/>
          <p:cNvSpPr txBox="1"/>
          <p:nvPr/>
        </p:nvSpPr>
        <p:spPr>
          <a:xfrm>
            <a:off x="863132" y="6479177"/>
            <a:ext cx="6750309" cy="307777"/>
          </a:xfrm>
          <a:prstGeom prst="rect">
            <a:avLst/>
          </a:prstGeom>
          <a:noFill/>
        </p:spPr>
        <p:txBody>
          <a:bodyPr wrap="none" rtlCol="0">
            <a:spAutoFit/>
          </a:bodyPr>
          <a:lstStyle/>
          <a:p>
            <a:r>
              <a:rPr lang="en-IN" sz="1400" dirty="0">
                <a:latin typeface="Casper" panose="02000506000000020004"/>
              </a:rPr>
              <a:t>Image Source : </a:t>
            </a:r>
            <a:r>
              <a:rPr lang="en-IN" sz="1400" dirty="0">
                <a:latin typeface="Casper" panose="02000506000000020004"/>
                <a:hlinkClick r:id="rId3"/>
              </a:rPr>
              <a:t>https://www.elprocus.com/network-layer-types-and-design-issues/</a:t>
            </a:r>
            <a:endParaRPr lang="en-IN" sz="1400" dirty="0">
              <a:latin typeface="Casper" panose="02000506000000020004"/>
            </a:endParaRPr>
          </a:p>
        </p:txBody>
      </p:sp>
    </p:spTree>
    <p:extLst>
      <p:ext uri="{BB962C8B-B14F-4D97-AF65-F5344CB8AC3E}">
        <p14:creationId xmlns:p14="http://schemas.microsoft.com/office/powerpoint/2010/main" val="316543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Services Provided to the Transport Layer</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Through the network/transport layer interface, the network layer delivers its services to the transport layer. One might come across the question of what type of services does the network layer provides?</a:t>
            </a:r>
          </a:p>
          <a:p>
            <a:pPr fontAlgn="base"/>
            <a:r>
              <a:rPr lang="en-US" dirty="0"/>
              <a:t>So, we shall move with the same query and find out the services offered.</a:t>
            </a:r>
          </a:p>
          <a:p>
            <a:pPr fontAlgn="base"/>
            <a:r>
              <a:rPr lang="en-US" dirty="0"/>
              <a:t>Services offered by the network layer are outlined considering few objectives. Those are:</a:t>
            </a:r>
          </a:p>
          <a:p>
            <a:pPr fontAlgn="base"/>
            <a:r>
              <a:rPr lang="en-US" dirty="0"/>
              <a:t>Offering services must not depend on router technology</a:t>
            </a:r>
          </a:p>
          <a:p>
            <a:pPr fontAlgn="base"/>
            <a:r>
              <a:rPr lang="en-US" dirty="0"/>
              <a:t>The transport layer needs to be protected from type, number and the topology of the available routers.</a:t>
            </a:r>
          </a:p>
          <a:p>
            <a:pPr fontAlgn="base"/>
            <a:r>
              <a:rPr lang="en-US" dirty="0"/>
              <a:t>Network addressing the transport layer needs to follow a consistent numbering scenario also at LAN and WAN connections.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Tree>
    <p:extLst>
      <p:ext uri="{BB962C8B-B14F-4D97-AF65-F5344CB8AC3E}">
        <p14:creationId xmlns:p14="http://schemas.microsoft.com/office/powerpoint/2010/main" val="344112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Implementation of Connectionless Service</a:t>
            </a:r>
            <a:br>
              <a:rPr lang="en-US" b="1" dirty="0"/>
            </a:br>
            <a:endParaRPr lang="en-US" dirty="0"/>
          </a:p>
        </p:txBody>
      </p:sp>
      <p:sp>
        <p:nvSpPr>
          <p:cNvPr id="3" name="Content Placeholder 2"/>
          <p:cNvSpPr>
            <a:spLocks noGrp="1"/>
          </p:cNvSpPr>
          <p:nvPr>
            <p:ph idx="1"/>
          </p:nvPr>
        </p:nvSpPr>
        <p:spPr/>
        <p:txBody>
          <a:bodyPr/>
          <a:lstStyle/>
          <a:p>
            <a:r>
              <a:rPr lang="en-US" dirty="0"/>
              <a:t>In this scenario, packets are termed as datagrams and the corresponding subnet is termed as datagram subnet. Routing in datagram subnet is as follows:</a:t>
            </a:r>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pic>
        <p:nvPicPr>
          <p:cNvPr id="5" name="Picture 4"/>
          <p:cNvPicPr>
            <a:picLocks noChangeAspect="1"/>
          </p:cNvPicPr>
          <p:nvPr/>
        </p:nvPicPr>
        <p:blipFill>
          <a:blip r:embed="rId2"/>
          <a:stretch>
            <a:fillRect/>
          </a:stretch>
        </p:blipFill>
        <p:spPr>
          <a:xfrm>
            <a:off x="2372814" y="3643584"/>
            <a:ext cx="5695950" cy="2105025"/>
          </a:xfrm>
          <a:prstGeom prst="rect">
            <a:avLst/>
          </a:prstGeom>
        </p:spPr>
      </p:pic>
      <p:sp>
        <p:nvSpPr>
          <p:cNvPr id="6" name="TextBox 5"/>
          <p:cNvSpPr txBox="1"/>
          <p:nvPr/>
        </p:nvSpPr>
        <p:spPr>
          <a:xfrm>
            <a:off x="863132" y="6479177"/>
            <a:ext cx="6750309" cy="307777"/>
          </a:xfrm>
          <a:prstGeom prst="rect">
            <a:avLst/>
          </a:prstGeom>
          <a:noFill/>
        </p:spPr>
        <p:txBody>
          <a:bodyPr wrap="none" rtlCol="0">
            <a:spAutoFit/>
          </a:bodyPr>
          <a:lstStyle/>
          <a:p>
            <a:r>
              <a:rPr lang="en-IN" sz="1400" dirty="0">
                <a:latin typeface="Casper" panose="02000506000000020004"/>
              </a:rPr>
              <a:t>Image Source : </a:t>
            </a:r>
            <a:r>
              <a:rPr lang="en-IN" sz="1400" dirty="0">
                <a:latin typeface="Casper" panose="02000506000000020004"/>
                <a:hlinkClick r:id="rId3"/>
              </a:rPr>
              <a:t>https://www.elprocus.com/network-layer-types-and-design-issues/</a:t>
            </a:r>
            <a:endParaRPr lang="en-IN" sz="1400" dirty="0">
              <a:latin typeface="Casper" panose="02000506000000020004"/>
            </a:endParaRPr>
          </a:p>
        </p:txBody>
      </p:sp>
    </p:spTree>
    <p:extLst>
      <p:ext uri="{BB962C8B-B14F-4D97-AF65-F5344CB8AC3E}">
        <p14:creationId xmlns:p14="http://schemas.microsoft.com/office/powerpoint/2010/main" val="129620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4. Implementation of Connection-Oriented Service</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sz="2000" dirty="0"/>
              <a:t>A virtual subnet performs the operation of avoiding a new path for each packet transmission. As a substitute for this, when there forms a connection, a route from a source node to a destination node is selected and maintained in tables. This route performs its action at the time of traffic congestion.</a:t>
            </a:r>
          </a:p>
          <a:p>
            <a:pPr fontAlgn="base"/>
            <a:r>
              <a:rPr lang="en-US" sz="2000" dirty="0"/>
              <a:t>At the time when the connection is released, the virtual subnet also gets dismissed. In this service, every packet carries its own identifier that states the exact address of the virtual circuit. The below diagram shows the </a:t>
            </a:r>
            <a:r>
              <a:rPr lang="en-US" sz="2000" dirty="0">
                <a:hlinkClick r:id="rId2"/>
              </a:rPr>
              <a:t>routing algorithm</a:t>
            </a:r>
            <a:r>
              <a:rPr lang="en-US" sz="2000" dirty="0"/>
              <a:t> in the virtual subnet.</a:t>
            </a:r>
          </a:p>
          <a:p>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pic>
        <p:nvPicPr>
          <p:cNvPr id="5" name="Picture 4"/>
          <p:cNvPicPr>
            <a:picLocks noChangeAspect="1"/>
          </p:cNvPicPr>
          <p:nvPr/>
        </p:nvPicPr>
        <p:blipFill>
          <a:blip r:embed="rId3"/>
          <a:stretch>
            <a:fillRect/>
          </a:stretch>
        </p:blipFill>
        <p:spPr>
          <a:xfrm>
            <a:off x="3063785" y="4005263"/>
            <a:ext cx="5429250" cy="2171700"/>
          </a:xfrm>
          <a:prstGeom prst="rect">
            <a:avLst/>
          </a:prstGeom>
        </p:spPr>
      </p:pic>
      <p:sp>
        <p:nvSpPr>
          <p:cNvPr id="6" name="TextBox 5"/>
          <p:cNvSpPr txBox="1"/>
          <p:nvPr/>
        </p:nvSpPr>
        <p:spPr>
          <a:xfrm>
            <a:off x="863132" y="6479177"/>
            <a:ext cx="6750309" cy="307777"/>
          </a:xfrm>
          <a:prstGeom prst="rect">
            <a:avLst/>
          </a:prstGeom>
          <a:noFill/>
        </p:spPr>
        <p:txBody>
          <a:bodyPr wrap="none" rtlCol="0">
            <a:spAutoFit/>
          </a:bodyPr>
          <a:lstStyle/>
          <a:p>
            <a:r>
              <a:rPr lang="en-IN" sz="1400" dirty="0">
                <a:latin typeface="Casper" panose="02000506000000020004"/>
              </a:rPr>
              <a:t>Image Source : </a:t>
            </a:r>
            <a:r>
              <a:rPr lang="en-IN" sz="1400" dirty="0">
                <a:latin typeface="Casper" panose="02000506000000020004"/>
                <a:hlinkClick r:id="rId4"/>
              </a:rPr>
              <a:t>https://www.elprocus.com/network-layer-types-and-design-issues/</a:t>
            </a:r>
            <a:endParaRPr lang="en-IN" sz="1400" dirty="0">
              <a:latin typeface="Casper" panose="02000506000000020004"/>
            </a:endParaRPr>
          </a:p>
        </p:txBody>
      </p:sp>
    </p:spTree>
    <p:extLst>
      <p:ext uri="{BB962C8B-B14F-4D97-AF65-F5344CB8AC3E}">
        <p14:creationId xmlns:p14="http://schemas.microsoft.com/office/powerpoint/2010/main" val="237068333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368</TotalTime>
  <Words>1763</Words>
  <Application>Microsoft Office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Calibri</vt:lpstr>
      <vt:lpstr>Calibri Light</vt:lpstr>
      <vt:lpstr>Casper</vt:lpstr>
      <vt:lpstr>Casper Bold</vt:lpstr>
      <vt:lpstr>Karla</vt:lpstr>
      <vt:lpstr>Raleway ExtraBold</vt:lpstr>
      <vt:lpstr>Symbol</vt:lpstr>
      <vt:lpstr>Times New Roman</vt:lpstr>
      <vt:lpstr>1_Office Theme</vt:lpstr>
      <vt:lpstr>Contents Slide Master</vt:lpstr>
      <vt:lpstr>PowerPoint Presentation</vt:lpstr>
      <vt:lpstr>Course Objectives  </vt:lpstr>
      <vt:lpstr>Course Outcomes  </vt:lpstr>
      <vt:lpstr>Contents to be Covered</vt:lpstr>
      <vt:lpstr>Network Layer Design Issues</vt:lpstr>
      <vt:lpstr>1. Store-and-Forward Packet Switching </vt:lpstr>
      <vt:lpstr>2.  Services Provided to the Transport Layer </vt:lpstr>
      <vt:lpstr>3. Implementation of Connectionless Service </vt:lpstr>
      <vt:lpstr> 4. Implementation of Connection-Oriented Service </vt:lpstr>
      <vt:lpstr>Functions of Network Layer</vt:lpstr>
      <vt:lpstr>   IPv4 - Addressing</vt:lpstr>
      <vt:lpstr>PowerPoint Presentation</vt:lpstr>
      <vt:lpstr>Classful addressing</vt:lpstr>
      <vt:lpstr>PowerPoint Presentation</vt:lpstr>
      <vt:lpstr>PowerPoint Presentation</vt:lpstr>
      <vt:lpstr>Classless Inter-Domain Routing (CIDR)</vt:lpstr>
      <vt:lpstr>PowerPoint Presentation</vt:lpstr>
      <vt:lpstr>PowerPoint Presentation</vt:lpstr>
      <vt:lpstr>PowerPoint Presentation</vt:lpstr>
      <vt:lpstr> Difference Between Classful and Classless Addressing </vt:lpstr>
      <vt:lpstr>Key Points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Monica Luthra</cp:lastModifiedBy>
  <cp:revision>279</cp:revision>
  <dcterms:created xsi:type="dcterms:W3CDTF">2019-01-09T10:33:00Z</dcterms:created>
  <dcterms:modified xsi:type="dcterms:W3CDTF">2022-09-14T09:08:08Z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