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2"/>
  </p:notesMasterIdLst>
  <p:handoutMasterIdLst>
    <p:handoutMasterId r:id="rId33"/>
  </p:handoutMasterIdLst>
  <p:sldIdLst>
    <p:sldId id="336" r:id="rId3"/>
    <p:sldId id="337" r:id="rId4"/>
    <p:sldId id="338" r:id="rId5"/>
    <p:sldId id="335" r:id="rId6"/>
    <p:sldId id="280" r:id="rId7"/>
    <p:sldId id="303" r:id="rId8"/>
    <p:sldId id="288" r:id="rId9"/>
    <p:sldId id="289" r:id="rId10"/>
    <p:sldId id="304" r:id="rId11"/>
    <p:sldId id="310" r:id="rId12"/>
    <p:sldId id="311" r:id="rId13"/>
    <p:sldId id="312" r:id="rId14"/>
    <p:sldId id="313" r:id="rId15"/>
    <p:sldId id="314" r:id="rId16"/>
    <p:sldId id="315" r:id="rId17"/>
    <p:sldId id="292" r:id="rId18"/>
    <p:sldId id="306" r:id="rId19"/>
    <p:sldId id="293" r:id="rId20"/>
    <p:sldId id="316" r:id="rId21"/>
    <p:sldId id="317" r:id="rId22"/>
    <p:sldId id="294" r:id="rId23"/>
    <p:sldId id="307" r:id="rId24"/>
    <p:sldId id="308" r:id="rId25"/>
    <p:sldId id="295" r:id="rId26"/>
    <p:sldId id="300" r:id="rId27"/>
    <p:sldId id="301" r:id="rId28"/>
    <p:sldId id="286" r:id="rId29"/>
    <p:sldId id="302"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9/12/2022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ongestion-control-in-computer-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lideplayer.com/slide/3953396/"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player.com/slide/3953396/"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lideshare.net/SATYENDRA_MOHAN/the-network-layer-in-cn"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atagram123.blogspot.com/2017/02/congestion-control-in-datagram-subnets.html"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www.geeksforgeeks.org/congestion-control-in-computer-network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ongestion-control-in-computer-networks/"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ongestion-control-in-computer-network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Networks </a:t>
            </a:r>
          </a:p>
          <a:p>
            <a:pPr lvl="0" algn="ctr" defTabSz="622300">
              <a:lnSpc>
                <a:spcPct val="90000"/>
              </a:lnSpc>
              <a:spcBef>
                <a:spcPct val="0"/>
              </a:spcBef>
              <a:spcAft>
                <a:spcPct val="35000"/>
              </a:spcAft>
            </a:pPr>
            <a:r>
              <a:rPr lang="en-US" sz="3600" b="1">
                <a:latin typeface="Casper Bold"/>
              </a:rPr>
              <a:t>(CST-335)</a:t>
            </a:r>
            <a:endParaRPr lang="en-US" sz="3600" b="1" dirty="0">
              <a:latin typeface="Casper Bold"/>
            </a:endParaRP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TextBox 1"/>
          <p:cNvSpPr txBox="1"/>
          <p:nvPr/>
        </p:nvSpPr>
        <p:spPr>
          <a:xfrm>
            <a:off x="685800" y="5590145"/>
            <a:ext cx="4301314" cy="11988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Dr.Monica Luthra</a:t>
            </a:r>
          </a:p>
          <a:p>
            <a:r>
              <a:rPr lang="en-US" dirty="0">
                <a:latin typeface="Times New Roman" panose="02020603050405020304" pitchFamily="18" charset="0"/>
                <a:cs typeface="Times New Roman" panose="02020603050405020304" pitchFamily="18" charset="0"/>
              </a:rPr>
              <a:t>E9836</a:t>
            </a:r>
          </a:p>
          <a:p>
            <a:r>
              <a:rPr lang="en-IN" dirty="0">
                <a:latin typeface="Times New Roman" panose="02020603050405020304" pitchFamily="18" charset="0"/>
                <a:cs typeface="Times New Roman" panose="02020603050405020304" pitchFamily="18" charset="0"/>
              </a:rPr>
              <a:t>Assistant Professor</a:t>
            </a:r>
          </a:p>
          <a:p>
            <a:r>
              <a:rPr lang="en-IN" dirty="0">
                <a:latin typeface="Times New Roman" panose="02020603050405020304" pitchFamily="18" charset="0"/>
                <a:cs typeface="Times New Roman" panose="02020603050405020304" pitchFamily="18" charset="0"/>
              </a:rPr>
              <a:t>CSE(AIT), CU</a:t>
            </a:r>
          </a:p>
        </p:txBody>
      </p:sp>
    </p:spTree>
    <p:extLst>
      <p:ext uri="{BB962C8B-B14F-4D97-AF65-F5344CB8AC3E}">
        <p14:creationId xmlns:p14="http://schemas.microsoft.com/office/powerpoint/2010/main" val="170263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sper" panose="02000506000000020004"/>
              </a:rPr>
              <a:t>OPEN LOOP CONGESTION CONTROL</a:t>
            </a:r>
          </a:p>
        </p:txBody>
      </p:sp>
      <p:sp>
        <p:nvSpPr>
          <p:cNvPr id="3" name="Content Placeholder 2"/>
          <p:cNvSpPr>
            <a:spLocks noGrp="1"/>
          </p:cNvSpPr>
          <p:nvPr>
            <p:ph idx="1"/>
          </p:nvPr>
        </p:nvSpPr>
        <p:spPr/>
        <p:txBody>
          <a:bodyPr>
            <a:normAutofit/>
          </a:bodyPr>
          <a:lstStyle/>
          <a:p>
            <a:r>
              <a:rPr lang="en-IN" sz="2200" b="1" dirty="0">
                <a:latin typeface="Casper" panose="02000506000000020004"/>
              </a:rPr>
              <a:t>Policies adopted by open loop congestion control –</a:t>
            </a:r>
          </a:p>
          <a:p>
            <a:r>
              <a:rPr lang="en-IN" sz="2200" b="1" dirty="0">
                <a:latin typeface="Casper" panose="02000506000000020004"/>
              </a:rPr>
              <a:t>Retransmission Policy :</a:t>
            </a:r>
            <a:br>
              <a:rPr lang="en-IN" sz="2200" dirty="0">
                <a:latin typeface="Casper" panose="02000506000000020004"/>
              </a:rPr>
            </a:br>
            <a:r>
              <a:rPr lang="en-IN" sz="2200" dirty="0">
                <a:latin typeface="Casper" panose="02000506000000020004"/>
              </a:rPr>
              <a:t>It is the policy in which retransmission of the packets are taken care. If the sender feels that a sent packet is lost or corrupted, the packet needs to be retransmitted. This transmission may increase the congestion in the network.</a:t>
            </a:r>
            <a:br>
              <a:rPr lang="en-IN" sz="2200" dirty="0">
                <a:latin typeface="Casper" panose="02000506000000020004"/>
              </a:rPr>
            </a:br>
            <a:r>
              <a:rPr lang="en-IN" sz="2200" dirty="0">
                <a:latin typeface="Casper" panose="02000506000000020004"/>
              </a:rPr>
              <a:t>To prevent congestion, </a:t>
            </a:r>
            <a:r>
              <a:rPr lang="en-IN" sz="2200" b="1" dirty="0">
                <a:latin typeface="Casper" panose="02000506000000020004"/>
              </a:rPr>
              <a:t>retransmission timers</a:t>
            </a:r>
            <a:r>
              <a:rPr lang="en-IN" sz="2200" dirty="0">
                <a:latin typeface="Casper" panose="02000506000000020004"/>
              </a:rPr>
              <a:t> must be designed to prevent congestion and also able to optimize efficiency.</a:t>
            </a:r>
          </a:p>
          <a:p>
            <a:r>
              <a:rPr lang="en-IN" sz="2200" b="1" dirty="0">
                <a:latin typeface="Casper" panose="02000506000000020004"/>
              </a:rPr>
              <a:t>Window Policy :</a:t>
            </a:r>
          </a:p>
          <a:p>
            <a:r>
              <a:rPr lang="en-US" altLang="en-IN" sz="2200" dirty="0">
                <a:latin typeface="Casper" panose="02000506000000020004"/>
              </a:rPr>
              <a:t>To implement ,</a:t>
            </a:r>
            <a:r>
              <a:rPr lang="en-US" altLang="en-IN" sz="2200" b="1" dirty="0">
                <a:latin typeface="Casper" panose="02000506000000020004"/>
              </a:rPr>
              <a:t>selective reject window </a:t>
            </a:r>
            <a:r>
              <a:rPr lang="en-US" altLang="en-IN" sz="2200" dirty="0">
                <a:latin typeface="Casper" panose="02000506000000020004"/>
              </a:rPr>
              <a:t>method is used for congestion control.</a:t>
            </a:r>
            <a:br>
              <a:rPr lang="en-IN" sz="2200" dirty="0">
                <a:latin typeface="Casper" panose="02000506000000020004"/>
              </a:rPr>
            </a:br>
            <a:r>
              <a:rPr lang="en-US" altLang="en-IN" sz="2200" dirty="0">
                <a:latin typeface="Casper" panose="02000506000000020004"/>
              </a:rPr>
              <a:t>Selective Reject method is preferred when timers for a packet times out, several packets are resent, although some may have arraived safely aat the reciever. </a:t>
            </a:r>
          </a:p>
          <a:p>
            <a:r>
              <a:rPr lang="en-US" altLang="en-IN" sz="2200" dirty="0">
                <a:latin typeface="Casper" panose="02000506000000020004"/>
              </a:rPr>
              <a:t>thus this duplication may make congeston to occur.</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sper" panose="02000506000000020004"/>
              </a:rPr>
              <a:t>OPEN LOOP CONGESTION CONTROL</a:t>
            </a:r>
          </a:p>
        </p:txBody>
      </p:sp>
      <p:sp>
        <p:nvSpPr>
          <p:cNvPr id="3" name="Content Placeholder 2"/>
          <p:cNvSpPr>
            <a:spLocks noGrp="1"/>
          </p:cNvSpPr>
          <p:nvPr>
            <p:ph idx="1"/>
          </p:nvPr>
        </p:nvSpPr>
        <p:spPr/>
        <p:txBody>
          <a:bodyPr>
            <a:normAutofit/>
          </a:bodyPr>
          <a:lstStyle/>
          <a:p>
            <a:r>
              <a:rPr lang="en-IN" sz="2200" b="1" dirty="0">
                <a:latin typeface="Casper" panose="02000506000000020004"/>
              </a:rPr>
              <a:t>Discarding Policy :</a:t>
            </a:r>
            <a:br>
              <a:rPr lang="en-IN" sz="2200" dirty="0">
                <a:latin typeface="Casper" panose="02000506000000020004"/>
              </a:rPr>
            </a:br>
            <a:r>
              <a:rPr lang="en-IN" sz="2200" dirty="0">
                <a:latin typeface="Casper" panose="02000506000000020004"/>
              </a:rPr>
              <a:t>A good discarding policy adopted by the routers is that the routers may prevent congestion and at the same time partially discards the corrupted or less sensitive package and also able to maintain the quality of a message.</a:t>
            </a:r>
            <a:br>
              <a:rPr lang="en-IN" sz="2200" dirty="0">
                <a:latin typeface="Casper" panose="02000506000000020004"/>
              </a:rPr>
            </a:br>
            <a:r>
              <a:rPr lang="en-IN" sz="2200" dirty="0">
                <a:latin typeface="Casper" panose="02000506000000020004"/>
              </a:rPr>
              <a:t>In case of audio file transmission, routers can discard less sensitive packets to prevent congestion and also maintain the quality of the audio file.</a:t>
            </a:r>
          </a:p>
          <a:p>
            <a:r>
              <a:rPr lang="en-IN" sz="2200" b="1" dirty="0">
                <a:latin typeface="Casper" panose="02000506000000020004"/>
              </a:rPr>
              <a:t>Acknowledgment Policy :</a:t>
            </a:r>
            <a:br>
              <a:rPr lang="en-IN" sz="2200" dirty="0">
                <a:latin typeface="Casper" panose="02000506000000020004"/>
              </a:rPr>
            </a:br>
            <a:r>
              <a:rPr lang="en-IN" sz="2200" dirty="0">
                <a:latin typeface="Casper" panose="02000506000000020004"/>
              </a:rPr>
              <a:t>Since acknowledgement are also the part of the load in network, the acknowledgment policy imposed by the receiver may also affect congestion. Several approaches can be used to prevent congestion related to acknowledgment.</a:t>
            </a:r>
            <a:br>
              <a:rPr lang="en-IN" sz="2200" dirty="0">
                <a:latin typeface="Casper" panose="02000506000000020004"/>
              </a:rPr>
            </a:br>
            <a:r>
              <a:rPr lang="en-IN" sz="2200" dirty="0">
                <a:latin typeface="Casper" panose="02000506000000020004"/>
              </a:rPr>
              <a:t>The receiver should send acknowledgement for N packets rather than sending acknowledgement for a single packet. The receiver should send a acknowledgment only if it has to sent a packet or a timer expires</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rPr>
              <a:t>OPEN LOOP CONGESTION CONTROL</a:t>
            </a:r>
            <a:endParaRPr lang="en-IN" dirty="0"/>
          </a:p>
        </p:txBody>
      </p:sp>
      <p:sp>
        <p:nvSpPr>
          <p:cNvPr id="3" name="Content Placeholder 2"/>
          <p:cNvSpPr>
            <a:spLocks noGrp="1"/>
          </p:cNvSpPr>
          <p:nvPr>
            <p:ph idx="1"/>
          </p:nvPr>
        </p:nvSpPr>
        <p:spPr/>
        <p:txBody>
          <a:bodyPr>
            <a:normAutofit/>
          </a:bodyPr>
          <a:lstStyle/>
          <a:p>
            <a:r>
              <a:rPr lang="en-IN" sz="2200" b="1" dirty="0">
                <a:latin typeface="Casper" panose="02000506000000020004"/>
              </a:rPr>
              <a:t>Admission Policy :</a:t>
            </a:r>
            <a:br>
              <a:rPr lang="en-IN" sz="2200" dirty="0">
                <a:latin typeface="Casper" panose="02000506000000020004"/>
              </a:rPr>
            </a:br>
            <a:r>
              <a:rPr lang="en-IN" sz="2200" dirty="0">
                <a:latin typeface="Casper" panose="02000506000000020004"/>
              </a:rPr>
              <a:t>In admission policy a mechanism should be used to prevent congestion. Switches in a flow should first check the resource requirement of a network flow before transmitting it further. If there is a chance of a congestion or there is a congestion in the network, router should deny establishing a virtual network connection to prevent further congestion.</a:t>
            </a:r>
          </a:p>
          <a:p>
            <a:endParaRPr lang="en-IN" sz="2200" dirty="0">
              <a:latin typeface="Casper" panose="02000506000000020004"/>
            </a:endParaRPr>
          </a:p>
          <a:p>
            <a:r>
              <a:rPr lang="en-IN" dirty="0"/>
              <a:t>All the above policies are adopted to prevent congestion before it happens in the network.</a:t>
            </a:r>
            <a:endParaRPr lang="en-IN" sz="2200" dirty="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sper" panose="02000506000000020004"/>
              </a:rPr>
              <a:t>Closed Loop Congestion Control</a:t>
            </a:r>
            <a:endParaRPr lang="en-IN" dirty="0">
              <a:latin typeface="Casper" panose="02000506000000020004"/>
            </a:endParaRPr>
          </a:p>
        </p:txBody>
      </p:sp>
      <p:sp>
        <p:nvSpPr>
          <p:cNvPr id="3" name="Content Placeholder 2"/>
          <p:cNvSpPr>
            <a:spLocks noGrp="1"/>
          </p:cNvSpPr>
          <p:nvPr>
            <p:ph idx="1"/>
          </p:nvPr>
        </p:nvSpPr>
        <p:spPr/>
        <p:txBody>
          <a:bodyPr>
            <a:normAutofit/>
          </a:bodyPr>
          <a:lstStyle/>
          <a:p>
            <a:r>
              <a:rPr lang="en-IN" sz="2000" dirty="0">
                <a:latin typeface="Casper" panose="02000506000000020004"/>
              </a:rPr>
              <a:t>Closed loop congestion control technique is used to treat or alleviate congestion after it happens. Several techniques are used by different protocols; some of them are:</a:t>
            </a:r>
          </a:p>
          <a:p>
            <a:r>
              <a:rPr lang="en-IN" sz="2000" b="1" dirty="0">
                <a:latin typeface="Casper" panose="02000506000000020004"/>
              </a:rPr>
              <a:t>Backpressure :</a:t>
            </a:r>
            <a:br>
              <a:rPr lang="en-IN" sz="2000" dirty="0">
                <a:latin typeface="Casper" panose="02000506000000020004"/>
              </a:rPr>
            </a:br>
            <a:r>
              <a:rPr lang="en-IN" sz="2000" dirty="0">
                <a:latin typeface="Casper" panose="02000506000000020004"/>
              </a:rPr>
              <a:t>Backpressure is a technique in which a congested node stop receiving packet from upstream node. This may cause the upstream node or nodes to become congested and rejects receiving data from above nodes. Backpressure is a node-to-node congestion control technique that propagate in the opposite direction of data flow. The backpressure technique can be applied only to virtual circuit where each node has information of its above upstream node.</a:t>
            </a:r>
          </a:p>
          <a:p>
            <a:r>
              <a:rPr lang="en-IN" sz="2000" dirty="0">
                <a:latin typeface="Casper" panose="02000506000000020004"/>
              </a:rPr>
              <a:t>In diagram the 3rd node is congested and stops receiving packets as a result 2nd node may be get congested due to slowing down of the output data flow. Similarly 1st node may get congested and informs the source to slow down</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12290" name="Picture 2" descr="Backpress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5565" y="5413375"/>
            <a:ext cx="4742180" cy="1444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sper" panose="02000506000000020004"/>
              </a:rPr>
              <a:t>Closed Loop Congestion Control</a:t>
            </a:r>
            <a:endParaRPr lang="en-IN" dirty="0"/>
          </a:p>
        </p:txBody>
      </p:sp>
      <p:sp>
        <p:nvSpPr>
          <p:cNvPr id="3" name="Content Placeholder 2"/>
          <p:cNvSpPr>
            <a:spLocks noGrp="1"/>
          </p:cNvSpPr>
          <p:nvPr>
            <p:ph idx="1"/>
          </p:nvPr>
        </p:nvSpPr>
        <p:spPr/>
        <p:txBody>
          <a:bodyPr>
            <a:normAutofit/>
          </a:bodyPr>
          <a:lstStyle/>
          <a:p>
            <a:r>
              <a:rPr lang="en-IN" sz="2000" b="1" dirty="0">
                <a:latin typeface="Casper" panose="02000506000000020004"/>
              </a:rPr>
              <a:t>Choke Packet Technique :</a:t>
            </a:r>
            <a:br>
              <a:rPr lang="en-IN" sz="2000" dirty="0">
                <a:latin typeface="Casper" panose="02000506000000020004"/>
              </a:rPr>
            </a:br>
            <a:r>
              <a:rPr lang="en-IN" sz="2000" dirty="0">
                <a:latin typeface="Casper" panose="02000506000000020004"/>
              </a:rPr>
              <a:t>Choke packet technique is applicable to both virtual networks as well as datagram subnets. A choke packet is a packet sent by a node to the source to inform it of congestion. Each router monitor its resources and the utilization at each of its output lines. whenever the resource utilization exceeds the threshold value which is set by the administrator, the router directly sends a choke packet to the source giving it a feedback to reduce the traffic. The intermediate nodes through which the packets has </a:t>
            </a:r>
            <a:r>
              <a:rPr lang="en-IN" sz="2000" dirty="0" err="1">
                <a:latin typeface="Casper" panose="02000506000000020004"/>
              </a:rPr>
              <a:t>traveled</a:t>
            </a:r>
            <a:r>
              <a:rPr lang="en-IN" sz="2000" dirty="0">
                <a:latin typeface="Casper" panose="02000506000000020004"/>
              </a:rPr>
              <a:t> are not warned about congestion.</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pic>
        <p:nvPicPr>
          <p:cNvPr id="13314" name="Picture 2" descr="choke p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158" y="4300537"/>
            <a:ext cx="6160340" cy="187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sper" panose="02000506000000020004"/>
              </a:rPr>
              <a:t>Closed Loop Congestion Control</a:t>
            </a:r>
            <a:endParaRPr lang="en-IN" dirty="0"/>
          </a:p>
        </p:txBody>
      </p:sp>
      <p:sp>
        <p:nvSpPr>
          <p:cNvPr id="3" name="Content Placeholder 2"/>
          <p:cNvSpPr>
            <a:spLocks noGrp="1"/>
          </p:cNvSpPr>
          <p:nvPr>
            <p:ph idx="1"/>
          </p:nvPr>
        </p:nvSpPr>
        <p:spPr/>
        <p:txBody>
          <a:bodyPr>
            <a:normAutofit/>
          </a:bodyPr>
          <a:lstStyle/>
          <a:p>
            <a:r>
              <a:rPr lang="en-IN" sz="2000" b="1" dirty="0">
                <a:latin typeface="Casper" panose="02000506000000020004"/>
              </a:rPr>
              <a:t>Implicit </a:t>
            </a:r>
            <a:r>
              <a:rPr lang="en-IN" sz="2000" b="1" dirty="0" err="1">
                <a:latin typeface="Casper" panose="02000506000000020004"/>
              </a:rPr>
              <a:t>Signaling</a:t>
            </a:r>
            <a:r>
              <a:rPr lang="en-IN" sz="2000" b="1" dirty="0">
                <a:latin typeface="Casper" panose="02000506000000020004"/>
              </a:rPr>
              <a:t> :</a:t>
            </a:r>
            <a:br>
              <a:rPr lang="en-IN" sz="2000" dirty="0">
                <a:latin typeface="Casper" panose="02000506000000020004"/>
              </a:rPr>
            </a:br>
            <a:r>
              <a:rPr lang="en-IN" sz="2000" dirty="0">
                <a:latin typeface="Casper" panose="02000506000000020004"/>
              </a:rPr>
              <a:t>In implicit </a:t>
            </a:r>
            <a:r>
              <a:rPr lang="en-IN" sz="2000" dirty="0" err="1">
                <a:latin typeface="Casper" panose="02000506000000020004"/>
              </a:rPr>
              <a:t>signaling</a:t>
            </a:r>
            <a:r>
              <a:rPr lang="en-IN" sz="2000" dirty="0">
                <a:latin typeface="Casper" panose="02000506000000020004"/>
              </a:rPr>
              <a:t>, there is no communication between the congested nodes and the source. The source guesses that there is congestion in a network. For example when sender sends several packets and there is no acknowledgment for a while, one assumption is that there is a congestion</a:t>
            </a:r>
          </a:p>
          <a:p>
            <a:r>
              <a:rPr lang="en-IN" sz="2000" b="1" dirty="0">
                <a:latin typeface="Casper" panose="02000506000000020004"/>
              </a:rPr>
              <a:t>Explicit </a:t>
            </a:r>
            <a:r>
              <a:rPr lang="en-IN" sz="2000" b="1" dirty="0" err="1">
                <a:latin typeface="Casper" panose="02000506000000020004"/>
              </a:rPr>
              <a:t>Signaling</a:t>
            </a:r>
            <a:r>
              <a:rPr lang="en-IN" sz="2000" b="1" dirty="0">
                <a:latin typeface="Casper" panose="02000506000000020004"/>
              </a:rPr>
              <a:t> :</a:t>
            </a:r>
            <a:br>
              <a:rPr lang="en-IN" sz="2000" dirty="0">
                <a:latin typeface="Casper" panose="02000506000000020004"/>
              </a:rPr>
            </a:br>
            <a:r>
              <a:rPr lang="en-IN" sz="2000" dirty="0">
                <a:latin typeface="Casper" panose="02000506000000020004"/>
              </a:rPr>
              <a:t>In explicit </a:t>
            </a:r>
            <a:r>
              <a:rPr lang="en-IN" sz="2000" dirty="0" err="1">
                <a:latin typeface="Casper" panose="02000506000000020004"/>
              </a:rPr>
              <a:t>signaling</a:t>
            </a:r>
            <a:r>
              <a:rPr lang="en-IN" sz="2000" dirty="0">
                <a:latin typeface="Casper" panose="02000506000000020004"/>
              </a:rPr>
              <a:t>, if a node experiences congestion it can explicitly sends a packet to the source or destination to inform about congestion. The difference between choke packet and explicit </a:t>
            </a:r>
            <a:r>
              <a:rPr lang="en-IN" sz="2000" dirty="0" err="1">
                <a:latin typeface="Casper" panose="02000506000000020004"/>
              </a:rPr>
              <a:t>signaling</a:t>
            </a:r>
            <a:r>
              <a:rPr lang="en-IN" sz="2000" dirty="0">
                <a:latin typeface="Casper" panose="02000506000000020004"/>
              </a:rPr>
              <a:t> is that the signal is included in the packets that carry data rather than creating different packet as in case of choke packet technique.</a:t>
            </a:r>
            <a:br>
              <a:rPr lang="en-IN" sz="2000" dirty="0">
                <a:latin typeface="Casper" panose="02000506000000020004"/>
              </a:rPr>
            </a:br>
            <a:r>
              <a:rPr lang="en-IN" sz="2000" dirty="0">
                <a:latin typeface="Casper" panose="02000506000000020004"/>
              </a:rPr>
              <a:t>Explicit </a:t>
            </a:r>
            <a:r>
              <a:rPr lang="en-IN" sz="2000" dirty="0" err="1">
                <a:latin typeface="Casper" panose="02000506000000020004"/>
              </a:rPr>
              <a:t>signaling</a:t>
            </a:r>
            <a:r>
              <a:rPr lang="en-IN" sz="2000" dirty="0">
                <a:latin typeface="Casper" panose="02000506000000020004"/>
              </a:rPr>
              <a:t> can occur in either forward or backward direction.</a:t>
            </a:r>
          </a:p>
          <a:p>
            <a:pPr fontAlgn="base"/>
            <a:r>
              <a:rPr lang="en-IN" sz="2000" b="1" dirty="0">
                <a:latin typeface="Casper" panose="02000506000000020004"/>
              </a:rPr>
              <a:t>Forward </a:t>
            </a:r>
            <a:r>
              <a:rPr lang="en-IN" sz="2000" b="1" dirty="0" err="1">
                <a:latin typeface="Casper" panose="02000506000000020004"/>
              </a:rPr>
              <a:t>Signaling</a:t>
            </a:r>
            <a:r>
              <a:rPr lang="en-IN" sz="2000" b="1" dirty="0">
                <a:latin typeface="Casper" panose="02000506000000020004"/>
              </a:rPr>
              <a:t> :</a:t>
            </a:r>
            <a:r>
              <a:rPr lang="en-IN" sz="2000" dirty="0">
                <a:latin typeface="Casper" panose="02000506000000020004"/>
              </a:rPr>
              <a:t> In forward </a:t>
            </a:r>
            <a:r>
              <a:rPr lang="en-IN" sz="2000" dirty="0" err="1">
                <a:latin typeface="Casper" panose="02000506000000020004"/>
              </a:rPr>
              <a:t>signaling</a:t>
            </a:r>
            <a:r>
              <a:rPr lang="en-IN" sz="2000" dirty="0">
                <a:latin typeface="Casper" panose="02000506000000020004"/>
              </a:rPr>
              <a:t> signal is sent in the direction of the congestion. The destination is warned about congestion. The </a:t>
            </a:r>
            <a:r>
              <a:rPr lang="en-IN" sz="2000" dirty="0" err="1">
                <a:latin typeface="Casper" panose="02000506000000020004"/>
              </a:rPr>
              <a:t>reciever</a:t>
            </a:r>
            <a:r>
              <a:rPr lang="en-IN" sz="2000" dirty="0">
                <a:latin typeface="Casper" panose="02000506000000020004"/>
              </a:rPr>
              <a:t> in this case adopt policies to prevent further congestion.</a:t>
            </a:r>
          </a:p>
          <a:p>
            <a:pPr fontAlgn="base"/>
            <a:r>
              <a:rPr lang="en-IN" sz="2000" b="1" dirty="0">
                <a:latin typeface="Casper" panose="02000506000000020004"/>
              </a:rPr>
              <a:t>Backward </a:t>
            </a:r>
            <a:r>
              <a:rPr lang="en-IN" sz="2000" b="1" dirty="0" err="1">
                <a:latin typeface="Casper" panose="02000506000000020004"/>
              </a:rPr>
              <a:t>Signaling</a:t>
            </a:r>
            <a:r>
              <a:rPr lang="en-IN" sz="2000" b="1" dirty="0">
                <a:latin typeface="Casper" panose="02000506000000020004"/>
              </a:rPr>
              <a:t> :</a:t>
            </a:r>
            <a:r>
              <a:rPr lang="en-IN" sz="2000" dirty="0">
                <a:latin typeface="Casper" panose="02000506000000020004"/>
              </a:rPr>
              <a:t> In backward </a:t>
            </a:r>
            <a:r>
              <a:rPr lang="en-IN" sz="2000" dirty="0" err="1">
                <a:latin typeface="Casper" panose="02000506000000020004"/>
              </a:rPr>
              <a:t>signaling</a:t>
            </a:r>
            <a:r>
              <a:rPr lang="en-IN" sz="2000" dirty="0">
                <a:latin typeface="Casper" panose="02000506000000020004"/>
              </a:rPr>
              <a:t> signal is sent in the opposite direction of the congestion. The source is warned about congestion and it needs to slow down.</a:t>
            </a:r>
          </a:p>
          <a:p>
            <a:endParaRPr lang="en-IN" sz="2000" dirty="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Congestion Control in Virtual Circuit Subnet</a:t>
            </a:r>
            <a:endParaRPr lang="en-US" dirty="0"/>
          </a:p>
        </p:txBody>
      </p:sp>
      <p:sp>
        <p:nvSpPr>
          <p:cNvPr id="3" name="Content Placeholder 2"/>
          <p:cNvSpPr>
            <a:spLocks noGrp="1"/>
          </p:cNvSpPr>
          <p:nvPr>
            <p:ph idx="1"/>
          </p:nvPr>
        </p:nvSpPr>
        <p:spPr/>
        <p:txBody>
          <a:bodyPr>
            <a:noAutofit/>
          </a:bodyPr>
          <a:lstStyle/>
          <a:p>
            <a:r>
              <a:rPr lang="en-US" sz="2400" dirty="0">
                <a:latin typeface="Casper" panose="02000506000000020004" pitchFamily="2" charset="0"/>
                <a:cs typeface="Arial" panose="020B0604020202020204" pitchFamily="34" charset="0"/>
              </a:rPr>
              <a:t>Admission Control Technique</a:t>
            </a:r>
          </a:p>
          <a:p>
            <a:pPr marL="0" indent="0">
              <a:buNone/>
            </a:pPr>
            <a:r>
              <a:rPr lang="en-US" sz="2400" dirty="0">
                <a:latin typeface="Casper" panose="02000506000000020004" pitchFamily="2" charset="0"/>
                <a:cs typeface="Arial" panose="020B0604020202020204" pitchFamily="34" charset="0"/>
              </a:rPr>
              <a:t>Explanation : Idea is when congestion occurs then no more Virtual Circuits will be developed, until previous congestion gets resolved</a:t>
            </a:r>
          </a:p>
          <a:p>
            <a:pPr lvl="1"/>
            <a:r>
              <a:rPr lang="en-US" dirty="0">
                <a:latin typeface="Casper" panose="02000506000000020004" pitchFamily="2" charset="0"/>
                <a:cs typeface="Arial" panose="020B0604020202020204" pitchFamily="34" charset="0"/>
              </a:rPr>
              <a:t>It means transport layer will be at hold situation</a:t>
            </a:r>
          </a:p>
          <a:p>
            <a:pPr marL="457200" lvl="1" indent="0">
              <a:buNone/>
            </a:pPr>
            <a:endParaRPr lang="en-US" dirty="0">
              <a:latin typeface="Casper" panose="02000506000000020004" pitchFamily="2" charset="0"/>
              <a:cs typeface="Arial" panose="020B0604020202020204" pitchFamily="34" charset="0"/>
            </a:endParaRPr>
          </a:p>
          <a:p>
            <a:r>
              <a:rPr lang="en-US" sz="2400" dirty="0">
                <a:latin typeface="Casper" panose="02000506000000020004" pitchFamily="2" charset="0"/>
                <a:cs typeface="Arial" panose="020B0604020202020204" pitchFamily="34" charset="0"/>
              </a:rPr>
              <a:t>Alternative Approach</a:t>
            </a:r>
          </a:p>
          <a:p>
            <a:pPr marL="0" indent="0">
              <a:buNone/>
            </a:pPr>
            <a:r>
              <a:rPr lang="en-US" sz="2400" dirty="0">
                <a:latin typeface="Casper" panose="02000506000000020004" pitchFamily="2" charset="0"/>
                <a:cs typeface="Arial" panose="020B0604020202020204" pitchFamily="34" charset="0"/>
              </a:rPr>
              <a:t>Explanation : It allows creation of new Virtual Circuit </a:t>
            </a:r>
          </a:p>
          <a:p>
            <a:pPr marL="628650" lvl="2" indent="-171450">
              <a:spcBef>
                <a:spcPts val="1000"/>
              </a:spcBef>
            </a:pPr>
            <a:r>
              <a:rPr lang="en-US" sz="2400" dirty="0">
                <a:latin typeface="Casper" panose="02000506000000020004" pitchFamily="2" charset="0"/>
                <a:cs typeface="Arial" panose="020B0604020202020204" pitchFamily="34" charset="0"/>
              </a:rPr>
              <a:t>But Virtual Circuit should be handled carefully at congested area</a:t>
            </a:r>
          </a:p>
          <a:p>
            <a:pPr marL="457200" lvl="2" indent="0">
              <a:spcBef>
                <a:spcPts val="1000"/>
              </a:spcBef>
              <a:buNone/>
            </a:pPr>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Congestion Control in Virtual Circuit Subnet</a:t>
            </a:r>
            <a:endParaRPr lang="en-US" dirty="0"/>
          </a:p>
        </p:txBody>
      </p:sp>
      <p:sp>
        <p:nvSpPr>
          <p:cNvPr id="3" name="Content Placeholder 2"/>
          <p:cNvSpPr>
            <a:spLocks noGrp="1"/>
          </p:cNvSpPr>
          <p:nvPr>
            <p:ph idx="1"/>
          </p:nvPr>
        </p:nvSpPr>
        <p:spPr/>
        <p:txBody>
          <a:bodyPr>
            <a:noAutofit/>
          </a:bodyPr>
          <a:lstStyle/>
          <a:p>
            <a:r>
              <a:rPr lang="en-US" sz="2400">
                <a:latin typeface="Casper" panose="02000506000000020004" pitchFamily="2" charset="0"/>
                <a:cs typeface="Arial" panose="020B0604020202020204" pitchFamily="34" charset="0"/>
              </a:rPr>
              <a:t>Another </a:t>
            </a:r>
            <a:r>
              <a:rPr lang="en-US" sz="2400" dirty="0">
                <a:latin typeface="Casper" panose="02000506000000020004" pitchFamily="2" charset="0"/>
                <a:cs typeface="Arial" panose="020B0604020202020204" pitchFamily="34" charset="0"/>
              </a:rPr>
              <a:t>Strategy</a:t>
            </a:r>
          </a:p>
          <a:p>
            <a:pPr marL="0" indent="0">
              <a:buNone/>
            </a:pPr>
            <a:r>
              <a:rPr lang="en-US" sz="2400" dirty="0">
                <a:latin typeface="Casper" panose="02000506000000020004" pitchFamily="2" charset="0"/>
                <a:cs typeface="Arial" panose="020B0604020202020204" pitchFamily="34" charset="0"/>
              </a:rPr>
              <a:t>Explanation : Is to set up Virtual Circuit with some negotiations</a:t>
            </a:r>
          </a:p>
          <a:p>
            <a:pPr lvl="1"/>
            <a:r>
              <a:rPr lang="en-US" dirty="0">
                <a:latin typeface="Casper" panose="02000506000000020004" pitchFamily="2" charset="0"/>
                <a:cs typeface="Arial" panose="020B0604020202020204" pitchFamily="34" charset="0"/>
              </a:rPr>
              <a:t>Shape and Volume of Traffic</a:t>
            </a:r>
          </a:p>
          <a:p>
            <a:pPr lvl="1"/>
            <a:r>
              <a:rPr lang="en-US" dirty="0">
                <a:latin typeface="Casper" panose="02000506000000020004" pitchFamily="2" charset="0"/>
                <a:cs typeface="Arial" panose="020B0604020202020204" pitchFamily="34" charset="0"/>
              </a:rPr>
              <a:t>QOS</a:t>
            </a:r>
          </a:p>
          <a:p>
            <a:pPr lvl="1"/>
            <a:r>
              <a:rPr lang="en-US" dirty="0">
                <a:latin typeface="Casper" panose="02000506000000020004" pitchFamily="2" charset="0"/>
                <a:cs typeface="Arial" panose="020B0604020202020204" pitchFamily="34" charset="0"/>
              </a:rPr>
              <a:t>Reserved Resources for New Virtual Circuits</a:t>
            </a:r>
          </a:p>
          <a:p>
            <a:pPr lvl="1"/>
            <a:r>
              <a:rPr lang="en-US" dirty="0">
                <a:latin typeface="Casper" panose="02000506000000020004" pitchFamily="2" charset="0"/>
                <a:cs typeface="Arial" panose="020B0604020202020204" pitchFamily="34" charset="0"/>
              </a:rPr>
              <a:t>Disadvantage is wastage of resources</a:t>
            </a:r>
          </a:p>
          <a:p>
            <a:pPr marL="0" indent="0">
              <a:buNone/>
            </a:pPr>
            <a:endParaRPr lang="en-US" sz="24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ongestion Control Algorithms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1" y="3171099"/>
            <a:ext cx="4037602" cy="2812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Congestion Control in Datagram Subnet</a:t>
            </a:r>
            <a:endParaRPr lang="en-US" dirty="0"/>
          </a:p>
        </p:txBody>
      </p:sp>
      <p:sp>
        <p:nvSpPr>
          <p:cNvPr id="3" name="Content Placeholder 2"/>
          <p:cNvSpPr>
            <a:spLocks noGrp="1"/>
          </p:cNvSpPr>
          <p:nvPr>
            <p:ph idx="1"/>
          </p:nvPr>
        </p:nvSpPr>
        <p:spPr/>
        <p:txBody>
          <a:bodyPr>
            <a:normAutofit/>
          </a:bodyPr>
          <a:lstStyle/>
          <a:p>
            <a:r>
              <a:rPr lang="en-US" sz="2400" dirty="0">
                <a:latin typeface="Casper" panose="02000506000000020004" pitchFamily="2" charset="0"/>
                <a:cs typeface="Arial" panose="020B0604020202020204" pitchFamily="34" charset="0"/>
              </a:rPr>
              <a:t>The Warning Bit</a:t>
            </a:r>
          </a:p>
          <a:p>
            <a:r>
              <a:rPr lang="en-US" sz="2400" dirty="0">
                <a:latin typeface="Casper" panose="02000506000000020004" pitchFamily="2" charset="0"/>
                <a:cs typeface="Arial" panose="020B0604020202020204" pitchFamily="34" charset="0"/>
              </a:rPr>
              <a:t>Choke Packets</a:t>
            </a:r>
          </a:p>
          <a:p>
            <a:r>
              <a:rPr lang="en-US" sz="2400" dirty="0">
                <a:latin typeface="Casper" panose="02000506000000020004" pitchFamily="2" charset="0"/>
                <a:cs typeface="Arial" panose="020B0604020202020204" pitchFamily="34" charset="0"/>
              </a:rPr>
              <a:t>Hop by Hop Choke Packets</a:t>
            </a:r>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0629" y="6567586"/>
            <a:ext cx="6115520"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2"/>
              </a:rPr>
              <a:t>https://www.geeksforgeeks.org/congestion-control-in-computer-networks/</a:t>
            </a:r>
            <a:endParaRPr lang="en-IN" sz="1400" dirty="0">
              <a:latin typeface="Casper" panose="0200050600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sper" panose="02000506000000020004"/>
              </a:rPr>
              <a:t>CONGESTION CONTROL IN DATAGRAM SUBNETS</a:t>
            </a:r>
            <a:endParaRPr lang="en-IN" dirty="0">
              <a:latin typeface="Casper" panose="02000506000000020004"/>
            </a:endParaRPr>
          </a:p>
        </p:txBody>
      </p:sp>
      <p:sp>
        <p:nvSpPr>
          <p:cNvPr id="3" name="Content Placeholder 2"/>
          <p:cNvSpPr>
            <a:spLocks noGrp="1"/>
          </p:cNvSpPr>
          <p:nvPr>
            <p:ph idx="1"/>
          </p:nvPr>
        </p:nvSpPr>
        <p:spPr/>
        <p:txBody>
          <a:bodyPr>
            <a:noAutofit/>
          </a:bodyPr>
          <a:lstStyle/>
          <a:p>
            <a:pPr marL="0" indent="0">
              <a:buNone/>
            </a:pPr>
            <a:r>
              <a:rPr lang="en-IN" sz="2000" dirty="0">
                <a:latin typeface="Casper" panose="02000506000000020004"/>
              </a:rPr>
              <a:t>Each router can easily monitor the utilisation of its output lines and other </a:t>
            </a:r>
            <a:r>
              <a:rPr lang="en-IN" sz="2000" dirty="0" err="1">
                <a:latin typeface="Casper" panose="02000506000000020004"/>
              </a:rPr>
              <a:t>resources.Each</a:t>
            </a:r>
            <a:r>
              <a:rPr lang="en-IN" sz="2000" dirty="0">
                <a:latin typeface="Casper" panose="02000506000000020004"/>
              </a:rPr>
              <a:t> newly arriving packet is checked to see if its output line is in warning </a:t>
            </a:r>
            <a:r>
              <a:rPr lang="en-IN" sz="2000" dirty="0" err="1">
                <a:latin typeface="Casper" panose="02000506000000020004"/>
              </a:rPr>
              <a:t>state.If</a:t>
            </a:r>
            <a:r>
              <a:rPr lang="en-IN" sz="2000" dirty="0">
                <a:latin typeface="Casper" panose="02000506000000020004"/>
              </a:rPr>
              <a:t> it is in warning state ,some action is </a:t>
            </a:r>
            <a:r>
              <a:rPr lang="en-IN" sz="2000" dirty="0" err="1">
                <a:latin typeface="Casper" panose="02000506000000020004"/>
              </a:rPr>
              <a:t>taken.They</a:t>
            </a:r>
            <a:r>
              <a:rPr lang="en-IN" sz="2000" dirty="0">
                <a:latin typeface="Casper" panose="02000506000000020004"/>
              </a:rPr>
              <a:t> are:</a:t>
            </a:r>
          </a:p>
          <a:p>
            <a:r>
              <a:rPr lang="en-IN" sz="2000" dirty="0">
                <a:latin typeface="Casper" panose="02000506000000020004"/>
              </a:rPr>
              <a:t>The warning bit</a:t>
            </a:r>
          </a:p>
          <a:p>
            <a:r>
              <a:rPr lang="en-IN" sz="2000" dirty="0">
                <a:latin typeface="Casper" panose="02000506000000020004"/>
              </a:rPr>
              <a:t>Choke packets</a:t>
            </a:r>
          </a:p>
          <a:p>
            <a:pPr marL="0" indent="0">
              <a:buNone/>
            </a:pPr>
            <a:endParaRPr lang="en-IN" sz="2000" b="1" dirty="0">
              <a:latin typeface="Casper" panose="02000506000000020004"/>
            </a:endParaRPr>
          </a:p>
          <a:p>
            <a:pPr marL="0" indent="0">
              <a:buNone/>
            </a:pPr>
            <a:r>
              <a:rPr lang="en-IN" sz="2000" b="1" dirty="0">
                <a:latin typeface="Casper" panose="02000506000000020004"/>
              </a:rPr>
              <a:t>THE WARNING BIT </a:t>
            </a:r>
            <a:endParaRPr lang="en-IN" sz="2000" dirty="0">
              <a:latin typeface="Casper" panose="02000506000000020004"/>
            </a:endParaRPr>
          </a:p>
          <a:p>
            <a:r>
              <a:rPr lang="en-IN" sz="2000" dirty="0">
                <a:latin typeface="Casper" panose="02000506000000020004"/>
              </a:rPr>
              <a:t>The old </a:t>
            </a:r>
            <a:r>
              <a:rPr lang="en-IN" sz="2000" b="1" dirty="0">
                <a:latin typeface="Casper" panose="02000506000000020004"/>
              </a:rPr>
              <a:t>DECENT</a:t>
            </a:r>
            <a:r>
              <a:rPr lang="en-IN" sz="2000" dirty="0">
                <a:latin typeface="Casper" panose="02000506000000020004"/>
              </a:rPr>
              <a:t> architecture signals the warning state by setting a special bit in the packet's header.</a:t>
            </a:r>
          </a:p>
          <a:p>
            <a:r>
              <a:rPr lang="en-IN" sz="2000" dirty="0">
                <a:latin typeface="Casper" panose="02000506000000020004"/>
              </a:rPr>
              <a:t>When the packet arrived at its destination, the transport entity copied the bit into the next acknowledgement sent back to the source. The source then cut back on traffic.</a:t>
            </a:r>
          </a:p>
          <a:p>
            <a:r>
              <a:rPr lang="en-IN" sz="2000" dirty="0">
                <a:latin typeface="Casper" panose="02000506000000020004"/>
              </a:rPr>
              <a:t>As long as the router is in the warning </a:t>
            </a:r>
            <a:r>
              <a:rPr lang="en-IN" sz="2000" dirty="0" err="1">
                <a:latin typeface="Casper" panose="02000506000000020004"/>
              </a:rPr>
              <a:t>state,it</a:t>
            </a:r>
            <a:r>
              <a:rPr lang="en-IN" sz="2000" dirty="0">
                <a:latin typeface="Casper" panose="02000506000000020004"/>
              </a:rPr>
              <a:t> is continued to be in the warning bit.</a:t>
            </a:r>
          </a:p>
          <a:p>
            <a:r>
              <a:rPr lang="en-IN" sz="2000" dirty="0">
                <a:latin typeface="Casper" panose="02000506000000020004"/>
              </a:rPr>
              <a:t>As long as the warning bits continued to flow in ,the source continued to decrease its transmission rate.</a:t>
            </a: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181308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sper" panose="02000506000000020004"/>
              </a:rPr>
              <a:t>CONGESTION CONTROL IN DATAGRAM SUBNETS</a:t>
            </a:r>
            <a:endParaRPr lang="en-IN" dirty="0">
              <a:latin typeface="Casper" panose="02000506000000020004"/>
            </a:endParaRPr>
          </a:p>
        </p:txBody>
      </p:sp>
      <p:sp>
        <p:nvSpPr>
          <p:cNvPr id="3" name="Content Placeholder 2"/>
          <p:cNvSpPr>
            <a:spLocks noGrp="1"/>
          </p:cNvSpPr>
          <p:nvPr>
            <p:ph idx="1"/>
          </p:nvPr>
        </p:nvSpPr>
        <p:spPr/>
        <p:txBody>
          <a:bodyPr>
            <a:normAutofit lnSpcReduction="10000"/>
          </a:bodyPr>
          <a:lstStyle/>
          <a:p>
            <a:pPr marL="0" indent="0">
              <a:buNone/>
            </a:pPr>
            <a:r>
              <a:rPr lang="en-IN" sz="2000" b="1" u="sng" dirty="0">
                <a:latin typeface="Casper" panose="02000506000000020004"/>
              </a:rPr>
              <a:t>Choke Packets</a:t>
            </a:r>
          </a:p>
          <a:p>
            <a:r>
              <a:rPr lang="en-IN" sz="2000" dirty="0">
                <a:latin typeface="Casper" panose="02000506000000020004"/>
              </a:rPr>
              <a:t>A specialized packet that is used for flow control along a network.</a:t>
            </a:r>
            <a:endParaRPr lang="en-IN" sz="2000" b="1" dirty="0">
              <a:latin typeface="Casper" panose="02000506000000020004"/>
            </a:endParaRPr>
          </a:p>
          <a:p>
            <a:r>
              <a:rPr lang="en-IN" sz="2000" dirty="0">
                <a:latin typeface="Casper" panose="02000506000000020004"/>
              </a:rPr>
              <a:t>The router sends a choke packet back to the source </a:t>
            </a:r>
            <a:r>
              <a:rPr lang="en-IN" sz="2000" dirty="0" err="1">
                <a:latin typeface="Casper" panose="02000506000000020004"/>
              </a:rPr>
              <a:t>host,giving</a:t>
            </a:r>
            <a:r>
              <a:rPr lang="en-IN" sz="2000" dirty="0">
                <a:latin typeface="Casper" panose="02000506000000020004"/>
              </a:rPr>
              <a:t> it the destination found in the packet.</a:t>
            </a:r>
            <a:endParaRPr lang="en-IN" sz="2000" b="1" dirty="0">
              <a:latin typeface="Casper" panose="02000506000000020004"/>
            </a:endParaRPr>
          </a:p>
          <a:p>
            <a:r>
              <a:rPr lang="en-IN" sz="2000" dirty="0">
                <a:latin typeface="Casper" panose="02000506000000020004"/>
              </a:rPr>
              <a:t>When the source gets the choke </a:t>
            </a:r>
            <a:r>
              <a:rPr lang="en-IN" sz="2000" dirty="0" err="1">
                <a:latin typeface="Casper" panose="02000506000000020004"/>
              </a:rPr>
              <a:t>packet,it</a:t>
            </a:r>
            <a:r>
              <a:rPr lang="en-IN" sz="2000" dirty="0">
                <a:latin typeface="Casper" panose="02000506000000020004"/>
              </a:rPr>
              <a:t> is required to reduce the traffic sent to the specified destination by X percent.</a:t>
            </a:r>
            <a:endParaRPr lang="en-IN" sz="2000" b="1" dirty="0">
              <a:latin typeface="Casper" panose="02000506000000020004"/>
            </a:endParaRPr>
          </a:p>
          <a:p>
            <a:r>
              <a:rPr lang="en-IN" sz="2000" dirty="0">
                <a:latin typeface="Casper" panose="02000506000000020004"/>
              </a:rPr>
              <a:t>If more packets arrives at the same destination ,the host ignores some choke packets for a fixed time interval.</a:t>
            </a:r>
            <a:endParaRPr lang="en-IN" sz="2000" b="1" dirty="0">
              <a:latin typeface="Casper" panose="02000506000000020004"/>
            </a:endParaRPr>
          </a:p>
          <a:p>
            <a:r>
              <a:rPr lang="en-IN" sz="2000" dirty="0">
                <a:latin typeface="Casper" panose="02000506000000020004"/>
              </a:rPr>
              <a:t>After that period has </a:t>
            </a:r>
            <a:r>
              <a:rPr lang="en-IN" sz="2000" dirty="0" err="1">
                <a:latin typeface="Casper" panose="02000506000000020004"/>
              </a:rPr>
              <a:t>expired,the</a:t>
            </a:r>
            <a:r>
              <a:rPr lang="en-IN" sz="2000" dirty="0">
                <a:latin typeface="Casper" panose="02000506000000020004"/>
              </a:rPr>
              <a:t> host listens for more choke packets for another interval.</a:t>
            </a:r>
            <a:endParaRPr lang="en-IN" sz="2000" b="1" dirty="0">
              <a:latin typeface="Casper" panose="02000506000000020004"/>
            </a:endParaRPr>
          </a:p>
          <a:p>
            <a:r>
              <a:rPr lang="en-IN" sz="2000" dirty="0">
                <a:latin typeface="Casper" panose="02000506000000020004"/>
              </a:rPr>
              <a:t>If no packets arrive during the listening </a:t>
            </a:r>
            <a:r>
              <a:rPr lang="en-IN" sz="2000" dirty="0" err="1">
                <a:latin typeface="Casper" panose="02000506000000020004"/>
              </a:rPr>
              <a:t>period,the</a:t>
            </a:r>
            <a:r>
              <a:rPr lang="en-IN" sz="2000" dirty="0">
                <a:latin typeface="Casper" panose="02000506000000020004"/>
              </a:rPr>
              <a:t> host may increase the flow again.</a:t>
            </a:r>
            <a:endParaRPr lang="en-IN" sz="2000" b="1" dirty="0">
              <a:latin typeface="Casper" panose="02000506000000020004"/>
            </a:endParaRPr>
          </a:p>
          <a:p>
            <a:r>
              <a:rPr lang="en-IN" sz="2000" dirty="0">
                <a:latin typeface="Casper" panose="02000506000000020004"/>
              </a:rPr>
              <a:t>Hosts can reduce traffic by adjusting their </a:t>
            </a:r>
            <a:r>
              <a:rPr lang="en-IN" sz="2000" b="1" dirty="0">
                <a:latin typeface="Casper" panose="02000506000000020004"/>
              </a:rPr>
              <a:t>policy parameters</a:t>
            </a:r>
            <a:r>
              <a:rPr lang="en-IN" sz="2000" dirty="0">
                <a:latin typeface="Casper" panose="02000506000000020004"/>
              </a:rPr>
              <a:t>.</a:t>
            </a:r>
            <a:endParaRPr lang="en-IN" sz="2000" b="1" dirty="0">
              <a:latin typeface="Casper" panose="02000506000000020004"/>
            </a:endParaRPr>
          </a:p>
          <a:p>
            <a:r>
              <a:rPr lang="en-IN" sz="2000" dirty="0">
                <a:latin typeface="Casper" panose="02000506000000020004"/>
              </a:rPr>
              <a:t>Routers can maintain </a:t>
            </a:r>
            <a:r>
              <a:rPr lang="en-IN" sz="2000" dirty="0" err="1">
                <a:latin typeface="Casper" panose="02000506000000020004"/>
              </a:rPr>
              <a:t>threshold,depending</a:t>
            </a:r>
            <a:r>
              <a:rPr lang="en-IN" sz="2000" dirty="0">
                <a:latin typeface="Casper" panose="02000506000000020004"/>
              </a:rPr>
              <a:t> on them the choke packet can contain a mild </a:t>
            </a:r>
            <a:r>
              <a:rPr lang="en-IN" sz="2000" dirty="0" err="1">
                <a:latin typeface="Casper" panose="02000506000000020004"/>
              </a:rPr>
              <a:t>warning,a</a:t>
            </a:r>
            <a:r>
              <a:rPr lang="en-IN" sz="2000" dirty="0">
                <a:latin typeface="Casper" panose="02000506000000020004"/>
              </a:rPr>
              <a:t> stern warning, or an ultimatum.</a:t>
            </a:r>
            <a:endParaRPr lang="en-IN" sz="2000" b="1" dirty="0">
              <a:latin typeface="Casper" panose="02000506000000020004"/>
            </a:endParaRPr>
          </a:p>
          <a:p>
            <a:endParaRPr lang="en-IN" sz="2000" dirty="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Congestion Control (Continue)</a:t>
            </a:r>
            <a:endParaRPr lang="en-US" dirty="0"/>
          </a:p>
        </p:txBody>
      </p:sp>
      <p:sp>
        <p:nvSpPr>
          <p:cNvPr id="3" name="Content Placeholder 2"/>
          <p:cNvSpPr>
            <a:spLocks noGrp="1"/>
          </p:cNvSpPr>
          <p:nvPr>
            <p:ph idx="1"/>
          </p:nvPr>
        </p:nvSpPr>
        <p:spPr/>
        <p:txBody>
          <a:bodyPr>
            <a:normAutofit/>
          </a:bodyPr>
          <a:lstStyle/>
          <a:p>
            <a:r>
              <a:rPr lang="en-US" sz="2400" dirty="0">
                <a:latin typeface="Casper" panose="02000506000000020004" pitchFamily="2" charset="0"/>
                <a:cs typeface="Arial" panose="020B0604020202020204" pitchFamily="34" charset="0"/>
              </a:rPr>
              <a:t>Load Shedding</a:t>
            </a:r>
          </a:p>
          <a:p>
            <a:r>
              <a:rPr lang="en-US" sz="2400" dirty="0">
                <a:latin typeface="Casper" panose="02000506000000020004" pitchFamily="2" charset="0"/>
                <a:cs typeface="Arial" panose="020B0604020202020204" pitchFamily="34" charset="0"/>
              </a:rPr>
              <a:t>Random Early Detection (RED)</a:t>
            </a:r>
          </a:p>
          <a:p>
            <a:r>
              <a:rPr lang="en-US" sz="2400" dirty="0">
                <a:latin typeface="Casper" panose="02000506000000020004" pitchFamily="2" charset="0"/>
                <a:cs typeface="Arial" panose="020B0604020202020204" pitchFamily="34" charset="0"/>
              </a:rPr>
              <a:t>Jitter Control</a:t>
            </a:r>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Network Layer Chapter 5 Design Issues Routing Algorithms - pp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817" y="1941906"/>
            <a:ext cx="6518366" cy="41187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1257" y="6538912"/>
            <a:ext cx="3797386"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https://slideplayer.com/slide/3953396/</a:t>
            </a:r>
            <a:endParaRPr lang="en-IN" sz="1400" dirty="0">
              <a:latin typeface="Casper" panose="020005060000000200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Congestion Control (Continue)</a:t>
            </a:r>
            <a:endParaRPr lang="en-US" dirty="0"/>
          </a:p>
        </p:txBody>
      </p:sp>
      <p:sp>
        <p:nvSpPr>
          <p:cNvPr id="3" name="Content Placeholder 2"/>
          <p:cNvSpPr>
            <a:spLocks noGrp="1"/>
          </p:cNvSpPr>
          <p:nvPr>
            <p:ph idx="1"/>
          </p:nvPr>
        </p:nvSpPr>
        <p:spPr/>
        <p:txBody>
          <a:bodyPr>
            <a:normAutofit/>
          </a:bodyPr>
          <a:lstStyle/>
          <a:p>
            <a:r>
              <a:rPr lang="en-US" sz="2400" dirty="0">
                <a:latin typeface="Casper" panose="02000506000000020004" pitchFamily="2" charset="0"/>
                <a:cs typeface="Arial" panose="020B0604020202020204" pitchFamily="34" charset="0"/>
              </a:rPr>
              <a:t>Load Shedding</a:t>
            </a: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PPT - The Network Layer PowerPoint Presentation, free downloa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548" y="1890436"/>
            <a:ext cx="6253935" cy="41947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1257" y="6538912"/>
            <a:ext cx="3797386"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https://slideplayer.com/slide/3953396/</a:t>
            </a:r>
            <a:endParaRPr lang="en-IN" sz="1400" dirty="0">
              <a:latin typeface="Casper" panose="020005060000000200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Congestion Control (Continue)</a:t>
            </a:r>
            <a:endParaRPr lang="en-US" dirty="0"/>
          </a:p>
        </p:txBody>
      </p:sp>
      <p:sp>
        <p:nvSpPr>
          <p:cNvPr id="3" name="Content Placeholder 2"/>
          <p:cNvSpPr>
            <a:spLocks noGrp="1"/>
          </p:cNvSpPr>
          <p:nvPr>
            <p:ph idx="1"/>
          </p:nvPr>
        </p:nvSpPr>
        <p:spPr/>
        <p:txBody>
          <a:bodyPr>
            <a:normAutofit/>
          </a:bodyPr>
          <a:lstStyle/>
          <a:p>
            <a:r>
              <a:rPr lang="en-US" sz="2400" dirty="0">
                <a:latin typeface="Casper" panose="02000506000000020004" pitchFamily="2" charset="0"/>
                <a:cs typeface="Arial" panose="020B0604020202020204" pitchFamily="34" charset="0"/>
              </a:rPr>
              <a:t>Jitter Control </a:t>
            </a:r>
          </a:p>
        </p:txBody>
      </p:sp>
      <p:sp>
        <p:nvSpPr>
          <p:cNvPr id="4" name="Slide Number Placeholder 3"/>
          <p:cNvSpPr>
            <a:spLocks noGrp="1"/>
          </p:cNvSpPr>
          <p:nvPr>
            <p:ph type="sldNum" sz="quarter" idx="12"/>
          </p:nvPr>
        </p:nvSpPr>
        <p:spPr/>
        <p:txBody>
          <a:bodyPr/>
          <a:lstStyle/>
          <a:p>
            <a:fld id="{BDCDBBEF-AA6C-4BA6-85B2-A17D7F280E38}" type="slidenum">
              <a:rPr lang="en-US" smtClean="0"/>
              <a:t>23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The Network Layer in C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15" y="1976436"/>
            <a:ext cx="6846117" cy="40667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823" y="6479177"/>
            <a:ext cx="6245108"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https://www.slideshare.net/SATYENDRA_MOHAN/the-network-layer-in-cn</a:t>
            </a:r>
            <a:endParaRPr lang="en-IN" sz="1400" dirty="0">
              <a:latin typeface="Casper" panose="020005060000000200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Quality of Service</a:t>
            </a:r>
            <a:endParaRPr lang="en-US" dirty="0"/>
          </a:p>
        </p:txBody>
      </p:sp>
      <p:sp>
        <p:nvSpPr>
          <p:cNvPr id="3" name="Content Placeholder 2"/>
          <p:cNvSpPr>
            <a:spLocks noGrp="1"/>
          </p:cNvSpPr>
          <p:nvPr>
            <p:ph idx="1"/>
          </p:nvPr>
        </p:nvSpPr>
        <p:spPr/>
        <p:txBody>
          <a:bodyPr>
            <a:normAutofit/>
          </a:bodyPr>
          <a:lstStyle/>
          <a:p>
            <a:r>
              <a:rPr lang="en-US" sz="2400" dirty="0">
                <a:latin typeface="Casper" panose="02000506000000020004" pitchFamily="2" charset="0"/>
                <a:cs typeface="Arial" panose="020B0604020202020204" pitchFamily="34" charset="0"/>
              </a:rPr>
              <a:t>Requirement</a:t>
            </a:r>
          </a:p>
          <a:p>
            <a:r>
              <a:rPr lang="en-US" sz="2400" dirty="0">
                <a:latin typeface="Casper" panose="02000506000000020004" pitchFamily="2" charset="0"/>
                <a:cs typeface="Arial" panose="020B0604020202020204" pitchFamily="34" charset="0"/>
              </a:rPr>
              <a:t>Techniques of achieving Load QOS</a:t>
            </a:r>
          </a:p>
          <a:p>
            <a:r>
              <a:rPr lang="en-US" sz="2400" dirty="0">
                <a:latin typeface="Casper" panose="02000506000000020004" pitchFamily="2" charset="0"/>
                <a:cs typeface="Arial" panose="020B0604020202020204" pitchFamily="34" charset="0"/>
              </a:rPr>
              <a:t>Leaky Bucket Algorithm </a:t>
            </a:r>
          </a:p>
          <a:p>
            <a:r>
              <a:rPr lang="en-US" sz="2400" dirty="0">
                <a:latin typeface="Casper" panose="02000506000000020004" pitchFamily="2" charset="0"/>
                <a:cs typeface="Arial" panose="020B0604020202020204" pitchFamily="34" charset="0"/>
              </a:rPr>
              <a:t>Token Bucket Algorithms</a:t>
            </a:r>
          </a:p>
          <a:p>
            <a:pPr marL="0" indent="0">
              <a:buNone/>
            </a:pPr>
            <a:endParaRPr lang="en-US" sz="24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Key Points</a:t>
            </a:r>
          </a:p>
        </p:txBody>
      </p:sp>
      <p:sp>
        <p:nvSpPr>
          <p:cNvPr id="4" name="Slide Number Placeholder 3"/>
          <p:cNvSpPr>
            <a:spLocks noGrp="1"/>
          </p:cNvSpPr>
          <p:nvPr>
            <p:ph type="sldNum" sz="quarter" idx="12"/>
          </p:nvPr>
        </p:nvSpPr>
        <p:spPr/>
        <p:txBody>
          <a:bodyPr/>
          <a:lstStyle/>
          <a:p>
            <a:fld id="{BDCDBBEF-AA6C-4BA6-85B2-A17D7F280E38}" type="slidenum">
              <a:rPr lang="en-US" smtClean="0"/>
              <a:t>25</a:t>
            </a:fld>
            <a:endParaRPr lang="en-US"/>
          </a:p>
        </p:txBody>
      </p:sp>
      <p:sp>
        <p:nvSpPr>
          <p:cNvPr id="5" name="Rectangle 4"/>
          <p:cNvSpPr/>
          <p:nvPr/>
        </p:nvSpPr>
        <p:spPr>
          <a:xfrm>
            <a:off x="1267096" y="1621148"/>
            <a:ext cx="10086704"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3" name="TextBox 2"/>
          <p:cNvSpPr txBox="1"/>
          <p:nvPr/>
        </p:nvSpPr>
        <p:spPr>
          <a:xfrm>
            <a:off x="1449977" y="1907177"/>
            <a:ext cx="8765250" cy="22425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Casper" panose="02000506000000020004"/>
              </a:rPr>
              <a:t>Introduction to Congestion Control</a:t>
            </a:r>
          </a:p>
          <a:p>
            <a:pPr marL="342900" indent="-342900">
              <a:lnSpc>
                <a:spcPct val="150000"/>
              </a:lnSpc>
              <a:buFont typeface="Arial" panose="020B0604020202020204" pitchFamily="34" charset="0"/>
              <a:buChar char="•"/>
            </a:pPr>
            <a:r>
              <a:rPr lang="en-IN" sz="2400" dirty="0">
                <a:latin typeface="Casper" panose="02000506000000020004"/>
              </a:rPr>
              <a:t>Congestion Control Prevention Policies</a:t>
            </a:r>
          </a:p>
          <a:p>
            <a:pPr marL="342900" indent="-342900">
              <a:lnSpc>
                <a:spcPct val="150000"/>
              </a:lnSpc>
              <a:buFont typeface="Arial" panose="020B0604020202020204" pitchFamily="34" charset="0"/>
              <a:buChar char="•"/>
            </a:pPr>
            <a:r>
              <a:rPr lang="en-IN" sz="2400" dirty="0">
                <a:latin typeface="Casper" panose="02000506000000020004"/>
              </a:rPr>
              <a:t>Congestion Control Methods</a:t>
            </a:r>
          </a:p>
          <a:p>
            <a:pPr marL="342900" indent="-342900">
              <a:lnSpc>
                <a:spcPct val="150000"/>
              </a:lnSpc>
              <a:buFont typeface="Arial" panose="020B0604020202020204" pitchFamily="34" charset="0"/>
              <a:buChar char="•"/>
            </a:pPr>
            <a:r>
              <a:rPr lang="en-IN" sz="2400" dirty="0">
                <a:latin typeface="Casper" panose="02000506000000020004"/>
              </a:rPr>
              <a:t>Congestion Datagram In Subnet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FAQ</a:t>
            </a:r>
          </a:p>
        </p:txBody>
      </p:sp>
      <p:sp>
        <p:nvSpPr>
          <p:cNvPr id="4" name="Slide Number Placeholder 3"/>
          <p:cNvSpPr>
            <a:spLocks noGrp="1"/>
          </p:cNvSpPr>
          <p:nvPr>
            <p:ph type="sldNum" sz="quarter" idx="12"/>
          </p:nvPr>
        </p:nvSpPr>
        <p:spPr/>
        <p:txBody>
          <a:bodyPr/>
          <a:lstStyle/>
          <a:p>
            <a:fld id="{BDCDBBEF-AA6C-4BA6-85B2-A17D7F280E38}" type="slidenum">
              <a:rPr lang="en-US" smtClean="0"/>
              <a:t>26</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Rectangle 7"/>
          <p:cNvSpPr/>
          <p:nvPr/>
        </p:nvSpPr>
        <p:spPr>
          <a:xfrm>
            <a:off x="1532708" y="1821873"/>
            <a:ext cx="9413965" cy="2308324"/>
          </a:xfrm>
          <a:prstGeom prst="rect">
            <a:avLst/>
          </a:prstGeom>
        </p:spPr>
        <p:txBody>
          <a:bodyPr wrap="square">
            <a:spAutoFit/>
          </a:bodyPr>
          <a:lstStyle/>
          <a:p>
            <a:pPr marL="342900" lvl="0" indent="-342900">
              <a:lnSpc>
                <a:spcPct val="150000"/>
              </a:lnSpc>
              <a:spcAft>
                <a:spcPts val="0"/>
              </a:spcAft>
              <a:buFont typeface="Arial" panose="020B0604020202020204" pitchFamily="34" charset="0"/>
              <a:buChar char="•"/>
            </a:pPr>
            <a:r>
              <a:rPr lang="en-IN" sz="2400" dirty="0">
                <a:latin typeface="Casper" panose="02000506000000020004"/>
                <a:ea typeface="Calibri" panose="020F0502020204030204" pitchFamily="34" charset="0"/>
                <a:cs typeface="Times New Roman" panose="02020603050405020304" pitchFamily="18" charset="0"/>
              </a:rPr>
              <a:t>What are the two basic mechanisms of congestion control?</a:t>
            </a:r>
          </a:p>
          <a:p>
            <a:pPr marL="342900" lvl="0" indent="-342900">
              <a:lnSpc>
                <a:spcPct val="150000"/>
              </a:lnSpc>
              <a:spcAft>
                <a:spcPts val="0"/>
              </a:spcAft>
              <a:buFont typeface="Arial" panose="020B0604020202020204" pitchFamily="34" charset="0"/>
              <a:buChar char="•"/>
            </a:pPr>
            <a:r>
              <a:rPr lang="en-IN" sz="2400" dirty="0">
                <a:latin typeface="Casper" panose="02000506000000020004"/>
                <a:ea typeface="Calibri" panose="020F0502020204030204" pitchFamily="34" charset="0"/>
                <a:cs typeface="Times New Roman" panose="02020603050405020304" pitchFamily="18" charset="0"/>
              </a:rPr>
              <a:t>In what way token bucket algorithm is superior to leaky bucket algorithm?</a:t>
            </a:r>
          </a:p>
          <a:p>
            <a:pPr marL="342900" lvl="0" indent="-342900">
              <a:lnSpc>
                <a:spcPct val="150000"/>
              </a:lnSpc>
              <a:spcAft>
                <a:spcPts val="0"/>
              </a:spcAft>
              <a:buFont typeface="Arial" panose="020B0604020202020204" pitchFamily="34" charset="0"/>
              <a:buChar char="•"/>
            </a:pPr>
            <a:r>
              <a:rPr lang="en-IN" sz="2400" dirty="0">
                <a:latin typeface="Casper" panose="02000506000000020004"/>
                <a:ea typeface="Calibri" panose="020F0502020204030204" pitchFamily="34" charset="0"/>
                <a:cs typeface="Times New Roman" panose="02020603050405020304" pitchFamily="18" charset="0"/>
              </a:rPr>
              <a:t>How congestion control is performed by leaky bucket algorithm?</a:t>
            </a:r>
          </a:p>
          <a:p>
            <a:pPr marL="342900" lvl="0" indent="-342900">
              <a:lnSpc>
                <a:spcPct val="150000"/>
              </a:lnSpc>
              <a:spcAft>
                <a:spcPts val="800"/>
              </a:spcAft>
              <a:buFont typeface="Arial" panose="020B0604020202020204" pitchFamily="34" charset="0"/>
              <a:buChar char="•"/>
            </a:pPr>
            <a:r>
              <a:rPr lang="en-IN" sz="2400" dirty="0">
                <a:latin typeface="Casper" panose="02000506000000020004"/>
                <a:ea typeface="Calibri" panose="020F0502020204030204" pitchFamily="34" charset="0"/>
                <a:cs typeface="Times New Roman" panose="02020603050405020304" pitchFamily="18" charset="0"/>
              </a:rPr>
              <a:t>What is choke packet? How is it used for congestion 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APPLICATIONS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p:txBody>
          <a:bodyPr>
            <a:normAutofit/>
          </a:bodyPr>
          <a:lstStyle/>
          <a:p>
            <a:r>
              <a:rPr lang="en-US" sz="1600" dirty="0">
                <a:latin typeface="Casper" panose="02000506000000020004" pitchFamily="2" charset="0"/>
                <a:cs typeface="Arial" panose="020B0604020202020204" pitchFamily="34" charset="0"/>
              </a:rPr>
              <a:t>Different Dynamic Routing Protocols Like</a:t>
            </a:r>
          </a:p>
          <a:p>
            <a:r>
              <a:rPr lang="en-US" sz="1600" dirty="0">
                <a:latin typeface="Casper" panose="02000506000000020004" pitchFamily="2" charset="0"/>
                <a:cs typeface="Arial" panose="020B0604020202020204" pitchFamily="34" charset="0"/>
              </a:rPr>
              <a:t>RIP</a:t>
            </a:r>
          </a:p>
          <a:p>
            <a:r>
              <a:rPr lang="en-US" sz="1600" dirty="0">
                <a:latin typeface="Casper" panose="02000506000000020004" pitchFamily="2" charset="0"/>
                <a:cs typeface="Arial" panose="020B0604020202020204" pitchFamily="34" charset="0"/>
              </a:rPr>
              <a:t>IGRP</a:t>
            </a:r>
          </a:p>
          <a:p>
            <a:r>
              <a:rPr lang="en-US" sz="1600" dirty="0">
                <a:latin typeface="Casper" panose="02000506000000020004" pitchFamily="2" charset="0"/>
                <a:cs typeface="Arial" panose="020B0604020202020204" pitchFamily="34" charset="0"/>
              </a:rPr>
              <a:t>EIGRP</a:t>
            </a:r>
          </a:p>
          <a:p>
            <a:r>
              <a:rPr lang="en-US" sz="1600" dirty="0">
                <a:latin typeface="Casper" panose="02000506000000020004" pitchFamily="2" charset="0"/>
                <a:cs typeface="Arial" panose="020B0604020202020204" pitchFamily="34" charset="0"/>
              </a:rPr>
              <a:t>OSPF</a:t>
            </a:r>
          </a:p>
          <a:p>
            <a:r>
              <a:rPr lang="en-US" sz="1600" dirty="0">
                <a:latin typeface="Casper" panose="02000506000000020004" pitchFamily="2" charset="0"/>
                <a:cs typeface="Arial" panose="020B0604020202020204" pitchFamily="34" charset="0"/>
              </a:rPr>
              <a:t>BGP</a:t>
            </a:r>
          </a:p>
          <a:p>
            <a:r>
              <a:rPr lang="en-US" sz="1600" dirty="0">
                <a:latin typeface="Casper" panose="02000506000000020004" pitchFamily="2" charset="0"/>
                <a:cs typeface="Arial" panose="020B0604020202020204" pitchFamily="34" charset="0"/>
              </a:rPr>
              <a:t>Static Routing Method</a:t>
            </a:r>
          </a:p>
          <a:p>
            <a:r>
              <a:rPr lang="en-US" sz="1600" dirty="0">
                <a:latin typeface="Casper" panose="02000506000000020004" pitchFamily="2" charset="0"/>
                <a:cs typeface="Arial" panose="020B0604020202020204" pitchFamily="34" charset="0"/>
              </a:rPr>
              <a:t>Congestion Control</a:t>
            </a:r>
          </a:p>
          <a:p>
            <a:r>
              <a:rPr lang="en-US" sz="1600" dirty="0">
                <a:latin typeface="Casper" panose="02000506000000020004" pitchFamily="2" charset="0"/>
                <a:cs typeface="Arial" panose="020B0604020202020204" pitchFamily="34" charset="0"/>
              </a:rPr>
              <a:t>Sliding Window Protocol</a:t>
            </a:r>
          </a:p>
          <a:p>
            <a:r>
              <a:rPr lang="en-US" sz="1600" dirty="0">
                <a:latin typeface="Casper" panose="02000506000000020004" pitchFamily="2" charset="0"/>
                <a:cs typeface="Arial" panose="020B0604020202020204" pitchFamily="34" charset="0"/>
              </a:rPr>
              <a:t>Bottlenecking</a:t>
            </a:r>
          </a:p>
          <a:p>
            <a:r>
              <a:rPr lang="en-US" sz="1600" dirty="0">
                <a:latin typeface="Casper" panose="02000506000000020004" pitchFamily="2" charset="0"/>
                <a:cs typeface="Arial" panose="020B0604020202020204" pitchFamily="34" charset="0"/>
              </a:rPr>
              <a:t>Network total Overhead</a:t>
            </a:r>
          </a:p>
          <a:p>
            <a:r>
              <a:rPr lang="en-US" sz="1600" dirty="0">
                <a:latin typeface="Casper" panose="02000506000000020004" pitchFamily="2" charset="0"/>
                <a:cs typeface="Arial" panose="020B0604020202020204" pitchFamily="34" charset="0"/>
              </a:rPr>
              <a:t>Network Overhead calculations</a:t>
            </a:r>
          </a:p>
        </p:txBody>
      </p:sp>
      <p:sp>
        <p:nvSpPr>
          <p:cNvPr id="4" name="Slide Number Placeholder 3"/>
          <p:cNvSpPr>
            <a:spLocks noGrp="1"/>
          </p:cNvSpPr>
          <p:nvPr>
            <p:ph type="sldNum" sz="quarter" idx="12"/>
          </p:nvPr>
        </p:nvSpPr>
        <p:spPr/>
        <p:txBody>
          <a:bodyPr/>
          <a:lstStyle/>
          <a:p>
            <a:fld id="{BDCDBBEF-AA6C-4BA6-85B2-A17D7F280E38}" type="slidenum">
              <a:rPr lang="en-US" smtClean="0"/>
              <a:t>27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t>28</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3" name="Rectangle 2"/>
          <p:cNvSpPr/>
          <p:nvPr/>
        </p:nvSpPr>
        <p:spPr>
          <a:xfrm>
            <a:off x="1584959" y="1809509"/>
            <a:ext cx="9257211" cy="102592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http://datagram123.blogspot.com/2017/02/congestion-control-in-datagram-subnets.html</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https://www.geeksforgeeks.org/congestion-control-in-computer-networks/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Picture 9276"/>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596005" cy="64516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monica.e9836@cumail.com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7802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extLst>
      <p:ext uri="{BB962C8B-B14F-4D97-AF65-F5344CB8AC3E}">
        <p14:creationId xmlns:p14="http://schemas.microsoft.com/office/powerpoint/2010/main" val="12232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Table of Contents</a:t>
            </a:r>
          </a:p>
        </p:txBody>
      </p:sp>
      <p:sp>
        <p:nvSpPr>
          <p:cNvPr id="7" name="Content Placeholder 6"/>
          <p:cNvSpPr>
            <a:spLocks noGrp="1"/>
          </p:cNvSpPr>
          <p:nvPr>
            <p:ph idx="1"/>
          </p:nvPr>
        </p:nvSpPr>
        <p:spPr/>
        <p:txBody>
          <a:bodyPr/>
          <a:lstStyle/>
          <a:p>
            <a:r>
              <a:rPr lang="en-US" b="1" dirty="0">
                <a:latin typeface="Casper" panose="02000506000000020004"/>
                <a:cs typeface="Times New Roman" panose="02020603050405020304" pitchFamily="18" charset="0"/>
                <a:sym typeface="+mn-ea"/>
              </a:rPr>
              <a:t>Congestion Control </a:t>
            </a:r>
            <a:r>
              <a:rPr lang="en-IN" b="1" dirty="0">
                <a:latin typeface="Casper" panose="02000506000000020004"/>
                <a:cs typeface="Times New Roman" panose="02020603050405020304" pitchFamily="18" charset="0"/>
                <a:sym typeface="+mn-ea"/>
              </a:rPr>
              <a:t>Introduction and Prevention Policies</a:t>
            </a:r>
            <a:r>
              <a:rPr lang="en-US" altLang="en-IN" b="1" dirty="0">
                <a:latin typeface="Casper" panose="02000506000000020004"/>
                <a:cs typeface="Times New Roman" panose="02020603050405020304" pitchFamily="18" charset="0"/>
                <a:sym typeface="+mn-ea"/>
              </a:rPr>
              <a:t>.</a:t>
            </a:r>
          </a:p>
          <a:p>
            <a:r>
              <a:rPr lang="en-IN" b="1" dirty="0">
                <a:latin typeface="Casper" panose="02000506000000020004"/>
                <a:cs typeface="Times New Roman" panose="02020603050405020304" pitchFamily="18" charset="0"/>
                <a:sym typeface="+mn-ea"/>
              </a:rPr>
              <a:t>Congestion Control datagram in subnet</a:t>
            </a:r>
            <a:endParaRPr lang="en-IN" dirty="0">
              <a:latin typeface="Casper Bold"/>
            </a:endParaRPr>
          </a:p>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550" y="1420675"/>
            <a:ext cx="10515600" cy="5045437"/>
          </a:xfrm>
        </p:spPr>
        <p:txBody>
          <a:bodyPr>
            <a:normAutofit/>
          </a:bodyPr>
          <a:lstStyle/>
          <a:p>
            <a:pPr algn="just"/>
            <a:r>
              <a:rPr lang="en-US" sz="2400" dirty="0">
                <a:latin typeface="Casper" panose="02000506000000020004"/>
                <a:cs typeface="Arial" panose="020B0604020202020204" pitchFamily="34" charset="0"/>
              </a:rPr>
              <a:t>Simple Definition – Analysis on Allowed number of packet </a:t>
            </a:r>
            <a:r>
              <a:rPr lang="en-US" sz="2400" dirty="0" err="1">
                <a:latin typeface="Casper" panose="02000506000000020004"/>
                <a:cs typeface="Arial" panose="020B0604020202020204" pitchFamily="34" charset="0"/>
              </a:rPr>
              <a:t>vs</a:t>
            </a:r>
            <a:r>
              <a:rPr lang="en-US" sz="2400" dirty="0">
                <a:latin typeface="Casper" panose="02000506000000020004"/>
                <a:cs typeface="Arial" panose="020B0604020202020204" pitchFamily="34" charset="0"/>
              </a:rPr>
              <a:t> Actual number of present packets</a:t>
            </a:r>
          </a:p>
          <a:p>
            <a:pPr algn="just"/>
            <a:r>
              <a:rPr lang="en-US" sz="2400" dirty="0">
                <a:latin typeface="Casper" panose="02000506000000020004"/>
                <a:cs typeface="Arial" panose="020B0604020202020204" pitchFamily="34" charset="0"/>
              </a:rPr>
              <a:t>Technical Definition – When too many packets are present in Network then it is called as congestion</a:t>
            </a:r>
          </a:p>
          <a:p>
            <a:pPr algn="just"/>
            <a:r>
              <a:rPr lang="en-US" sz="2400" dirty="0">
                <a:latin typeface="Casper" panose="02000506000000020004"/>
                <a:cs typeface="Arial" panose="020B0604020202020204" pitchFamily="34" charset="0"/>
              </a:rPr>
              <a:t>Congested Network – Is when traffic occurs very high then intermediate nodes start losing Packets</a:t>
            </a:r>
          </a:p>
          <a:p>
            <a:pPr algn="just"/>
            <a:r>
              <a:rPr lang="en-US" sz="2400" dirty="0">
                <a:latin typeface="Casper" panose="02000506000000020004"/>
                <a:cs typeface="Arial" panose="020B0604020202020204" pitchFamily="34" charset="0"/>
              </a:rPr>
              <a:t>Several Factors of Congestion</a:t>
            </a:r>
          </a:p>
          <a:p>
            <a:pPr lvl="1" algn="just"/>
            <a:r>
              <a:rPr lang="en-US" dirty="0">
                <a:latin typeface="Casper" panose="02000506000000020004"/>
                <a:cs typeface="Arial" panose="020B0604020202020204" pitchFamily="34" charset="0"/>
              </a:rPr>
              <a:t>QUEUE</a:t>
            </a:r>
          </a:p>
          <a:p>
            <a:pPr lvl="1" algn="just"/>
            <a:r>
              <a:rPr lang="en-US" dirty="0">
                <a:latin typeface="Casper" panose="02000506000000020004"/>
                <a:cs typeface="Arial" panose="020B0604020202020204" pitchFamily="34" charset="0"/>
              </a:rPr>
              <a:t>Insufficient Memory</a:t>
            </a:r>
          </a:p>
          <a:p>
            <a:pPr marL="228600" lvl="1" algn="just">
              <a:spcBef>
                <a:spcPts val="1000"/>
              </a:spcBef>
            </a:pPr>
            <a:endParaRPr lang="en-US" dirty="0">
              <a:latin typeface="Casper" panose="02000506000000020004"/>
              <a:cs typeface="Arial" panose="020B0604020202020204" pitchFamily="34" charset="0"/>
            </a:endParaRPr>
          </a:p>
          <a:p>
            <a:pPr marL="225425" lvl="1" indent="-171450" algn="just"/>
            <a:endParaRPr lang="en-US" dirty="0">
              <a:latin typeface="Casper" panose="02000506000000020004"/>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Rectangle 4"/>
          <p:cNvSpPr/>
          <p:nvPr/>
        </p:nvSpPr>
        <p:spPr>
          <a:xfrm>
            <a:off x="576943" y="1267822"/>
            <a:ext cx="10957560" cy="519829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0572" y="100486"/>
            <a:ext cx="5060577" cy="769441"/>
          </a:xfrm>
          <a:prstGeom prst="rect">
            <a:avLst/>
          </a:prstGeom>
          <a:noFill/>
        </p:spPr>
        <p:txBody>
          <a:bodyPr wrap="square" rtlCol="0">
            <a:spAutoFit/>
          </a:bodyPr>
          <a:lstStyle/>
          <a:p>
            <a:pPr algn="ctr"/>
            <a:r>
              <a:rPr lang="en-US" sz="4400" b="1" dirty="0">
                <a:latin typeface="Casper" panose="02000506000000020004"/>
              </a:rPr>
              <a:t>Congestion</a:t>
            </a:r>
            <a:r>
              <a:rPr lang="en-US" sz="4400" b="1" dirty="0">
                <a:latin typeface="Arial Black" panose="020B0A04020102020204" pitchFamily="34" charset="0"/>
              </a:rPr>
              <a:t> </a:t>
            </a:r>
          </a:p>
        </p:txBody>
      </p:sp>
      <p:pic>
        <p:nvPicPr>
          <p:cNvPr id="6" name="Picture 2" descr="Troubleshoot home network congestion - Supe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333" y="3491418"/>
            <a:ext cx="5630090" cy="28146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0629" y="6567586"/>
            <a:ext cx="6115520"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3"/>
              </a:rPr>
              <a:t>https://www.geeksforgeeks.org/congestion-control-in-computer-networks/</a:t>
            </a:r>
            <a:endParaRPr lang="en-IN" sz="1400" dirty="0">
              <a:latin typeface="Casper" panose="0200050600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346575"/>
          </a:xfrm>
        </p:spPr>
        <p:txBody>
          <a:bodyPr>
            <a:normAutofit/>
          </a:bodyPr>
          <a:lstStyle/>
          <a:p>
            <a:pPr marL="228600" lvl="1">
              <a:spcBef>
                <a:spcPts val="1000"/>
              </a:spcBef>
            </a:pPr>
            <a:r>
              <a:rPr lang="en-US" dirty="0">
                <a:latin typeface="Casper" panose="02000506000000020004" pitchFamily="2" charset="0"/>
                <a:cs typeface="Arial" panose="020B0604020202020204" pitchFamily="34" charset="0"/>
              </a:rPr>
              <a:t>Nagle’s View</a:t>
            </a:r>
          </a:p>
          <a:p>
            <a:pPr marL="685800" lvl="2">
              <a:spcBef>
                <a:spcPts val="1000"/>
              </a:spcBef>
            </a:pPr>
            <a:r>
              <a:rPr lang="en-US" sz="2400" dirty="0">
                <a:latin typeface="Casper" panose="02000506000000020004" pitchFamily="2" charset="0"/>
                <a:cs typeface="Arial" panose="020B0604020202020204" pitchFamily="34" charset="0"/>
              </a:rPr>
              <a:t>TTL of a Packet gets expire when there is infinite memory resulting in longer queue</a:t>
            </a:r>
          </a:p>
          <a:p>
            <a:pPr marL="228600" lvl="1">
              <a:spcBef>
                <a:spcPts val="1000"/>
              </a:spcBef>
            </a:pPr>
            <a:r>
              <a:rPr lang="en-US" dirty="0">
                <a:latin typeface="Casper" panose="02000506000000020004" pitchFamily="2" charset="0"/>
                <a:cs typeface="Arial" panose="020B0604020202020204" pitchFamily="34" charset="0"/>
              </a:rPr>
              <a:t>Slow Processor</a:t>
            </a:r>
          </a:p>
          <a:p>
            <a:pPr marL="685800" lvl="2">
              <a:spcBef>
                <a:spcPts val="1000"/>
              </a:spcBef>
            </a:pPr>
            <a:r>
              <a:rPr lang="en-US" sz="2400" dirty="0">
                <a:latin typeface="Casper" panose="02000506000000020004" pitchFamily="2" charset="0"/>
                <a:cs typeface="Arial" panose="020B0604020202020204" pitchFamily="34" charset="0"/>
              </a:rPr>
              <a:t>Bookkeeping Tasks</a:t>
            </a:r>
          </a:p>
          <a:p>
            <a:pPr marL="228600" lvl="1">
              <a:spcBef>
                <a:spcPts val="1000"/>
              </a:spcBef>
            </a:pPr>
            <a:r>
              <a:rPr lang="en-US" dirty="0">
                <a:latin typeface="Casper" panose="02000506000000020004" pitchFamily="2" charset="0"/>
                <a:cs typeface="Arial" panose="020B0604020202020204" pitchFamily="34" charset="0"/>
              </a:rPr>
              <a:t>Low Bandwidths</a:t>
            </a:r>
          </a:p>
          <a:p>
            <a:pPr marL="228600" lvl="1">
              <a:spcBef>
                <a:spcPts val="1000"/>
              </a:spcBef>
            </a:pPr>
            <a:r>
              <a:rPr lang="en-US" dirty="0">
                <a:latin typeface="Casper" panose="02000506000000020004" pitchFamily="2" charset="0"/>
                <a:cs typeface="Arial" panose="020B0604020202020204" pitchFamily="34" charset="0"/>
              </a:rPr>
              <a:t>Frequent Mismatch between parts of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50023" y="658906"/>
            <a:ext cx="5060577" cy="769441"/>
          </a:xfrm>
          <a:prstGeom prst="rect">
            <a:avLst/>
          </a:prstGeom>
          <a:noFill/>
        </p:spPr>
        <p:txBody>
          <a:bodyPr wrap="square" rtlCol="0">
            <a:spAutoFit/>
          </a:bodyPr>
          <a:lstStyle/>
          <a:p>
            <a:pPr algn="ctr"/>
            <a:r>
              <a:rPr lang="en-US" sz="4400" b="1" dirty="0">
                <a:latin typeface="Casper" panose="02000506000000020004"/>
              </a:rPr>
              <a:t>Congestion</a:t>
            </a:r>
            <a:r>
              <a:rPr lang="en-US" sz="4400" b="1" dirty="0">
                <a:latin typeface="Arial Black" panose="020B0A040201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Congestion Control </a:t>
            </a:r>
            <a:r>
              <a:rPr lang="en-US" dirty="0" err="1">
                <a:latin typeface="Casper Bold" panose="02000806040000020004" pitchFamily="2" charset="0"/>
                <a:cs typeface="Arial" panose="020B0604020202020204" pitchFamily="34" charset="0"/>
              </a:rPr>
              <a:t>vs</a:t>
            </a:r>
            <a:r>
              <a:rPr lang="en-US" dirty="0">
                <a:latin typeface="Casper Bold" panose="02000806040000020004" pitchFamily="2" charset="0"/>
                <a:cs typeface="Arial" panose="020B0604020202020204" pitchFamily="34" charset="0"/>
              </a:rPr>
              <a:t> Flow Control </a:t>
            </a:r>
            <a:endParaRPr lang="en-US" dirty="0"/>
          </a:p>
        </p:txBody>
      </p:sp>
      <p:sp>
        <p:nvSpPr>
          <p:cNvPr id="3" name="Content Placeholder 2"/>
          <p:cNvSpPr>
            <a:spLocks noGrp="1"/>
          </p:cNvSpPr>
          <p:nvPr>
            <p:ph idx="1"/>
          </p:nvPr>
        </p:nvSpPr>
        <p:spPr>
          <a:xfrm>
            <a:off x="838200" y="1825624"/>
            <a:ext cx="10515600" cy="4666615"/>
          </a:xfrm>
        </p:spPr>
        <p:txBody>
          <a:bodyPr>
            <a:noAutofit/>
          </a:bodyPr>
          <a:lstStyle/>
          <a:p>
            <a:r>
              <a:rPr lang="en-US" sz="2200" dirty="0">
                <a:latin typeface="Casper" panose="02000506000000020004" pitchFamily="2" charset="0"/>
                <a:cs typeface="Arial" panose="020B0604020202020204" pitchFamily="34" charset="0"/>
              </a:rPr>
              <a:t>Congestion Control</a:t>
            </a:r>
          </a:p>
          <a:p>
            <a:pPr lvl="1"/>
            <a:r>
              <a:rPr lang="en-US" sz="2200" dirty="0">
                <a:latin typeface="Casper" panose="02000506000000020004" pitchFamily="2" charset="0"/>
                <a:cs typeface="Arial" panose="020B0604020202020204" pitchFamily="34" charset="0"/>
              </a:rPr>
              <a:t>Is all about making subnet capable enough for carrying required traffic</a:t>
            </a:r>
          </a:p>
          <a:p>
            <a:r>
              <a:rPr lang="en-US" sz="2200" dirty="0">
                <a:latin typeface="Casper" panose="02000506000000020004" pitchFamily="2" charset="0"/>
                <a:cs typeface="Arial" panose="020B0604020202020204" pitchFamily="34" charset="0"/>
              </a:rPr>
              <a:t>Flow Control</a:t>
            </a:r>
          </a:p>
          <a:p>
            <a:pPr lvl="1"/>
            <a:r>
              <a:rPr lang="en-US" sz="2200" dirty="0">
                <a:latin typeface="Casper" panose="02000506000000020004" pitchFamily="2" charset="0"/>
                <a:cs typeface="Arial" panose="020B0604020202020204" pitchFamily="34" charset="0"/>
              </a:rPr>
              <a:t>Related to P2P traffic between Sender and Receiver</a:t>
            </a:r>
          </a:p>
          <a:p>
            <a:pPr lvl="1"/>
            <a:r>
              <a:rPr lang="en-US" sz="2200" dirty="0">
                <a:latin typeface="Casper" panose="02000506000000020004" pitchFamily="2" charset="0"/>
                <a:cs typeface="Arial" panose="020B0604020202020204" pitchFamily="34" charset="0"/>
              </a:rPr>
              <a:t>Make sure that sender does not transmit data faster than capacity of Receiver to absorb it</a:t>
            </a:r>
          </a:p>
          <a:p>
            <a:pPr lvl="1"/>
            <a:r>
              <a:rPr lang="en-US" sz="2200" dirty="0">
                <a:latin typeface="Casper" panose="02000506000000020004" pitchFamily="2" charset="0"/>
                <a:cs typeface="Arial" panose="020B0604020202020204" pitchFamily="34" charset="0"/>
              </a:rPr>
              <a:t>Sliding Window Protocol</a:t>
            </a:r>
          </a:p>
          <a:p>
            <a:r>
              <a:rPr lang="en-US" sz="2200" dirty="0">
                <a:latin typeface="Casper" panose="02000506000000020004" pitchFamily="2" charset="0"/>
                <a:cs typeface="Arial" panose="020B0604020202020204" pitchFamily="34" charset="0"/>
              </a:rPr>
              <a:t>Example Congestion Control</a:t>
            </a:r>
          </a:p>
          <a:p>
            <a:pPr lvl="1"/>
            <a:r>
              <a:rPr lang="en-US" sz="2200" dirty="0">
                <a:latin typeface="Casper" panose="02000506000000020004" pitchFamily="2" charset="0"/>
                <a:cs typeface="Arial" panose="020B0604020202020204" pitchFamily="34" charset="0"/>
              </a:rPr>
              <a:t>Two or more same type system are trying to send more than 100kb data using 100 kbps transmission media</a:t>
            </a:r>
          </a:p>
          <a:p>
            <a:r>
              <a:rPr lang="en-US" sz="2200" dirty="0">
                <a:latin typeface="Casper" panose="02000506000000020004" pitchFamily="2" charset="0"/>
                <a:cs typeface="Arial" panose="020B0604020202020204" pitchFamily="34" charset="0"/>
              </a:rPr>
              <a:t>Example Flow Control </a:t>
            </a:r>
          </a:p>
          <a:p>
            <a:pPr lvl="1"/>
            <a:r>
              <a:rPr lang="en-US" sz="2200" dirty="0">
                <a:latin typeface="Casper" panose="02000506000000020004" pitchFamily="2" charset="0"/>
                <a:cs typeface="Arial" panose="020B0604020202020204" pitchFamily="34" charset="0"/>
              </a:rPr>
              <a:t>Transmission of data from Super computer to Normal Computer on fiber optics media of 1gigabit/Sec speed</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5" name="Rectangle 4"/>
          <p:cNvSpPr/>
          <p:nvPr/>
        </p:nvSpPr>
        <p:spPr>
          <a:xfrm>
            <a:off x="838200" y="1803399"/>
            <a:ext cx="10515600" cy="46888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94"/>
            <a:ext cx="10515600" cy="1045029"/>
          </a:xfrm>
        </p:spPr>
        <p:txBody>
          <a:bodyPr/>
          <a:lstStyle/>
          <a:p>
            <a:pPr algn="ctr"/>
            <a:r>
              <a:rPr lang="en-US" dirty="0">
                <a:latin typeface="Casper Bold" panose="02000806040000020004" pitchFamily="2" charset="0"/>
                <a:cs typeface="Arial" panose="020B0604020202020204" pitchFamily="34" charset="0"/>
              </a:rPr>
              <a:t>Principles of Congestion Control </a:t>
            </a:r>
            <a:endParaRPr lang="en-US" dirty="0"/>
          </a:p>
        </p:txBody>
      </p:sp>
      <p:sp>
        <p:nvSpPr>
          <p:cNvPr id="3" name="Content Placeholder 2"/>
          <p:cNvSpPr>
            <a:spLocks noGrp="1"/>
          </p:cNvSpPr>
          <p:nvPr>
            <p:ph idx="1"/>
          </p:nvPr>
        </p:nvSpPr>
        <p:spPr>
          <a:xfrm>
            <a:off x="627017" y="1482496"/>
            <a:ext cx="10515600" cy="4970553"/>
          </a:xfrm>
        </p:spPr>
        <p:txBody>
          <a:bodyPr>
            <a:normAutofit/>
          </a:bodyPr>
          <a:lstStyle/>
          <a:p>
            <a:pPr algn="just"/>
            <a:r>
              <a:rPr lang="en-US" sz="2400" dirty="0">
                <a:latin typeface="Casper" panose="02000506000000020004"/>
                <a:cs typeface="Arial" panose="020B0604020202020204" pitchFamily="34" charset="0"/>
              </a:rPr>
              <a:t>General Principles of Congestion Control</a:t>
            </a:r>
          </a:p>
          <a:p>
            <a:pPr lvl="1" algn="just"/>
            <a:r>
              <a:rPr lang="en-US" dirty="0">
                <a:latin typeface="Casper" panose="02000506000000020004"/>
                <a:cs typeface="Arial" panose="020B0604020202020204" pitchFamily="34" charset="0"/>
              </a:rPr>
              <a:t>Monitor the System</a:t>
            </a:r>
          </a:p>
          <a:p>
            <a:pPr lvl="1" algn="just"/>
            <a:r>
              <a:rPr lang="en-US" dirty="0">
                <a:latin typeface="Casper" panose="02000506000000020004"/>
                <a:cs typeface="Arial" panose="020B0604020202020204" pitchFamily="34" charset="0"/>
              </a:rPr>
              <a:t>Passing of Information to places where action can be taken</a:t>
            </a:r>
          </a:p>
          <a:p>
            <a:pPr lvl="1" algn="just"/>
            <a:r>
              <a:rPr lang="en-US" dirty="0">
                <a:latin typeface="Casper" panose="02000506000000020004"/>
                <a:cs typeface="Arial" panose="020B0604020202020204" pitchFamily="34" charset="0"/>
              </a:rPr>
              <a:t>Adjust System operation to correct Problem</a:t>
            </a:r>
          </a:p>
          <a:p>
            <a:pPr algn="just"/>
            <a:r>
              <a:rPr lang="en-US" sz="2400" dirty="0">
                <a:latin typeface="Casper" panose="02000506000000020004"/>
                <a:cs typeface="Arial" panose="020B0604020202020204" pitchFamily="34" charset="0"/>
              </a:rPr>
              <a:t>Types of Correction</a:t>
            </a:r>
          </a:p>
          <a:p>
            <a:pPr lvl="1" algn="just"/>
            <a:r>
              <a:rPr lang="en-US" dirty="0">
                <a:latin typeface="Casper" panose="02000506000000020004"/>
                <a:cs typeface="Arial" panose="020B0604020202020204" pitchFamily="34" charset="0"/>
              </a:rPr>
              <a:t>Open Loop correction</a:t>
            </a:r>
          </a:p>
          <a:p>
            <a:pPr lvl="1" algn="just"/>
            <a:r>
              <a:rPr lang="en-US" dirty="0">
                <a:latin typeface="Casper" panose="02000506000000020004"/>
                <a:cs typeface="Arial" panose="020B0604020202020204" pitchFamily="34" charset="0"/>
              </a:rPr>
              <a:t>Closed Loop Correction – Works on Feedback</a:t>
            </a:r>
          </a:p>
          <a:p>
            <a:pPr marL="228600" lvl="1" algn="just"/>
            <a:endParaRPr lang="en-US" dirty="0">
              <a:latin typeface="Casper" panose="02000506000000020004"/>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
        <p:nvSpPr>
          <p:cNvPr id="5" name="Rectangle 4"/>
          <p:cNvSpPr/>
          <p:nvPr/>
        </p:nvSpPr>
        <p:spPr>
          <a:xfrm>
            <a:off x="627017" y="1482497"/>
            <a:ext cx="10726783" cy="497055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231683"/>
            <a:ext cx="10515600" cy="95703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Congestion Control techniques in Computer Network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1025" y="4168993"/>
            <a:ext cx="4381961" cy="27063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0629" y="6567586"/>
            <a:ext cx="6115520"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3"/>
              </a:rPr>
              <a:t>https://www.geeksforgeeks.org/congestion-control-in-computer-networks/</a:t>
            </a:r>
            <a:endParaRPr lang="en-IN" sz="1400" dirty="0">
              <a:latin typeface="Casper" panose="0200050600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Principles of Congestion Control </a:t>
            </a:r>
            <a:endParaRPr lang="en-US" dirty="0"/>
          </a:p>
        </p:txBody>
      </p:sp>
      <p:sp>
        <p:nvSpPr>
          <p:cNvPr id="3" name="Content Placeholder 2"/>
          <p:cNvSpPr>
            <a:spLocks noGrp="1"/>
          </p:cNvSpPr>
          <p:nvPr>
            <p:ph idx="1"/>
          </p:nvPr>
        </p:nvSpPr>
        <p:spPr/>
        <p:txBody>
          <a:bodyPr>
            <a:normAutofit/>
          </a:bodyPr>
          <a:lstStyle/>
          <a:p>
            <a:pPr marL="228600" lvl="1"/>
            <a:r>
              <a:rPr lang="en-US" dirty="0">
                <a:latin typeface="Casper" panose="02000506000000020004"/>
                <a:cs typeface="Arial" panose="020B0604020202020204" pitchFamily="34" charset="0"/>
              </a:rPr>
              <a:t>Monitoring of System – Metric Used where rising number indicates increasing congestion</a:t>
            </a:r>
          </a:p>
          <a:p>
            <a:pPr marL="685800" lvl="2"/>
            <a:r>
              <a:rPr lang="en-US" sz="2400" dirty="0">
                <a:latin typeface="Casper" panose="02000506000000020004"/>
                <a:cs typeface="Arial" panose="020B0604020202020204" pitchFamily="34" charset="0"/>
              </a:rPr>
              <a:t>%age of discarded Packets due to lack of Buffer space</a:t>
            </a:r>
          </a:p>
          <a:p>
            <a:pPr marL="685800" lvl="2"/>
            <a:r>
              <a:rPr lang="en-US" sz="2400" dirty="0">
                <a:latin typeface="Casper" panose="02000506000000020004"/>
                <a:cs typeface="Arial" panose="020B0604020202020204" pitchFamily="34" charset="0"/>
              </a:rPr>
              <a:t>Average Queue Length</a:t>
            </a:r>
          </a:p>
          <a:p>
            <a:pPr marL="685800" lvl="2"/>
            <a:r>
              <a:rPr lang="en-US" sz="2400" dirty="0">
                <a:latin typeface="Casper" panose="02000506000000020004"/>
                <a:cs typeface="Arial" panose="020B0604020202020204" pitchFamily="34" charset="0"/>
              </a:rPr>
              <a:t>Number of packets timed out</a:t>
            </a:r>
          </a:p>
          <a:p>
            <a:pPr marL="685800" lvl="2"/>
            <a:r>
              <a:rPr lang="en-US" sz="2400" dirty="0">
                <a:latin typeface="Casper" panose="02000506000000020004"/>
                <a:cs typeface="Arial" panose="020B0604020202020204" pitchFamily="34" charset="0"/>
              </a:rPr>
              <a:t>Average Delay</a:t>
            </a:r>
          </a:p>
          <a:p>
            <a:pPr marL="228600" lvl="1"/>
            <a:r>
              <a:rPr lang="en-US" dirty="0">
                <a:latin typeface="Casper" panose="02000506000000020004"/>
                <a:cs typeface="Arial" panose="020B0604020202020204" pitchFamily="34" charset="0"/>
              </a:rPr>
              <a:t>Information Passing</a:t>
            </a:r>
          </a:p>
          <a:p>
            <a:pPr marL="685800" lvl="2"/>
            <a:r>
              <a:rPr lang="en-US" sz="2400" dirty="0">
                <a:latin typeface="Casper" panose="02000506000000020004"/>
                <a:cs typeface="Arial" panose="020B0604020202020204" pitchFamily="34" charset="0"/>
              </a:rPr>
              <a:t>Transferring congestion from the point it got detected to the point where something can be done</a:t>
            </a:r>
          </a:p>
          <a:p>
            <a:pPr marL="228600" lvl="1"/>
            <a:r>
              <a:rPr lang="en-US" dirty="0">
                <a:latin typeface="Casper" panose="02000506000000020004"/>
                <a:cs typeface="Arial" panose="020B0604020202020204" pitchFamily="34" charset="0"/>
              </a:rPr>
              <a:t>System Adjustments</a:t>
            </a:r>
          </a:p>
          <a:p>
            <a:pPr marL="228600" lvl="1"/>
            <a:endParaRPr lang="en-US" dirty="0">
              <a:latin typeface="Casper" panose="02000506000000020004"/>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TotalTime>
  <Words>1957</Words>
  <Application>Microsoft Office PowerPoint</Application>
  <PresentationFormat>Widescreen</PresentationFormat>
  <Paragraphs>213</Paragraphs>
  <Slides>29</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2" baseType="lpstr">
      <vt:lpstr>Arial</vt:lpstr>
      <vt:lpstr>Arial Black</vt:lpstr>
      <vt:lpstr>Calibri</vt:lpstr>
      <vt:lpstr>Calibri Light</vt:lpstr>
      <vt:lpstr>Casper</vt:lpstr>
      <vt:lpstr>Casper Bold</vt:lpstr>
      <vt:lpstr>Karla</vt:lpstr>
      <vt:lpstr>Raleway ExtraBold</vt:lpstr>
      <vt:lpstr>Symbol</vt:lpstr>
      <vt:lpstr>Times New Roman</vt:lpstr>
      <vt:lpstr>1_Office Theme</vt:lpstr>
      <vt:lpstr>Contents Slide Master</vt:lpstr>
      <vt:lpstr>CorelDRAW</vt:lpstr>
      <vt:lpstr>PowerPoint Presentation</vt:lpstr>
      <vt:lpstr>Course Objectives  </vt:lpstr>
      <vt:lpstr>Course Outcomes  </vt:lpstr>
      <vt:lpstr>Table of Contents</vt:lpstr>
      <vt:lpstr>PowerPoint Presentation</vt:lpstr>
      <vt:lpstr>PowerPoint Presentation</vt:lpstr>
      <vt:lpstr>Congestion Control vs Flow Control </vt:lpstr>
      <vt:lpstr>Principles of Congestion Control </vt:lpstr>
      <vt:lpstr>Principles of Congestion Control </vt:lpstr>
      <vt:lpstr>OPEN LOOP CONGESTION CONTROL</vt:lpstr>
      <vt:lpstr>OPEN LOOP CONGESTION CONTROL</vt:lpstr>
      <vt:lpstr>OPEN LOOP CONGESTION CONTROL</vt:lpstr>
      <vt:lpstr>Closed Loop Congestion Control</vt:lpstr>
      <vt:lpstr>Closed Loop Congestion Control</vt:lpstr>
      <vt:lpstr>Closed Loop Congestion Control</vt:lpstr>
      <vt:lpstr>Congestion Control in Virtual Circuit Subnet</vt:lpstr>
      <vt:lpstr>Congestion Control in Virtual Circuit Subnet</vt:lpstr>
      <vt:lpstr>Congestion Control in Datagram Subnet</vt:lpstr>
      <vt:lpstr>CONGESTION CONTROL IN DATAGRAM SUBNETS</vt:lpstr>
      <vt:lpstr>CONGESTION CONTROL IN DATAGRAM SUBNETS</vt:lpstr>
      <vt:lpstr>Congestion Control (Continue)</vt:lpstr>
      <vt:lpstr>Congestion Control (Continue)</vt:lpstr>
      <vt:lpstr>Congestion Control (Continue)</vt:lpstr>
      <vt:lpstr>Quality of Service</vt:lpstr>
      <vt:lpstr>Key Points</vt:lpstr>
      <vt:lpstr>FAQ</vt:lpstr>
      <vt:lpstr>APPLICATIONS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108</cp:revision>
  <dcterms:created xsi:type="dcterms:W3CDTF">2019-01-09T10:33:00Z</dcterms:created>
  <dcterms:modified xsi:type="dcterms:W3CDTF">2022-09-12T05:09:19Z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