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4"/>
  </p:notesMasterIdLst>
  <p:handoutMasterIdLst>
    <p:handoutMasterId r:id="rId25"/>
  </p:handoutMasterIdLst>
  <p:sldIdLst>
    <p:sldId id="277" r:id="rId3"/>
    <p:sldId id="442" r:id="rId4"/>
    <p:sldId id="443" r:id="rId5"/>
    <p:sldId id="307" r:id="rId6"/>
    <p:sldId id="427" r:id="rId7"/>
    <p:sldId id="428" r:id="rId8"/>
    <p:sldId id="429" r:id="rId9"/>
    <p:sldId id="430" r:id="rId10"/>
    <p:sldId id="431" r:id="rId11"/>
    <p:sldId id="432" r:id="rId12"/>
    <p:sldId id="433" r:id="rId13"/>
    <p:sldId id="434" r:id="rId14"/>
    <p:sldId id="435" r:id="rId15"/>
    <p:sldId id="436" r:id="rId16"/>
    <p:sldId id="437" r:id="rId17"/>
    <p:sldId id="438" r:id="rId18"/>
    <p:sldId id="439" r:id="rId19"/>
    <p:sldId id="440" r:id="rId20"/>
    <p:sldId id="441" r:id="rId21"/>
    <p:sldId id="425" r:id="rId22"/>
    <p:sldId id="3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2">
          <p15:clr>
            <a:srgbClr val="A4A3A4"/>
          </p15:clr>
        </p15:guide>
        <p15:guide id="2" pos="3840">
          <p15:clr>
            <a:srgbClr val="A4A3A4"/>
          </p15:clr>
        </p15:guide>
      </p15:sldGuideLst>
    </p:ext>
    <p:ext uri="{2D200454-40CA-4A62-9FC3-DE9A4176ACB9}">
      <p15:notesGuideLst xmlns:p15="http://schemas.microsoft.com/office/powerpoint/2012/main">
        <p15:guide id="1" orient="horz" pos="287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82" d="100"/>
          <a:sy n="82" d="100"/>
        </p:scale>
        <p:origin x="696" y="77"/>
      </p:cViewPr>
      <p:guideLst>
        <p:guide orient="horz" pos="2152"/>
        <p:guide pos="3840"/>
      </p:guideLst>
    </p:cSldViewPr>
  </p:slideViewPr>
  <p:notesTextViewPr>
    <p:cViewPr>
      <p:scale>
        <a:sx n="1" d="1"/>
        <a:sy n="1" d="1"/>
      </p:scale>
      <p:origin x="0" y="0"/>
    </p:cViewPr>
  </p:notesTextViewPr>
  <p:notesViewPr>
    <p:cSldViewPr snapToGrid="0">
      <p:cViewPr varScale="1">
        <p:scale>
          <a:sx n="67" d="100"/>
          <a:sy n="67" d="100"/>
        </p:scale>
        <p:origin x="-3168" y="-77"/>
      </p:cViewPr>
      <p:guideLst>
        <p:guide orient="horz" pos="287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t>9/12/2022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t>9/12/2022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hdr="0" ftr="0" dt="0"/>
  <p:txStyles>
    <p:titleStyle>
      <a:lvl1pPr algn="ctr" defTabSz="1219200"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geeksforgeeks.org/basics-computer-networking/" TargetMode="Externa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574766" y="1459925"/>
            <a:ext cx="11103427" cy="337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3600" b="1" dirty="0">
                <a:latin typeface="Casper Bold"/>
              </a:rPr>
              <a:t>Apex Institute of Technology</a:t>
            </a:r>
            <a:endParaRPr lang="en-US" sz="3600" dirty="0">
              <a:latin typeface="Casper Bold"/>
            </a:endParaRPr>
          </a:p>
          <a:p>
            <a:pPr algn="ctr"/>
            <a:r>
              <a:rPr lang="en-IN" sz="2000" b="1" dirty="0">
                <a:latin typeface="Casper Bold"/>
              </a:rPr>
              <a:t>Department of Computer Science &amp; Engineering</a:t>
            </a:r>
            <a:endParaRPr lang="en-US" sz="2000" b="1" dirty="0">
              <a:latin typeface="Casper Bold"/>
            </a:endParaRPr>
          </a:p>
          <a:p>
            <a:pPr lvl="0" algn="ctr" defTabSz="622300">
              <a:lnSpc>
                <a:spcPct val="90000"/>
              </a:lnSpc>
              <a:spcBef>
                <a:spcPct val="0"/>
              </a:spcBef>
              <a:spcAft>
                <a:spcPct val="35000"/>
              </a:spcAft>
            </a:pPr>
            <a:endParaRPr lang="en-US" sz="2800" dirty="0">
              <a:latin typeface="Casper Bold"/>
            </a:endParaRPr>
          </a:p>
          <a:p>
            <a:pPr lvl="0" algn="ctr" defTabSz="622300">
              <a:lnSpc>
                <a:spcPct val="90000"/>
              </a:lnSpc>
              <a:spcBef>
                <a:spcPct val="0"/>
              </a:spcBef>
              <a:spcAft>
                <a:spcPct val="35000"/>
              </a:spcAft>
            </a:pPr>
            <a:r>
              <a:rPr lang="en-US" sz="3600" b="1" dirty="0">
                <a:latin typeface="Casper Bold"/>
              </a:rPr>
              <a:t>Computer Networks </a:t>
            </a:r>
          </a:p>
          <a:p>
            <a:pPr lvl="0" algn="ctr" defTabSz="622300">
              <a:lnSpc>
                <a:spcPct val="90000"/>
              </a:lnSpc>
              <a:spcBef>
                <a:spcPct val="0"/>
              </a:spcBef>
              <a:spcAft>
                <a:spcPct val="35000"/>
              </a:spcAft>
            </a:pPr>
            <a:r>
              <a:rPr lang="en-US" sz="3600" b="1" dirty="0">
                <a:latin typeface="Casper Bold"/>
              </a:rPr>
              <a:t>(CST-335)</a:t>
            </a:r>
          </a:p>
          <a:p>
            <a:pPr lvl="0" algn="ctr" defTabSz="622300">
              <a:lnSpc>
                <a:spcPct val="90000"/>
              </a:lnSpc>
              <a:spcBef>
                <a:spcPct val="0"/>
              </a:spcBef>
              <a:spcAft>
                <a:spcPct val="35000"/>
              </a:spcAft>
            </a:pPr>
            <a:endParaRPr lang="en-US" sz="3600" b="1" dirty="0">
              <a:latin typeface="Casper Bold"/>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t>1</a:t>
            </a:fld>
            <a:endParaRPr lang="en-US"/>
          </a:p>
        </p:txBody>
      </p:sp>
      <p:sp>
        <p:nvSpPr>
          <p:cNvPr id="2" name="TextBox 1"/>
          <p:cNvSpPr txBox="1"/>
          <p:nvPr/>
        </p:nvSpPr>
        <p:spPr>
          <a:xfrm>
            <a:off x="685800" y="5590145"/>
            <a:ext cx="4301314" cy="119888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Dr.Monica Luthra</a:t>
            </a:r>
          </a:p>
          <a:p>
            <a:r>
              <a:rPr lang="en-US" dirty="0">
                <a:latin typeface="Times New Roman" panose="02020603050405020304" pitchFamily="18" charset="0"/>
                <a:cs typeface="Times New Roman" panose="02020603050405020304" pitchFamily="18" charset="0"/>
              </a:rPr>
              <a:t>E9836</a:t>
            </a:r>
          </a:p>
          <a:p>
            <a:r>
              <a:rPr lang="en-IN" dirty="0">
                <a:latin typeface="Times New Roman" panose="02020603050405020304" pitchFamily="18" charset="0"/>
                <a:cs typeface="Times New Roman" panose="02020603050405020304" pitchFamily="18" charset="0"/>
              </a:rPr>
              <a:t>Assistant Professor</a:t>
            </a:r>
          </a:p>
          <a:p>
            <a:r>
              <a:rPr lang="en-IN" dirty="0">
                <a:latin typeface="Times New Roman" panose="02020603050405020304" pitchFamily="18" charset="0"/>
                <a:cs typeface="Times New Roman" panose="02020603050405020304" pitchFamily="18" charset="0"/>
              </a:rPr>
              <a:t>CSE(AIT), CU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HTTP: Hyper Text Transfer Protocol</a:t>
            </a:r>
          </a:p>
          <a:p>
            <a:pPr marL="0" indent="0">
              <a:buNone/>
            </a:pPr>
            <a:r>
              <a:rPr lang="en-US"/>
              <a:t>HTTP is an application layer protocol used for distributed, collaborative, and hypermedia information systems. It works on a client-server model, where the web browser acts as the client. Data such as text, images, and other multimedia files are shared over the World Wide Web using HTTP. As a request and response type protocol, the client sends a request to the server, which is then processed by the server before sending a response back to the client.</a:t>
            </a:r>
          </a:p>
        </p:txBody>
      </p:sp>
      <p:sp>
        <p:nvSpPr>
          <p:cNvPr id="4" name="Slide Number Placeholder 3"/>
          <p:cNvSpPr>
            <a:spLocks noGrp="1"/>
          </p:cNvSpPr>
          <p:nvPr>
            <p:ph type="sldNum" sz="quarter" idx="12"/>
          </p:nvPr>
        </p:nvSpPr>
        <p:spPr/>
        <p:txBody>
          <a:bodyPr/>
          <a:lstStyle/>
          <a:p>
            <a:fld id="{BDCDBBEF-AA6C-4BA6-85B2-A17D7F280E38}"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IMAP and IMAP4: Internet Message Access Protocol (version 4)</a:t>
            </a:r>
          </a:p>
          <a:p>
            <a:pPr marL="0" indent="0">
              <a:buNone/>
            </a:pPr>
            <a:r>
              <a:rPr lang="en-US"/>
              <a:t>IMAP is an email protocol that lets end users access and manipulate messages stored on a mail server from their email client as if they were present locally on their remote device. IMAP follows a client-server model, and lets multiple clients access messages on a common mail server concurrently. IMAP includes operations for creating, deleting, and renaming mailboxes; checking for new messages; permanently removing messages; setting and removing flags; and much more. The current version of IMAP is version 4 revision 1.</a:t>
            </a:r>
          </a:p>
        </p:txBody>
      </p:sp>
      <p:sp>
        <p:nvSpPr>
          <p:cNvPr id="4" name="Slide Number Placeholder 3"/>
          <p:cNvSpPr>
            <a:spLocks noGrp="1"/>
          </p:cNvSpPr>
          <p:nvPr>
            <p:ph type="sldNum" sz="quarter" idx="12"/>
          </p:nvPr>
        </p:nvSpPr>
        <p:spPr/>
        <p:txBody>
          <a:bodyPr/>
          <a:lstStyle/>
          <a:p>
            <a:fld id="{BDCDBBEF-AA6C-4BA6-85B2-A17D7F280E38}"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POP and POP3: Post Office Protocol (version 3)</a:t>
            </a:r>
          </a:p>
          <a:p>
            <a:pPr marL="0" indent="0">
              <a:buNone/>
            </a:pPr>
            <a:r>
              <a:rPr lang="en-US"/>
              <a:t>The Post Office Protocol is also an email protocol. Using this protocol, the end user can download emails from the mail server to their own email client. Once the emails are downloaded locally, they can be read without an internet connection. Also, once the emails are moved locally, they get deleted from the mail server, freeing up space. POP3 is not designed to perform extensive manipulations with the messages on the mail server, unlike IMAP4. POP3 is the latest version of the Post Office Protocol.</a:t>
            </a:r>
          </a:p>
        </p:txBody>
      </p:sp>
      <p:sp>
        <p:nvSpPr>
          <p:cNvPr id="4" name="Slide Number Placeholder 3"/>
          <p:cNvSpPr>
            <a:spLocks noGrp="1"/>
          </p:cNvSpPr>
          <p:nvPr>
            <p:ph type="sldNum" sz="quarter" idx="12"/>
          </p:nvPr>
        </p:nvSpPr>
        <p:spPr/>
        <p:txBody>
          <a:bodyPr/>
          <a:lstStyle/>
          <a:p>
            <a:fld id="{BDCDBBEF-AA6C-4BA6-85B2-A17D7F280E38}"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SMTP: Simple Mail Transfer Protocol</a:t>
            </a:r>
          </a:p>
          <a:p>
            <a:pPr marL="0" indent="0">
              <a:buNone/>
            </a:pPr>
            <a:r>
              <a:rPr lang="en-US"/>
              <a:t>SMTP is a protocol designed to transfer electronic mail reliably and efficiently. SMTP is a push protocol and is used to send the email, whereas POP and IMAP are used to retrieve emails on the end user's side. SMTP transfers emails between systems, and notifies on incoming emails. Using SMTP, a client can transfer an email to another client on the same network or another network through a relay or gateway access available to both networks.</a:t>
            </a:r>
          </a:p>
        </p:txBody>
      </p:sp>
      <p:sp>
        <p:nvSpPr>
          <p:cNvPr id="4" name="Slide Number Placeholder 3"/>
          <p:cNvSpPr>
            <a:spLocks noGrp="1"/>
          </p:cNvSpPr>
          <p:nvPr>
            <p:ph type="sldNum" sz="quarter" idx="12"/>
          </p:nvPr>
        </p:nvSpPr>
        <p:spPr/>
        <p:txBody>
          <a:bodyPr/>
          <a:lstStyle/>
          <a:p>
            <a:fld id="{BDCDBBEF-AA6C-4BA6-85B2-A17D7F280E38}"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SNMP: Simple Network Management Protocol</a:t>
            </a:r>
          </a:p>
          <a:p>
            <a:r>
              <a:rPr lang="en-US"/>
              <a:t>SNMP is an application layer protocol used to manage nodes, like servers, workstations, routers, switches, etc., on an IP network. SNMP enables network admins to monitor network performance, identify network glitches, and troubleshoot them. SNMP protocol is comprised of three components: a managed device, an SNMP agent, and an SNMP manager.</a:t>
            </a:r>
          </a:p>
        </p:txBody>
      </p:sp>
      <p:sp>
        <p:nvSpPr>
          <p:cNvPr id="4" name="Slide Number Placeholder 3"/>
          <p:cNvSpPr>
            <a:spLocks noGrp="1"/>
          </p:cNvSpPr>
          <p:nvPr>
            <p:ph type="sldNum" sz="quarter" idx="12"/>
          </p:nvPr>
        </p:nvSpPr>
        <p:spPr/>
        <p:txBody>
          <a:bodyPr/>
          <a:lstStyle/>
          <a:p>
            <a:fld id="{BDCDBBEF-AA6C-4BA6-85B2-A17D7F280E38}"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10000"/>
          </a:bodyPr>
          <a:lstStyle/>
          <a:p>
            <a:r>
              <a:rPr lang="en-US"/>
              <a:t> IP: Internet Protocol (IPv4)</a:t>
            </a:r>
          </a:p>
          <a:p>
            <a:pPr marL="0" indent="0">
              <a:buNone/>
            </a:pPr>
            <a:r>
              <a:rPr lang="en-US"/>
              <a:t>IPv4 is a network layer protocol that contains addressing and control information, which helps packets be routed in a network. IP works in tandem with TCP to deliver data packets across the network. Under IP, each host is assigned a 32-bit address comprised of two major parts: the network number and host number. The network number identifies a network and is assigned by the internet, while the host number identifies a host on the network and is assigned by a network admin. The IP is only responsible for delivering the packets, and TCP helps puts them back in the right order.</a:t>
            </a:r>
          </a:p>
          <a:p>
            <a:r>
              <a:rPr lang="en-US"/>
              <a:t>IPv6: Internet Protocol version 6</a:t>
            </a:r>
          </a:p>
          <a:p>
            <a:pPr marL="0" indent="0">
              <a:buNone/>
            </a:pPr>
            <a:r>
              <a:rPr lang="en-US"/>
              <a:t>IPv6 is the latest version of the Internet Protocol, a network layer protocol that possesses addressing and control information for enabling packets to be routed in the network. IPv6 was created to deal with IPv4 exhaustion. It increases the IP address size from 32 bits to 128 bits to support more levels of addressing.</a:t>
            </a:r>
          </a:p>
        </p:txBody>
      </p:sp>
      <p:sp>
        <p:nvSpPr>
          <p:cNvPr id="4" name="Slide Number Placeholder 3"/>
          <p:cNvSpPr>
            <a:spLocks noGrp="1"/>
          </p:cNvSpPr>
          <p:nvPr>
            <p:ph type="sldNum" sz="quarter" idx="12"/>
          </p:nvPr>
        </p:nvSpPr>
        <p:spPr/>
        <p:txBody>
          <a:bodyPr/>
          <a:lstStyle/>
          <a:p>
            <a:fld id="{BDCDBBEF-AA6C-4BA6-85B2-A17D7F280E38}"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0000" lnSpcReduction="10000"/>
          </a:bodyPr>
          <a:lstStyle/>
          <a:p>
            <a:r>
              <a:rPr lang="en-US"/>
              <a:t>ICMP: Internet Control Message Protocol</a:t>
            </a:r>
          </a:p>
          <a:p>
            <a:pPr marL="0" indent="0">
              <a:buNone/>
            </a:pPr>
            <a:r>
              <a:rPr lang="en-US"/>
              <a:t>ICMP is a network layer supporting protocol used by network devices to send error messages and operational information. ICMP messages delivered in IP packets are used for out-of-band messages related to network operation or misoperation. ICMP is used to announce network errors, congestion, and timeouts, as well assist in troubleshooting.</a:t>
            </a:r>
          </a:p>
          <a:p>
            <a:r>
              <a:rPr lang="en-US"/>
              <a:t>ARP: Address Resolution Protocol</a:t>
            </a:r>
          </a:p>
          <a:p>
            <a:pPr marL="0" indent="0">
              <a:buNone/>
            </a:pPr>
            <a:r>
              <a:rPr lang="en-US"/>
              <a:t>The Address Resolution Protocol helps map IP addresses to physical machine addresses (or a MAC address for Ethernet) recognized in the local network. A table called an ARP cache is used to maintain a correlation between each IP address and its corresponding MAC address. ARP offers the rules to make these correlations, and helps convert addresses in both directions.</a:t>
            </a:r>
          </a:p>
        </p:txBody>
      </p:sp>
      <p:sp>
        <p:nvSpPr>
          <p:cNvPr id="4" name="Slide Number Placeholder 3"/>
          <p:cNvSpPr>
            <a:spLocks noGrp="1"/>
          </p:cNvSpPr>
          <p:nvPr>
            <p:ph type="sldNum" sz="quarter" idx="12"/>
          </p:nvPr>
        </p:nvSpPr>
        <p:spPr/>
        <p:txBody>
          <a:bodyPr/>
          <a:lstStyle/>
          <a:p>
            <a:fld id="{BDCDBBEF-AA6C-4BA6-85B2-A17D7F280E38}"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IPv6 Introduction</a:t>
            </a:r>
          </a:p>
        </p:txBody>
      </p:sp>
      <p:sp>
        <p:nvSpPr>
          <p:cNvPr id="3" name="Content Placeholder 2"/>
          <p:cNvSpPr>
            <a:spLocks noGrp="1"/>
          </p:cNvSpPr>
          <p:nvPr>
            <p:ph sz="half" idx="1"/>
          </p:nvPr>
        </p:nvSpPr>
        <p:spPr/>
        <p:txBody>
          <a:bodyPr/>
          <a:lstStyle/>
          <a:p>
            <a:r>
              <a:rPr lang="en-US"/>
              <a:t>IP version 6 is the new version of Internet Protocol, which is way better than IP version 4 in terms of complexity and efficiency. Let’s look at the header of IP version 6 and understand how it is different from IPv4 header.</a:t>
            </a:r>
          </a:p>
        </p:txBody>
      </p:sp>
      <p:sp>
        <p:nvSpPr>
          <p:cNvPr id="4" name="Slide Number Placeholder 3"/>
          <p:cNvSpPr>
            <a:spLocks noGrp="1"/>
          </p:cNvSpPr>
          <p:nvPr>
            <p:ph type="sldNum" sz="quarter" idx="12"/>
          </p:nvPr>
        </p:nvSpPr>
        <p:spPr/>
        <p:txBody>
          <a:bodyPr/>
          <a:lstStyle/>
          <a:p>
            <a:fld id="{BDCDBBEF-AA6C-4BA6-85B2-A17D7F280E38}" type="slidenum">
              <a:rPr lang="en-US" smtClean="0"/>
              <a:t>17</a:t>
            </a:fld>
            <a:endParaRPr lang="en-US"/>
          </a:p>
        </p:txBody>
      </p:sp>
      <p:pic>
        <p:nvPicPr>
          <p:cNvPr id="5" name="Content Placeholder 4"/>
          <p:cNvPicPr>
            <a:picLocks noGrp="1" noChangeAspect="1"/>
          </p:cNvPicPr>
          <p:nvPr>
            <p:ph sz="half" idx="2"/>
          </p:nvPr>
        </p:nvPicPr>
        <p:blipFill>
          <a:blip r:embed="rId2"/>
          <a:stretch>
            <a:fillRect/>
          </a:stretch>
        </p:blipFill>
        <p:spPr>
          <a:xfrm>
            <a:off x="6019800" y="1456055"/>
            <a:ext cx="6005830" cy="3945890"/>
          </a:xfrm>
          <a:prstGeom prst="rect">
            <a:avLst/>
          </a:prstGeom>
        </p:spPr>
      </p:pic>
      <p:sp>
        <p:nvSpPr>
          <p:cNvPr id="7" name="TextBox 6"/>
          <p:cNvSpPr txBox="1"/>
          <p:nvPr/>
        </p:nvSpPr>
        <p:spPr>
          <a:xfrm>
            <a:off x="388305" y="6466840"/>
            <a:ext cx="7813675" cy="306705"/>
          </a:xfrm>
          <a:prstGeom prst="rect">
            <a:avLst/>
          </a:prstGeom>
          <a:noFill/>
        </p:spPr>
        <p:txBody>
          <a:bodyPr wrap="none" rtlCol="0">
            <a:spAutoFit/>
          </a:bodyPr>
          <a:lstStyle/>
          <a:p>
            <a:pPr algn="l"/>
            <a:r>
              <a:rPr lang="en-US" altLang="en-IN" sz="1400" dirty="0">
                <a:latin typeface="Casper"/>
              </a:rPr>
              <a:t> </a:t>
            </a:r>
            <a:r>
              <a:rPr lang="en-IN" sz="1400" dirty="0">
                <a:latin typeface="Casper"/>
              </a:rPr>
              <a:t>Source : </a:t>
            </a:r>
            <a:r>
              <a:rPr lang="en-IN" sz="1400" dirty="0">
                <a:latin typeface="Casper"/>
                <a:hlinkClick r:id="rId3"/>
              </a:rPr>
              <a:t>https://www.geeksforgeeks.org/internet-protocol-version-6-ipv6-header/</a:t>
            </a:r>
            <a:endParaRPr lang="en-IN" sz="1400" dirty="0">
              <a:latin typeface="Caspe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normAutofit lnSpcReduction="10000"/>
          </a:bodyPr>
          <a:lstStyle/>
          <a:p>
            <a:r>
              <a:rPr lang="en-US"/>
              <a:t>ersion (4-bits) : Indicates version of Internet Protocol which contains bit sequence 0110.</a:t>
            </a:r>
          </a:p>
          <a:p>
            <a:r>
              <a:rPr lang="en-US"/>
              <a:t>Traffic Class (8-bits) : The Traffic Class field indicates class or priority of IPv6 packet which is similar to Service Field in IPv4 packet. </a:t>
            </a:r>
          </a:p>
          <a:p>
            <a:r>
              <a:rPr lang="en-US"/>
              <a:t>Flow Label (20-bits) : Flow Label field is used by source to label the packets belonging to the same flow in order to request special handling by intermediate IPv6 routers, such as non-default quality of service or real time service.</a:t>
            </a:r>
          </a:p>
          <a:p>
            <a:r>
              <a:rPr lang="en-US"/>
              <a:t>Payload Length (16-bits) : It is a 16-bit (unsigned integer) field, indicates total size of the payload which tells routers about amount of information a particular packet contains in its payload.</a:t>
            </a:r>
          </a:p>
        </p:txBody>
      </p:sp>
      <p:sp>
        <p:nvSpPr>
          <p:cNvPr id="5" name="Slide Number Placeholder 4"/>
          <p:cNvSpPr>
            <a:spLocks noGrp="1"/>
          </p:cNvSpPr>
          <p:nvPr>
            <p:ph type="sldNum" sz="quarter" idx="12"/>
          </p:nvPr>
        </p:nvSpPr>
        <p:spPr/>
        <p:txBody>
          <a:bodyPr/>
          <a:lstStyle/>
          <a:p>
            <a:fld id="{BDCDBBEF-AA6C-4BA6-85B2-A17D7F280E38}"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7500"/>
          </a:bodyPr>
          <a:lstStyle/>
          <a:p>
            <a:r>
              <a:rPr lang="en-US"/>
              <a:t>Next Header (8-bits) : Next Header indicates type of extension header(if present) immediately following the IPv6 header.</a:t>
            </a:r>
          </a:p>
          <a:p>
            <a:r>
              <a:rPr lang="en-US"/>
              <a:t>Hop Limit (8-bits) : Hop Limit field is same as TTL in IPv4 packets. It indicates the maximum number of intermediate nodes IPv6 packet is allowed to travel. </a:t>
            </a:r>
          </a:p>
          <a:p>
            <a:r>
              <a:rPr lang="en-US"/>
              <a:t>Source Address (128-bits) : Source Address is 128-bit IPv6 address of the original source of the packet.</a:t>
            </a:r>
          </a:p>
          <a:p>
            <a:r>
              <a:rPr lang="en-US"/>
              <a:t>Destination Address (128-bits) : Destination Address field indicates the IPv6 address of the final destination(in most cases). All the intermediate nodes can use this information in order to correctly route the packet.</a:t>
            </a:r>
          </a:p>
        </p:txBody>
      </p:sp>
      <p:sp>
        <p:nvSpPr>
          <p:cNvPr id="4" name="Slide Number Placeholder 3"/>
          <p:cNvSpPr>
            <a:spLocks noGrp="1"/>
          </p:cNvSpPr>
          <p:nvPr>
            <p:ph type="sldNum" sz="quarter" idx="12"/>
          </p:nvPr>
        </p:nvSpPr>
        <p:spPr/>
        <p:txBody>
          <a:bodyPr/>
          <a:lstStyle/>
          <a:p>
            <a:fld id="{BDCDBBEF-AA6C-4BA6-85B2-A17D7F280E38}"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t>2</a:t>
            </a:fld>
            <a:endParaRPr lang="en-US" dirty="0"/>
          </a:p>
        </p:txBody>
      </p:sp>
      <p:sp>
        <p:nvSpPr>
          <p:cNvPr id="8" name="Title 7"/>
          <p:cNvSpPr txBox="1">
            <a:spLocks noGrp="1" noChangeArrowheads="1"/>
          </p:cNvSpPr>
          <p:nvPr>
            <p:ph type="title"/>
          </p:nvPr>
        </p:nvSpPr>
        <p:spPr bwMode="auto">
          <a:xfrm>
            <a:off x="810953" y="207182"/>
            <a:ext cx="4456567"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Casper Bold" panose="02000806040000020004" pitchFamily="2" charset="0"/>
                <a:ea typeface="Karla" pitchFamily="2" charset="0"/>
                <a:cs typeface="Karla" pitchFamily="2" charset="0"/>
              </a:rPr>
              <a:t>Course Objectives </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2" name="Rectangle 1"/>
          <p:cNvSpPr/>
          <p:nvPr/>
        </p:nvSpPr>
        <p:spPr>
          <a:xfrm>
            <a:off x="6491079" y="2023671"/>
            <a:ext cx="5151905" cy="31779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nvGraphicFramePr>
        <p:xfrm>
          <a:off x="269823" y="2356330"/>
          <a:ext cx="4796852" cy="2826415"/>
        </p:xfrm>
        <a:graphic>
          <a:graphicData uri="http://schemas.openxmlformats.org/drawingml/2006/table">
            <a:tbl>
              <a:tblPr firstRow="1" firstCol="1" bandRow="1">
                <a:tableStyleId>{5940675A-B579-460E-94D1-54222C63F5DA}</a:tableStyleId>
              </a:tblPr>
              <a:tblGrid>
                <a:gridCol w="905348">
                  <a:extLst>
                    <a:ext uri="{9D8B030D-6E8A-4147-A177-3AD203B41FA5}">
                      <a16:colId xmlns:a16="http://schemas.microsoft.com/office/drawing/2014/main" val="20000"/>
                    </a:ext>
                  </a:extLst>
                </a:gridCol>
                <a:gridCol w="3891504">
                  <a:extLst>
                    <a:ext uri="{9D8B030D-6E8A-4147-A177-3AD203B41FA5}">
                      <a16:colId xmlns:a16="http://schemas.microsoft.com/office/drawing/2014/main" val="20001"/>
                    </a:ext>
                  </a:extLst>
                </a:gridCol>
              </a:tblGrid>
              <a:tr h="652250">
                <a:tc>
                  <a:txBody>
                    <a:bodyPr/>
                    <a:lstStyle/>
                    <a:p>
                      <a:pPr marL="0" marR="0" algn="l">
                        <a:lnSpc>
                          <a:spcPct val="115000"/>
                        </a:lnSpc>
                        <a:spcBef>
                          <a:spcPts val="0"/>
                        </a:spcBef>
                        <a:spcAft>
                          <a:spcPts val="0"/>
                        </a:spcAft>
                      </a:pPr>
                      <a:r>
                        <a:rPr lang="en-US" sz="1800" b="0" dirty="0">
                          <a:effectLst/>
                          <a:latin typeface="Casper" panose="02000506000000020004"/>
                        </a:rPr>
                        <a:t>CO Number</a:t>
                      </a:r>
                      <a:endParaRPr lang="en-US" sz="1800" b="0" dirty="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800" b="0">
                          <a:effectLst/>
                          <a:latin typeface="Casper" panose="02000506000000020004"/>
                        </a:rPr>
                        <a:t>Title </a:t>
                      </a:r>
                      <a:endParaRPr lang="en-US" sz="1800" b="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Describe the important networking concepts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1"/>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Understand concept of network reference models and protocols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2"/>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Apply the concepts of routing algorithms on various networks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3"/>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Identify mechanism to handle traffic and control on congestion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10586136"/>
                  </a:ext>
                </a:extLst>
              </a:tr>
              <a:tr h="434833">
                <a:tc>
                  <a:txBody>
                    <a:bodyPr/>
                    <a:lstStyle/>
                    <a:p>
                      <a:pPr marL="0" marR="0" algn="just">
                        <a:spcBef>
                          <a:spcPts val="0"/>
                        </a:spcBef>
                        <a:spcAft>
                          <a:spcPts val="0"/>
                        </a:spcAft>
                      </a:pPr>
                      <a:r>
                        <a:rPr lang="en-US" sz="1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CO5</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Identify and understand connection establishment techniques and features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12855341"/>
                  </a:ext>
                </a:extLst>
              </a:tr>
            </a:tbl>
          </a:graphicData>
        </a:graphic>
      </p:graphicFrame>
      <p:pic>
        <p:nvPicPr>
          <p:cNvPr id="11" name="Picture 10" descr="Objectives – Nestle"/>
          <p:cNvPicPr/>
          <p:nvPr/>
        </p:nvPicPr>
        <p:blipFill>
          <a:blip r:embed="rId2">
            <a:extLst>
              <a:ext uri="{28A0092B-C50C-407E-A947-70E740481C1C}">
                <a14:useLocalDpi xmlns:a14="http://schemas.microsoft.com/office/drawing/2010/main" val="0"/>
              </a:ext>
            </a:extLst>
          </a:blip>
          <a:srcRect/>
          <a:stretch>
            <a:fillRect/>
          </a:stretch>
        </p:blipFill>
        <p:spPr bwMode="auto">
          <a:xfrm>
            <a:off x="6491079" y="2023671"/>
            <a:ext cx="5170697" cy="3177915"/>
          </a:xfrm>
          <a:prstGeom prst="rect">
            <a:avLst/>
          </a:prstGeom>
          <a:noFill/>
          <a:ln>
            <a:noFill/>
          </a:ln>
        </p:spPr>
      </p:pic>
    </p:spTree>
    <p:extLst>
      <p:ext uri="{BB962C8B-B14F-4D97-AF65-F5344CB8AC3E}">
        <p14:creationId xmlns:p14="http://schemas.microsoft.com/office/powerpoint/2010/main" val="4267089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p>
            <a:fld id="{33609416-0A24-437D-9A9A-18E1710FAEB5}" type="slidenum">
              <a:rPr lang="en-GB" altLang="tr-TR"/>
              <a:t>20</a:t>
            </a:fld>
            <a:endParaRPr lang="en-GB" altLang="tr-TR"/>
          </a:p>
        </p:txBody>
      </p:sp>
      <p:sp>
        <p:nvSpPr>
          <p:cNvPr id="43011" name="Rectangle 2"/>
          <p:cNvSpPr>
            <a:spLocks noGrp="1" noChangeArrowheads="1"/>
          </p:cNvSpPr>
          <p:nvPr>
            <p:ph type="title"/>
          </p:nvPr>
        </p:nvSpPr>
        <p:spPr>
          <a:xfrm>
            <a:off x="2090056" y="320675"/>
            <a:ext cx="7067007" cy="868359"/>
          </a:xfrm>
        </p:spPr>
        <p:txBody>
          <a:bodyPr>
            <a:normAutofit/>
          </a:bodyPr>
          <a:lstStyle/>
          <a:p>
            <a:pPr algn="ctr"/>
            <a:r>
              <a:rPr lang="en-US" altLang="tr-TR" dirty="0">
                <a:latin typeface="Casper"/>
              </a:rPr>
              <a:t>Key Points</a:t>
            </a:r>
          </a:p>
        </p:txBody>
      </p:sp>
      <p:sp>
        <p:nvSpPr>
          <p:cNvPr id="43012" name="Rectangle 3"/>
          <p:cNvSpPr>
            <a:spLocks noGrp="1" noChangeArrowheads="1"/>
          </p:cNvSpPr>
          <p:nvPr>
            <p:ph type="body" idx="1"/>
          </p:nvPr>
        </p:nvSpPr>
        <p:spPr>
          <a:xfrm>
            <a:off x="1175657" y="1560057"/>
            <a:ext cx="9183189" cy="4796293"/>
          </a:xfrm>
        </p:spPr>
        <p:txBody>
          <a:bodyPr>
            <a:noAutofit/>
          </a:bodyPr>
          <a:lstStyle/>
          <a:p>
            <a:pPr lvl="0" algn="just"/>
            <a:r>
              <a:rPr lang="en-US" sz="1600">
                <a:sym typeface="+mn-ea"/>
              </a:rPr>
              <a:t>Network protocols are a set of rules, conventions, and data structures that dictate how devices exchange data across networks.</a:t>
            </a:r>
            <a:endParaRPr lang="en-US" sz="1600"/>
          </a:p>
          <a:p>
            <a:pPr lvl="0" algn="just"/>
            <a:r>
              <a:rPr lang="en-US" sz="1600">
                <a:sym typeface="+mn-ea"/>
              </a:rPr>
              <a:t>IPv4 is a network layer protocol that contains addressing and control information, which helps packets be routed in a network.</a:t>
            </a:r>
          </a:p>
          <a:p>
            <a:pPr lvl="0" algn="just"/>
            <a:r>
              <a:rPr lang="en-US" sz="1600">
                <a:sym typeface="+mn-ea"/>
              </a:rPr>
              <a:t>IP version 6 is the new version of Internet Protocol, which is way better than IP version 4 in terms of complexity and efficiency. </a:t>
            </a:r>
          </a:p>
          <a:p>
            <a:pPr lvl="0" algn="just"/>
            <a:r>
              <a:rPr lang="en-US" sz="1600">
                <a:sym typeface="+mn-ea"/>
              </a:rPr>
              <a:t>Next Header indicates type of extension header(if present) immediately following the IPv6 header.</a:t>
            </a:r>
          </a:p>
          <a:p>
            <a:pPr lvl="0" algn="just"/>
            <a:r>
              <a:rPr lang="en-US" sz="1600">
                <a:sym typeface="+mn-ea"/>
              </a:rPr>
              <a:t>Destination Address field indicates the IPv6 address of the final destination(in most cases). </a:t>
            </a:r>
            <a:endParaRPr lang="en-US" altLang="tr-TR" sz="1600" dirty="0">
              <a:latin typeface="Casper"/>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75" y="103865"/>
            <a:ext cx="772083" cy="1224414"/>
          </a:xfrm>
          <a:prstGeom prst="rect">
            <a:avLst/>
          </a:prstGeom>
        </p:spPr>
      </p:pic>
      <p:sp>
        <p:nvSpPr>
          <p:cNvPr id="6" name="Rectangle 5"/>
          <p:cNvSpPr/>
          <p:nvPr/>
        </p:nvSpPr>
        <p:spPr>
          <a:xfrm>
            <a:off x="1175658" y="243109"/>
            <a:ext cx="9183188" cy="945925"/>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75658" y="1560058"/>
            <a:ext cx="9183188" cy="479629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410" y="136525"/>
            <a:ext cx="10515600" cy="1325563"/>
          </a:xfrm>
        </p:spPr>
        <p:txBody>
          <a:bodyPr/>
          <a:lstStyle/>
          <a:p>
            <a:r>
              <a:rPr lang="en-IN" b="1" dirty="0"/>
              <a:t>Thank you</a:t>
            </a:r>
          </a:p>
        </p:txBody>
      </p:sp>
      <p:sp>
        <p:nvSpPr>
          <p:cNvPr id="3" name="Content Placeholder 2"/>
          <p:cNvSpPr>
            <a:spLocks noGrp="1"/>
          </p:cNvSpPr>
          <p:nvPr>
            <p:ph idx="1"/>
          </p:nvPr>
        </p:nvSpPr>
        <p:spPr/>
        <p:txBody>
          <a:bodyPr/>
          <a:lstStyle/>
          <a:p>
            <a:pPr marL="0" indent="0">
              <a:buNone/>
            </a:pPr>
            <a:r>
              <a:rPr lang="en-IN" b="1" dirty="0"/>
              <a:t>Please Send Your Queries on:</a:t>
            </a:r>
          </a:p>
          <a:p>
            <a:pPr marL="0" indent="0">
              <a:buNone/>
            </a:pPr>
            <a:endParaRPr lang="en-IN" dirty="0"/>
          </a:p>
          <a:p>
            <a:pPr marL="0" indent="0">
              <a:buNone/>
            </a:pPr>
            <a:endParaRPr lang="en-IN" dirty="0"/>
          </a:p>
          <a:p>
            <a:pPr marL="0" indent="0" algn="ctr">
              <a:buNone/>
            </a:pPr>
            <a:r>
              <a:rPr lang="en-IN" b="1" dirty="0"/>
              <a:t>e-Mail:</a:t>
            </a:r>
            <a:r>
              <a:rPr lang="en-IN" dirty="0"/>
              <a:t> </a:t>
            </a:r>
            <a:r>
              <a:rPr lang="en-US" altLang="en-IN" dirty="0"/>
              <a:t>monica.e9836</a:t>
            </a:r>
            <a:r>
              <a:rPr lang="en-IN" i="1" dirty="0"/>
              <a:t>@cumail.in</a:t>
            </a:r>
          </a:p>
        </p:txBody>
      </p:sp>
      <p:sp>
        <p:nvSpPr>
          <p:cNvPr id="4" name="Slide Number Placeholder 3"/>
          <p:cNvSpPr>
            <a:spLocks noGrp="1"/>
          </p:cNvSpPr>
          <p:nvPr>
            <p:ph type="sldNum" sz="quarter" idx="12"/>
          </p:nvPr>
        </p:nvSpPr>
        <p:spPr/>
        <p:txBody>
          <a:bodyPr/>
          <a:lstStyle/>
          <a:p>
            <a:fld id="{BDCDBBEF-AA6C-4BA6-85B2-A17D7F280E38}" type="slidenum">
              <a:rPr lang="en-US" smtClean="0"/>
              <a:t>21</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t>3</a:t>
            </a:fld>
            <a:endParaRPr lang="en-US" dirty="0"/>
          </a:p>
        </p:txBody>
      </p:sp>
      <p:sp>
        <p:nvSpPr>
          <p:cNvPr id="8" name="Title 7"/>
          <p:cNvSpPr txBox="1">
            <a:spLocks noGrp="1" noChangeArrowheads="1"/>
          </p:cNvSpPr>
          <p:nvPr>
            <p:ph type="title"/>
          </p:nvPr>
        </p:nvSpPr>
        <p:spPr bwMode="auto">
          <a:xfrm>
            <a:off x="810953" y="207182"/>
            <a:ext cx="4456567"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Casper Bold" panose="02000806040000020004" pitchFamily="2" charset="0"/>
                <a:ea typeface="Karla" pitchFamily="2" charset="0"/>
                <a:cs typeface="Karla" pitchFamily="2" charset="0"/>
              </a:rPr>
              <a:t>Course Outcomes </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2" name="Rectangle 1"/>
          <p:cNvSpPr/>
          <p:nvPr/>
        </p:nvSpPr>
        <p:spPr>
          <a:xfrm>
            <a:off x="6491079" y="2023671"/>
            <a:ext cx="5151905" cy="31779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nvGraphicFramePr>
        <p:xfrm>
          <a:off x="269822" y="1951596"/>
          <a:ext cx="5726243" cy="4479065"/>
        </p:xfrm>
        <a:graphic>
          <a:graphicData uri="http://schemas.openxmlformats.org/drawingml/2006/table">
            <a:tbl>
              <a:tblPr firstRow="1" firstCol="1" bandRow="1">
                <a:tableStyleId>{5940675A-B579-460E-94D1-54222C63F5DA}</a:tableStyleId>
              </a:tblPr>
              <a:tblGrid>
                <a:gridCol w="5726243">
                  <a:extLst>
                    <a:ext uri="{9D8B030D-6E8A-4147-A177-3AD203B41FA5}">
                      <a16:colId xmlns:a16="http://schemas.microsoft.com/office/drawing/2014/main" val="20000"/>
                    </a:ext>
                  </a:extLst>
                </a:gridCol>
              </a:tblGrid>
              <a:tr h="635500">
                <a:tc>
                  <a:txBody>
                    <a:bodyPr/>
                    <a:lstStyle/>
                    <a:p>
                      <a:pPr marL="0" marR="0" algn="l">
                        <a:lnSpc>
                          <a:spcPct val="115000"/>
                        </a:lnSpc>
                        <a:spcBef>
                          <a:spcPts val="0"/>
                        </a:spcBef>
                        <a:spcAft>
                          <a:spcPts val="0"/>
                        </a:spcAft>
                      </a:pPr>
                      <a:r>
                        <a:rPr lang="en-IN" sz="1600" b="0" dirty="0">
                          <a:effectLst/>
                          <a:latin typeface="Casper" panose="02000506000000020004"/>
                          <a:ea typeface="Times New Roman" panose="02020603050405020304" pitchFamily="18" charset="0"/>
                          <a:cs typeface="Times New Roman" panose="02020603050405020304" pitchFamily="18" charset="0"/>
                        </a:rPr>
                        <a:t>After</a:t>
                      </a:r>
                      <a:r>
                        <a:rPr lang="en-IN" sz="1600" b="0" baseline="0" dirty="0">
                          <a:effectLst/>
                          <a:latin typeface="Casper" panose="02000506000000020004"/>
                          <a:ea typeface="Times New Roman" panose="02020603050405020304" pitchFamily="18" charset="0"/>
                          <a:cs typeface="Times New Roman" panose="02020603050405020304" pitchFamily="18" charset="0"/>
                        </a:rPr>
                        <a:t> this course student will be able to:</a:t>
                      </a:r>
                      <a:endParaRPr lang="en-US" sz="1600" b="0" dirty="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1039405">
                <a:tc>
                  <a:txBody>
                    <a:bodyPr/>
                    <a:lstStyle/>
                    <a:p>
                      <a:pPr marL="342900" lvl="0" indent="-342900" algn="l">
                        <a:lnSpc>
                          <a:spcPct val="115000"/>
                        </a:lnSpc>
                        <a:spcAft>
                          <a:spcPts val="0"/>
                        </a:spcAft>
                        <a:buFont typeface="Symbol" panose="05050102010706020507" pitchFamily="18" charset="2"/>
                        <a:buChar char=""/>
                      </a:pPr>
                      <a:r>
                        <a:rPr lang="en-US" sz="2000" dirty="0">
                          <a:solidFill>
                            <a:srgbClr val="231F20"/>
                          </a:solidFill>
                          <a:effectLst/>
                          <a:latin typeface="Casper" panose="02000506000000020004"/>
                          <a:ea typeface="Calibri" panose="020F0502020204030204" pitchFamily="34" charset="0"/>
                          <a:cs typeface="Times New Roman" panose="02020603050405020304" pitchFamily="18" charset="0"/>
                        </a:rPr>
                        <a:t>To bring together several key of Computer network design and architecture</a:t>
                      </a:r>
                      <a:endParaRPr lang="en-IN" sz="2000" dirty="0">
                        <a:effectLst/>
                        <a:latin typeface="Casper" panose="02000506000000020004"/>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950313">
                <a:tc>
                  <a:txBody>
                    <a:bodyPr/>
                    <a:lstStyle/>
                    <a:p>
                      <a:pPr marL="342900" lvl="0" indent="-342900" algn="l">
                        <a:lnSpc>
                          <a:spcPct val="115000"/>
                        </a:lnSpc>
                        <a:spcAft>
                          <a:spcPts val="0"/>
                        </a:spcAft>
                        <a:buFont typeface="Symbol" panose="05050102010706020507" pitchFamily="18" charset="2"/>
                        <a:buChar char=""/>
                      </a:pPr>
                      <a:r>
                        <a:rPr lang="en-US" sz="2000" dirty="0">
                          <a:solidFill>
                            <a:srgbClr val="231F20"/>
                          </a:solidFill>
                          <a:effectLst/>
                          <a:latin typeface="Casper" panose="02000506000000020004"/>
                          <a:ea typeface="Calibri" panose="020F0502020204030204" pitchFamily="34" charset="0"/>
                          <a:cs typeface="Times New Roman" panose="02020603050405020304" pitchFamily="18" charset="0"/>
                        </a:rPr>
                        <a:t>To </a:t>
                      </a:r>
                      <a:r>
                        <a:rPr lang="en-US" sz="2000" dirty="0">
                          <a:effectLst/>
                          <a:latin typeface="Casper" panose="02000506000000020004"/>
                          <a:ea typeface="Calibri" panose="020F0502020204030204" pitchFamily="34" charset="0"/>
                          <a:cs typeface="Times New Roman" panose="02020603050405020304" pitchFamily="18" charset="0"/>
                        </a:rPr>
                        <a:t>Familiarize the student with the basic taxonomy and terminology of the computer networking area.</a:t>
                      </a:r>
                      <a:endParaRPr lang="en-IN" sz="2000" dirty="0">
                        <a:effectLst/>
                        <a:latin typeface="Casper" panose="02000506000000020004"/>
                        <a:ea typeface="Calibri" panose="020F0502020204030204" pitchFamily="34" charset="0"/>
                        <a:cs typeface="Times New Roman" panose="02020603050405020304" pitchFamily="18" charset="0"/>
                      </a:endParaRPr>
                    </a:p>
                    <a:p>
                      <a:pPr marL="0" lvl="0" indent="0" algn="l">
                        <a:lnSpc>
                          <a:spcPct val="115000"/>
                        </a:lnSpc>
                        <a:spcAft>
                          <a:spcPts val="1000"/>
                        </a:spcAft>
                        <a:buFont typeface="Symbol" panose="05050102010706020507" pitchFamily="18" charset="2"/>
                        <a:buNone/>
                      </a:pPr>
                      <a:endParaRPr lang="en-IN" sz="2000" dirty="0">
                        <a:effectLst/>
                        <a:latin typeface="Casper" panose="02000506000000020004"/>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819645">
                <a:tc>
                  <a:txBody>
                    <a:bodyPr/>
                    <a:lstStyle/>
                    <a:p>
                      <a:pPr marL="342900" lvl="0" indent="-342900" algn="l">
                        <a:lnSpc>
                          <a:spcPct val="115000"/>
                        </a:lnSpc>
                        <a:spcAft>
                          <a:spcPts val="1000"/>
                        </a:spcAft>
                        <a:buFont typeface="Symbol" panose="05050102010706020507" pitchFamily="18" charset="2"/>
                        <a:buChar char=""/>
                      </a:pPr>
                      <a:r>
                        <a:rPr lang="en-US" sz="2000" dirty="0">
                          <a:solidFill>
                            <a:srgbClr val="231F20"/>
                          </a:solidFill>
                          <a:effectLst/>
                          <a:latin typeface="Casper" panose="02000506000000020004"/>
                          <a:ea typeface="Calibri" panose="020F0502020204030204" pitchFamily="34" charset="0"/>
                          <a:cs typeface="Times New Roman" panose="02020603050405020304" pitchFamily="18" charset="0"/>
                        </a:rPr>
                        <a:t>To </a:t>
                      </a:r>
                      <a:r>
                        <a:rPr lang="en-US" sz="2000" dirty="0">
                          <a:effectLst/>
                          <a:latin typeface="Casper" panose="02000506000000020004"/>
                          <a:ea typeface="Calibri" panose="020F0502020204030204" pitchFamily="34" charset="0"/>
                          <a:cs typeface="Times New Roman" panose="02020603050405020304" pitchFamily="18" charset="0"/>
                        </a:rPr>
                        <a:t>Allow the student to gain expertise in some specific areas of networking such as the design and maintenance of individual networks.</a:t>
                      </a:r>
                      <a:endParaRPr lang="en-IN" sz="2000" dirty="0">
                        <a:effectLst/>
                        <a:latin typeface="Casper" panose="02000506000000020004"/>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pic>
        <p:nvPicPr>
          <p:cNvPr id="9" name="Picture 8" descr="Those Infernal &quot;Learning Outcomes&quot;"/>
          <p:cNvPicPr/>
          <p:nvPr/>
        </p:nvPicPr>
        <p:blipFill>
          <a:blip r:embed="rId2">
            <a:extLst>
              <a:ext uri="{28A0092B-C50C-407E-A947-70E740481C1C}">
                <a14:useLocalDpi xmlns:a14="http://schemas.microsoft.com/office/drawing/2010/main" val="0"/>
              </a:ext>
            </a:extLst>
          </a:blip>
          <a:srcRect/>
          <a:stretch>
            <a:fillRect/>
          </a:stretch>
        </p:blipFill>
        <p:spPr bwMode="auto">
          <a:xfrm>
            <a:off x="6491079" y="2023670"/>
            <a:ext cx="5170697" cy="3209665"/>
          </a:xfrm>
          <a:prstGeom prst="rect">
            <a:avLst/>
          </a:prstGeom>
          <a:noFill/>
          <a:ln>
            <a:noFill/>
          </a:ln>
        </p:spPr>
      </p:pic>
    </p:spTree>
    <p:extLst>
      <p:ext uri="{BB962C8B-B14F-4D97-AF65-F5344CB8AC3E}">
        <p14:creationId xmlns:p14="http://schemas.microsoft.com/office/powerpoint/2010/main" val="2225463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14274" y="426544"/>
            <a:ext cx="7924800" cy="609600"/>
          </a:xfrm>
        </p:spPr>
        <p:txBody>
          <a:bodyPr>
            <a:noAutofit/>
          </a:bodyPr>
          <a:lstStyle/>
          <a:p>
            <a:pPr>
              <a:defRPr/>
            </a:pPr>
            <a:r>
              <a:rPr lang="en-US" b="1" dirty="0"/>
              <a:t>Contents to be Covered</a:t>
            </a:r>
            <a:endParaRPr lang="en-IN" b="1" dirty="0"/>
          </a:p>
        </p:txBody>
      </p:sp>
      <p:sp>
        <p:nvSpPr>
          <p:cNvPr id="15365" name="Content Placeholder 4"/>
          <p:cNvSpPr>
            <a:spLocks noGrp="1"/>
          </p:cNvSpPr>
          <p:nvPr>
            <p:ph idx="1"/>
          </p:nvPr>
        </p:nvSpPr>
        <p:spPr bwMode="auto">
          <a:xfrm>
            <a:off x="838200" y="1470518"/>
            <a:ext cx="10515600" cy="4351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normAutofit/>
          </a:bodyPr>
          <a:lstStyle/>
          <a:p>
            <a:r>
              <a:rPr lang="en-US" altLang="en-GB" dirty="0"/>
              <a:t>Network Protocols</a:t>
            </a:r>
          </a:p>
          <a:p>
            <a:r>
              <a:rPr lang="en-US" altLang="en-GB" dirty="0"/>
              <a:t>Classification of Network Protocols</a:t>
            </a:r>
          </a:p>
          <a:p>
            <a:r>
              <a:rPr lang="en-US" altLang="en-GB" dirty="0"/>
              <a:t>IPv6 Header Format</a:t>
            </a:r>
          </a:p>
          <a:p>
            <a:endParaRPr lang="en-US" altLang="en-GB" dirty="0"/>
          </a:p>
          <a:p>
            <a:endParaRPr lang="en-US" alt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Network protocols</a:t>
            </a:r>
          </a:p>
        </p:txBody>
      </p:sp>
      <p:sp>
        <p:nvSpPr>
          <p:cNvPr id="3" name="Content Placeholder 2"/>
          <p:cNvSpPr>
            <a:spLocks noGrp="1"/>
          </p:cNvSpPr>
          <p:nvPr>
            <p:ph idx="1"/>
          </p:nvPr>
        </p:nvSpPr>
        <p:spPr/>
        <p:txBody>
          <a:bodyPr/>
          <a:lstStyle/>
          <a:p>
            <a:r>
              <a:rPr lang="en-US"/>
              <a:t>Network protocols are a set of rules, conventions, and data structures that dictate how devices exchange data across networks.</a:t>
            </a:r>
          </a:p>
          <a:p>
            <a:r>
              <a:rPr lang="en-US"/>
              <a:t>A network protocol is an established set of rules that determine how data is transmitted between different devices in the same network. Essentially, it allows connected devices to communicate with each other, regardless of any differences in their internal processes, structure or design.</a:t>
            </a:r>
          </a:p>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OSI model: How network protocols work</a:t>
            </a:r>
          </a:p>
        </p:txBody>
      </p:sp>
      <p:sp>
        <p:nvSpPr>
          <p:cNvPr id="3" name="Content Placeholder 2"/>
          <p:cNvSpPr>
            <a:spLocks noGrp="1"/>
          </p:cNvSpPr>
          <p:nvPr>
            <p:ph idx="1"/>
          </p:nvPr>
        </p:nvSpPr>
        <p:spPr/>
        <p:txBody>
          <a:bodyPr/>
          <a:lstStyle/>
          <a:p>
            <a:r>
              <a:rPr lang="en-US"/>
              <a:t>The OSI model splits the communication process between two network devices into 7 layers. A task or group of tasks is assigned to each of these 7 layers. All the layers are self-contained, and the tasks assigned to them can be executed independently.</a:t>
            </a:r>
          </a:p>
          <a:p>
            <a:r>
              <a:rPr lang="en-US"/>
              <a:t>The seven layers in the OSI model can be divided into two groups: upper layers, including layers 7, 6, and 5, and lower layers, including layers 4, 3, 2, and 1. The upper layers deal with application issues, and the lower layers deal with data transport issues.</a:t>
            </a:r>
          </a:p>
        </p:txBody>
      </p:sp>
      <p:sp>
        <p:nvSpPr>
          <p:cNvPr id="4" name="Slide Number Placeholder 3"/>
          <p:cNvSpPr>
            <a:spLocks noGrp="1"/>
          </p:cNvSpPr>
          <p:nvPr>
            <p:ph type="sldNum" sz="quarter" idx="12"/>
          </p:nvPr>
        </p:nvSpPr>
        <p:spPr/>
        <p:txBody>
          <a:bodyPr/>
          <a:lstStyle/>
          <a:p>
            <a:fld id="{BDCDBBEF-AA6C-4BA6-85B2-A17D7F280E38}"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Classification of network protocols</a:t>
            </a:r>
          </a:p>
        </p:txBody>
      </p:sp>
      <p:sp>
        <p:nvSpPr>
          <p:cNvPr id="3" name="Content Placeholder 2"/>
          <p:cNvSpPr>
            <a:spLocks noGrp="1"/>
          </p:cNvSpPr>
          <p:nvPr>
            <p:ph idx="1"/>
          </p:nvPr>
        </p:nvSpPr>
        <p:spPr/>
        <p:txBody>
          <a:bodyPr/>
          <a:lstStyle/>
          <a:p>
            <a:r>
              <a:rPr lang="en-US"/>
              <a:t>DHCP: Dynamic Host Configuration Protocol</a:t>
            </a:r>
          </a:p>
          <a:p>
            <a:pPr marL="0" indent="0">
              <a:buNone/>
            </a:pPr>
            <a:r>
              <a:rPr lang="en-US"/>
              <a:t>DHCP is a communication protocol that enables network administrators to automate the assignment of IP addresses in a network. In an IP network, every device connecting to the internet requires a unique IP. DHCP lets network admins distribute IP addresses from a central point and automatically send a new IP address when a device is plugged in from a different place in the network. DHCP works on a client-server model.</a:t>
            </a:r>
          </a:p>
        </p:txBody>
      </p:sp>
      <p:sp>
        <p:nvSpPr>
          <p:cNvPr id="4" name="Slide Number Placeholder 3"/>
          <p:cNvSpPr>
            <a:spLocks noGrp="1"/>
          </p:cNvSpPr>
          <p:nvPr>
            <p:ph type="sldNum" sz="quarter" idx="12"/>
          </p:nvPr>
        </p:nvSpPr>
        <p:spPr/>
        <p:txBody>
          <a:bodyPr/>
          <a:lstStyle/>
          <a:p>
            <a:fld id="{BDCDBBEF-AA6C-4BA6-85B2-A17D7F280E38}"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DNS: Domain Name System protocol</a:t>
            </a:r>
          </a:p>
          <a:p>
            <a:pPr marL="0" indent="0">
              <a:buNone/>
            </a:pPr>
            <a:r>
              <a:rPr lang="en-US"/>
              <a:t>The DNS protocol helps in translating or mapping host names to IP addresses. DNS works on a client-server model, and uses a distributed database over a hierarchy of name servers.</a:t>
            </a:r>
          </a:p>
          <a:p>
            <a:pPr marL="0" indent="0">
              <a:buNone/>
            </a:pPr>
            <a:endParaRPr lang="en-US"/>
          </a:p>
          <a:p>
            <a:pPr marL="0" indent="0">
              <a:buNone/>
            </a:pPr>
            <a:r>
              <a:rPr lang="en-US"/>
              <a:t>Hosts are identified based on their IP addresses, but memorizing an IP address is difficult due to its complexity. IPs are also dynamic, making it all the more necessary to map domain names to IP addresses. DNS helps resolve this issue by converting the domain names of websites into numerical IP addresses.</a:t>
            </a:r>
          </a:p>
        </p:txBody>
      </p:sp>
      <p:sp>
        <p:nvSpPr>
          <p:cNvPr id="4" name="Slide Number Placeholder 3"/>
          <p:cNvSpPr>
            <a:spLocks noGrp="1"/>
          </p:cNvSpPr>
          <p:nvPr>
            <p:ph type="sldNum" sz="quarter" idx="12"/>
          </p:nvPr>
        </p:nvSpPr>
        <p:spPr/>
        <p:txBody>
          <a:bodyPr/>
          <a:lstStyle/>
          <a:p>
            <a:fld id="{BDCDBBEF-AA6C-4BA6-85B2-A17D7F280E38}"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 FTP: File Transfer Protocol</a:t>
            </a:r>
          </a:p>
          <a:p>
            <a:pPr marL="0" indent="0">
              <a:buNone/>
            </a:pPr>
            <a:r>
              <a:rPr lang="en-US"/>
              <a:t>File Transfer Protocol enables file sharing between hosts, both local and remote, and runs on top of TCP. For file transfer, FTP creates two TCP connections: control and data connection. The control connection is used to transfer control information like passwords, commands to retrieve and store files, etc., and the data connection is used to transfer the actual file. Both of these connections run in parallel during the entire file transfer process.</a:t>
            </a:r>
          </a:p>
        </p:txBody>
      </p:sp>
      <p:sp>
        <p:nvSpPr>
          <p:cNvPr id="4" name="Slide Number Placeholder 3"/>
          <p:cNvSpPr>
            <a:spLocks noGrp="1"/>
          </p:cNvSpPr>
          <p:nvPr>
            <p:ph type="sldNum" sz="quarter" idx="12"/>
          </p:nvPr>
        </p:nvSpPr>
        <p:spPr/>
        <p:txBody>
          <a:bodyPr/>
          <a:lstStyle/>
          <a:p>
            <a:fld id="{BDCDBBEF-AA6C-4BA6-85B2-A17D7F280E38}" type="slidenum">
              <a:rPr lang="en-US" smtClean="0"/>
              <a:t>9</a:t>
            </a:fld>
            <a:endParaRPr lang="en-US"/>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TotalTime>
  <Words>1835</Words>
  <Application>Microsoft Office PowerPoint</Application>
  <PresentationFormat>Widescreen</PresentationFormat>
  <Paragraphs>107</Paragraphs>
  <Slides>21</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21</vt:i4>
      </vt:variant>
    </vt:vector>
  </HeadingPairs>
  <TitlesOfParts>
    <vt:vector size="32" baseType="lpstr">
      <vt:lpstr>Arial</vt:lpstr>
      <vt:lpstr>Calibri</vt:lpstr>
      <vt:lpstr>Calibri Light</vt:lpstr>
      <vt:lpstr>Casper</vt:lpstr>
      <vt:lpstr>Casper Bold</vt:lpstr>
      <vt:lpstr>Karla</vt:lpstr>
      <vt:lpstr>Raleway ExtraBold</vt:lpstr>
      <vt:lpstr>Symbol</vt:lpstr>
      <vt:lpstr>Times New Roman</vt:lpstr>
      <vt:lpstr>1_Office Theme</vt:lpstr>
      <vt:lpstr>Contents Slide Master</vt:lpstr>
      <vt:lpstr>PowerPoint Presentation</vt:lpstr>
      <vt:lpstr>Course Objectives  </vt:lpstr>
      <vt:lpstr>Course Outcomes  </vt:lpstr>
      <vt:lpstr>Contents to be Covered</vt:lpstr>
      <vt:lpstr>  Network protocols</vt:lpstr>
      <vt:lpstr>The OSI model: How network protocols work</vt:lpstr>
      <vt:lpstr>Classification of network protocols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IPv6 Introduction</vt:lpstr>
      <vt:lpstr>PowerPoint Presentation</vt:lpstr>
      <vt:lpstr>PowerPoint Presentation</vt:lpstr>
      <vt:lpstr>Key Points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Monica Luthra</cp:lastModifiedBy>
  <cp:revision>271</cp:revision>
  <dcterms:created xsi:type="dcterms:W3CDTF">2019-01-09T10:33:00Z</dcterms:created>
  <dcterms:modified xsi:type="dcterms:W3CDTF">2022-09-12T05:09:01Z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1033-11.2.0.9937</vt:lpwstr>
  </property>
</Properties>
</file>