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9"/>
  </p:notesMasterIdLst>
  <p:handoutMasterIdLst>
    <p:handoutMasterId r:id="rId20"/>
  </p:handoutMasterIdLst>
  <p:sldIdLst>
    <p:sldId id="277" r:id="rId3"/>
    <p:sldId id="442" r:id="rId4"/>
    <p:sldId id="443" r:id="rId5"/>
    <p:sldId id="307" r:id="rId6"/>
    <p:sldId id="427" r:id="rId7"/>
    <p:sldId id="444" r:id="rId8"/>
    <p:sldId id="445" r:id="rId9"/>
    <p:sldId id="446" r:id="rId10"/>
    <p:sldId id="447" r:id="rId11"/>
    <p:sldId id="448" r:id="rId12"/>
    <p:sldId id="449" r:id="rId13"/>
    <p:sldId id="450" r:id="rId14"/>
    <p:sldId id="451" r:id="rId15"/>
    <p:sldId id="452" r:id="rId16"/>
    <p:sldId id="425" r:id="rId17"/>
    <p:sldId id="3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2">
          <p15:clr>
            <a:srgbClr val="A4A3A4"/>
          </p15:clr>
        </p15:guide>
        <p15:guide id="2" pos="3840">
          <p15:clr>
            <a:srgbClr val="A4A3A4"/>
          </p15:clr>
        </p15:guide>
      </p15:sldGuideLst>
    </p:ext>
    <p:ext uri="{2D200454-40CA-4A62-9FC3-DE9A4176ACB9}">
      <p15:notesGuideLst xmlns:p15="http://schemas.microsoft.com/office/powerpoint/2012/main">
        <p15:guide id="1" orient="horz" pos="287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94660"/>
  </p:normalViewPr>
  <p:slideViewPr>
    <p:cSldViewPr snapToGrid="0">
      <p:cViewPr varScale="1">
        <p:scale>
          <a:sx n="82" d="100"/>
          <a:sy n="82" d="100"/>
        </p:scale>
        <p:origin x="696" y="77"/>
      </p:cViewPr>
      <p:guideLst>
        <p:guide orient="horz" pos="2152"/>
        <p:guide pos="3840"/>
      </p:guideLst>
    </p:cSldViewPr>
  </p:slideViewPr>
  <p:notesTextViewPr>
    <p:cViewPr>
      <p:scale>
        <a:sx n="1" d="1"/>
        <a:sy n="1" d="1"/>
      </p:scale>
      <p:origin x="0" y="0"/>
    </p:cViewPr>
  </p:notesTextViewPr>
  <p:notesViewPr>
    <p:cSldViewPr snapToGrid="0">
      <p:cViewPr varScale="1">
        <p:scale>
          <a:sx n="67" d="100"/>
          <a:sy n="67" d="100"/>
        </p:scale>
        <p:origin x="-3168" y="-77"/>
      </p:cViewPr>
      <p:guideLst>
        <p:guide orient="horz" pos="287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t>9/12/2022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t>9/12/2022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1" fmla="*/ 19050 w 12211050"/>
              <a:gd name="connsiteY0-2" fmla="*/ 0 h 4133850"/>
              <a:gd name="connsiteX1-3" fmla="*/ 12211050 w 12211050"/>
              <a:gd name="connsiteY1-4" fmla="*/ 0 h 4133850"/>
              <a:gd name="connsiteX2-5" fmla="*/ 12211050 w 12211050"/>
              <a:gd name="connsiteY2-6" fmla="*/ 4133850 h 4133850"/>
              <a:gd name="connsiteX3-7" fmla="*/ 0 w 12211050"/>
              <a:gd name="connsiteY3-8" fmla="*/ 3219450 h 4133850"/>
              <a:gd name="connsiteX4-9" fmla="*/ 19050 w 12211050"/>
              <a:gd name="connsiteY4-10" fmla="*/ 0 h 4133850"/>
              <a:gd name="connsiteX0-11" fmla="*/ 19050 w 12211050"/>
              <a:gd name="connsiteY0-12" fmla="*/ 0 h 4438650"/>
              <a:gd name="connsiteX1-13" fmla="*/ 12211050 w 12211050"/>
              <a:gd name="connsiteY1-14" fmla="*/ 0 h 4438650"/>
              <a:gd name="connsiteX2-15" fmla="*/ 12211050 w 12211050"/>
              <a:gd name="connsiteY2-16" fmla="*/ 4438650 h 4438650"/>
              <a:gd name="connsiteX3-17" fmla="*/ 0 w 12211050"/>
              <a:gd name="connsiteY3-18" fmla="*/ 3219450 h 4438650"/>
              <a:gd name="connsiteX4-19" fmla="*/ 19050 w 12211050"/>
              <a:gd name="connsiteY4-20" fmla="*/ 0 h 44386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hf hdr="0" ftr="0" dt="0"/>
  <p:txStyles>
    <p:titleStyle>
      <a:lvl1pPr algn="ctr" defTabSz="1219200" rtl="0" eaLnBrk="1" latinLnBrk="1"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1"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1"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geeksforgeeks.org/internet-protocol-version-6-ipv6-header/"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tutorialspoint.com/what-is-a-routing-algorithm-in-computer-network/"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574766" y="1459925"/>
            <a:ext cx="11103427" cy="337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IN" sz="3600" b="1" dirty="0">
                <a:latin typeface="Casper Bold"/>
              </a:rPr>
              <a:t>Apex Institute of Technology</a:t>
            </a:r>
            <a:endParaRPr lang="en-US" sz="3600" dirty="0">
              <a:latin typeface="Casper Bold"/>
            </a:endParaRPr>
          </a:p>
          <a:p>
            <a:pPr algn="ctr"/>
            <a:r>
              <a:rPr lang="en-IN" sz="2000" b="1" dirty="0">
                <a:latin typeface="Casper Bold"/>
              </a:rPr>
              <a:t>Department of Computer Science &amp; Engineering</a:t>
            </a:r>
            <a:endParaRPr lang="en-US" sz="2000" b="1" dirty="0">
              <a:latin typeface="Casper Bold"/>
            </a:endParaRPr>
          </a:p>
          <a:p>
            <a:pPr lvl="0" algn="ctr" defTabSz="622300">
              <a:lnSpc>
                <a:spcPct val="90000"/>
              </a:lnSpc>
              <a:spcBef>
                <a:spcPct val="0"/>
              </a:spcBef>
              <a:spcAft>
                <a:spcPct val="35000"/>
              </a:spcAft>
            </a:pPr>
            <a:endParaRPr lang="en-US" sz="2800" dirty="0">
              <a:latin typeface="Casper Bold"/>
            </a:endParaRPr>
          </a:p>
          <a:p>
            <a:pPr lvl="0" algn="ctr" defTabSz="622300">
              <a:lnSpc>
                <a:spcPct val="90000"/>
              </a:lnSpc>
              <a:spcBef>
                <a:spcPct val="0"/>
              </a:spcBef>
              <a:spcAft>
                <a:spcPct val="35000"/>
              </a:spcAft>
            </a:pPr>
            <a:r>
              <a:rPr lang="en-US" sz="3600" b="1" dirty="0">
                <a:latin typeface="Casper Bold"/>
              </a:rPr>
              <a:t>Computer Networks </a:t>
            </a:r>
          </a:p>
          <a:p>
            <a:pPr lvl="0" algn="ctr" defTabSz="622300">
              <a:lnSpc>
                <a:spcPct val="90000"/>
              </a:lnSpc>
              <a:spcBef>
                <a:spcPct val="0"/>
              </a:spcBef>
              <a:spcAft>
                <a:spcPct val="35000"/>
              </a:spcAft>
            </a:pPr>
            <a:r>
              <a:rPr lang="en-US" sz="3600" b="1">
                <a:latin typeface="Casper Bold"/>
              </a:rPr>
              <a:t>(CST-335)</a:t>
            </a:r>
            <a:endParaRPr lang="en-US" sz="3600" b="1" dirty="0">
              <a:latin typeface="Casper Bold"/>
            </a:endParaRPr>
          </a:p>
          <a:p>
            <a:pPr lvl="0" algn="ctr" defTabSz="622300">
              <a:lnSpc>
                <a:spcPct val="90000"/>
              </a:lnSpc>
              <a:spcBef>
                <a:spcPct val="0"/>
              </a:spcBef>
              <a:spcAft>
                <a:spcPct val="35000"/>
              </a:spcAft>
            </a:pPr>
            <a:endParaRPr lang="en-US" sz="3600" b="1" dirty="0">
              <a:latin typeface="Casper Bold"/>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t>1</a:t>
            </a:fld>
            <a:endParaRPr lang="en-US"/>
          </a:p>
        </p:txBody>
      </p:sp>
      <p:sp>
        <p:nvSpPr>
          <p:cNvPr id="2" name="TextBox 1"/>
          <p:cNvSpPr txBox="1"/>
          <p:nvPr/>
        </p:nvSpPr>
        <p:spPr>
          <a:xfrm>
            <a:off x="685800" y="5590145"/>
            <a:ext cx="4301314" cy="119888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Dr.Monica Luthra</a:t>
            </a:r>
          </a:p>
          <a:p>
            <a:r>
              <a:rPr lang="en-US" dirty="0">
                <a:latin typeface="Times New Roman" panose="02020603050405020304" pitchFamily="18" charset="0"/>
                <a:cs typeface="Times New Roman" panose="02020603050405020304" pitchFamily="18" charset="0"/>
              </a:rPr>
              <a:t>E9836</a:t>
            </a:r>
          </a:p>
          <a:p>
            <a:r>
              <a:rPr lang="en-IN" dirty="0">
                <a:latin typeface="Times New Roman" panose="02020603050405020304" pitchFamily="18" charset="0"/>
                <a:cs typeface="Times New Roman" panose="02020603050405020304" pitchFamily="18" charset="0"/>
              </a:rPr>
              <a:t>Assistant Professor</a:t>
            </a:r>
          </a:p>
          <a:p>
            <a:r>
              <a:rPr lang="en-IN" dirty="0">
                <a:latin typeface="Times New Roman" panose="02020603050405020304" pitchFamily="18" charset="0"/>
                <a:cs typeface="Times New Roman" panose="02020603050405020304" pitchFamily="18" charset="0"/>
              </a:rPr>
              <a:t>CSE(AIT), CU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 State Routing</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Link State Routing has two phases:</a:t>
            </a:r>
          </a:p>
          <a:p>
            <a:r>
              <a:rPr lang="en-US" dirty="0"/>
              <a:t>Reliable Flooding</a:t>
            </a:r>
          </a:p>
          <a:p>
            <a:r>
              <a:rPr lang="en-US" b="1" dirty="0"/>
              <a:t>Initial state:</a:t>
            </a:r>
            <a:r>
              <a:rPr lang="en-US" dirty="0"/>
              <a:t> Each node knows the cost of its neighbors.</a:t>
            </a:r>
          </a:p>
          <a:p>
            <a:r>
              <a:rPr lang="en-US" b="1" dirty="0"/>
              <a:t>Final state:</a:t>
            </a:r>
            <a:r>
              <a:rPr lang="en-US" dirty="0"/>
              <a:t> Each node knows the entire graph.</a:t>
            </a:r>
          </a:p>
          <a:p>
            <a:r>
              <a:rPr lang="en-US" dirty="0"/>
              <a:t>Route Calculation</a:t>
            </a:r>
          </a:p>
          <a:p>
            <a:r>
              <a:rPr lang="en-US" dirty="0"/>
              <a:t>Each node uses </a:t>
            </a:r>
            <a:r>
              <a:rPr lang="en-US" dirty="0" err="1"/>
              <a:t>Dijkstra's</a:t>
            </a:r>
            <a:r>
              <a:rPr lang="en-US" dirty="0"/>
              <a:t> algorithm on the graph to calculate the optimal routes to all nodes.</a:t>
            </a:r>
          </a:p>
          <a:p>
            <a:r>
              <a:rPr lang="en-US" dirty="0"/>
              <a:t>The Link state routing algorithm is also known as </a:t>
            </a:r>
            <a:r>
              <a:rPr lang="en-US" dirty="0" err="1"/>
              <a:t>Dijkstra's</a:t>
            </a:r>
            <a:r>
              <a:rPr lang="en-US" dirty="0"/>
              <a:t> algorithm which is used to find the shortest path from one node to every other node in the network.</a:t>
            </a:r>
          </a:p>
          <a:p>
            <a:r>
              <a:rPr lang="en-US" dirty="0"/>
              <a:t>The </a:t>
            </a:r>
            <a:r>
              <a:rPr lang="en-US" dirty="0" err="1"/>
              <a:t>Dijkstra's</a:t>
            </a:r>
            <a:r>
              <a:rPr lang="en-US" dirty="0"/>
              <a:t> algorithm is an iterative, and it has the property that after k</a:t>
            </a:r>
            <a:r>
              <a:rPr lang="en-US" baseline="30000" dirty="0"/>
              <a:t>th</a:t>
            </a:r>
            <a:r>
              <a:rPr lang="en-US" dirty="0"/>
              <a:t> iteration of the algorithm, the least cost paths are well known for k destination nodes.</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t>10</a:t>
            </a:fld>
            <a:endParaRPr lang="en-US"/>
          </a:p>
        </p:txBody>
      </p:sp>
    </p:spTree>
    <p:extLst>
      <p:ext uri="{BB962C8B-B14F-4D97-AF65-F5344CB8AC3E}">
        <p14:creationId xmlns:p14="http://schemas.microsoft.com/office/powerpoint/2010/main" val="3354786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t>11</a:t>
            </a:fld>
            <a:endParaRPr lang="en-US"/>
          </a:p>
        </p:txBody>
      </p:sp>
      <p:pic>
        <p:nvPicPr>
          <p:cNvPr id="5" name="Picture 4"/>
          <p:cNvPicPr>
            <a:picLocks noChangeAspect="1"/>
          </p:cNvPicPr>
          <p:nvPr/>
        </p:nvPicPr>
        <p:blipFill>
          <a:blip r:embed="rId2"/>
          <a:stretch>
            <a:fillRect/>
          </a:stretch>
        </p:blipFill>
        <p:spPr>
          <a:xfrm>
            <a:off x="2814773" y="2319474"/>
            <a:ext cx="4629150" cy="3028950"/>
          </a:xfrm>
          <a:prstGeom prst="rect">
            <a:avLst/>
          </a:prstGeom>
        </p:spPr>
      </p:pic>
      <p:sp>
        <p:nvSpPr>
          <p:cNvPr id="6" name="TextBox 5"/>
          <p:cNvSpPr txBox="1"/>
          <p:nvPr/>
        </p:nvSpPr>
        <p:spPr>
          <a:xfrm>
            <a:off x="388305" y="6466840"/>
            <a:ext cx="7631256" cy="307777"/>
          </a:xfrm>
          <a:prstGeom prst="rect">
            <a:avLst/>
          </a:prstGeom>
          <a:noFill/>
        </p:spPr>
        <p:txBody>
          <a:bodyPr wrap="none" rtlCol="0">
            <a:spAutoFit/>
          </a:bodyPr>
          <a:lstStyle/>
          <a:p>
            <a:r>
              <a:rPr lang="en-US" altLang="en-IN" sz="1400" dirty="0">
                <a:latin typeface="Casper"/>
              </a:rPr>
              <a:t> </a:t>
            </a:r>
            <a:r>
              <a:rPr lang="en-IN" sz="1400" dirty="0">
                <a:latin typeface="Casper"/>
              </a:rPr>
              <a:t>Source : https://www.tutorialspoint.com/data_communication_computer_network/network_layer_routing.htm</a:t>
            </a:r>
          </a:p>
        </p:txBody>
      </p:sp>
    </p:spTree>
    <p:extLst>
      <p:ext uri="{BB962C8B-B14F-4D97-AF65-F5344CB8AC3E}">
        <p14:creationId xmlns:p14="http://schemas.microsoft.com/office/powerpoint/2010/main" val="2187836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Hierarchical Routing</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r>
              <a:rPr lang="en-US" dirty="0"/>
              <a:t>This is essentially a 'Divide and Conquer' strategy. The network is divided into different regions and a router for a particular region knows only about its own domain and other routers. Thus, the network is viewed at two levels:</a:t>
            </a:r>
          </a:p>
          <a:p>
            <a:r>
              <a:rPr lang="en-US" dirty="0"/>
              <a:t>The Sub-network level, where each node in a region has information about its peers in the same region and about the region's interface with other regions. Different regions may have different 'local' routing algorithms. Each local algorithm handles the traffic between nodes of the same region and also directs the outgoing packets to the appropriate interface.</a:t>
            </a:r>
          </a:p>
          <a:p>
            <a:r>
              <a:rPr lang="en-US" dirty="0"/>
              <a:t>The Network Level, where each region is considered as a single node connected to its interface nodes. The routing algorithms at this level handle the routing of packets between two interface nodes, and is isolated from intra-regional transfer.</a:t>
            </a:r>
          </a:p>
          <a:p>
            <a:r>
              <a:rPr lang="en-US" dirty="0"/>
              <a:t>Networks can be organized in hierarchies of many levels; e.g. local networks of a city at one level, the cities of a country at a level above it, and finally the network of all </a:t>
            </a:r>
            <a:r>
              <a:rPr lang="en-US" dirty="0" err="1"/>
              <a:t>nations.In</a:t>
            </a:r>
            <a:r>
              <a:rPr lang="en-US" dirty="0"/>
              <a:t> Hierarchical routing, the interfaces need to store information about:</a:t>
            </a:r>
          </a:p>
          <a:p>
            <a:r>
              <a:rPr lang="en-US" dirty="0"/>
              <a:t>All nodes in its region which are at one level below it.</a:t>
            </a:r>
          </a:p>
          <a:p>
            <a:r>
              <a:rPr lang="en-US" dirty="0"/>
              <a:t>Its peer interfaces.</a:t>
            </a:r>
          </a:p>
          <a:p>
            <a:r>
              <a:rPr lang="en-US" dirty="0"/>
              <a:t>At least one interface at a level above it, for outgoing packages.</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t>12</a:t>
            </a:fld>
            <a:endParaRPr lang="en-US"/>
          </a:p>
        </p:txBody>
      </p:sp>
    </p:spTree>
    <p:extLst>
      <p:ext uri="{BB962C8B-B14F-4D97-AF65-F5344CB8AC3E}">
        <p14:creationId xmlns:p14="http://schemas.microsoft.com/office/powerpoint/2010/main" val="4001547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Broadcast routing</a:t>
            </a:r>
            <a:br>
              <a:rPr lang="en-US" dirty="0"/>
            </a:br>
            <a:endParaRPr lang="en-US" dirty="0"/>
          </a:p>
        </p:txBody>
      </p:sp>
      <p:sp>
        <p:nvSpPr>
          <p:cNvPr id="3" name="Content Placeholder 2"/>
          <p:cNvSpPr>
            <a:spLocks noGrp="1"/>
          </p:cNvSpPr>
          <p:nvPr>
            <p:ph idx="1"/>
          </p:nvPr>
        </p:nvSpPr>
        <p:spPr>
          <a:xfrm>
            <a:off x="838200" y="1854925"/>
            <a:ext cx="6516189" cy="4322037"/>
          </a:xfrm>
        </p:spPr>
        <p:txBody>
          <a:bodyPr>
            <a:normAutofit fontScale="70000" lnSpcReduction="20000"/>
          </a:bodyPr>
          <a:lstStyle/>
          <a:p>
            <a:r>
              <a:rPr lang="en-US" dirty="0"/>
              <a:t>By default, the broadcast packets are not routed and forwarded by the routers on any network. Routers create broadcast domains. But it can be configured to forward broadcasts in some special cases. A broadcast message is destined to all network devices.</a:t>
            </a:r>
          </a:p>
          <a:p>
            <a:r>
              <a:rPr lang="en-US" dirty="0"/>
              <a:t>Broadcast routing can be done in two ways (algorithm):</a:t>
            </a:r>
          </a:p>
          <a:p>
            <a:r>
              <a:rPr lang="en-US" dirty="0"/>
              <a:t>A router creates a data packet and then sends it to each host one by one. In this case, the router creates multiple copies of single data packet with different destination addresses. All packets are sent as unicast but because they are sent to all, it simulates as if router is broadcasting.</a:t>
            </a:r>
          </a:p>
          <a:p>
            <a:r>
              <a:rPr lang="en-US" dirty="0"/>
              <a:t>This method consumes lots of bandwidth and router must destination address of each node.</a:t>
            </a:r>
          </a:p>
          <a:p>
            <a:r>
              <a:rPr lang="en-US" dirty="0"/>
              <a:t>Secondly, when router receives a packet that is to be broadcasted, it simply floods those packets out of all interfaces. All routers are configured in the same way.</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t>13</a:t>
            </a:fld>
            <a:endParaRPr lang="en-US"/>
          </a:p>
        </p:txBody>
      </p:sp>
      <p:pic>
        <p:nvPicPr>
          <p:cNvPr id="5" name="Picture 4"/>
          <p:cNvPicPr>
            <a:picLocks noChangeAspect="1"/>
          </p:cNvPicPr>
          <p:nvPr/>
        </p:nvPicPr>
        <p:blipFill>
          <a:blip r:embed="rId2"/>
          <a:stretch>
            <a:fillRect/>
          </a:stretch>
        </p:blipFill>
        <p:spPr>
          <a:xfrm>
            <a:off x="7067550" y="1854926"/>
            <a:ext cx="4709364" cy="2547258"/>
          </a:xfrm>
          <a:prstGeom prst="rect">
            <a:avLst/>
          </a:prstGeom>
        </p:spPr>
      </p:pic>
      <p:sp>
        <p:nvSpPr>
          <p:cNvPr id="6" name="TextBox 5"/>
          <p:cNvSpPr txBox="1"/>
          <p:nvPr/>
        </p:nvSpPr>
        <p:spPr>
          <a:xfrm>
            <a:off x="388305" y="6479903"/>
            <a:ext cx="7631256" cy="307777"/>
          </a:xfrm>
          <a:prstGeom prst="rect">
            <a:avLst/>
          </a:prstGeom>
          <a:noFill/>
        </p:spPr>
        <p:txBody>
          <a:bodyPr wrap="none" rtlCol="0">
            <a:spAutoFit/>
          </a:bodyPr>
          <a:lstStyle/>
          <a:p>
            <a:r>
              <a:rPr lang="en-US" altLang="en-IN" sz="1400" dirty="0">
                <a:latin typeface="Casper"/>
              </a:rPr>
              <a:t> </a:t>
            </a:r>
            <a:r>
              <a:rPr lang="en-IN" sz="1400" dirty="0">
                <a:latin typeface="Casper"/>
              </a:rPr>
              <a:t>Source : https://www.tutorialspoint.com/data_communication_computer_network/network_layer_routing.htm</a:t>
            </a:r>
          </a:p>
        </p:txBody>
      </p:sp>
    </p:spTree>
    <p:extLst>
      <p:ext uri="{BB962C8B-B14F-4D97-AF65-F5344CB8AC3E}">
        <p14:creationId xmlns:p14="http://schemas.microsoft.com/office/powerpoint/2010/main" val="1765892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Unicast routing</a:t>
            </a:r>
            <a:br>
              <a:rPr lang="en-US" dirty="0"/>
            </a:br>
            <a:endParaRPr lang="en-US" dirty="0"/>
          </a:p>
        </p:txBody>
      </p:sp>
      <p:sp>
        <p:nvSpPr>
          <p:cNvPr id="3" name="Content Placeholder 2"/>
          <p:cNvSpPr>
            <a:spLocks noGrp="1"/>
          </p:cNvSpPr>
          <p:nvPr>
            <p:ph idx="1"/>
          </p:nvPr>
        </p:nvSpPr>
        <p:spPr/>
        <p:txBody>
          <a:bodyPr/>
          <a:lstStyle/>
          <a:p>
            <a:r>
              <a:rPr lang="en-US" dirty="0"/>
              <a:t>Most of the traffic on the internet and intranets known as unicast data or unicast traffic is sent with specified destination. Routing unicast data over the internet is called unicast routing. It is the simplest form of routing because the destination is already known. Hence the router just has to look up the routing table and forward the packet to next hop.</a:t>
            </a:r>
          </a:p>
        </p:txBody>
      </p:sp>
      <p:sp>
        <p:nvSpPr>
          <p:cNvPr id="4" name="Slide Number Placeholder 3"/>
          <p:cNvSpPr>
            <a:spLocks noGrp="1"/>
          </p:cNvSpPr>
          <p:nvPr>
            <p:ph type="sldNum" sz="quarter" idx="12"/>
          </p:nvPr>
        </p:nvSpPr>
        <p:spPr/>
        <p:txBody>
          <a:bodyPr/>
          <a:lstStyle/>
          <a:p>
            <a:fld id="{BDCDBBEF-AA6C-4BA6-85B2-A17D7F280E38}" type="slidenum">
              <a:rPr lang="en-US" smtClean="0"/>
              <a:t>14</a:t>
            </a:fld>
            <a:endParaRPr lang="en-US"/>
          </a:p>
        </p:txBody>
      </p:sp>
      <p:pic>
        <p:nvPicPr>
          <p:cNvPr id="5" name="Picture 4"/>
          <p:cNvPicPr>
            <a:picLocks noChangeAspect="1"/>
          </p:cNvPicPr>
          <p:nvPr/>
        </p:nvPicPr>
        <p:blipFill>
          <a:blip r:embed="rId2"/>
          <a:stretch>
            <a:fillRect/>
          </a:stretch>
        </p:blipFill>
        <p:spPr>
          <a:xfrm>
            <a:off x="4266384" y="3816441"/>
            <a:ext cx="4344216" cy="2539909"/>
          </a:xfrm>
          <a:prstGeom prst="rect">
            <a:avLst/>
          </a:prstGeom>
        </p:spPr>
      </p:pic>
      <p:sp>
        <p:nvSpPr>
          <p:cNvPr id="6" name="TextBox 5"/>
          <p:cNvSpPr txBox="1"/>
          <p:nvPr/>
        </p:nvSpPr>
        <p:spPr>
          <a:xfrm>
            <a:off x="388305" y="6466840"/>
            <a:ext cx="7631256" cy="307777"/>
          </a:xfrm>
          <a:prstGeom prst="rect">
            <a:avLst/>
          </a:prstGeom>
          <a:noFill/>
        </p:spPr>
        <p:txBody>
          <a:bodyPr wrap="none" rtlCol="0">
            <a:spAutoFit/>
          </a:bodyPr>
          <a:lstStyle/>
          <a:p>
            <a:r>
              <a:rPr lang="en-US" altLang="en-IN" sz="1400" dirty="0">
                <a:latin typeface="Casper"/>
              </a:rPr>
              <a:t> </a:t>
            </a:r>
            <a:r>
              <a:rPr lang="en-IN" sz="1400" dirty="0">
                <a:latin typeface="Casper"/>
              </a:rPr>
              <a:t>Source : https://www.tutorialspoint.com/data_communication_computer_network/network_layer_routing.htm</a:t>
            </a:r>
          </a:p>
        </p:txBody>
      </p:sp>
    </p:spTree>
    <p:extLst>
      <p:ext uri="{BB962C8B-B14F-4D97-AF65-F5344CB8AC3E}">
        <p14:creationId xmlns:p14="http://schemas.microsoft.com/office/powerpoint/2010/main" val="4284852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p:spPr>
        <p:txBody>
          <a:bodyPr/>
          <a:lstStyle/>
          <a:p>
            <a:fld id="{33609416-0A24-437D-9A9A-18E1710FAEB5}" type="slidenum">
              <a:rPr lang="en-GB" altLang="tr-TR"/>
              <a:t>15</a:t>
            </a:fld>
            <a:endParaRPr lang="en-GB" altLang="tr-TR"/>
          </a:p>
        </p:txBody>
      </p:sp>
      <p:sp>
        <p:nvSpPr>
          <p:cNvPr id="43011" name="Rectangle 2"/>
          <p:cNvSpPr>
            <a:spLocks noGrp="1" noChangeArrowheads="1"/>
          </p:cNvSpPr>
          <p:nvPr>
            <p:ph type="title"/>
          </p:nvPr>
        </p:nvSpPr>
        <p:spPr>
          <a:xfrm>
            <a:off x="2090056" y="320675"/>
            <a:ext cx="7067007" cy="868359"/>
          </a:xfrm>
        </p:spPr>
        <p:txBody>
          <a:bodyPr>
            <a:normAutofit/>
          </a:bodyPr>
          <a:lstStyle/>
          <a:p>
            <a:pPr algn="ctr"/>
            <a:r>
              <a:rPr lang="en-US" altLang="tr-TR" dirty="0">
                <a:latin typeface="Casper"/>
              </a:rPr>
              <a:t>Key Points</a:t>
            </a:r>
          </a:p>
        </p:txBody>
      </p:sp>
      <p:sp>
        <p:nvSpPr>
          <p:cNvPr id="43012" name="Rectangle 3"/>
          <p:cNvSpPr>
            <a:spLocks noGrp="1" noChangeArrowheads="1"/>
          </p:cNvSpPr>
          <p:nvPr>
            <p:ph type="body" idx="1"/>
          </p:nvPr>
        </p:nvSpPr>
        <p:spPr>
          <a:xfrm>
            <a:off x="1175657" y="1560057"/>
            <a:ext cx="9183189" cy="4796293"/>
          </a:xfrm>
        </p:spPr>
        <p:txBody>
          <a:bodyPr>
            <a:noAutofit/>
          </a:bodyPr>
          <a:lstStyle/>
          <a:p>
            <a:pPr lvl="0" algn="just"/>
            <a:r>
              <a:rPr lang="en-US" sz="1600">
                <a:sym typeface="+mn-ea"/>
              </a:rPr>
              <a:t>Network protocols are a set of rules, conventions, and data structures that dictate how devices exchange data across networks.</a:t>
            </a:r>
            <a:endParaRPr lang="en-US" sz="1600"/>
          </a:p>
          <a:p>
            <a:pPr lvl="0" algn="just"/>
            <a:r>
              <a:rPr lang="en-US" sz="1600">
                <a:sym typeface="+mn-ea"/>
              </a:rPr>
              <a:t>IPv4 is a network layer protocol that contains addressing and control information, which helps packets be routed in a network.</a:t>
            </a:r>
          </a:p>
          <a:p>
            <a:pPr lvl="0" algn="just"/>
            <a:r>
              <a:rPr lang="en-US" sz="1600">
                <a:sym typeface="+mn-ea"/>
              </a:rPr>
              <a:t>IP version 6 is the new version of Internet Protocol, which is way better than IP version 4 in terms of complexity and efficiency. </a:t>
            </a:r>
          </a:p>
          <a:p>
            <a:pPr lvl="0" algn="just"/>
            <a:r>
              <a:rPr lang="en-US" sz="1600">
                <a:sym typeface="+mn-ea"/>
              </a:rPr>
              <a:t>Next Header indicates type of extension header(if present) immediately following the IPv6 header.</a:t>
            </a:r>
          </a:p>
          <a:p>
            <a:pPr lvl="0" algn="just"/>
            <a:r>
              <a:rPr lang="en-US" sz="1600">
                <a:sym typeface="+mn-ea"/>
              </a:rPr>
              <a:t>Destination Address field indicates the IPv6 address of the final destination(in most cases). </a:t>
            </a:r>
            <a:endParaRPr lang="en-US" altLang="tr-TR" sz="1600" dirty="0">
              <a:latin typeface="Casper"/>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175" y="103865"/>
            <a:ext cx="772083" cy="1224414"/>
          </a:xfrm>
          <a:prstGeom prst="rect">
            <a:avLst/>
          </a:prstGeom>
        </p:spPr>
      </p:pic>
      <p:sp>
        <p:nvSpPr>
          <p:cNvPr id="6" name="Rectangle 5"/>
          <p:cNvSpPr/>
          <p:nvPr/>
        </p:nvSpPr>
        <p:spPr>
          <a:xfrm>
            <a:off x="1175658" y="243109"/>
            <a:ext cx="9183188" cy="945925"/>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175658" y="1560058"/>
            <a:ext cx="9183188" cy="479629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7410" y="136525"/>
            <a:ext cx="10515600" cy="1325563"/>
          </a:xfrm>
        </p:spPr>
        <p:txBody>
          <a:bodyPr/>
          <a:lstStyle/>
          <a:p>
            <a:r>
              <a:rPr lang="en-IN" b="1" dirty="0"/>
              <a:t>Thank you</a:t>
            </a:r>
          </a:p>
        </p:txBody>
      </p:sp>
      <p:sp>
        <p:nvSpPr>
          <p:cNvPr id="3" name="Content Placeholder 2"/>
          <p:cNvSpPr>
            <a:spLocks noGrp="1"/>
          </p:cNvSpPr>
          <p:nvPr>
            <p:ph idx="1"/>
          </p:nvPr>
        </p:nvSpPr>
        <p:spPr/>
        <p:txBody>
          <a:bodyPr/>
          <a:lstStyle/>
          <a:p>
            <a:pPr marL="0" indent="0">
              <a:buNone/>
            </a:pPr>
            <a:r>
              <a:rPr lang="en-IN" b="1" dirty="0"/>
              <a:t>Please Send Your Queries on:</a:t>
            </a:r>
          </a:p>
          <a:p>
            <a:pPr marL="0" indent="0">
              <a:buNone/>
            </a:pPr>
            <a:endParaRPr lang="en-IN" dirty="0"/>
          </a:p>
          <a:p>
            <a:pPr marL="0" indent="0">
              <a:buNone/>
            </a:pPr>
            <a:endParaRPr lang="en-IN" dirty="0"/>
          </a:p>
          <a:p>
            <a:pPr marL="0" indent="0" algn="ctr">
              <a:buNone/>
            </a:pPr>
            <a:r>
              <a:rPr lang="en-IN" b="1" dirty="0"/>
              <a:t>e-Mail:</a:t>
            </a:r>
            <a:r>
              <a:rPr lang="en-IN" dirty="0"/>
              <a:t> </a:t>
            </a:r>
            <a:r>
              <a:rPr lang="en-US" altLang="en-IN" dirty="0"/>
              <a:t>monica.e9836</a:t>
            </a:r>
            <a:r>
              <a:rPr lang="en-IN" i="1" dirty="0"/>
              <a:t>@cumail.in</a:t>
            </a:r>
          </a:p>
        </p:txBody>
      </p:sp>
      <p:sp>
        <p:nvSpPr>
          <p:cNvPr id="4" name="Slide Number Placeholder 3"/>
          <p:cNvSpPr>
            <a:spLocks noGrp="1"/>
          </p:cNvSpPr>
          <p:nvPr>
            <p:ph type="sldNum" sz="quarter" idx="12"/>
          </p:nvPr>
        </p:nvSpPr>
        <p:spPr/>
        <p:txBody>
          <a:bodyPr/>
          <a:lstStyle/>
          <a:p>
            <a:fld id="{BDCDBBEF-AA6C-4BA6-85B2-A17D7F280E38}" type="slidenum">
              <a:rPr lang="en-US" smtClean="0"/>
              <a:t>16</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t>2</a:t>
            </a:fld>
            <a:endParaRPr lang="en-US" dirty="0"/>
          </a:p>
        </p:txBody>
      </p:sp>
      <p:sp>
        <p:nvSpPr>
          <p:cNvPr id="8" name="Title 7"/>
          <p:cNvSpPr txBox="1">
            <a:spLocks noGrp="1" noChangeArrowheads="1"/>
          </p:cNvSpPr>
          <p:nvPr>
            <p:ph type="title"/>
          </p:nvPr>
        </p:nvSpPr>
        <p:spPr bwMode="auto">
          <a:xfrm>
            <a:off x="810953" y="207182"/>
            <a:ext cx="4456567"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b="1" dirty="0">
                <a:latin typeface="Casper Bold" panose="02000806040000020004" pitchFamily="2" charset="0"/>
                <a:ea typeface="Karla" pitchFamily="2" charset="0"/>
                <a:cs typeface="Karla" pitchFamily="2" charset="0"/>
              </a:rPr>
              <a:t>Course Objectives </a:t>
            </a:r>
            <a:br>
              <a:rPr lang="en-US" sz="2000" b="1" dirty="0">
                <a:latin typeface="Karla" pitchFamily="2" charset="0"/>
                <a:ea typeface="Karla" pitchFamily="2" charset="0"/>
                <a:cs typeface="Karla" pitchFamily="2" charset="0"/>
              </a:rPr>
            </a:br>
            <a:endParaRPr lang="en-US" sz="1600" dirty="0">
              <a:latin typeface="Raleway ExtraBold" pitchFamily="34" charset="-52"/>
            </a:endParaRPr>
          </a:p>
        </p:txBody>
      </p:sp>
      <p:sp>
        <p:nvSpPr>
          <p:cNvPr id="2" name="Rectangle 1"/>
          <p:cNvSpPr/>
          <p:nvPr/>
        </p:nvSpPr>
        <p:spPr>
          <a:xfrm>
            <a:off x="6491079" y="2023671"/>
            <a:ext cx="5151905" cy="31779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p:cNvGraphicFramePr>
            <a:graphicFrameLocks noGrp="1"/>
          </p:cNvGraphicFramePr>
          <p:nvPr/>
        </p:nvGraphicFramePr>
        <p:xfrm>
          <a:off x="269823" y="2356330"/>
          <a:ext cx="4796852" cy="2826415"/>
        </p:xfrm>
        <a:graphic>
          <a:graphicData uri="http://schemas.openxmlformats.org/drawingml/2006/table">
            <a:tbl>
              <a:tblPr firstRow="1" firstCol="1" bandRow="1">
                <a:tableStyleId>{5940675A-B579-460E-94D1-54222C63F5DA}</a:tableStyleId>
              </a:tblPr>
              <a:tblGrid>
                <a:gridCol w="905348">
                  <a:extLst>
                    <a:ext uri="{9D8B030D-6E8A-4147-A177-3AD203B41FA5}">
                      <a16:colId xmlns:a16="http://schemas.microsoft.com/office/drawing/2014/main" val="20000"/>
                    </a:ext>
                  </a:extLst>
                </a:gridCol>
                <a:gridCol w="3891504">
                  <a:extLst>
                    <a:ext uri="{9D8B030D-6E8A-4147-A177-3AD203B41FA5}">
                      <a16:colId xmlns:a16="http://schemas.microsoft.com/office/drawing/2014/main" val="20001"/>
                    </a:ext>
                  </a:extLst>
                </a:gridCol>
              </a:tblGrid>
              <a:tr h="652250">
                <a:tc>
                  <a:txBody>
                    <a:bodyPr/>
                    <a:lstStyle/>
                    <a:p>
                      <a:pPr marL="0" marR="0" algn="l">
                        <a:lnSpc>
                          <a:spcPct val="115000"/>
                        </a:lnSpc>
                        <a:spcBef>
                          <a:spcPts val="0"/>
                        </a:spcBef>
                        <a:spcAft>
                          <a:spcPts val="0"/>
                        </a:spcAft>
                      </a:pPr>
                      <a:r>
                        <a:rPr lang="en-US" sz="1800" b="0" dirty="0">
                          <a:effectLst/>
                          <a:latin typeface="Casper" panose="02000506000000020004"/>
                        </a:rPr>
                        <a:t>CO Number</a:t>
                      </a:r>
                      <a:endParaRPr lang="en-US" sz="1800" b="0" dirty="0">
                        <a:effectLst/>
                        <a:latin typeface="Casper" panose="02000506000000020004"/>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US" sz="1800" b="0">
                          <a:effectLst/>
                          <a:latin typeface="Casper" panose="02000506000000020004"/>
                        </a:rPr>
                        <a:t>Title </a:t>
                      </a:r>
                      <a:endParaRPr lang="en-US" sz="1800" b="0">
                        <a:effectLst/>
                        <a:latin typeface="Casper" panose="02000506000000020004"/>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434833">
                <a:tc>
                  <a:txBody>
                    <a:bodyPr/>
                    <a:lstStyle/>
                    <a:p>
                      <a:pPr marL="0" marR="0" algn="just">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CO1</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Describe the important networking concepts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001"/>
                  </a:ext>
                </a:extLst>
              </a:tr>
              <a:tr h="434833">
                <a:tc>
                  <a:txBody>
                    <a:bodyPr/>
                    <a:lstStyle/>
                    <a:p>
                      <a:pPr marL="0" marR="0" algn="just">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CO2</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Understand concept of network reference models and protocols</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002"/>
                  </a:ext>
                </a:extLst>
              </a:tr>
              <a:tr h="434833">
                <a:tc>
                  <a:txBody>
                    <a:bodyPr/>
                    <a:lstStyle/>
                    <a:p>
                      <a:pPr marL="0" marR="0" algn="just">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CO3</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Apply the concepts of routing algorithms on various networks</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003"/>
                  </a:ext>
                </a:extLst>
              </a:tr>
              <a:tr h="434833">
                <a:tc>
                  <a:txBody>
                    <a:bodyPr/>
                    <a:lstStyle/>
                    <a:p>
                      <a:pPr marL="0" marR="0" algn="just">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CO4</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Identify mechanism to handle traffic and control on congestion</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510586136"/>
                  </a:ext>
                </a:extLst>
              </a:tr>
              <a:tr h="434833">
                <a:tc>
                  <a:txBody>
                    <a:bodyPr/>
                    <a:lstStyle/>
                    <a:p>
                      <a:pPr marL="0" marR="0" algn="just">
                        <a:spcBef>
                          <a:spcPts val="0"/>
                        </a:spcBef>
                        <a:spcAft>
                          <a:spcPts val="0"/>
                        </a:spcAft>
                      </a:pPr>
                      <a:r>
                        <a:rPr lang="en-US" sz="10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CO5</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spcBef>
                          <a:spcPts val="0"/>
                        </a:spcBef>
                        <a:spcAft>
                          <a:spcPts val="0"/>
                        </a:spcAft>
                      </a:pPr>
                      <a:r>
                        <a:rPr lang="en-US" sz="10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Identify and understand connection establishment techniques and features</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812855341"/>
                  </a:ext>
                </a:extLst>
              </a:tr>
            </a:tbl>
          </a:graphicData>
        </a:graphic>
      </p:graphicFrame>
      <p:pic>
        <p:nvPicPr>
          <p:cNvPr id="11" name="Picture 10" descr="Objectives – Nestle"/>
          <p:cNvPicPr/>
          <p:nvPr/>
        </p:nvPicPr>
        <p:blipFill>
          <a:blip r:embed="rId2">
            <a:extLst>
              <a:ext uri="{28A0092B-C50C-407E-A947-70E740481C1C}">
                <a14:useLocalDpi xmlns:a14="http://schemas.microsoft.com/office/drawing/2010/main" val="0"/>
              </a:ext>
            </a:extLst>
          </a:blip>
          <a:srcRect/>
          <a:stretch>
            <a:fillRect/>
          </a:stretch>
        </p:blipFill>
        <p:spPr bwMode="auto">
          <a:xfrm>
            <a:off x="6491079" y="2023671"/>
            <a:ext cx="5170697" cy="3177915"/>
          </a:xfrm>
          <a:prstGeom prst="rect">
            <a:avLst/>
          </a:prstGeom>
          <a:noFill/>
          <a:ln>
            <a:noFill/>
          </a:ln>
        </p:spPr>
      </p:pic>
    </p:spTree>
    <p:extLst>
      <p:ext uri="{BB962C8B-B14F-4D97-AF65-F5344CB8AC3E}">
        <p14:creationId xmlns:p14="http://schemas.microsoft.com/office/powerpoint/2010/main" val="4267089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t>3</a:t>
            </a:fld>
            <a:endParaRPr lang="en-US" dirty="0"/>
          </a:p>
        </p:txBody>
      </p:sp>
      <p:sp>
        <p:nvSpPr>
          <p:cNvPr id="8" name="Title 7"/>
          <p:cNvSpPr txBox="1">
            <a:spLocks noGrp="1" noChangeArrowheads="1"/>
          </p:cNvSpPr>
          <p:nvPr>
            <p:ph type="title"/>
          </p:nvPr>
        </p:nvSpPr>
        <p:spPr bwMode="auto">
          <a:xfrm>
            <a:off x="810953" y="207182"/>
            <a:ext cx="4456567"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b="1" dirty="0">
                <a:latin typeface="Casper Bold" panose="02000806040000020004" pitchFamily="2" charset="0"/>
                <a:ea typeface="Karla" pitchFamily="2" charset="0"/>
                <a:cs typeface="Karla" pitchFamily="2" charset="0"/>
              </a:rPr>
              <a:t>Course Outcomes </a:t>
            </a:r>
            <a:br>
              <a:rPr lang="en-US" sz="2000" b="1" dirty="0">
                <a:latin typeface="Karla" pitchFamily="2" charset="0"/>
                <a:ea typeface="Karla" pitchFamily="2" charset="0"/>
                <a:cs typeface="Karla" pitchFamily="2" charset="0"/>
              </a:rPr>
            </a:br>
            <a:endParaRPr lang="en-US" sz="1600" dirty="0">
              <a:latin typeface="Raleway ExtraBold" pitchFamily="34" charset="-52"/>
            </a:endParaRPr>
          </a:p>
        </p:txBody>
      </p:sp>
      <p:sp>
        <p:nvSpPr>
          <p:cNvPr id="2" name="Rectangle 1"/>
          <p:cNvSpPr/>
          <p:nvPr/>
        </p:nvSpPr>
        <p:spPr>
          <a:xfrm>
            <a:off x="6491079" y="2023671"/>
            <a:ext cx="5151905" cy="31779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p:cNvGraphicFramePr>
            <a:graphicFrameLocks noGrp="1"/>
          </p:cNvGraphicFramePr>
          <p:nvPr/>
        </p:nvGraphicFramePr>
        <p:xfrm>
          <a:off x="269822" y="1951596"/>
          <a:ext cx="5726243" cy="3778025"/>
        </p:xfrm>
        <a:graphic>
          <a:graphicData uri="http://schemas.openxmlformats.org/drawingml/2006/table">
            <a:tbl>
              <a:tblPr firstRow="1" firstCol="1" bandRow="1">
                <a:tableStyleId>{5940675A-B579-460E-94D1-54222C63F5DA}</a:tableStyleId>
              </a:tblPr>
              <a:tblGrid>
                <a:gridCol w="5726243">
                  <a:extLst>
                    <a:ext uri="{9D8B030D-6E8A-4147-A177-3AD203B41FA5}">
                      <a16:colId xmlns:a16="http://schemas.microsoft.com/office/drawing/2014/main" val="20000"/>
                    </a:ext>
                  </a:extLst>
                </a:gridCol>
              </a:tblGrid>
              <a:tr h="635500">
                <a:tc>
                  <a:txBody>
                    <a:bodyPr/>
                    <a:lstStyle/>
                    <a:p>
                      <a:pPr marL="0" marR="0" algn="l">
                        <a:lnSpc>
                          <a:spcPct val="115000"/>
                        </a:lnSpc>
                        <a:spcBef>
                          <a:spcPts val="0"/>
                        </a:spcBef>
                        <a:spcAft>
                          <a:spcPts val="0"/>
                        </a:spcAft>
                      </a:pPr>
                      <a:r>
                        <a:rPr lang="en-IN" sz="1600" b="0" dirty="0">
                          <a:effectLst/>
                          <a:latin typeface="Casper" panose="02000506000000020004"/>
                          <a:ea typeface="Times New Roman" panose="02020603050405020304" pitchFamily="18" charset="0"/>
                          <a:cs typeface="Times New Roman" panose="02020603050405020304" pitchFamily="18" charset="0"/>
                        </a:rPr>
                        <a:t>After</a:t>
                      </a:r>
                      <a:r>
                        <a:rPr lang="en-IN" sz="1600" b="0" baseline="0" dirty="0">
                          <a:effectLst/>
                          <a:latin typeface="Casper" panose="02000506000000020004"/>
                          <a:ea typeface="Times New Roman" panose="02020603050405020304" pitchFamily="18" charset="0"/>
                          <a:cs typeface="Times New Roman" panose="02020603050405020304" pitchFamily="18" charset="0"/>
                        </a:rPr>
                        <a:t> this course student will be able to:</a:t>
                      </a:r>
                      <a:endParaRPr lang="en-US" sz="1600" b="0" dirty="0">
                        <a:effectLst/>
                        <a:latin typeface="Casper" panose="02000506000000020004"/>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1039405">
                <a:tc>
                  <a:txBody>
                    <a:bodyPr/>
                    <a:lstStyle/>
                    <a:p>
                      <a:pPr marL="342900" lvl="0" indent="-342900" algn="l">
                        <a:lnSpc>
                          <a:spcPct val="115000"/>
                        </a:lnSpc>
                        <a:spcAft>
                          <a:spcPts val="0"/>
                        </a:spcAft>
                        <a:buFont typeface="Symbol" panose="05050102010706020507" pitchFamily="18" charset="2"/>
                        <a:buChar char=""/>
                      </a:pPr>
                      <a:r>
                        <a:rPr lang="en-US" sz="2000" dirty="0">
                          <a:solidFill>
                            <a:srgbClr val="231F20"/>
                          </a:solidFill>
                          <a:effectLst/>
                          <a:latin typeface="Casper" panose="02000506000000020004"/>
                          <a:ea typeface="Calibri" panose="020F0502020204030204" pitchFamily="34" charset="0"/>
                          <a:cs typeface="Times New Roman" panose="02020603050405020304" pitchFamily="18" charset="0"/>
                        </a:rPr>
                        <a:t>To bring together several key of Computer network design and architecture</a:t>
                      </a:r>
                      <a:endParaRPr lang="en-IN" sz="2000" dirty="0">
                        <a:effectLst/>
                        <a:latin typeface="Casper" panose="02000506000000020004"/>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950313">
                <a:tc>
                  <a:txBody>
                    <a:bodyPr/>
                    <a:lstStyle/>
                    <a:p>
                      <a:pPr marL="342900" lvl="0" indent="-342900" algn="l">
                        <a:lnSpc>
                          <a:spcPct val="115000"/>
                        </a:lnSpc>
                        <a:spcAft>
                          <a:spcPts val="0"/>
                        </a:spcAft>
                        <a:buFont typeface="Symbol" panose="05050102010706020507" pitchFamily="18" charset="2"/>
                        <a:buChar char=""/>
                      </a:pPr>
                      <a:r>
                        <a:rPr lang="en-US" sz="2000" dirty="0">
                          <a:solidFill>
                            <a:srgbClr val="231F20"/>
                          </a:solidFill>
                          <a:effectLst/>
                          <a:latin typeface="Casper" panose="02000506000000020004"/>
                          <a:ea typeface="Calibri" panose="020F0502020204030204" pitchFamily="34" charset="0"/>
                          <a:cs typeface="Times New Roman" panose="02020603050405020304" pitchFamily="18" charset="0"/>
                        </a:rPr>
                        <a:t>To </a:t>
                      </a:r>
                      <a:r>
                        <a:rPr lang="en-US" sz="2000" dirty="0">
                          <a:effectLst/>
                          <a:latin typeface="Casper" panose="02000506000000020004"/>
                          <a:ea typeface="Calibri" panose="020F0502020204030204" pitchFamily="34" charset="0"/>
                          <a:cs typeface="Times New Roman" panose="02020603050405020304" pitchFamily="18" charset="0"/>
                        </a:rPr>
                        <a:t>Familiarize the student with the basic taxonomy and terminology of the computer networking area.</a:t>
                      </a:r>
                      <a:endParaRPr lang="en-IN" sz="2000" dirty="0">
                        <a:effectLst/>
                        <a:latin typeface="Casper" panose="02000506000000020004"/>
                        <a:ea typeface="Calibri" panose="020F0502020204030204" pitchFamily="34" charset="0"/>
                        <a:cs typeface="Times New Roman" panose="02020603050405020304" pitchFamily="18" charset="0"/>
                      </a:endParaRPr>
                    </a:p>
                    <a:p>
                      <a:pPr marL="0" lvl="0" indent="0" algn="l">
                        <a:lnSpc>
                          <a:spcPct val="115000"/>
                        </a:lnSpc>
                        <a:spcAft>
                          <a:spcPts val="1000"/>
                        </a:spcAft>
                        <a:buFont typeface="Symbol" panose="05050102010706020507" pitchFamily="18" charset="2"/>
                        <a:buNone/>
                      </a:pPr>
                      <a:endParaRPr lang="en-IN" sz="2000" dirty="0">
                        <a:effectLst/>
                        <a:latin typeface="Casper" panose="02000506000000020004"/>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819645">
                <a:tc>
                  <a:txBody>
                    <a:bodyPr/>
                    <a:lstStyle/>
                    <a:p>
                      <a:pPr marL="342900" lvl="0" indent="-342900" algn="l">
                        <a:lnSpc>
                          <a:spcPct val="115000"/>
                        </a:lnSpc>
                        <a:spcAft>
                          <a:spcPts val="1000"/>
                        </a:spcAft>
                        <a:buFont typeface="Symbol" panose="05050102010706020507" pitchFamily="18" charset="2"/>
                        <a:buChar char=""/>
                      </a:pPr>
                      <a:r>
                        <a:rPr lang="en-US" sz="2000" dirty="0">
                          <a:solidFill>
                            <a:srgbClr val="231F20"/>
                          </a:solidFill>
                          <a:effectLst/>
                          <a:latin typeface="Casper" panose="02000506000000020004"/>
                          <a:ea typeface="Calibri" panose="020F0502020204030204" pitchFamily="34" charset="0"/>
                          <a:cs typeface="Times New Roman" panose="02020603050405020304" pitchFamily="18" charset="0"/>
                        </a:rPr>
                        <a:t>To </a:t>
                      </a:r>
                      <a:r>
                        <a:rPr lang="en-US" sz="2000" dirty="0">
                          <a:effectLst/>
                          <a:latin typeface="Casper" panose="02000506000000020004"/>
                          <a:ea typeface="Calibri" panose="020F0502020204030204" pitchFamily="34" charset="0"/>
                          <a:cs typeface="Times New Roman" panose="02020603050405020304" pitchFamily="18" charset="0"/>
                        </a:rPr>
                        <a:t>Allow the student to gain expertise in some specific areas of networking such as the design and maintenance of individual networks.</a:t>
                      </a:r>
                      <a:endParaRPr lang="en-IN" sz="2000" dirty="0">
                        <a:effectLst/>
                        <a:latin typeface="Casper" panose="02000506000000020004"/>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bl>
          </a:graphicData>
        </a:graphic>
      </p:graphicFrame>
      <p:pic>
        <p:nvPicPr>
          <p:cNvPr id="9" name="Picture 8" descr="Those Infernal &quot;Learning Outcomes&quot;"/>
          <p:cNvPicPr/>
          <p:nvPr/>
        </p:nvPicPr>
        <p:blipFill>
          <a:blip r:embed="rId2">
            <a:extLst>
              <a:ext uri="{28A0092B-C50C-407E-A947-70E740481C1C}">
                <a14:useLocalDpi xmlns:a14="http://schemas.microsoft.com/office/drawing/2010/main" val="0"/>
              </a:ext>
            </a:extLst>
          </a:blip>
          <a:srcRect/>
          <a:stretch>
            <a:fillRect/>
          </a:stretch>
        </p:blipFill>
        <p:spPr bwMode="auto">
          <a:xfrm>
            <a:off x="6491079" y="2023670"/>
            <a:ext cx="5170697" cy="3209665"/>
          </a:xfrm>
          <a:prstGeom prst="rect">
            <a:avLst/>
          </a:prstGeom>
          <a:noFill/>
          <a:ln>
            <a:noFill/>
          </a:ln>
        </p:spPr>
      </p:pic>
    </p:spTree>
    <p:extLst>
      <p:ext uri="{BB962C8B-B14F-4D97-AF65-F5344CB8AC3E}">
        <p14:creationId xmlns:p14="http://schemas.microsoft.com/office/powerpoint/2010/main" val="2225463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14274" y="426544"/>
            <a:ext cx="7924800" cy="609600"/>
          </a:xfrm>
        </p:spPr>
        <p:txBody>
          <a:bodyPr>
            <a:noAutofit/>
          </a:bodyPr>
          <a:lstStyle/>
          <a:p>
            <a:pPr>
              <a:defRPr/>
            </a:pPr>
            <a:r>
              <a:rPr lang="en-US" b="1" dirty="0"/>
              <a:t>Contents to be Covered</a:t>
            </a:r>
            <a:endParaRPr lang="en-IN" b="1" dirty="0"/>
          </a:p>
        </p:txBody>
      </p:sp>
      <p:sp>
        <p:nvSpPr>
          <p:cNvPr id="15365" name="Content Placeholder 4"/>
          <p:cNvSpPr>
            <a:spLocks noGrp="1"/>
          </p:cNvSpPr>
          <p:nvPr>
            <p:ph idx="1"/>
          </p:nvPr>
        </p:nvSpPr>
        <p:spPr bwMode="auto">
          <a:xfrm>
            <a:off x="838200" y="1470518"/>
            <a:ext cx="10515600" cy="4351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normAutofit/>
          </a:bodyPr>
          <a:lstStyle/>
          <a:p>
            <a:r>
              <a:rPr lang="en-US" altLang="en-GB" dirty="0"/>
              <a:t>Routing Algorithms</a:t>
            </a:r>
          </a:p>
          <a:p>
            <a:r>
              <a:rPr lang="en-US" altLang="en-GB" dirty="0"/>
              <a:t>Distance Vector Routing algorithm</a:t>
            </a:r>
          </a:p>
          <a:p>
            <a:r>
              <a:rPr lang="en-US" altLang="en-GB" dirty="0"/>
              <a:t>Link state Routing algorithm</a:t>
            </a:r>
          </a:p>
          <a:p>
            <a:r>
              <a:rPr lang="en-US" altLang="en-GB" dirty="0"/>
              <a:t>Hierarchical routing</a:t>
            </a:r>
          </a:p>
          <a:p>
            <a:r>
              <a:rPr lang="en-US" altLang="en-GB" dirty="0"/>
              <a:t>Broadcast Routing</a:t>
            </a:r>
          </a:p>
          <a:p>
            <a:endParaRPr lang="en-US" altLang="en-GB" dirty="0"/>
          </a:p>
          <a:p>
            <a:endParaRPr lang="en-US" alt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Routing Algorithms</a:t>
            </a:r>
          </a:p>
        </p:txBody>
      </p:sp>
      <p:sp>
        <p:nvSpPr>
          <p:cNvPr id="3" name="Content Placeholder 2"/>
          <p:cNvSpPr>
            <a:spLocks noGrp="1"/>
          </p:cNvSpPr>
          <p:nvPr>
            <p:ph idx="1"/>
          </p:nvPr>
        </p:nvSpPr>
        <p:spPr/>
        <p:txBody>
          <a:bodyPr/>
          <a:lstStyle/>
          <a:p>
            <a:r>
              <a:rPr lang="en-US" dirty="0"/>
              <a:t>A routing algorithm is a procedure that lays down the route or path to transfer data packets from source to the destination. They help in directing Internet traffic efficiently. After a data packet leaves its source, it can choose among the many different paths to reach its destination. Routing algorithm mathematically computes the best path, i.e. “least – cost path” that the packet can be routed through.</a:t>
            </a:r>
          </a:p>
        </p:txBody>
      </p:sp>
      <p:sp>
        <p:nvSpPr>
          <p:cNvPr id="4" name="Slide Number Placeholder 3"/>
          <p:cNvSpPr>
            <a:spLocks noGrp="1"/>
          </p:cNvSpPr>
          <p:nvPr>
            <p:ph type="sldNum" sz="quarter" idx="12"/>
          </p:nvPr>
        </p:nvSpPr>
        <p:spPr/>
        <p:txBody>
          <a:bodyPr/>
          <a:lstStyle/>
          <a:p>
            <a:fld id="{BDCDBBEF-AA6C-4BA6-85B2-A17D7F280E38}"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Routing Algorithms</a:t>
            </a:r>
            <a:br>
              <a:rPr lang="en-US" b="1" dirty="0"/>
            </a:br>
            <a:endParaRPr lang="en-US" dirty="0"/>
          </a:p>
        </p:txBody>
      </p:sp>
      <p:pic>
        <p:nvPicPr>
          <p:cNvPr id="5" name="Content Placeholder 4"/>
          <p:cNvPicPr>
            <a:picLocks noGrp="1" noChangeAspect="1"/>
          </p:cNvPicPr>
          <p:nvPr>
            <p:ph idx="1"/>
          </p:nvPr>
        </p:nvPicPr>
        <p:blipFill>
          <a:blip r:embed="rId2"/>
          <a:stretch>
            <a:fillRect/>
          </a:stretch>
        </p:blipFill>
        <p:spPr>
          <a:xfrm>
            <a:off x="1675312" y="1690688"/>
            <a:ext cx="5105400" cy="3171825"/>
          </a:xfrm>
          <a:prstGeom prst="rect">
            <a:avLst/>
          </a:prstGeom>
        </p:spPr>
      </p:pic>
      <p:sp>
        <p:nvSpPr>
          <p:cNvPr id="4" name="Slide Number Placeholder 3"/>
          <p:cNvSpPr>
            <a:spLocks noGrp="1"/>
          </p:cNvSpPr>
          <p:nvPr>
            <p:ph type="sldNum" sz="quarter" idx="12"/>
          </p:nvPr>
        </p:nvSpPr>
        <p:spPr/>
        <p:txBody>
          <a:bodyPr/>
          <a:lstStyle/>
          <a:p>
            <a:fld id="{BDCDBBEF-AA6C-4BA6-85B2-A17D7F280E38}" type="slidenum">
              <a:rPr lang="en-US" smtClean="0"/>
              <a:t>6</a:t>
            </a:fld>
            <a:endParaRPr lang="en-US"/>
          </a:p>
        </p:txBody>
      </p:sp>
      <p:sp>
        <p:nvSpPr>
          <p:cNvPr id="6" name="TextBox 5"/>
          <p:cNvSpPr txBox="1"/>
          <p:nvPr/>
        </p:nvSpPr>
        <p:spPr>
          <a:xfrm>
            <a:off x="388305" y="6466840"/>
            <a:ext cx="6332311" cy="307777"/>
          </a:xfrm>
          <a:prstGeom prst="rect">
            <a:avLst/>
          </a:prstGeom>
          <a:noFill/>
        </p:spPr>
        <p:txBody>
          <a:bodyPr wrap="none" rtlCol="0">
            <a:spAutoFit/>
          </a:bodyPr>
          <a:lstStyle/>
          <a:p>
            <a:r>
              <a:rPr lang="en-US" altLang="en-IN" sz="1400" dirty="0">
                <a:latin typeface="Casper"/>
              </a:rPr>
              <a:t> </a:t>
            </a:r>
            <a:r>
              <a:rPr lang="en-IN" sz="1400" dirty="0">
                <a:latin typeface="Casper"/>
              </a:rPr>
              <a:t>Source : </a:t>
            </a:r>
            <a:r>
              <a:rPr lang="en-IN" sz="1400" dirty="0">
                <a:latin typeface="Casper"/>
                <a:hlinkClick r:id="rId3"/>
              </a:rPr>
              <a:t>https://www.tutorialspoint.com/what-is-a-routing-algorithm-in-computer-network/</a:t>
            </a:r>
            <a:endParaRPr lang="en-IN" sz="1400" dirty="0">
              <a:latin typeface="Casper"/>
            </a:endParaRPr>
          </a:p>
        </p:txBody>
      </p:sp>
    </p:spTree>
    <p:extLst>
      <p:ext uri="{BB962C8B-B14F-4D97-AF65-F5344CB8AC3E}">
        <p14:creationId xmlns:p14="http://schemas.microsoft.com/office/powerpoint/2010/main" val="55031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Distance Vector Routing Algorithm</a:t>
            </a:r>
          </a:p>
        </p:txBody>
      </p:sp>
      <p:sp>
        <p:nvSpPr>
          <p:cNvPr id="3" name="Content Placeholder 2"/>
          <p:cNvSpPr>
            <a:spLocks noGrp="1"/>
          </p:cNvSpPr>
          <p:nvPr>
            <p:ph idx="1"/>
          </p:nvPr>
        </p:nvSpPr>
        <p:spPr/>
        <p:txBody>
          <a:bodyPr>
            <a:normAutofit fontScale="92500"/>
          </a:bodyPr>
          <a:lstStyle/>
          <a:p>
            <a:r>
              <a:rPr lang="en-US" dirty="0"/>
              <a:t>Distance Vector Routing Algorithm</a:t>
            </a:r>
          </a:p>
          <a:p>
            <a:r>
              <a:rPr lang="en-US" b="1" dirty="0"/>
              <a:t>The Distance vector algorithm is iterative, asynchronous and distributed.</a:t>
            </a:r>
            <a:endParaRPr lang="en-US" dirty="0"/>
          </a:p>
          <a:p>
            <a:pPr lvl="1"/>
            <a:r>
              <a:rPr lang="en-US" b="1" dirty="0"/>
              <a:t>Distributed:</a:t>
            </a:r>
            <a:r>
              <a:rPr lang="en-US" dirty="0"/>
              <a:t> It is distributed in that each node receives information from one or more of its directly attached neighbors, performs calculation and then distributes the result back to its neighbors.</a:t>
            </a:r>
          </a:p>
          <a:p>
            <a:pPr lvl="1"/>
            <a:r>
              <a:rPr lang="en-US" b="1" dirty="0"/>
              <a:t>Iterative:</a:t>
            </a:r>
            <a:r>
              <a:rPr lang="en-US" dirty="0"/>
              <a:t> It is iterative in that its process continues until no more information is available to be exchanged between neighbors.</a:t>
            </a:r>
          </a:p>
          <a:p>
            <a:pPr lvl="1"/>
            <a:r>
              <a:rPr lang="en-US" b="1" dirty="0"/>
              <a:t>Asynchronous:</a:t>
            </a:r>
            <a:r>
              <a:rPr lang="en-US" dirty="0"/>
              <a:t> It does not require that all of its nodes operate in the lock step with each other.</a:t>
            </a:r>
          </a:p>
          <a:p>
            <a:r>
              <a:rPr lang="en-US" dirty="0"/>
              <a:t>The Distance vector algorithm is a dynamic algorithm.</a:t>
            </a:r>
          </a:p>
          <a:p>
            <a:r>
              <a:rPr lang="en-US" dirty="0"/>
              <a:t>It is mainly used in ARPANET, and RIP.</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t>7</a:t>
            </a:fld>
            <a:endParaRPr lang="en-US"/>
          </a:p>
        </p:txBody>
      </p:sp>
    </p:spTree>
    <p:extLst>
      <p:ext uri="{BB962C8B-B14F-4D97-AF65-F5344CB8AC3E}">
        <p14:creationId xmlns:p14="http://schemas.microsoft.com/office/powerpoint/2010/main" val="443616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Distance Vector Routing Algorithm</a:t>
            </a:r>
            <a:br>
              <a:rPr lang="en-US" dirty="0"/>
            </a:br>
            <a:endParaRPr lang="en-US" dirty="0"/>
          </a:p>
        </p:txBody>
      </p:sp>
      <p:sp>
        <p:nvSpPr>
          <p:cNvPr id="3" name="Content Placeholder 2"/>
          <p:cNvSpPr>
            <a:spLocks noGrp="1"/>
          </p:cNvSpPr>
          <p:nvPr>
            <p:ph idx="1"/>
          </p:nvPr>
        </p:nvSpPr>
        <p:spPr>
          <a:xfrm>
            <a:off x="838200" y="1985553"/>
            <a:ext cx="5405846" cy="4191409"/>
          </a:xfrm>
        </p:spPr>
        <p:txBody>
          <a:bodyPr>
            <a:normAutofit fontScale="70000" lnSpcReduction="20000"/>
          </a:bodyPr>
          <a:lstStyle/>
          <a:p>
            <a:r>
              <a:rPr lang="en-US" b="1" dirty="0"/>
              <a:t>With the Distance Vector Routing algorithm, the node x contains the following routing information:</a:t>
            </a:r>
            <a:endParaRPr lang="en-US" dirty="0"/>
          </a:p>
          <a:p>
            <a:r>
              <a:rPr lang="en-US" dirty="0"/>
              <a:t>For each neighbor v, the cost c(</a:t>
            </a:r>
            <a:r>
              <a:rPr lang="en-US" dirty="0" err="1"/>
              <a:t>x,v</a:t>
            </a:r>
            <a:r>
              <a:rPr lang="en-US" dirty="0"/>
              <a:t>) is the path cost from x to directly attached neighbor, v.</a:t>
            </a:r>
          </a:p>
          <a:p>
            <a:r>
              <a:rPr lang="en-US" dirty="0"/>
              <a:t>The distance vector x, i.e., </a:t>
            </a:r>
            <a:r>
              <a:rPr lang="en-US" dirty="0" err="1"/>
              <a:t>D</a:t>
            </a:r>
            <a:r>
              <a:rPr lang="en-US" baseline="-25000" dirty="0" err="1"/>
              <a:t>x</a:t>
            </a:r>
            <a:r>
              <a:rPr lang="en-US" dirty="0"/>
              <a:t> = [ </a:t>
            </a:r>
            <a:r>
              <a:rPr lang="en-US" dirty="0" err="1"/>
              <a:t>D</a:t>
            </a:r>
            <a:r>
              <a:rPr lang="en-US" baseline="-25000" dirty="0" err="1"/>
              <a:t>x</a:t>
            </a:r>
            <a:r>
              <a:rPr lang="en-US" dirty="0"/>
              <a:t>(y) : y in N ], containing its cost to all destinations, y, in N.</a:t>
            </a:r>
          </a:p>
          <a:p>
            <a:r>
              <a:rPr lang="en-US" dirty="0"/>
              <a:t>The distance vector of each of its neighbors, i.e., </a:t>
            </a:r>
            <a:r>
              <a:rPr lang="en-US" dirty="0" err="1"/>
              <a:t>D</a:t>
            </a:r>
            <a:r>
              <a:rPr lang="en-US" baseline="-25000" dirty="0" err="1"/>
              <a:t>v</a:t>
            </a:r>
            <a:r>
              <a:rPr lang="en-US" dirty="0"/>
              <a:t> = [ </a:t>
            </a:r>
            <a:r>
              <a:rPr lang="en-US" dirty="0" err="1"/>
              <a:t>D</a:t>
            </a:r>
            <a:r>
              <a:rPr lang="en-US" baseline="-25000" dirty="0" err="1"/>
              <a:t>v</a:t>
            </a:r>
            <a:r>
              <a:rPr lang="en-US" dirty="0"/>
              <a:t>(y) : y in N ] for each neighbor v of x.</a:t>
            </a:r>
          </a:p>
          <a:p>
            <a:r>
              <a:rPr lang="en-US" dirty="0"/>
              <a:t>Distance vector routing is an asynchronous algorithm in which node x sends the copy of its distance vector to all its neighbors. When node x receives the new distance vector from one of its neighboring vector, v, it saves the distance vector of v and uses the Bellman-Ford equation to update its own distance vector</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t>8</a:t>
            </a:fld>
            <a:endParaRPr lang="en-US"/>
          </a:p>
        </p:txBody>
      </p:sp>
      <p:pic>
        <p:nvPicPr>
          <p:cNvPr id="5" name="Picture 4"/>
          <p:cNvPicPr>
            <a:picLocks noChangeAspect="1"/>
          </p:cNvPicPr>
          <p:nvPr/>
        </p:nvPicPr>
        <p:blipFill>
          <a:blip r:embed="rId2"/>
          <a:stretch>
            <a:fillRect/>
          </a:stretch>
        </p:blipFill>
        <p:spPr>
          <a:xfrm>
            <a:off x="6244046" y="1985553"/>
            <a:ext cx="5667375" cy="3305175"/>
          </a:xfrm>
          <a:prstGeom prst="rect">
            <a:avLst/>
          </a:prstGeom>
        </p:spPr>
      </p:pic>
      <p:sp>
        <p:nvSpPr>
          <p:cNvPr id="6" name="TextBox 5"/>
          <p:cNvSpPr txBox="1"/>
          <p:nvPr/>
        </p:nvSpPr>
        <p:spPr>
          <a:xfrm>
            <a:off x="388305" y="6208800"/>
            <a:ext cx="10965495" cy="523220"/>
          </a:xfrm>
          <a:prstGeom prst="rect">
            <a:avLst/>
          </a:prstGeom>
          <a:noFill/>
        </p:spPr>
        <p:txBody>
          <a:bodyPr wrap="square" rtlCol="0">
            <a:spAutoFit/>
          </a:bodyPr>
          <a:lstStyle/>
          <a:p>
            <a:r>
              <a:rPr lang="en-US" altLang="en-IN" sz="1400" dirty="0">
                <a:latin typeface="Casper"/>
              </a:rPr>
              <a:t> </a:t>
            </a:r>
            <a:r>
              <a:rPr lang="en-IN" sz="1400" dirty="0">
                <a:latin typeface="Casper"/>
              </a:rPr>
              <a:t>Source : </a:t>
            </a:r>
            <a:r>
              <a:rPr lang="en-IN" sz="1400" dirty="0">
                <a:latin typeface="Casper"/>
                <a:hlinkClick r:id="rId3"/>
              </a:rPr>
              <a:t>https://www.javatpoint.com/distance-vector-routing-algorithm?__cf_chl_managed_tk__=pmd_6666b1077c5eba403f57d13422b6d2276758fba2-1628492936-0-gqNtZGzNAuKjcnBszQ3i/</a:t>
            </a:r>
            <a:endParaRPr lang="en-IN" sz="1400" dirty="0">
              <a:latin typeface="Casper"/>
            </a:endParaRPr>
          </a:p>
        </p:txBody>
      </p:sp>
    </p:spTree>
    <p:extLst>
      <p:ext uri="{BB962C8B-B14F-4D97-AF65-F5344CB8AC3E}">
        <p14:creationId xmlns:p14="http://schemas.microsoft.com/office/powerpoint/2010/main" val="2440917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 State Routing</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Link state routing is a technique in which each router shares the knowledge of its neighborhood with every other router in the internetwork.</a:t>
            </a:r>
          </a:p>
          <a:p>
            <a:r>
              <a:rPr lang="en-US" b="1" dirty="0"/>
              <a:t>The three keys to understand the Link State Routing algorithm:</a:t>
            </a:r>
            <a:endParaRPr lang="en-US" dirty="0"/>
          </a:p>
          <a:p>
            <a:r>
              <a:rPr lang="en-US" b="1" dirty="0"/>
              <a:t>Knowledge about the neighborhood:</a:t>
            </a:r>
            <a:r>
              <a:rPr lang="en-US" dirty="0"/>
              <a:t> Instead of sending its routing table, a router sends the information about its neighborhood only. A router broadcast its identities and cost of the directly attached links to other routers.</a:t>
            </a:r>
          </a:p>
          <a:p>
            <a:r>
              <a:rPr lang="en-US" b="1" dirty="0"/>
              <a:t>Flooding:</a:t>
            </a:r>
            <a:r>
              <a:rPr lang="en-US" dirty="0"/>
              <a:t> Each router sends the information to every other router on the internetwork except its neighbors. This process is known as Flooding. Every router that receives the packet sends the copies to all its neighbors. Finally, each and every router receives a copy of the same information.</a:t>
            </a:r>
          </a:p>
          <a:p>
            <a:r>
              <a:rPr lang="en-US" b="1" dirty="0"/>
              <a:t>Information sharing:</a:t>
            </a:r>
            <a:r>
              <a:rPr lang="en-US" dirty="0"/>
              <a:t> A router sends the information to every other router only when the change occurs in the information.</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t>9</a:t>
            </a:fld>
            <a:endParaRPr lang="en-US"/>
          </a:p>
        </p:txBody>
      </p:sp>
    </p:spTree>
    <p:extLst>
      <p:ext uri="{BB962C8B-B14F-4D97-AF65-F5344CB8AC3E}">
        <p14:creationId xmlns:p14="http://schemas.microsoft.com/office/powerpoint/2010/main" val="3788974650"/>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39</TotalTime>
  <Words>1525</Words>
  <Application>Microsoft Office PowerPoint</Application>
  <PresentationFormat>Widescreen</PresentationFormat>
  <Paragraphs>114</Paragraphs>
  <Slides>16</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16</vt:i4>
      </vt:variant>
    </vt:vector>
  </HeadingPairs>
  <TitlesOfParts>
    <vt:vector size="27" baseType="lpstr">
      <vt:lpstr>Arial</vt:lpstr>
      <vt:lpstr>Calibri</vt:lpstr>
      <vt:lpstr>Calibri Light</vt:lpstr>
      <vt:lpstr>Casper</vt:lpstr>
      <vt:lpstr>Casper Bold</vt:lpstr>
      <vt:lpstr>Karla</vt:lpstr>
      <vt:lpstr>Raleway ExtraBold</vt:lpstr>
      <vt:lpstr>Symbol</vt:lpstr>
      <vt:lpstr>Times New Roman</vt:lpstr>
      <vt:lpstr>1_Office Theme</vt:lpstr>
      <vt:lpstr>Contents Slide Master</vt:lpstr>
      <vt:lpstr>PowerPoint Presentation</vt:lpstr>
      <vt:lpstr>Course Objectives  </vt:lpstr>
      <vt:lpstr>Course Outcomes  </vt:lpstr>
      <vt:lpstr>Contents to be Covered</vt:lpstr>
      <vt:lpstr>  Routing Algorithms</vt:lpstr>
      <vt:lpstr>Types of Routing Algorithms </vt:lpstr>
      <vt:lpstr>Distance Vector Routing Algorithm</vt:lpstr>
      <vt:lpstr>Distance Vector Routing Algorithm </vt:lpstr>
      <vt:lpstr>Link State Routing </vt:lpstr>
      <vt:lpstr>Link State Routing </vt:lpstr>
      <vt:lpstr>example</vt:lpstr>
      <vt:lpstr>  Hierarchical Routing </vt:lpstr>
      <vt:lpstr>  Broadcast routing </vt:lpstr>
      <vt:lpstr>Unicast routing </vt:lpstr>
      <vt:lpstr>Key Points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Monica Luthra</cp:lastModifiedBy>
  <cp:revision>274</cp:revision>
  <dcterms:created xsi:type="dcterms:W3CDTF">2019-01-09T10:33:00Z</dcterms:created>
  <dcterms:modified xsi:type="dcterms:W3CDTF">2022-09-12T05:09:11Z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1033-11.2.0.9937</vt:lpwstr>
  </property>
</Properties>
</file>