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6"/>
  </p:notesMasterIdLst>
  <p:handoutMasterIdLst>
    <p:handoutMasterId r:id="rId27"/>
  </p:handoutMasterIdLst>
  <p:sldIdLst>
    <p:sldId id="380" r:id="rId3"/>
    <p:sldId id="381" r:id="rId4"/>
    <p:sldId id="425" r:id="rId5"/>
    <p:sldId id="424" r:id="rId6"/>
    <p:sldId id="367" r:id="rId7"/>
    <p:sldId id="368" r:id="rId8"/>
    <p:sldId id="369" r:id="rId9"/>
    <p:sldId id="402" r:id="rId10"/>
    <p:sldId id="370" r:id="rId11"/>
    <p:sldId id="371" r:id="rId12"/>
    <p:sldId id="372" r:id="rId13"/>
    <p:sldId id="373" r:id="rId14"/>
    <p:sldId id="374" r:id="rId15"/>
    <p:sldId id="375" r:id="rId16"/>
    <p:sldId id="376" r:id="rId17"/>
    <p:sldId id="414" r:id="rId18"/>
    <p:sldId id="417" r:id="rId19"/>
    <p:sldId id="415" r:id="rId20"/>
    <p:sldId id="416" r:id="rId21"/>
    <p:sldId id="383" r:id="rId22"/>
    <p:sldId id="384" r:id="rId23"/>
    <p:sldId id="385" r:id="rId24"/>
    <p:sldId id="3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660"/>
  </p:normalViewPr>
  <p:slideViewPr>
    <p:cSldViewPr snapToGrid="0">
      <p:cViewPr varScale="1">
        <p:scale>
          <a:sx n="82" d="100"/>
          <a:sy n="82" d="100"/>
        </p:scale>
        <p:origin x="696"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t>9/12/2022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t>9/12/2022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t>9/12/2022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txStyles>
    <p:titleStyle>
      <a:lvl1pPr algn="ctr" defTabSz="1219200" rtl="0" eaLnBrk="1" latinLnBrk="1"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1"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1"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hyperlink" Target="https://www.geeksforgeeks.org/leaky-bucket-algorithm/"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geeksforgeeks.org/leaky-bucket-algorithm/"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Leaky_bucket" TargetMode="Externa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hyperlink" Target="https://www.ques10.com/p/31441/what-is-traffic-shaping-explain-leaky-bucket-algor/" TargetMode="External"/><Relationship Id="rId5" Type="http://schemas.openxmlformats.org/officeDocument/2006/relationships/hyperlink" Target="https://en.wikipedia.org/wiki/Token_bucket" TargetMode="External"/><Relationship Id="rId4" Type="http://schemas.openxmlformats.org/officeDocument/2006/relationships/hyperlink" Target="https://www.geeksforgeeks.org/leaky-bucket-algorithm/"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geeksforgeeks.org/leaky-bucket-algorithm/"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name="CorelDRAW" r:id="rId2" imgW="2169795" imgH="2163445" progId="">
                  <p:embed/>
                </p:oleObj>
              </mc:Choice>
              <mc:Fallback>
                <p:oleObj name="CorelDRAW" r:id="rId2" imgW="2169795" imgH="2163445" progId="">
                  <p:embed/>
                  <p:pic>
                    <p:nvPicPr>
                      <p:cNvPr id="0" name="Object 47"/>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06005" y="5577219"/>
            <a:ext cx="5529485" cy="1213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1600" b="1" dirty="0">
                <a:latin typeface="Casper" panose="02000506000000020004"/>
                <a:cs typeface="Times New Roman" panose="02020603050405020304" pitchFamily="18" charset="0"/>
              </a:rPr>
              <a:t>Lecture - 13 and 14</a:t>
            </a:r>
          </a:p>
          <a:p>
            <a:pPr lvl="0" algn="ctr" defTabSz="622300">
              <a:lnSpc>
                <a:spcPct val="90000"/>
              </a:lnSpc>
              <a:spcBef>
                <a:spcPct val="0"/>
              </a:spcBef>
              <a:spcAft>
                <a:spcPct val="35000"/>
              </a:spcAft>
            </a:pPr>
            <a:r>
              <a:rPr lang="en-IN" sz="1600" dirty="0">
                <a:latin typeface="Casper" panose="02000506000000020004"/>
              </a:rPr>
              <a:t>Load Shedding and Jitter Control , Leaky Bucket Algorithm and Token Bucket Algorithm </a:t>
            </a:r>
            <a:endParaRPr lang="en-US" sz="1600" b="1" dirty="0">
              <a:latin typeface="Casper" panose="02000506000000020004"/>
              <a:cs typeface="Times New Roman" panose="02020603050405020304" pitchFamily="18" charset="0"/>
            </a:endParaRPr>
          </a:p>
          <a:p>
            <a:pPr lvl="0" algn="ctr" defTabSz="622300">
              <a:lnSpc>
                <a:spcPct val="90000"/>
              </a:lnSpc>
              <a:spcBef>
                <a:spcPct val="0"/>
              </a:spcBef>
              <a:spcAft>
                <a:spcPct val="35000"/>
              </a:spcAft>
            </a:pPr>
            <a:r>
              <a:rPr lang="en-US" sz="1600" b="1" dirty="0">
                <a:latin typeface="Casper" panose="02000506000000020004"/>
                <a:cs typeface="Times New Roman" panose="02020603050405020304" pitchFamily="18" charset="0"/>
              </a:rPr>
              <a:t>By : Dr.Monica Luthra(E9836)</a:t>
            </a:r>
            <a:endParaRPr lang="en-US" sz="1600" dirty="0">
              <a:latin typeface="Casper" panose="02000506000000020004"/>
              <a:cs typeface="Times New Roman" panose="02020603050405020304" pitchFamily="18" charset="0"/>
            </a:endParaRPr>
          </a:p>
        </p:txBody>
      </p:sp>
      <p:sp>
        <p:nvSpPr>
          <p:cNvPr id="26" name="TextBox 25"/>
          <p:cNvSpPr txBox="1">
            <a:spLocks noChangeArrowheads="1"/>
          </p:cNvSpPr>
          <p:nvPr/>
        </p:nvSpPr>
        <p:spPr bwMode="auto">
          <a:xfrm>
            <a:off x="1488466" y="1997794"/>
            <a:ext cx="9750068" cy="1548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4400" b="1" dirty="0">
                <a:latin typeface="Casper" panose="02000506000000020004"/>
                <a:ea typeface="Karla" pitchFamily="2" charset="0"/>
                <a:cs typeface="Karla" pitchFamily="2" charset="0"/>
              </a:rPr>
              <a:t>INSTITUTE: UIE (AIT-CSE)</a:t>
            </a:r>
            <a:endParaRPr lang="en-US" sz="4400" dirty="0">
              <a:latin typeface="Casper" panose="02000506000000020004"/>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4400" dirty="0">
                <a:latin typeface="Casper" panose="02000506000000020004"/>
                <a:ea typeface="Calibri" panose="020F0502020204030204" pitchFamily="34" charset="0"/>
                <a:cs typeface="Times New Roman" panose="02020603050405020304" pitchFamily="18" charset="0"/>
              </a:rPr>
              <a:t>Computer Networks </a:t>
            </a:r>
            <a:r>
              <a:rPr lang="en-US" sz="4400">
                <a:latin typeface="Casper" panose="02000506000000020004"/>
                <a:ea typeface="Calibri" panose="020F0502020204030204" pitchFamily="34" charset="0"/>
                <a:cs typeface="Times New Roman" panose="02020603050405020304" pitchFamily="18" charset="0"/>
              </a:rPr>
              <a:t>CST- 335</a:t>
            </a:r>
            <a:endParaRPr lang="en-US" sz="4400" dirty="0">
              <a:latin typeface="Casper" panose="02000506000000020004"/>
              <a:ea typeface="Calibri" panose="020F0502020204030204" pitchFamily="34" charset="0"/>
              <a:cs typeface="Times New Roman" panose="02020603050405020304" pitchFamily="18"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t>1</a:t>
            </a:fld>
            <a:endParaRPr lang="en-US"/>
          </a:p>
        </p:txBody>
      </p:sp>
      <p:sp>
        <p:nvSpPr>
          <p:cNvPr id="16" name="Oval 15"/>
          <p:cNvSpPr/>
          <p:nvPr/>
        </p:nvSpPr>
        <p:spPr>
          <a:xfrm>
            <a:off x="11016284" y="6323296"/>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Casper" panose="02000506000000020004"/>
                <a:cs typeface="Times New Roman" panose="02020603050405020304" pitchFamily="18" charset="0"/>
              </a:rPr>
              <a:t>Example- leaky bucket Algorithm</a:t>
            </a:r>
          </a:p>
        </p:txBody>
      </p:sp>
      <p:sp>
        <p:nvSpPr>
          <p:cNvPr id="4" name="Slide Number Placeholder 3"/>
          <p:cNvSpPr>
            <a:spLocks noGrp="1"/>
          </p:cNvSpPr>
          <p:nvPr>
            <p:ph type="sldNum" sz="quarter" idx="12"/>
          </p:nvPr>
        </p:nvSpPr>
        <p:spPr/>
        <p:txBody>
          <a:bodyPr/>
          <a:lstStyle/>
          <a:p>
            <a:fld id="{BDCDBBEF-AA6C-4BA6-85B2-A17D7F280E38}" type="slidenum">
              <a:rPr lang="en-US" smtClean="0"/>
              <a:t>10</a:t>
            </a:fld>
            <a:endParaRPr lang="en-US"/>
          </a:p>
        </p:txBody>
      </p:sp>
      <p:pic>
        <p:nvPicPr>
          <p:cNvPr id="69636" name="Picture 4"/>
          <p:cNvPicPr>
            <a:picLocks noGrp="1" noChangeAspect="1" noChangeArrowheads="1"/>
          </p:cNvPicPr>
          <p:nvPr>
            <p:ph idx="1"/>
          </p:nvPr>
        </p:nvPicPr>
        <p:blipFill>
          <a:blip r:embed="rId2"/>
          <a:srcRect/>
          <a:stretch>
            <a:fillRect/>
          </a:stretch>
        </p:blipFill>
        <p:spPr bwMode="auto">
          <a:xfrm>
            <a:off x="1000664" y="1653097"/>
            <a:ext cx="5702061" cy="4351338"/>
          </a:xfrm>
          <a:prstGeom prst="rect">
            <a:avLst/>
          </a:prstGeom>
          <a:noFill/>
          <a:ln w="9525">
            <a:noFill/>
            <a:miter lim="800000"/>
            <a:headEnd/>
            <a:tailEnd/>
          </a:ln>
          <a:effectLst/>
        </p:spPr>
      </p:pic>
      <p:sp>
        <p:nvSpPr>
          <p:cNvPr id="5" name="TextBox 4"/>
          <p:cNvSpPr txBox="1"/>
          <p:nvPr/>
        </p:nvSpPr>
        <p:spPr>
          <a:xfrm>
            <a:off x="313509" y="6413698"/>
            <a:ext cx="4905254" cy="307777"/>
          </a:xfrm>
          <a:prstGeom prst="rect">
            <a:avLst/>
          </a:prstGeom>
          <a:noFill/>
        </p:spPr>
        <p:txBody>
          <a:bodyPr wrap="none" rtlCol="0">
            <a:spAutoFit/>
          </a:bodyPr>
          <a:lstStyle/>
          <a:p>
            <a:r>
              <a:rPr lang="en-IN" sz="1400" dirty="0">
                <a:latin typeface="Casper" panose="02000506000000020004"/>
              </a:rPr>
              <a:t>Image Source :</a:t>
            </a:r>
            <a:r>
              <a:rPr lang="en-IN" sz="1400" dirty="0">
                <a:latin typeface="Casper" panose="02000506000000020004"/>
                <a:hlinkClick r:id="rId3"/>
              </a:rPr>
              <a:t>https://www.geeksforgeeks.org/leaky-bucket-algorithm/</a:t>
            </a:r>
            <a:endParaRPr lang="en-IN" sz="1400" dirty="0">
              <a:latin typeface="Casper" panose="020005060000000200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Casper" panose="02000506000000020004"/>
                <a:cs typeface="Times New Roman" panose="02020603050405020304" pitchFamily="18" charset="0"/>
              </a:rPr>
              <a:t>Example- leaky bucket algorithm</a:t>
            </a:r>
          </a:p>
        </p:txBody>
      </p:sp>
      <p:sp>
        <p:nvSpPr>
          <p:cNvPr id="3" name="Content Placeholder 2"/>
          <p:cNvSpPr>
            <a:spLocks noGrp="1"/>
          </p:cNvSpPr>
          <p:nvPr>
            <p:ph idx="1"/>
          </p:nvPr>
        </p:nvSpPr>
        <p:spPr/>
        <p:txBody>
          <a:bodyPr>
            <a:normAutofit/>
          </a:bodyPr>
          <a:lstStyle/>
          <a:p>
            <a:pPr>
              <a:buNone/>
            </a:pPr>
            <a:r>
              <a:rPr lang="en-IN" sz="2400" b="1" dirty="0">
                <a:latin typeface="Casper" panose="02000506000000020004"/>
                <a:cs typeface="Times New Roman" panose="02020603050405020304" pitchFamily="18" charset="0"/>
              </a:rPr>
              <a:t>Example: </a:t>
            </a:r>
            <a:r>
              <a:rPr lang="en-IN" sz="2400" dirty="0">
                <a:latin typeface="Casper" panose="02000506000000020004"/>
                <a:cs typeface="Times New Roman" panose="02020603050405020304" pitchFamily="18" charset="0"/>
              </a:rPr>
              <a:t>Consider a frame relay network having a capacity of 1Mb and data is input at the rate of 25mbps.Calculate:</a:t>
            </a:r>
          </a:p>
          <a:p>
            <a:pPr>
              <a:buNone/>
            </a:pPr>
            <a:r>
              <a:rPr lang="en-IN" sz="2400" dirty="0">
                <a:latin typeface="Casper" panose="02000506000000020004"/>
                <a:cs typeface="Times New Roman" panose="02020603050405020304" pitchFamily="18" charset="0"/>
              </a:rPr>
              <a:t> 1. What is the time needed to fill the bucket.</a:t>
            </a:r>
          </a:p>
          <a:p>
            <a:pPr>
              <a:buNone/>
            </a:pPr>
            <a:r>
              <a:rPr lang="en-IN" sz="2400" dirty="0">
                <a:latin typeface="Casper" panose="02000506000000020004"/>
                <a:cs typeface="Times New Roman" panose="02020603050405020304" pitchFamily="18" charset="0"/>
              </a:rPr>
              <a:t> 2. If the output rate is 2 mbps , the time needed to empty the bucket. </a:t>
            </a:r>
          </a:p>
          <a:p>
            <a:pPr>
              <a:buNone/>
            </a:pPr>
            <a:r>
              <a:rPr lang="en-IN" sz="2400" b="1" dirty="0">
                <a:latin typeface="Casper" panose="02000506000000020004"/>
                <a:cs typeface="Times New Roman" panose="02020603050405020304" pitchFamily="18" charset="0"/>
              </a:rPr>
              <a:t>Ans. </a:t>
            </a:r>
            <a:r>
              <a:rPr lang="en-IN" sz="2400" dirty="0">
                <a:latin typeface="Casper" panose="02000506000000020004"/>
                <a:cs typeface="Times New Roman" panose="02020603050405020304" pitchFamily="18" charset="0"/>
              </a:rPr>
              <a:t>Here , C is Capacity of bucket = 1mb Data input rate = 25 mbps output rate = 2mbps. </a:t>
            </a:r>
          </a:p>
          <a:p>
            <a:pPr marL="514350" indent="-514350">
              <a:buFont typeface="+mj-lt"/>
              <a:buAutoNum type="arabicPeriod"/>
            </a:pPr>
            <a:r>
              <a:rPr lang="en-IN" sz="2400" b="1" dirty="0">
                <a:solidFill>
                  <a:schemeClr val="accent1"/>
                </a:solidFill>
                <a:effectLst>
                  <a:outerShdw blurRad="38100" dist="25400" dir="5400000" algn="ctr" rotWithShape="0">
                    <a:srgbClr val="6E747A">
                      <a:alpha val="43000"/>
                    </a:srgbClr>
                  </a:outerShdw>
                </a:effectLst>
                <a:latin typeface="Casper" panose="02000506000000020004"/>
                <a:cs typeface="Times New Roman" panose="02020603050405020304" pitchFamily="18" charset="0"/>
              </a:rPr>
              <a:t>T = C/input rate</a:t>
            </a:r>
            <a:r>
              <a:rPr lang="en-IN" sz="2400" dirty="0">
                <a:latin typeface="Casper" panose="02000506000000020004"/>
                <a:cs typeface="Times New Roman" panose="02020603050405020304" pitchFamily="18" charset="0"/>
              </a:rPr>
              <a:t> = 1/25 =</a:t>
            </a:r>
            <a:r>
              <a:rPr lang="en-US" altLang="en-IN" sz="2400" dirty="0">
                <a:latin typeface="Casper" panose="02000506000000020004"/>
                <a:cs typeface="Times New Roman" panose="02020603050405020304" pitchFamily="18" charset="0"/>
              </a:rPr>
              <a:t>1000/25=</a:t>
            </a:r>
            <a:r>
              <a:rPr lang="en-IN" sz="2400" dirty="0">
                <a:latin typeface="Casper" panose="02000506000000020004"/>
                <a:cs typeface="Times New Roman" panose="02020603050405020304" pitchFamily="18" charset="0"/>
              </a:rPr>
              <a:t> 40 </a:t>
            </a:r>
            <a:r>
              <a:rPr lang="en-IN" sz="2400" dirty="0" err="1">
                <a:latin typeface="Casper" panose="02000506000000020004"/>
                <a:cs typeface="Times New Roman" panose="02020603050405020304" pitchFamily="18" charset="0"/>
              </a:rPr>
              <a:t>msec</a:t>
            </a:r>
            <a:r>
              <a:rPr lang="en-IN" sz="2400" dirty="0">
                <a:latin typeface="Casper" panose="02000506000000020004"/>
                <a:cs typeface="Times New Roman" panose="02020603050405020304" pitchFamily="18" charset="0"/>
              </a:rPr>
              <a:t> </a:t>
            </a:r>
          </a:p>
          <a:p>
            <a:pPr marL="0" indent="0">
              <a:buFont typeface="+mj-lt"/>
              <a:buNone/>
            </a:pPr>
            <a:r>
              <a:rPr lang="en-US" altLang="en-IN" sz="2400" dirty="0">
                <a:latin typeface="Casper" panose="02000506000000020004"/>
                <a:cs typeface="Times New Roman" panose="02020603050405020304" pitchFamily="18" charset="0"/>
              </a:rPr>
              <a:t>1T=1000MBPS</a:t>
            </a:r>
            <a:endParaRPr lang="en-IN" sz="2400" dirty="0">
              <a:latin typeface="Casper" panose="02000506000000020004"/>
              <a:cs typeface="Times New Roman" panose="02020603050405020304" pitchFamily="18" charset="0"/>
            </a:endParaRPr>
          </a:p>
          <a:p>
            <a:pPr marL="0" indent="0">
              <a:buFont typeface="+mj-lt"/>
              <a:buNone/>
            </a:pPr>
            <a:r>
              <a:rPr lang="en-US" altLang="en-IN" sz="2400" dirty="0">
                <a:solidFill>
                  <a:schemeClr val="accent1"/>
                </a:solidFill>
                <a:effectLst>
                  <a:outerShdw blurRad="38100" dist="25400" dir="5400000" algn="ctr" rotWithShape="0">
                    <a:srgbClr val="6E747A">
                      <a:alpha val="43000"/>
                    </a:srgbClr>
                  </a:outerShdw>
                </a:effectLst>
                <a:latin typeface="Casper" panose="02000506000000020004"/>
                <a:cs typeface="Times New Roman" panose="02020603050405020304" pitchFamily="18" charset="0"/>
              </a:rPr>
              <a:t>2. </a:t>
            </a:r>
            <a:r>
              <a:rPr lang="en-IN" sz="2400" dirty="0">
                <a:solidFill>
                  <a:schemeClr val="accent1"/>
                </a:solidFill>
                <a:effectLst>
                  <a:outerShdw blurRad="38100" dist="25400" dir="5400000" algn="ctr" rotWithShape="0">
                    <a:srgbClr val="6E747A">
                      <a:alpha val="43000"/>
                    </a:srgbClr>
                  </a:outerShdw>
                </a:effectLst>
                <a:latin typeface="Casper" panose="02000506000000020004"/>
                <a:cs typeface="Times New Roman" panose="02020603050405020304" pitchFamily="18" charset="0"/>
              </a:rPr>
              <a:t>T = C/output rate </a:t>
            </a:r>
            <a:r>
              <a:rPr lang="en-IN" sz="2400" dirty="0">
                <a:latin typeface="Casper" panose="02000506000000020004"/>
                <a:cs typeface="Times New Roman" panose="02020603050405020304" pitchFamily="18" charset="0"/>
              </a:rPr>
              <a:t>= ½ = 500 </a:t>
            </a:r>
            <a:r>
              <a:rPr lang="en-IN" sz="2400" dirty="0" err="1">
                <a:latin typeface="Casper" panose="02000506000000020004"/>
                <a:cs typeface="Times New Roman" panose="02020603050405020304" pitchFamily="18" charset="0"/>
              </a:rPr>
              <a:t>msec</a:t>
            </a:r>
          </a:p>
          <a:p>
            <a:pPr marL="0" indent="0">
              <a:buFont typeface="+mj-lt"/>
              <a:buNone/>
            </a:pPr>
            <a:r>
              <a:rPr lang="en-US" altLang="en-IN" sz="2400" dirty="0">
                <a:latin typeface="Casper" panose="02000506000000020004"/>
                <a:cs typeface="Times New Roman" panose="02020603050405020304" pitchFamily="18" charset="0"/>
              </a:rPr>
              <a:t>1000/2=500</a:t>
            </a:r>
            <a:endParaRPr lang="en-IN" sz="2400" dirty="0">
              <a:latin typeface="Casper" panose="02000506000000020004"/>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Casper" panose="02000506000000020004"/>
                <a:cs typeface="Times New Roman" panose="02020603050405020304" pitchFamily="18" charset="0"/>
              </a:rPr>
              <a:t> Token Bucket Algorithm</a:t>
            </a:r>
          </a:p>
        </p:txBody>
      </p:sp>
      <p:sp>
        <p:nvSpPr>
          <p:cNvPr id="3" name="Content Placeholder 2"/>
          <p:cNvSpPr>
            <a:spLocks noGrp="1"/>
          </p:cNvSpPr>
          <p:nvPr>
            <p:ph idx="1"/>
          </p:nvPr>
        </p:nvSpPr>
        <p:spPr>
          <a:xfrm>
            <a:off x="838200" y="2027208"/>
            <a:ext cx="10515600" cy="4149754"/>
          </a:xfrm>
        </p:spPr>
        <p:txBody>
          <a:bodyPr>
            <a:normAutofit/>
          </a:bodyPr>
          <a:lstStyle/>
          <a:p>
            <a:r>
              <a:rPr lang="en-IN" sz="2400" dirty="0">
                <a:latin typeface="Casper" panose="02000506000000020004"/>
                <a:cs typeface="Times New Roman" panose="02020603050405020304" pitchFamily="18" charset="0"/>
              </a:rPr>
              <a:t>The Token Bucket Algorithm compare to Leaky Bucket Algorithm allow the output rate vary depending on the size of burst.</a:t>
            </a:r>
          </a:p>
          <a:p>
            <a:r>
              <a:rPr lang="en-IN" sz="2400" dirty="0">
                <a:latin typeface="Casper" panose="02000506000000020004"/>
                <a:cs typeface="Times New Roman" panose="02020603050405020304" pitchFamily="18" charset="0"/>
              </a:rPr>
              <a:t>In this algorithm the buckets holds token to transmit a packet, the host must capture and destroy one token. </a:t>
            </a:r>
          </a:p>
          <a:p>
            <a:r>
              <a:rPr lang="en-IN" sz="2400" dirty="0">
                <a:latin typeface="Casper" panose="02000506000000020004"/>
                <a:cs typeface="Times New Roman" panose="02020603050405020304" pitchFamily="18" charset="0"/>
              </a:rPr>
              <a:t>Tokens are generated by a clock at the rate of one token every t sec. </a:t>
            </a:r>
          </a:p>
          <a:p>
            <a:r>
              <a:rPr lang="en-IN" sz="2400" dirty="0">
                <a:latin typeface="Casper" panose="02000506000000020004"/>
                <a:cs typeface="Times New Roman" panose="02020603050405020304" pitchFamily="18" charset="0"/>
              </a:rPr>
              <a:t>Idle hosts can capture and save up tokens (up to the max. size of the bucket) in order to send larger bursts later. </a:t>
            </a:r>
          </a:p>
        </p:txBody>
      </p:sp>
      <p:sp>
        <p:nvSpPr>
          <p:cNvPr id="4" name="Slide Number Placeholder 3"/>
          <p:cNvSpPr>
            <a:spLocks noGrp="1"/>
          </p:cNvSpPr>
          <p:nvPr>
            <p:ph type="sldNum" sz="quarter" idx="12"/>
          </p:nvPr>
        </p:nvSpPr>
        <p:spPr/>
        <p:txBody>
          <a:bodyPr/>
          <a:lstStyle/>
          <a:p>
            <a:fld id="{BDCDBBEF-AA6C-4BA6-85B2-A17D7F280E38}"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a:latin typeface="Casper" panose="02000506000000020004"/>
                <a:cs typeface="Times New Roman" panose="02020603050405020304" pitchFamily="18" charset="0"/>
              </a:rPr>
              <a:t>Token Bucket Algorithm</a:t>
            </a:r>
          </a:p>
        </p:txBody>
      </p:sp>
      <p:sp>
        <p:nvSpPr>
          <p:cNvPr id="4" name="Slide Number Placeholder 3"/>
          <p:cNvSpPr>
            <a:spLocks noGrp="1"/>
          </p:cNvSpPr>
          <p:nvPr>
            <p:ph type="sldNum" sz="quarter" idx="12"/>
          </p:nvPr>
        </p:nvSpPr>
        <p:spPr/>
        <p:txBody>
          <a:bodyPr/>
          <a:lstStyle/>
          <a:p>
            <a:fld id="{BDCDBBEF-AA6C-4BA6-85B2-A17D7F280E38}" type="slidenum">
              <a:rPr lang="en-US" smtClean="0"/>
              <a:t>13</a:t>
            </a:fld>
            <a:endParaRPr lang="en-US"/>
          </a:p>
        </p:txBody>
      </p:sp>
      <p:pic>
        <p:nvPicPr>
          <p:cNvPr id="70658" name="Picture 2"/>
          <p:cNvPicPr>
            <a:picLocks noGrp="1" noChangeAspect="1" noChangeArrowheads="1"/>
          </p:cNvPicPr>
          <p:nvPr>
            <p:ph idx="1"/>
          </p:nvPr>
        </p:nvPicPr>
        <p:blipFill>
          <a:blip r:embed="rId2"/>
          <a:srcRect/>
          <a:stretch>
            <a:fillRect/>
          </a:stretch>
        </p:blipFill>
        <p:spPr bwMode="auto">
          <a:xfrm>
            <a:off x="1078303" y="1639020"/>
            <a:ext cx="6537344" cy="4011250"/>
          </a:xfrm>
          <a:prstGeom prst="rect">
            <a:avLst/>
          </a:prstGeom>
          <a:noFill/>
          <a:ln w="9525">
            <a:noFill/>
            <a:miter lim="800000"/>
            <a:headEnd/>
            <a:tailEnd/>
          </a:ln>
          <a:effectLst/>
        </p:spPr>
      </p:pic>
      <p:sp>
        <p:nvSpPr>
          <p:cNvPr id="5" name="TextBox 4"/>
          <p:cNvSpPr txBox="1"/>
          <p:nvPr/>
        </p:nvSpPr>
        <p:spPr>
          <a:xfrm>
            <a:off x="313509" y="6413698"/>
            <a:ext cx="4905254" cy="307777"/>
          </a:xfrm>
          <a:prstGeom prst="rect">
            <a:avLst/>
          </a:prstGeom>
          <a:noFill/>
        </p:spPr>
        <p:txBody>
          <a:bodyPr wrap="none" rtlCol="0">
            <a:spAutoFit/>
          </a:bodyPr>
          <a:lstStyle/>
          <a:p>
            <a:r>
              <a:rPr lang="en-IN" sz="1400" dirty="0">
                <a:latin typeface="Casper" panose="02000506000000020004"/>
              </a:rPr>
              <a:t>Image Source :</a:t>
            </a:r>
            <a:r>
              <a:rPr lang="en-IN" sz="1400" dirty="0">
                <a:latin typeface="Casper" panose="02000506000000020004"/>
                <a:hlinkClick r:id="rId3"/>
              </a:rPr>
              <a:t>https://www.geeksforgeeks.org/leaky-bucket-algorithm/</a:t>
            </a:r>
            <a:endParaRPr lang="en-IN" sz="1400" dirty="0">
              <a:latin typeface="Casper" panose="020005060000000200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Casper" panose="02000506000000020004"/>
                <a:cs typeface="Times New Roman" panose="02020603050405020304" pitchFamily="18" charset="0"/>
              </a:rPr>
              <a:t>Token Bucket Algorithm</a:t>
            </a:r>
          </a:p>
        </p:txBody>
      </p:sp>
      <p:sp>
        <p:nvSpPr>
          <p:cNvPr id="3" name="Content Placeholder 2"/>
          <p:cNvSpPr>
            <a:spLocks noGrp="1"/>
          </p:cNvSpPr>
          <p:nvPr>
            <p:ph idx="1"/>
          </p:nvPr>
        </p:nvSpPr>
        <p:spPr>
          <a:xfrm>
            <a:off x="838200" y="1630392"/>
            <a:ext cx="10515600" cy="4546571"/>
          </a:xfrm>
        </p:spPr>
        <p:txBody>
          <a:bodyPr>
            <a:noAutofit/>
          </a:bodyPr>
          <a:lstStyle/>
          <a:p>
            <a:pPr>
              <a:buNone/>
            </a:pPr>
            <a:r>
              <a:rPr lang="en-IN" sz="2400" b="1" dirty="0">
                <a:latin typeface="Casper" panose="02000506000000020004"/>
                <a:cs typeface="Times New Roman" panose="02020603050405020304" pitchFamily="18" charset="0"/>
              </a:rPr>
              <a:t>Algorithm:</a:t>
            </a:r>
            <a:r>
              <a:rPr lang="en-IN" sz="2400" dirty="0">
                <a:latin typeface="Casper" panose="02000506000000020004"/>
                <a:cs typeface="Times New Roman" panose="02020603050405020304" pitchFamily="18" charset="0"/>
              </a:rPr>
              <a:t> </a:t>
            </a:r>
          </a:p>
          <a:p>
            <a:r>
              <a:rPr lang="en-IN" sz="2400" dirty="0">
                <a:latin typeface="Casper" panose="02000506000000020004"/>
                <a:cs typeface="Times New Roman" panose="02020603050405020304" pitchFamily="18" charset="0"/>
              </a:rPr>
              <a:t>Step - 1 : A token is added at every ∆t time. </a:t>
            </a:r>
          </a:p>
          <a:p>
            <a:r>
              <a:rPr lang="en-IN" sz="2400" dirty="0">
                <a:latin typeface="Casper" panose="02000506000000020004"/>
                <a:cs typeface="Times New Roman" panose="02020603050405020304" pitchFamily="18" charset="0"/>
              </a:rPr>
              <a:t>Step - 2 : The bucket can hold at most b-tokens. If a token arrive when bucket is full it is discarded. </a:t>
            </a:r>
          </a:p>
          <a:p>
            <a:r>
              <a:rPr lang="en-IN" sz="2400" dirty="0">
                <a:latin typeface="Casper" panose="02000506000000020004"/>
                <a:cs typeface="Times New Roman" panose="02020603050405020304" pitchFamily="18" charset="0"/>
              </a:rPr>
              <a:t>Step - 3 : When a packet of m bytes arrived m tokens are removed from the bucket and the packet is sent to the network. </a:t>
            </a:r>
          </a:p>
          <a:p>
            <a:r>
              <a:rPr lang="en-IN" sz="2400" dirty="0">
                <a:latin typeface="Casper" panose="02000506000000020004"/>
                <a:cs typeface="Times New Roman" panose="02020603050405020304" pitchFamily="18" charset="0"/>
              </a:rPr>
              <a:t>Step – 4 : If less than n tokens are available no tokens are removed from the buckets and the packet is considered to be non conformant. The non conformant packet may be </a:t>
            </a:r>
            <a:r>
              <a:rPr lang="en-IN" sz="2400" dirty="0" err="1">
                <a:latin typeface="Casper" panose="02000506000000020004"/>
                <a:cs typeface="Times New Roman" panose="02020603050405020304" pitchFamily="18" charset="0"/>
              </a:rPr>
              <a:t>enqueued</a:t>
            </a:r>
            <a:r>
              <a:rPr lang="en-IN" sz="2400" dirty="0">
                <a:latin typeface="Casper" panose="02000506000000020004"/>
                <a:cs typeface="Times New Roman" panose="02020603050405020304" pitchFamily="18" charset="0"/>
              </a:rPr>
              <a:t> for subsequent transmission when sufficient token have been accumulated in the bucket. If </a:t>
            </a:r>
            <a:r>
              <a:rPr lang="en-IN" sz="2400" b="1" dirty="0">
                <a:latin typeface="Casper" panose="02000506000000020004"/>
                <a:cs typeface="Times New Roman" panose="02020603050405020304" pitchFamily="18" charset="0"/>
              </a:rPr>
              <a:t>C</a:t>
            </a:r>
            <a:r>
              <a:rPr lang="en-IN" sz="2400" dirty="0">
                <a:latin typeface="Casper" panose="02000506000000020004"/>
                <a:cs typeface="Times New Roman" panose="02020603050405020304" pitchFamily="18" charset="0"/>
              </a:rPr>
              <a:t> is the maximum capacity of bucket and</a:t>
            </a:r>
            <a:r>
              <a:rPr lang="en-IN" sz="2400" b="1" dirty="0">
                <a:latin typeface="Casper" panose="02000506000000020004"/>
                <a:cs typeface="Times New Roman" panose="02020603050405020304" pitchFamily="18" charset="0"/>
              </a:rPr>
              <a:t> ρ</a:t>
            </a:r>
            <a:r>
              <a:rPr lang="en-IN" sz="2400" dirty="0">
                <a:latin typeface="Casper" panose="02000506000000020004"/>
                <a:cs typeface="Times New Roman" panose="02020603050405020304" pitchFamily="18" charset="0"/>
              </a:rPr>
              <a:t> is the arrival rate and </a:t>
            </a:r>
            <a:r>
              <a:rPr lang="en-IN" sz="2400" b="1" dirty="0">
                <a:latin typeface="Casper" panose="02000506000000020004"/>
                <a:cs typeface="Times New Roman" panose="02020603050405020304" pitchFamily="18" charset="0"/>
              </a:rPr>
              <a:t>M</a:t>
            </a:r>
            <a:r>
              <a:rPr lang="en-IN" sz="2400" dirty="0">
                <a:latin typeface="Casper" panose="02000506000000020004"/>
                <a:cs typeface="Times New Roman" panose="02020603050405020304" pitchFamily="18" charset="0"/>
              </a:rPr>
              <a:t> is the maximum output rate then Burst Length</a:t>
            </a:r>
            <a:r>
              <a:rPr lang="en-IN" sz="2400" b="1" dirty="0">
                <a:latin typeface="Casper" panose="02000506000000020004"/>
                <a:cs typeface="Times New Roman" panose="02020603050405020304" pitchFamily="18" charset="0"/>
              </a:rPr>
              <a:t> S</a:t>
            </a:r>
            <a:r>
              <a:rPr lang="en-IN" sz="2400" dirty="0">
                <a:latin typeface="Casper" panose="02000506000000020004"/>
                <a:cs typeface="Times New Roman" panose="02020603050405020304" pitchFamily="18" charset="0"/>
              </a:rPr>
              <a:t> can be calculated as:                          </a:t>
            </a:r>
          </a:p>
          <a:p>
            <a:pPr>
              <a:buNone/>
            </a:pPr>
            <a:r>
              <a:rPr lang="en-IN" sz="2400" b="1" dirty="0">
                <a:latin typeface="Casper" panose="02000506000000020004"/>
                <a:cs typeface="Times New Roman" panose="02020603050405020304" pitchFamily="18" charset="0"/>
              </a:rPr>
              <a:t>                                           C + </a:t>
            </a:r>
            <a:r>
              <a:rPr lang="el-GR" sz="2400" b="1" dirty="0">
                <a:latin typeface="Times New Roman" panose="02020603050405020304" pitchFamily="18" charset="0"/>
                <a:cs typeface="Times New Roman" panose="02020603050405020304" pitchFamily="18" charset="0"/>
              </a:rPr>
              <a:t>ρ</a:t>
            </a:r>
            <a:r>
              <a:rPr lang="en-IN" sz="2400" b="1" dirty="0">
                <a:latin typeface="Casper" panose="02000506000000020004"/>
                <a:cs typeface="Times New Roman" panose="02020603050405020304" pitchFamily="18" charset="0"/>
              </a:rPr>
              <a:t>S = MS</a:t>
            </a:r>
            <a:endParaRPr lang="en-IN" sz="2400" dirty="0">
              <a:latin typeface="Casper" panose="02000506000000020004"/>
              <a:cs typeface="Times New Roman" panose="02020603050405020304" pitchFamily="18" charset="0"/>
            </a:endParaRPr>
          </a:p>
          <a:p>
            <a:pPr>
              <a:buNone/>
            </a:pPr>
            <a:r>
              <a:rPr lang="en-IN" sz="2400" dirty="0">
                <a:latin typeface="Casper" panose="02000506000000020004"/>
                <a:cs typeface="Times New Roman" panose="02020603050405020304" pitchFamily="18" charset="0"/>
              </a:rPr>
              <a:t>                                                             </a:t>
            </a:r>
            <a:endParaRPr lang="en-IN" sz="2400" b="1" dirty="0">
              <a:latin typeface="Casper" panose="02000506000000020004"/>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Casper" panose="02000506000000020004"/>
                <a:cs typeface="Times New Roman" panose="02020603050405020304" pitchFamily="18" charset="0"/>
              </a:rPr>
              <a:t>Example –Token bucket Algorithm</a:t>
            </a:r>
          </a:p>
        </p:txBody>
      </p:sp>
      <p:sp>
        <p:nvSpPr>
          <p:cNvPr id="3" name="Content Placeholder 2"/>
          <p:cNvSpPr>
            <a:spLocks noGrp="1"/>
          </p:cNvSpPr>
          <p:nvPr>
            <p:ph idx="1"/>
          </p:nvPr>
        </p:nvSpPr>
        <p:spPr>
          <a:xfrm>
            <a:off x="838200" y="1664898"/>
            <a:ext cx="10515600" cy="4512065"/>
          </a:xfrm>
        </p:spPr>
        <p:txBody>
          <a:bodyPr>
            <a:noAutofit/>
          </a:bodyPr>
          <a:lstStyle/>
          <a:p>
            <a:pPr>
              <a:buNone/>
            </a:pPr>
            <a:r>
              <a:rPr lang="en-IN" sz="2400" b="1" dirty="0">
                <a:latin typeface="Casper" panose="02000506000000020004"/>
                <a:cs typeface="Times New Roman" panose="02020603050405020304" pitchFamily="18" charset="0"/>
              </a:rPr>
              <a:t>Example:</a:t>
            </a:r>
            <a:r>
              <a:rPr lang="en-IN" sz="2400" dirty="0">
                <a:latin typeface="Casper" panose="02000506000000020004"/>
                <a:cs typeface="Times New Roman" panose="02020603050405020304" pitchFamily="18" charset="0"/>
              </a:rPr>
              <a:t> Consider a frame relay network having a capacity of 1Mb of data is arriving at the rate of 25mbps for 40msec.The Token arrival rate is 2mbps and the capacity of bucket is 500 kb with maximum output rate 25mbps.Calculate :    </a:t>
            </a:r>
            <a:r>
              <a:rPr lang="en-IN" sz="2400" b="1" dirty="0">
                <a:latin typeface="Casper" panose="02000506000000020004"/>
                <a:cs typeface="Times New Roman" panose="02020603050405020304" pitchFamily="18" charset="0"/>
                <a:sym typeface="+mn-ea"/>
              </a:rPr>
              <a:t>C + </a:t>
            </a:r>
            <a:r>
              <a:rPr lang="el-GR" sz="2400" b="1" dirty="0">
                <a:latin typeface="Times New Roman" panose="02020603050405020304" pitchFamily="18" charset="0"/>
                <a:cs typeface="Times New Roman" panose="02020603050405020304" pitchFamily="18" charset="0"/>
                <a:sym typeface="+mn-ea"/>
              </a:rPr>
              <a:t>ρ</a:t>
            </a:r>
            <a:r>
              <a:rPr lang="en-IN" sz="2400" b="1" dirty="0">
                <a:latin typeface="Casper" panose="02000506000000020004"/>
                <a:cs typeface="Times New Roman" panose="02020603050405020304" pitchFamily="18" charset="0"/>
                <a:sym typeface="+mn-ea"/>
              </a:rPr>
              <a:t>S = MS</a:t>
            </a:r>
            <a:endParaRPr lang="en-IN" sz="2400" dirty="0">
              <a:latin typeface="Casper" panose="02000506000000020004"/>
              <a:cs typeface="Times New Roman" panose="02020603050405020304" pitchFamily="18" charset="0"/>
            </a:endParaRPr>
          </a:p>
          <a:p>
            <a:pPr>
              <a:buNone/>
            </a:pPr>
            <a:r>
              <a:rPr lang="en-IN" sz="2400" dirty="0">
                <a:latin typeface="Casper" panose="02000506000000020004"/>
                <a:cs typeface="Times New Roman" panose="02020603050405020304" pitchFamily="18" charset="0"/>
              </a:rPr>
              <a:t>1. The Burst Length. </a:t>
            </a:r>
          </a:p>
          <a:p>
            <a:r>
              <a:rPr lang="en-IN" sz="2400" dirty="0">
                <a:latin typeface="Casper" panose="02000506000000020004"/>
                <a:cs typeface="Times New Roman" panose="02020603050405020304" pitchFamily="18" charset="0"/>
              </a:rPr>
              <a:t>2. Total output time. </a:t>
            </a:r>
          </a:p>
          <a:p>
            <a:pPr>
              <a:buNone/>
            </a:pPr>
            <a:r>
              <a:rPr lang="en-IN" sz="2400" b="1" dirty="0">
                <a:latin typeface="Casper" panose="02000506000000020004"/>
                <a:cs typeface="Times New Roman" panose="02020603050405020304" pitchFamily="18" charset="0"/>
              </a:rPr>
              <a:t>Ans. </a:t>
            </a:r>
            <a:r>
              <a:rPr lang="en-IN" sz="2400" dirty="0">
                <a:latin typeface="Casper" panose="02000506000000020004"/>
                <a:cs typeface="Times New Roman" panose="02020603050405020304" pitchFamily="18" charset="0"/>
              </a:rPr>
              <a:t>Here , C is Capacity of bucket = 500kb M= 25 mbps ρ = 2mbps. </a:t>
            </a:r>
          </a:p>
          <a:p>
            <a:pPr marL="514350" indent="-514350">
              <a:buAutoNum type="arabicPeriod"/>
            </a:pPr>
            <a:r>
              <a:rPr lang="en-IN" sz="2400" dirty="0">
                <a:latin typeface="Casper" panose="02000506000000020004"/>
                <a:cs typeface="Times New Roman" panose="02020603050405020304" pitchFamily="18" charset="0"/>
              </a:rPr>
              <a:t>S= 500/((25-2)*1000) </a:t>
            </a:r>
            <a:r>
              <a:rPr lang="en-US" altLang="en-IN" sz="2400" dirty="0">
                <a:latin typeface="Casper" panose="02000506000000020004"/>
                <a:cs typeface="Times New Roman" panose="02020603050405020304" pitchFamily="18" charset="0"/>
              </a:rPr>
              <a:t>=500/(23)</a:t>
            </a:r>
            <a:r>
              <a:rPr lang="en-IN" sz="2400" dirty="0">
                <a:latin typeface="Casper" panose="02000506000000020004"/>
                <a:cs typeface="Times New Roman" panose="02020603050405020304" pitchFamily="18" charset="0"/>
              </a:rPr>
              <a:t>= 21.73msec ~= 22msec </a:t>
            </a:r>
          </a:p>
          <a:p>
            <a:pPr marL="514350" indent="-514350">
              <a:buAutoNum type="arabicPeriod"/>
            </a:pPr>
            <a:r>
              <a:rPr lang="en-IN" sz="2400" dirty="0">
                <a:latin typeface="Casper" panose="02000506000000020004"/>
                <a:cs typeface="Times New Roman" panose="02020603050405020304" pitchFamily="18" charset="0"/>
              </a:rPr>
              <a:t>2 For 22msec the output rate is 25msec after that the output rate becomes 2mbps i.e. token arrival rate. Therefore, for another 500 kb the time taken will be. 500/(2000) = 250 </a:t>
            </a:r>
            <a:r>
              <a:rPr lang="en-IN" sz="2400" dirty="0" err="1">
                <a:latin typeface="Casper" panose="02000506000000020004"/>
                <a:cs typeface="Times New Roman" panose="02020603050405020304" pitchFamily="18" charset="0"/>
              </a:rPr>
              <a:t>msec</a:t>
            </a:r>
            <a:r>
              <a:rPr lang="en-IN" sz="2400" dirty="0">
                <a:latin typeface="Casper" panose="02000506000000020004"/>
                <a:cs typeface="Times New Roman" panose="02020603050405020304" pitchFamily="18" charset="0"/>
              </a:rPr>
              <a:t> </a:t>
            </a:r>
            <a:r>
              <a:rPr lang="en-US" altLang="en-IN" sz="2400" dirty="0">
                <a:latin typeface="Casper" panose="02000506000000020004"/>
                <a:cs typeface="Times New Roman" panose="02020603050405020304" pitchFamily="18" charset="0"/>
              </a:rPr>
              <a:t>(</a:t>
            </a:r>
            <a:r>
              <a:rPr lang="en-IN" sz="2400" dirty="0">
                <a:solidFill>
                  <a:schemeClr val="accent1"/>
                </a:solidFill>
                <a:effectLst>
                  <a:outerShdw blurRad="38100" dist="25400" dir="5400000" algn="ctr" rotWithShape="0">
                    <a:srgbClr val="6E747A">
                      <a:alpha val="43000"/>
                    </a:srgbClr>
                  </a:outerShdw>
                </a:effectLst>
                <a:latin typeface="Casper" panose="02000506000000020004"/>
                <a:cs typeface="Times New Roman" panose="02020603050405020304" pitchFamily="18" charset="0"/>
                <a:sym typeface="+mn-ea"/>
              </a:rPr>
              <a:t>T = C/output rate</a:t>
            </a:r>
            <a:r>
              <a:rPr lang="en-US" altLang="en-IN" sz="2400" dirty="0">
                <a:solidFill>
                  <a:schemeClr val="accent1"/>
                </a:solidFill>
                <a:effectLst>
                  <a:outerShdw blurRad="38100" dist="25400" dir="5400000" algn="ctr" rotWithShape="0">
                    <a:srgbClr val="6E747A">
                      <a:alpha val="43000"/>
                    </a:srgbClr>
                  </a:outerShdw>
                </a:effectLst>
                <a:latin typeface="Casper" panose="02000506000000020004"/>
                <a:cs typeface="Times New Roman" panose="02020603050405020304" pitchFamily="18" charset="0"/>
                <a:sym typeface="+mn-ea"/>
              </a:rPr>
              <a:t>)</a:t>
            </a:r>
            <a:endParaRPr lang="en-IN" sz="2400" dirty="0">
              <a:latin typeface="Casper" panose="02000506000000020004"/>
              <a:cs typeface="Times New Roman" panose="02020603050405020304" pitchFamily="18" charset="0"/>
            </a:endParaRPr>
          </a:p>
          <a:p>
            <a:pPr marL="514350" indent="-514350">
              <a:buNone/>
            </a:pPr>
            <a:r>
              <a:rPr lang="en-IN" sz="2400" dirty="0">
                <a:latin typeface="Casper" panose="02000506000000020004"/>
                <a:cs typeface="Times New Roman" panose="02020603050405020304" pitchFamily="18" charset="0"/>
              </a:rPr>
              <a:t>   Therefore, total output time = 22 +250 = 272 msec.</a:t>
            </a:r>
          </a:p>
        </p:txBody>
      </p:sp>
      <p:sp>
        <p:nvSpPr>
          <p:cNvPr id="4" name="Slide Number Placeholder 3"/>
          <p:cNvSpPr>
            <a:spLocks noGrp="1"/>
          </p:cNvSpPr>
          <p:nvPr>
            <p:ph type="sldNum" sz="quarter" idx="12"/>
          </p:nvPr>
        </p:nvSpPr>
        <p:spPr/>
        <p:txBody>
          <a:bodyPr/>
          <a:lstStyle/>
          <a:p>
            <a:fld id="{BDCDBBEF-AA6C-4BA6-85B2-A17D7F280E38}"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Jitter					</a:t>
            </a:r>
          </a:p>
        </p:txBody>
      </p:sp>
      <p:sp>
        <p:nvSpPr>
          <p:cNvPr id="3" name="Content Placeholder 2"/>
          <p:cNvSpPr>
            <a:spLocks noGrp="1"/>
          </p:cNvSpPr>
          <p:nvPr>
            <p:ph sz="half" idx="1"/>
          </p:nvPr>
        </p:nvSpPr>
        <p:spPr/>
        <p:txBody>
          <a:bodyPr>
            <a:normAutofit fontScale="75000" lnSpcReduction="10000"/>
          </a:bodyPr>
          <a:lstStyle/>
          <a:p>
            <a:pPr marL="0" indent="0">
              <a:buNone/>
            </a:pPr>
            <a:r>
              <a:rPr lang="en-US" b="1"/>
              <a:t>1) It is variation in the time of delivery of packets at the receiver side.</a:t>
            </a:r>
          </a:p>
          <a:p>
            <a:pPr marL="0" indent="0">
              <a:buNone/>
            </a:pPr>
            <a:endParaRPr lang="en-US" b="1"/>
          </a:p>
          <a:p>
            <a:pPr marL="0" indent="0">
              <a:buNone/>
            </a:pPr>
            <a:r>
              <a:rPr lang="en-US" b="1"/>
              <a:t>2) There is uneven delay in the delivery of packets.</a:t>
            </a:r>
          </a:p>
          <a:p>
            <a:pPr marL="0" indent="0">
              <a:buNone/>
            </a:pPr>
            <a:endParaRPr lang="en-US" b="1"/>
          </a:p>
          <a:p>
            <a:pPr marL="0" indent="0">
              <a:buNone/>
            </a:pPr>
            <a:r>
              <a:rPr lang="en-US" b="1"/>
              <a:t>3) This uneven delay effects audio and video delivery, if packets will arrival uneven will lead to poor quality of the audio and video.</a:t>
            </a:r>
          </a:p>
          <a:p>
            <a:pPr marL="0" indent="0">
              <a:buNone/>
            </a:pPr>
            <a:endParaRPr lang="en-US" b="1"/>
          </a:p>
          <a:p>
            <a:pPr marL="0" indent="0">
              <a:buNone/>
            </a:pPr>
            <a:r>
              <a:rPr lang="en-US" b="1"/>
              <a:t>4) For example:- some packets arrive at rate of 3 ms and some 4 ms .This situation is known as jitter. </a:t>
            </a:r>
          </a:p>
        </p:txBody>
      </p:sp>
      <p:sp>
        <p:nvSpPr>
          <p:cNvPr id="5" name="Content Placeholder 4"/>
          <p:cNvSpPr>
            <a:spLocks noGrp="1"/>
          </p:cNvSpPr>
          <p:nvPr>
            <p:ph sz="half" idx="2"/>
          </p:nvPr>
        </p:nvSpPr>
        <p:spPr/>
        <p:txBody>
          <a:bodyPr>
            <a:normAutofit fontScale="75000" lnSpcReduction="10000"/>
          </a:bodyPr>
          <a:lstStyle/>
          <a:p>
            <a:r>
              <a:rPr lang="en-US"/>
              <a:t>Jitter in IP networks is the variation in the latency on a packet flow between two systems, when some packets take longer to travel from one system to the other. Jitter results from network congestion, timing drift and route changes.</a:t>
            </a:r>
          </a:p>
        </p:txBody>
      </p:sp>
      <p:sp>
        <p:nvSpPr>
          <p:cNvPr id="4" name="Slide Number Placeholder 3"/>
          <p:cNvSpPr>
            <a:spLocks noGrp="1"/>
          </p:cNvSpPr>
          <p:nvPr>
            <p:ph type="sldNum" sz="quarter" idx="12"/>
          </p:nvPr>
        </p:nvSpPr>
        <p:spPr/>
        <p:txBody>
          <a:bodyPr/>
          <a:lstStyle/>
          <a:p>
            <a:fld id="{BDCDBBEF-AA6C-4BA6-85B2-A17D7F280E38}"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Jitter Control</a:t>
            </a:r>
          </a:p>
        </p:txBody>
      </p:sp>
      <p:sp>
        <p:nvSpPr>
          <p:cNvPr id="4" name="Content Placeholder 3"/>
          <p:cNvSpPr>
            <a:spLocks noGrp="1"/>
          </p:cNvSpPr>
          <p:nvPr>
            <p:ph sz="half" idx="2"/>
          </p:nvPr>
        </p:nvSpPr>
        <p:spPr/>
        <p:txBody>
          <a:bodyPr>
            <a:normAutofit fontScale="67500" lnSpcReduction="10000"/>
          </a:bodyPr>
          <a:lstStyle/>
          <a:p>
            <a:r>
              <a:rPr lang="en-US"/>
              <a:t>The jitter can be bounded by computing the expected transit time for each hop along the path. When a packet arrives at a router, the router checks to see how much the packet is behind or ahead of its schedule. This information is stored in the packet and updated at each hop. If the packet is ahead of schedule, it is held just long enough to get it back on schedule. If it is behind schedule, the router tries to get it out the door quickly.</a:t>
            </a:r>
          </a:p>
          <a:p>
            <a:r>
              <a:rPr lang="en-US"/>
              <a:t>In fact, the algorithm for determining which of several packets competing for an output line should go next can always choose the packet furthest behind in its schedule.</a:t>
            </a:r>
          </a:p>
          <a:p>
            <a:r>
              <a:rPr lang="en-US"/>
              <a:t>In this way, packets that are ahead of schedule get slowed down and packets that are behind schedule get speeded up, in both cases reducing the amount of jitter.</a:t>
            </a:r>
          </a:p>
        </p:txBody>
      </p:sp>
      <p:sp>
        <p:nvSpPr>
          <p:cNvPr id="5" name="Slide Number Placeholder 4"/>
          <p:cNvSpPr>
            <a:spLocks noGrp="1"/>
          </p:cNvSpPr>
          <p:nvPr>
            <p:ph type="sldNum" sz="quarter" idx="12"/>
          </p:nvPr>
        </p:nvSpPr>
        <p:spPr/>
        <p:txBody>
          <a:bodyPr/>
          <a:lstStyle/>
          <a:p>
            <a:fld id="{BDCDBBEF-AA6C-4BA6-85B2-A17D7F280E38}" type="slidenum">
              <a:rPr lang="en-US" smtClean="0"/>
              <a:t>17</a:t>
            </a:fld>
            <a:endParaRPr lang="en-US"/>
          </a:p>
        </p:txBody>
      </p:sp>
      <p:pic>
        <p:nvPicPr>
          <p:cNvPr id="6" name="Content Placeholder 5"/>
          <p:cNvPicPr>
            <a:picLocks noGrp="1" noChangeAspect="1"/>
          </p:cNvPicPr>
          <p:nvPr>
            <p:ph sz="half" idx="1"/>
          </p:nvPr>
        </p:nvPicPr>
        <p:blipFill>
          <a:blip r:embed="rId2"/>
          <a:stretch>
            <a:fillRect/>
          </a:stretch>
        </p:blipFill>
        <p:spPr>
          <a:xfrm>
            <a:off x="38100" y="2139950"/>
            <a:ext cx="5829300" cy="225234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Load Shedding</a:t>
            </a:r>
          </a:p>
        </p:txBody>
      </p:sp>
      <p:sp>
        <p:nvSpPr>
          <p:cNvPr id="7" name="Content Placeholder 6"/>
          <p:cNvSpPr>
            <a:spLocks noGrp="1"/>
          </p:cNvSpPr>
          <p:nvPr>
            <p:ph sz="half" idx="1"/>
          </p:nvPr>
        </p:nvSpPr>
        <p:spPr/>
        <p:txBody>
          <a:bodyPr/>
          <a:lstStyle/>
          <a:p>
            <a:r>
              <a:rPr lang="en-US"/>
              <a:t>Load shedding is a technique to remove excess load from the system in order to keep query processing up with the input arrival rates. As a result of load shedding, the system delivers approximate query answers with reduced latency.</a:t>
            </a:r>
          </a:p>
        </p:txBody>
      </p:sp>
      <p:sp>
        <p:nvSpPr>
          <p:cNvPr id="5" name="Slide Number Placeholder 4"/>
          <p:cNvSpPr>
            <a:spLocks noGrp="1"/>
          </p:cNvSpPr>
          <p:nvPr>
            <p:ph type="sldNum" sz="quarter" idx="12"/>
          </p:nvPr>
        </p:nvSpPr>
        <p:spPr/>
        <p:txBody>
          <a:bodyPr/>
          <a:lstStyle/>
          <a:p>
            <a:fld id="{BDCDBBEF-AA6C-4BA6-85B2-A17D7F280E38}" type="slidenum">
              <a:rPr lang="en-US" smtClean="0"/>
              <a:t>18</a:t>
            </a:fld>
            <a:endParaRPr lang="en-US"/>
          </a:p>
        </p:txBody>
      </p:sp>
      <p:pic>
        <p:nvPicPr>
          <p:cNvPr id="8" name="Content Placeholder 7"/>
          <p:cNvPicPr>
            <a:picLocks noGrp="1" noChangeAspect="1"/>
          </p:cNvPicPr>
          <p:nvPr>
            <p:ph sz="half" idx="2"/>
          </p:nvPr>
        </p:nvPicPr>
        <p:blipFill>
          <a:blip r:embed="rId2"/>
          <a:stretch>
            <a:fillRect/>
          </a:stretch>
        </p:blipFill>
        <p:spPr>
          <a:xfrm>
            <a:off x="6172200" y="2056130"/>
            <a:ext cx="5181600" cy="389001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7" name="Content Placeholder 6"/>
          <p:cNvSpPr>
            <a:spLocks noGrp="1"/>
          </p:cNvSpPr>
          <p:nvPr>
            <p:ph idx="1"/>
          </p:nvPr>
        </p:nvSpPr>
        <p:spPr/>
        <p:txBody>
          <a:bodyPr>
            <a:normAutofit fontScale="90000" lnSpcReduction="20000"/>
          </a:bodyPr>
          <a:lstStyle/>
          <a:p>
            <a:r>
              <a:rPr lang="en-US"/>
              <a:t>Admission control, choke packets, fair queuing are the techniques suitable for light congestion.</a:t>
            </a:r>
          </a:p>
          <a:p>
            <a:r>
              <a:rPr lang="en-US"/>
              <a:t> But if these techniques cannot make the congestion to disappear, then the load shedding technique is to be used. </a:t>
            </a:r>
          </a:p>
          <a:p>
            <a:r>
              <a:rPr lang="en-US"/>
              <a:t>The principle of load shedding states that when the routers are being inaundated by the packets away. </a:t>
            </a:r>
          </a:p>
          <a:p>
            <a:r>
              <a:rPr lang="en-US"/>
              <a:t>A router which is flooding with packets due to congestion can drop any packets at random. The policy for dropping a packet depends on the type of packet. So the policy for file transfer called wine (</a:t>
            </a:r>
            <a:r>
              <a:rPr lang="en-US" b="1"/>
              <a:t>old is better than new</a:t>
            </a:r>
            <a:r>
              <a:rPr lang="en-US"/>
              <a:t>) and that for the multimedia is called milk (</a:t>
            </a:r>
            <a:r>
              <a:rPr lang="en-US" b="1"/>
              <a:t>new is better than old</a:t>
            </a:r>
            <a:r>
              <a:rPr lang="en-US"/>
              <a:t>). To implement such an intelligent discard policy, co-operation from the sender is essential. The applications should mark their packets are to be discarded the routers can first drop packets from the lowest class</a:t>
            </a:r>
          </a:p>
        </p:txBody>
      </p:sp>
      <p:sp>
        <p:nvSpPr>
          <p:cNvPr id="5" name="Slide Number Placeholder 4"/>
          <p:cNvSpPr>
            <a:spLocks noGrp="1"/>
          </p:cNvSpPr>
          <p:nvPr>
            <p:ph type="sldNum" sz="quarter" idx="12"/>
          </p:nvPr>
        </p:nvSpPr>
        <p:spPr/>
        <p:txBody>
          <a:bodyPr/>
          <a:lstStyle/>
          <a:p>
            <a:fld id="{BDCDBBEF-AA6C-4BA6-85B2-A17D7F280E38}"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t>2</a:t>
            </a:fld>
            <a:endParaRPr lang="en-US" dirty="0"/>
          </a:p>
        </p:txBody>
      </p:sp>
      <p:sp>
        <p:nvSpPr>
          <p:cNvPr id="8" name="Title 7"/>
          <p:cNvSpPr txBox="1">
            <a:spLocks noGrp="1" noChangeArrowheads="1"/>
          </p:cNvSpPr>
          <p:nvPr>
            <p:ph type="title"/>
          </p:nvPr>
        </p:nvSpPr>
        <p:spPr bwMode="auto">
          <a:xfrm>
            <a:off x="810953" y="207182"/>
            <a:ext cx="4456567"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a:latin typeface="Casper Bold" panose="02000806040000020004" pitchFamily="2" charset="0"/>
                <a:ea typeface="Karla" pitchFamily="2" charset="0"/>
                <a:cs typeface="Karla" pitchFamily="2" charset="0"/>
              </a:rPr>
              <a:t>Course Objectives </a:t>
            </a:r>
            <a:br>
              <a:rPr lang="en-US" sz="2000" b="1" dirty="0">
                <a:latin typeface="Karla" pitchFamily="2" charset="0"/>
                <a:ea typeface="Karla" pitchFamily="2" charset="0"/>
                <a:cs typeface="Karla" pitchFamily="2" charset="0"/>
              </a:rPr>
            </a:br>
            <a:endParaRPr lang="en-US" sz="1600" dirty="0">
              <a:latin typeface="Raleway ExtraBold" pitchFamily="34" charset="-52"/>
            </a:endParaRPr>
          </a:p>
        </p:txBody>
      </p:sp>
      <p:sp>
        <p:nvSpPr>
          <p:cNvPr id="2" name="Rectangle 1"/>
          <p:cNvSpPr/>
          <p:nvPr/>
        </p:nvSpPr>
        <p:spPr>
          <a:xfrm>
            <a:off x="6491079" y="2023671"/>
            <a:ext cx="5151905" cy="31779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nvGraphicFramePr>
        <p:xfrm>
          <a:off x="269823" y="2356330"/>
          <a:ext cx="5996066" cy="2348955"/>
        </p:xfrm>
        <a:graphic>
          <a:graphicData uri="http://schemas.openxmlformats.org/drawingml/2006/table">
            <a:tbl>
              <a:tblPr firstRow="1" firstCol="1" bandRow="1">
                <a:tableStyleId>{5940675A-B579-460E-94D1-54222C63F5DA}</a:tableStyleId>
              </a:tblPr>
              <a:tblGrid>
                <a:gridCol w="905348">
                  <a:extLst>
                    <a:ext uri="{9D8B030D-6E8A-4147-A177-3AD203B41FA5}">
                      <a16:colId xmlns:a16="http://schemas.microsoft.com/office/drawing/2014/main" val="20000"/>
                    </a:ext>
                  </a:extLst>
                </a:gridCol>
                <a:gridCol w="3891504">
                  <a:extLst>
                    <a:ext uri="{9D8B030D-6E8A-4147-A177-3AD203B41FA5}">
                      <a16:colId xmlns:a16="http://schemas.microsoft.com/office/drawing/2014/main" val="20001"/>
                    </a:ext>
                  </a:extLst>
                </a:gridCol>
                <a:gridCol w="1199214">
                  <a:extLst>
                    <a:ext uri="{9D8B030D-6E8A-4147-A177-3AD203B41FA5}">
                      <a16:colId xmlns:a16="http://schemas.microsoft.com/office/drawing/2014/main" val="20002"/>
                    </a:ext>
                  </a:extLst>
                </a:gridCol>
              </a:tblGrid>
              <a:tr h="652250">
                <a:tc>
                  <a:txBody>
                    <a:bodyPr/>
                    <a:lstStyle/>
                    <a:p>
                      <a:pPr marL="0" marR="0" algn="l">
                        <a:lnSpc>
                          <a:spcPct val="115000"/>
                        </a:lnSpc>
                        <a:spcBef>
                          <a:spcPts val="0"/>
                        </a:spcBef>
                        <a:spcAft>
                          <a:spcPts val="0"/>
                        </a:spcAft>
                      </a:pPr>
                      <a:r>
                        <a:rPr lang="en-US" sz="1800" b="0" dirty="0">
                          <a:effectLst/>
                          <a:latin typeface="Casper" panose="02000506000000020004"/>
                        </a:rPr>
                        <a:t>CO Number</a:t>
                      </a:r>
                      <a:endParaRPr lang="en-US" sz="1800" b="0" dirty="0">
                        <a:effectLst/>
                        <a:latin typeface="Casper" panose="02000506000000020004"/>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US" sz="1800" b="0">
                          <a:effectLst/>
                          <a:latin typeface="Casper" panose="02000506000000020004"/>
                        </a:rPr>
                        <a:t>Title </a:t>
                      </a:r>
                      <a:endParaRPr lang="en-US" sz="1800" b="0">
                        <a:effectLst/>
                        <a:latin typeface="Casper" panose="02000506000000020004"/>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US" sz="1800" b="0">
                          <a:effectLst/>
                          <a:latin typeface="Casper" panose="02000506000000020004"/>
                        </a:rPr>
                        <a:t>Level </a:t>
                      </a:r>
                      <a:endParaRPr lang="en-US" sz="1800" b="0">
                        <a:effectLst/>
                        <a:latin typeface="Casper" panose="02000506000000020004"/>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34833">
                <a:tc>
                  <a:txBody>
                    <a:bodyPr/>
                    <a:lstStyle/>
                    <a:p>
                      <a:pPr marL="0" marR="0" algn="l">
                        <a:lnSpc>
                          <a:spcPct val="115000"/>
                        </a:lnSpc>
                        <a:spcBef>
                          <a:spcPts val="0"/>
                        </a:spcBef>
                        <a:spcAft>
                          <a:spcPts val="0"/>
                        </a:spcAft>
                      </a:pPr>
                      <a:r>
                        <a:rPr lang="en-US" sz="1800" b="0" dirty="0">
                          <a:solidFill>
                            <a:schemeClr val="tx1"/>
                          </a:solidFill>
                          <a:effectLst/>
                          <a:latin typeface="Casper" panose="02000506000000020004"/>
                        </a:rPr>
                        <a:t>CO1</a:t>
                      </a:r>
                      <a:endParaRPr lang="en-US" sz="1800" b="0" dirty="0">
                        <a:solidFill>
                          <a:schemeClr val="tx1"/>
                        </a:solidFill>
                        <a:effectLst/>
                        <a:latin typeface="Casper" panose="02000506000000020004"/>
                        <a:ea typeface="Times New Roman" panose="02020603050405020304" pitchFamily="18" charset="0"/>
                        <a:cs typeface="Times New Roman" panose="02020603050405020304" pitchFamily="18" charset="0"/>
                      </a:endParaRPr>
                    </a:p>
                  </a:txBody>
                  <a:tcPr marL="68580" marR="68580" marT="0" marB="0"/>
                </a:tc>
                <a:tc>
                  <a:txBody>
                    <a:bodyPr/>
                    <a:lstStyle/>
                    <a:p>
                      <a:pPr lvl="0" algn="l"/>
                      <a:r>
                        <a:rPr lang="en-US" sz="1800" kern="1200" dirty="0">
                          <a:solidFill>
                            <a:schemeClr val="tx1"/>
                          </a:solidFill>
                          <a:effectLst/>
                          <a:latin typeface="Casper" panose="02000506000000020004"/>
                          <a:ea typeface="+mn-ea"/>
                          <a:cs typeface="+mn-cs"/>
                        </a:rPr>
                        <a:t>To bring together several keys to Computer Network Design and Architecture.</a:t>
                      </a:r>
                      <a:endParaRPr lang="en-IN" sz="1800" kern="1200" dirty="0">
                        <a:solidFill>
                          <a:schemeClr val="tx1"/>
                        </a:solidFill>
                        <a:effectLst/>
                        <a:latin typeface="Casper" panose="02000506000000020004"/>
                        <a:ea typeface="+mn-ea"/>
                        <a:cs typeface="+mn-cs"/>
                      </a:endParaRPr>
                    </a:p>
                  </a:txBody>
                  <a:tcPr marL="68580" marR="68580" marT="0" marB="0"/>
                </a:tc>
                <a:tc>
                  <a:txBody>
                    <a:bodyPr/>
                    <a:lstStyle/>
                    <a:p>
                      <a:pPr marL="0" marR="0" algn="l">
                        <a:lnSpc>
                          <a:spcPct val="115000"/>
                        </a:lnSpc>
                        <a:spcBef>
                          <a:spcPts val="0"/>
                        </a:spcBef>
                        <a:spcAft>
                          <a:spcPts val="0"/>
                        </a:spcAft>
                      </a:pPr>
                      <a:r>
                        <a:rPr lang="en-US" sz="1800" b="0">
                          <a:solidFill>
                            <a:schemeClr val="tx1"/>
                          </a:solidFill>
                          <a:effectLst/>
                          <a:latin typeface="Casper" panose="02000506000000020004"/>
                        </a:rPr>
                        <a:t>Remember</a:t>
                      </a:r>
                    </a:p>
                    <a:p>
                      <a:pPr marL="0" marR="0" algn="l">
                        <a:lnSpc>
                          <a:spcPct val="115000"/>
                        </a:lnSpc>
                        <a:spcBef>
                          <a:spcPts val="0"/>
                        </a:spcBef>
                        <a:spcAft>
                          <a:spcPts val="0"/>
                        </a:spcAft>
                      </a:pPr>
                      <a:r>
                        <a:rPr lang="en-US" sz="1800" b="0">
                          <a:solidFill>
                            <a:schemeClr val="tx1"/>
                          </a:solidFill>
                          <a:effectLst/>
                          <a:latin typeface="Casper" panose="02000506000000020004"/>
                        </a:rPr>
                        <a:t> </a:t>
                      </a:r>
                      <a:endParaRPr lang="en-US" sz="1800" b="0">
                        <a:solidFill>
                          <a:schemeClr val="tx1"/>
                        </a:solidFill>
                        <a:effectLst/>
                        <a:latin typeface="Casper" panose="02000506000000020004"/>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434833">
                <a:tc>
                  <a:txBody>
                    <a:bodyPr/>
                    <a:lstStyle/>
                    <a:p>
                      <a:pPr marL="0" marR="0" algn="l">
                        <a:lnSpc>
                          <a:spcPct val="115000"/>
                        </a:lnSpc>
                        <a:spcBef>
                          <a:spcPts val="0"/>
                        </a:spcBef>
                        <a:spcAft>
                          <a:spcPts val="0"/>
                        </a:spcAft>
                      </a:pPr>
                      <a:r>
                        <a:rPr lang="en-US" sz="1800" b="0" dirty="0">
                          <a:solidFill>
                            <a:schemeClr val="tx1"/>
                          </a:solidFill>
                          <a:effectLst/>
                          <a:latin typeface="Casper" panose="02000506000000020004"/>
                        </a:rPr>
                        <a:t>CO2</a:t>
                      </a:r>
                      <a:endParaRPr lang="en-US" sz="1800" b="0" dirty="0">
                        <a:solidFill>
                          <a:schemeClr val="tx1"/>
                        </a:solidFill>
                        <a:effectLst/>
                        <a:latin typeface="Casper" panose="02000506000000020004"/>
                        <a:ea typeface="Times New Roman" panose="02020603050405020304" pitchFamily="18" charset="0"/>
                        <a:cs typeface="Times New Roman" panose="02020603050405020304" pitchFamily="18" charset="0"/>
                      </a:endParaRPr>
                    </a:p>
                  </a:txBody>
                  <a:tcPr marL="68580" marR="68580" marT="0" marB="0"/>
                </a:tc>
                <a:tc>
                  <a:txBody>
                    <a:bodyPr/>
                    <a:lstStyle/>
                    <a:p>
                      <a:pPr lvl="0" algn="l"/>
                      <a:r>
                        <a:rPr lang="en-US" sz="1800" kern="1200" dirty="0">
                          <a:solidFill>
                            <a:schemeClr val="tx1"/>
                          </a:solidFill>
                          <a:effectLst/>
                          <a:latin typeface="Casper" panose="02000506000000020004"/>
                          <a:ea typeface="+mn-ea"/>
                          <a:cs typeface="+mn-cs"/>
                        </a:rPr>
                        <a:t>To recognize the key concepts of Internetworking.</a:t>
                      </a:r>
                      <a:endParaRPr lang="en-IN" sz="1800" kern="1200" dirty="0">
                        <a:solidFill>
                          <a:schemeClr val="tx1"/>
                        </a:solidFill>
                        <a:effectLst/>
                        <a:latin typeface="Casper" panose="02000506000000020004"/>
                        <a:ea typeface="+mn-ea"/>
                        <a:cs typeface="+mn-cs"/>
                      </a:endParaRPr>
                    </a:p>
                  </a:txBody>
                  <a:tcPr marL="68580" marR="68580" marT="0" marB="0"/>
                </a:tc>
                <a:tc>
                  <a:txBody>
                    <a:bodyPr/>
                    <a:lstStyle/>
                    <a:p>
                      <a:pPr marL="0" marR="0" algn="l">
                        <a:lnSpc>
                          <a:spcPct val="115000"/>
                        </a:lnSpc>
                        <a:spcBef>
                          <a:spcPts val="0"/>
                        </a:spcBef>
                        <a:spcAft>
                          <a:spcPts val="0"/>
                        </a:spcAft>
                      </a:pPr>
                      <a:r>
                        <a:rPr lang="en-US" sz="1800" b="0" dirty="0">
                          <a:solidFill>
                            <a:schemeClr val="tx1"/>
                          </a:solidFill>
                          <a:effectLst/>
                          <a:latin typeface="Casper" panose="02000506000000020004"/>
                        </a:rPr>
                        <a:t>Understand </a:t>
                      </a:r>
                    </a:p>
                    <a:p>
                      <a:pPr marL="0" marR="0" algn="l">
                        <a:lnSpc>
                          <a:spcPct val="115000"/>
                        </a:lnSpc>
                        <a:spcBef>
                          <a:spcPts val="0"/>
                        </a:spcBef>
                        <a:spcAft>
                          <a:spcPts val="0"/>
                        </a:spcAft>
                      </a:pPr>
                      <a:r>
                        <a:rPr lang="en-US" sz="1800" b="0" dirty="0">
                          <a:solidFill>
                            <a:schemeClr val="tx1"/>
                          </a:solidFill>
                          <a:effectLst/>
                          <a:latin typeface="Casper" panose="02000506000000020004"/>
                        </a:rPr>
                        <a:t> </a:t>
                      </a:r>
                      <a:endParaRPr lang="en-US" sz="1800" b="0" dirty="0">
                        <a:solidFill>
                          <a:schemeClr val="tx1"/>
                        </a:solidFill>
                        <a:effectLst/>
                        <a:latin typeface="Casper" panose="02000506000000020004"/>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434833">
                <a:tc>
                  <a:txBody>
                    <a:bodyPr/>
                    <a:lstStyle/>
                    <a:p>
                      <a:pPr marL="0" marR="0" algn="l">
                        <a:lnSpc>
                          <a:spcPct val="115000"/>
                        </a:lnSpc>
                        <a:spcBef>
                          <a:spcPts val="0"/>
                        </a:spcBef>
                        <a:spcAft>
                          <a:spcPts val="0"/>
                        </a:spcAft>
                      </a:pPr>
                      <a:r>
                        <a:rPr lang="en-US" sz="1800" b="0">
                          <a:effectLst/>
                          <a:latin typeface="Casper" panose="02000506000000020004"/>
                        </a:rPr>
                        <a:t>CO3</a:t>
                      </a:r>
                      <a:endParaRPr lang="en-US" sz="1800" b="0">
                        <a:effectLst/>
                        <a:latin typeface="Casper" panose="02000506000000020004"/>
                        <a:ea typeface="Times New Roman" panose="02020603050405020304" pitchFamily="18" charset="0"/>
                        <a:cs typeface="Times New Roman" panose="02020603050405020304" pitchFamily="18" charset="0"/>
                      </a:endParaRPr>
                    </a:p>
                  </a:txBody>
                  <a:tcPr marL="68580" marR="68580" marT="0" marB="0"/>
                </a:tc>
                <a:tc>
                  <a:txBody>
                    <a:bodyPr/>
                    <a:lstStyle/>
                    <a:p>
                      <a:pPr algn="l"/>
                      <a:r>
                        <a:rPr lang="en-US" sz="1800" kern="1200" dirty="0">
                          <a:solidFill>
                            <a:schemeClr val="tx1"/>
                          </a:solidFill>
                          <a:effectLst/>
                          <a:latin typeface="Casper" panose="02000506000000020004"/>
                          <a:ea typeface="+mn-ea"/>
                          <a:cs typeface="+mn-cs"/>
                        </a:rPr>
                        <a:t>To prepare a sample Network via Simulation.</a:t>
                      </a:r>
                      <a:endParaRPr lang="en-US" sz="1800" b="0" kern="1200" dirty="0">
                        <a:solidFill>
                          <a:schemeClr val="tx1"/>
                        </a:solidFill>
                        <a:latin typeface="Casper" panose="02000506000000020004"/>
                        <a:ea typeface="+mn-ea"/>
                        <a:cs typeface="+mn-cs"/>
                      </a:endParaRPr>
                    </a:p>
                  </a:txBody>
                  <a:tcPr marL="68580" marR="68580" marT="0" marB="0"/>
                </a:tc>
                <a:tc>
                  <a:txBody>
                    <a:bodyPr/>
                    <a:lstStyle/>
                    <a:p>
                      <a:pPr marL="0" marR="0" algn="l">
                        <a:lnSpc>
                          <a:spcPct val="115000"/>
                        </a:lnSpc>
                        <a:spcBef>
                          <a:spcPts val="0"/>
                        </a:spcBef>
                        <a:spcAft>
                          <a:spcPts val="0"/>
                        </a:spcAft>
                      </a:pPr>
                      <a:r>
                        <a:rPr lang="en-US" sz="1800" b="0" dirty="0">
                          <a:effectLst/>
                          <a:latin typeface="Casper" panose="02000506000000020004"/>
                        </a:rPr>
                        <a:t>Understand</a:t>
                      </a:r>
                      <a:endParaRPr lang="en-US" sz="1800" b="0" dirty="0">
                        <a:effectLst/>
                        <a:latin typeface="Casper" panose="02000506000000020004"/>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pic>
        <p:nvPicPr>
          <p:cNvPr id="11" name="Picture 10" descr="Objectives – Nestle"/>
          <p:cNvPicPr/>
          <p:nvPr/>
        </p:nvPicPr>
        <p:blipFill>
          <a:blip r:embed="rId2">
            <a:extLst>
              <a:ext uri="{28A0092B-C50C-407E-A947-70E740481C1C}">
                <a14:useLocalDpi xmlns:a14="http://schemas.microsoft.com/office/drawing/2010/main" val="0"/>
              </a:ext>
            </a:extLst>
          </a:blip>
          <a:srcRect/>
          <a:stretch>
            <a:fillRect/>
          </a:stretch>
        </p:blipFill>
        <p:spPr bwMode="auto">
          <a:xfrm>
            <a:off x="6491079" y="2023671"/>
            <a:ext cx="5170697" cy="317791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8536" y="360362"/>
            <a:ext cx="9995263" cy="1043440"/>
          </a:xfrm>
        </p:spPr>
        <p:txBody>
          <a:bodyPr/>
          <a:lstStyle/>
          <a:p>
            <a:pPr algn="ctr"/>
            <a:r>
              <a:rPr lang="en-IN" dirty="0">
                <a:latin typeface="Casper" panose="02000506000000020004"/>
              </a:rPr>
              <a:t>Key Points</a:t>
            </a:r>
          </a:p>
        </p:txBody>
      </p:sp>
      <p:sp>
        <p:nvSpPr>
          <p:cNvPr id="4" name="Slide Number Placeholder 3"/>
          <p:cNvSpPr>
            <a:spLocks noGrp="1"/>
          </p:cNvSpPr>
          <p:nvPr>
            <p:ph type="sldNum" sz="quarter" idx="12"/>
          </p:nvPr>
        </p:nvSpPr>
        <p:spPr/>
        <p:txBody>
          <a:bodyPr/>
          <a:lstStyle/>
          <a:p>
            <a:fld id="{BDCDBBEF-AA6C-4BA6-85B2-A17D7F280E38}" type="slidenum">
              <a:rPr lang="en-US" smtClean="0"/>
              <a:t>20</a:t>
            </a:fld>
            <a:endParaRPr lang="en-US"/>
          </a:p>
        </p:txBody>
      </p:sp>
      <p:sp>
        <p:nvSpPr>
          <p:cNvPr id="5" name="Rectangle 4"/>
          <p:cNvSpPr/>
          <p:nvPr/>
        </p:nvSpPr>
        <p:spPr>
          <a:xfrm>
            <a:off x="1267096" y="1621148"/>
            <a:ext cx="10086704" cy="473520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267096" y="172831"/>
            <a:ext cx="9969137"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891" y="192450"/>
            <a:ext cx="772083" cy="1224414"/>
          </a:xfrm>
          <a:prstGeom prst="rect">
            <a:avLst/>
          </a:prstGeom>
        </p:spPr>
      </p:pic>
      <p:sp>
        <p:nvSpPr>
          <p:cNvPr id="8" name="TextBox 7"/>
          <p:cNvSpPr txBox="1"/>
          <p:nvPr/>
        </p:nvSpPr>
        <p:spPr>
          <a:xfrm>
            <a:off x="1554480" y="1841863"/>
            <a:ext cx="9418320" cy="397031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400" dirty="0">
                <a:latin typeface="Casper" panose="02000506000000020004"/>
              </a:rPr>
              <a:t>Traffic Shaping</a:t>
            </a:r>
          </a:p>
          <a:p>
            <a:pPr marL="342900" indent="-342900">
              <a:lnSpc>
                <a:spcPct val="150000"/>
              </a:lnSpc>
              <a:buFont typeface="Arial" panose="020B0604020202020204" pitchFamily="34" charset="0"/>
              <a:buChar char="•"/>
            </a:pPr>
            <a:r>
              <a:rPr lang="en-IN" sz="2400" dirty="0">
                <a:latin typeface="Casper" panose="02000506000000020004"/>
              </a:rPr>
              <a:t>Jitter Control</a:t>
            </a:r>
          </a:p>
          <a:p>
            <a:pPr marL="342900" indent="-342900">
              <a:lnSpc>
                <a:spcPct val="150000"/>
              </a:lnSpc>
              <a:buFont typeface="Arial" panose="020B0604020202020204" pitchFamily="34" charset="0"/>
              <a:buChar char="•"/>
            </a:pPr>
            <a:r>
              <a:rPr lang="en-IN" sz="2400" dirty="0">
                <a:latin typeface="Casper" panose="02000506000000020004"/>
              </a:rPr>
              <a:t>Load Shedding</a:t>
            </a:r>
          </a:p>
          <a:p>
            <a:pPr marL="342900" indent="-342900">
              <a:lnSpc>
                <a:spcPct val="150000"/>
              </a:lnSpc>
              <a:buFont typeface="Arial" panose="020B0604020202020204" pitchFamily="34" charset="0"/>
              <a:buChar char="•"/>
            </a:pPr>
            <a:r>
              <a:rPr lang="en-IN" sz="2400" dirty="0">
                <a:latin typeface="Casper" panose="02000506000000020004"/>
              </a:rPr>
              <a:t>Leaky Bucket Concept</a:t>
            </a:r>
          </a:p>
          <a:p>
            <a:pPr marL="342900" indent="-342900">
              <a:lnSpc>
                <a:spcPct val="150000"/>
              </a:lnSpc>
              <a:buFont typeface="Arial" panose="020B0604020202020204" pitchFamily="34" charset="0"/>
              <a:buChar char="•"/>
            </a:pPr>
            <a:r>
              <a:rPr lang="en-IN" sz="2400" dirty="0">
                <a:latin typeface="Casper" panose="02000506000000020004"/>
              </a:rPr>
              <a:t>Leaky Bucket Algorithm</a:t>
            </a:r>
          </a:p>
          <a:p>
            <a:pPr marL="342900" indent="-342900">
              <a:lnSpc>
                <a:spcPct val="150000"/>
              </a:lnSpc>
              <a:buFont typeface="Arial" panose="020B0604020202020204" pitchFamily="34" charset="0"/>
              <a:buChar char="•"/>
            </a:pPr>
            <a:r>
              <a:rPr lang="en-IN" sz="2400" dirty="0">
                <a:latin typeface="Casper" panose="02000506000000020004"/>
              </a:rPr>
              <a:t>Token Bucket </a:t>
            </a:r>
            <a:r>
              <a:rPr lang="en-IN" sz="2400" dirty="0" err="1">
                <a:latin typeface="Casper" panose="02000506000000020004"/>
              </a:rPr>
              <a:t>Algorihm</a:t>
            </a:r>
            <a:endParaRPr lang="en-IN" sz="2400" dirty="0">
              <a:latin typeface="Casper" panose="02000506000000020004"/>
            </a:endParaRPr>
          </a:p>
          <a:p>
            <a:pPr marL="342900" indent="-342900">
              <a:lnSpc>
                <a:spcPct val="150000"/>
              </a:lnSpc>
              <a:buFont typeface="Arial" panose="020B0604020202020204" pitchFamily="34" charset="0"/>
              <a:buChar char="•"/>
            </a:pPr>
            <a:endParaRPr lang="en-IN" sz="2400" dirty="0">
              <a:latin typeface="Casper" panose="020005060000000200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8536" y="360362"/>
            <a:ext cx="9995263" cy="1043440"/>
          </a:xfrm>
        </p:spPr>
        <p:txBody>
          <a:bodyPr/>
          <a:lstStyle/>
          <a:p>
            <a:pPr algn="ctr"/>
            <a:r>
              <a:rPr lang="en-IN" dirty="0">
                <a:latin typeface="Casper" panose="02000506000000020004"/>
              </a:rPr>
              <a:t>FAQ</a:t>
            </a:r>
          </a:p>
        </p:txBody>
      </p:sp>
      <p:sp>
        <p:nvSpPr>
          <p:cNvPr id="4" name="Slide Number Placeholder 3"/>
          <p:cNvSpPr>
            <a:spLocks noGrp="1"/>
          </p:cNvSpPr>
          <p:nvPr>
            <p:ph type="sldNum" sz="quarter" idx="12"/>
          </p:nvPr>
        </p:nvSpPr>
        <p:spPr/>
        <p:txBody>
          <a:bodyPr/>
          <a:lstStyle/>
          <a:p>
            <a:fld id="{BDCDBBEF-AA6C-4BA6-85B2-A17D7F280E38}" type="slidenum">
              <a:rPr lang="en-US" smtClean="0"/>
              <a:t>21</a:t>
            </a:fld>
            <a:endParaRPr lang="en-US"/>
          </a:p>
        </p:txBody>
      </p:sp>
      <p:sp>
        <p:nvSpPr>
          <p:cNvPr id="5" name="Rectangle 4"/>
          <p:cNvSpPr/>
          <p:nvPr/>
        </p:nvSpPr>
        <p:spPr>
          <a:xfrm>
            <a:off x="1267096" y="1621148"/>
            <a:ext cx="9969137" cy="473520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267096" y="172831"/>
            <a:ext cx="9969137"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891" y="192450"/>
            <a:ext cx="772083" cy="1224414"/>
          </a:xfrm>
          <a:prstGeom prst="rect">
            <a:avLst/>
          </a:prstGeom>
        </p:spPr>
      </p:pic>
      <p:sp>
        <p:nvSpPr>
          <p:cNvPr id="3" name="Rectangle 2"/>
          <p:cNvSpPr/>
          <p:nvPr/>
        </p:nvSpPr>
        <p:spPr>
          <a:xfrm>
            <a:off x="1535973" y="1773965"/>
            <a:ext cx="9700260" cy="4735527"/>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dirty="0">
                <a:latin typeface="Casper" panose="02000506000000020004"/>
              </a:rPr>
              <a:t>Explain Token Bucket Algorithm with example.</a:t>
            </a:r>
            <a:endParaRPr lang="en-IN" dirty="0">
              <a:latin typeface="Casper" panose="02000506000000020004"/>
            </a:endParaRPr>
          </a:p>
          <a:p>
            <a:pPr marL="285750" lvl="0" indent="-285750">
              <a:lnSpc>
                <a:spcPct val="150000"/>
              </a:lnSpc>
              <a:buFont typeface="Arial" panose="020B0604020202020204" pitchFamily="34" charset="0"/>
              <a:buChar char="•"/>
            </a:pPr>
            <a:r>
              <a:rPr lang="en-US" dirty="0">
                <a:latin typeface="Casper" panose="02000506000000020004"/>
              </a:rPr>
              <a:t>What is Traffic Shaping?</a:t>
            </a:r>
            <a:endParaRPr lang="en-IN" dirty="0">
              <a:latin typeface="Casper" panose="02000506000000020004"/>
            </a:endParaRPr>
          </a:p>
          <a:p>
            <a:pPr marL="285750" lvl="0" indent="-285750">
              <a:lnSpc>
                <a:spcPct val="150000"/>
              </a:lnSpc>
              <a:buFont typeface="Arial" panose="020B0604020202020204" pitchFamily="34" charset="0"/>
              <a:buChar char="•"/>
            </a:pPr>
            <a:r>
              <a:rPr lang="en-US" dirty="0">
                <a:latin typeface="Casper" panose="02000506000000020004"/>
              </a:rPr>
              <a:t>Write down 5 difference between Token Bucket and Leaky Bucket?</a:t>
            </a:r>
            <a:endParaRPr lang="en-IN" dirty="0">
              <a:latin typeface="Casper" panose="02000506000000020004"/>
            </a:endParaRPr>
          </a:p>
          <a:p>
            <a:pPr marL="285750" lvl="0" indent="-285750">
              <a:lnSpc>
                <a:spcPct val="150000"/>
              </a:lnSpc>
              <a:buFont typeface="Arial" panose="020B0604020202020204" pitchFamily="34" charset="0"/>
              <a:buChar char="•"/>
            </a:pPr>
            <a:r>
              <a:rPr lang="en-US" dirty="0">
                <a:latin typeface="Casper" panose="02000506000000020004"/>
              </a:rPr>
              <a:t>What is jitter control?</a:t>
            </a:r>
            <a:endParaRPr lang="en-IN" dirty="0">
              <a:latin typeface="Casper" panose="02000506000000020004"/>
            </a:endParaRPr>
          </a:p>
          <a:p>
            <a:pPr marL="285750" lvl="0" indent="-285750">
              <a:lnSpc>
                <a:spcPct val="150000"/>
              </a:lnSpc>
              <a:buFont typeface="Arial" panose="020B0604020202020204" pitchFamily="34" charset="0"/>
              <a:buChar char="•"/>
            </a:pPr>
            <a:r>
              <a:rPr lang="en-IN" dirty="0">
                <a:latin typeface="Casper" panose="02000506000000020004"/>
              </a:rPr>
              <a:t>A leaky bucket is at the host network interface. The data rate on the network is 2MByte/s and the data rate on the link from the host to the bucket is 2.5Mbyte/s.</a:t>
            </a:r>
          </a:p>
          <a:p>
            <a:pPr marL="285750" lvl="0" indent="-285750">
              <a:lnSpc>
                <a:spcPct val="150000"/>
              </a:lnSpc>
              <a:buFont typeface="Arial" panose="020B0604020202020204" pitchFamily="34" charset="0"/>
              <a:buChar char="•"/>
            </a:pPr>
            <a:r>
              <a:rPr lang="en-IN" dirty="0">
                <a:latin typeface="Casper" panose="02000506000000020004"/>
              </a:rPr>
              <a:t>Computer A has 19.5MB to send on a network and transmits the data in a burst @ 6 Mbps. The maximum transmission rate across routers in the network is 4 Mbps. If Computer A's transmission is shaped using a leaky bucket, how much capacity must the queue in the bucket hold not to discard any data? (Show your work)</a:t>
            </a:r>
          </a:p>
          <a:p>
            <a:pPr marL="342900" indent="-342900" algn="just">
              <a:lnSpc>
                <a:spcPct val="150000"/>
              </a:lnSpc>
              <a:buFont typeface="Arial" panose="020B0604020202020204" pitchFamily="34" charset="0"/>
              <a:buChar char="•"/>
            </a:pPr>
            <a:endParaRPr lang="en-IN" dirty="0">
              <a:solidFill>
                <a:srgbClr val="000000"/>
              </a:solidFill>
              <a:latin typeface="Casper" panose="02000506000000020004"/>
              <a:cs typeface="Times"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8536" y="360362"/>
            <a:ext cx="9995263" cy="1043440"/>
          </a:xfrm>
        </p:spPr>
        <p:txBody>
          <a:bodyPr/>
          <a:lstStyle/>
          <a:p>
            <a:pPr algn="ctr"/>
            <a:r>
              <a:rPr lang="en-IN" dirty="0">
                <a:latin typeface="Casper" panose="02000506000000020004"/>
              </a:rPr>
              <a:t>References</a:t>
            </a:r>
          </a:p>
        </p:txBody>
      </p:sp>
      <p:sp>
        <p:nvSpPr>
          <p:cNvPr id="4" name="Slide Number Placeholder 3"/>
          <p:cNvSpPr>
            <a:spLocks noGrp="1"/>
          </p:cNvSpPr>
          <p:nvPr>
            <p:ph type="sldNum" sz="quarter" idx="12"/>
          </p:nvPr>
        </p:nvSpPr>
        <p:spPr/>
        <p:txBody>
          <a:bodyPr/>
          <a:lstStyle/>
          <a:p>
            <a:fld id="{BDCDBBEF-AA6C-4BA6-85B2-A17D7F280E38}" type="slidenum">
              <a:rPr lang="en-US" smtClean="0"/>
              <a:t>22</a:t>
            </a:fld>
            <a:endParaRPr lang="en-US"/>
          </a:p>
        </p:txBody>
      </p:sp>
      <p:sp>
        <p:nvSpPr>
          <p:cNvPr id="5" name="Rectangle 4"/>
          <p:cNvSpPr/>
          <p:nvPr/>
        </p:nvSpPr>
        <p:spPr>
          <a:xfrm>
            <a:off x="1267096" y="1621148"/>
            <a:ext cx="9969137" cy="473520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267096" y="172831"/>
            <a:ext cx="9969137"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891" y="192450"/>
            <a:ext cx="772083" cy="1224414"/>
          </a:xfrm>
          <a:prstGeom prst="rect">
            <a:avLst/>
          </a:prstGeom>
        </p:spPr>
      </p:pic>
      <p:sp>
        <p:nvSpPr>
          <p:cNvPr id="8" name="Rectangle 7"/>
          <p:cNvSpPr/>
          <p:nvPr/>
        </p:nvSpPr>
        <p:spPr>
          <a:xfrm>
            <a:off x="1358536" y="1746034"/>
            <a:ext cx="9731830" cy="2796535"/>
          </a:xfrm>
          <a:prstGeom prst="rect">
            <a:avLst/>
          </a:prstGeom>
        </p:spPr>
        <p:txBody>
          <a:bodyPr wrap="square">
            <a:spAutoFit/>
          </a:bodyPr>
          <a:lstStyle/>
          <a:p>
            <a:pPr marL="285750" indent="-285750">
              <a:lnSpc>
                <a:spcPct val="150000"/>
              </a:lnSpc>
              <a:buFont typeface="Arial" panose="020B0604020202020204" pitchFamily="34" charset="0"/>
              <a:buChar char="•"/>
            </a:pPr>
            <a:r>
              <a:rPr lang="en-IN" sz="2400" u="sng" dirty="0">
                <a:latin typeface="Casper" panose="02000506000000020004"/>
                <a:hlinkClick r:id="rId3"/>
              </a:rPr>
              <a:t>https://en.wikipedia.org/wiki/Leaky_bucket</a:t>
            </a:r>
            <a:endParaRPr lang="en-IN" sz="2400" dirty="0">
              <a:latin typeface="Casper" panose="02000506000000020004"/>
            </a:endParaRPr>
          </a:p>
          <a:p>
            <a:pPr marL="285750" indent="-285750">
              <a:lnSpc>
                <a:spcPct val="150000"/>
              </a:lnSpc>
              <a:buFont typeface="Arial" panose="020B0604020202020204" pitchFamily="34" charset="0"/>
              <a:buChar char="•"/>
            </a:pPr>
            <a:r>
              <a:rPr lang="en-IN" sz="2400" u="sng" dirty="0">
                <a:latin typeface="Casper" panose="02000506000000020004"/>
                <a:hlinkClick r:id="rId4"/>
              </a:rPr>
              <a:t>https://www.geeksforgeeks.org/leaky-bucket-algorithm/</a:t>
            </a:r>
            <a:endParaRPr lang="en-IN" sz="2400" u="sng" dirty="0">
              <a:latin typeface="Casper" panose="02000506000000020004"/>
            </a:endParaRPr>
          </a:p>
          <a:p>
            <a:pPr marL="342900" indent="-342900">
              <a:lnSpc>
                <a:spcPct val="150000"/>
              </a:lnSpc>
              <a:buFont typeface="Arial" panose="020B0604020202020204" pitchFamily="34" charset="0"/>
              <a:buChar char="•"/>
            </a:pPr>
            <a:r>
              <a:rPr lang="en-IN" sz="2400" dirty="0">
                <a:latin typeface="Casper" panose="02000506000000020004"/>
                <a:hlinkClick r:id="rId5"/>
              </a:rPr>
              <a:t>https://en.wikipedia.org/wiki/Token_bucket</a:t>
            </a:r>
            <a:endParaRPr lang="en-IN" sz="2400" dirty="0">
              <a:latin typeface="Casper" panose="02000506000000020004"/>
            </a:endParaRPr>
          </a:p>
          <a:p>
            <a:pPr marL="342900" indent="-342900">
              <a:lnSpc>
                <a:spcPct val="150000"/>
              </a:lnSpc>
              <a:buFont typeface="Arial" panose="020B0604020202020204" pitchFamily="34" charset="0"/>
              <a:buChar char="•"/>
            </a:pPr>
            <a:r>
              <a:rPr lang="en-IN" sz="2400" dirty="0">
                <a:latin typeface="Casper" panose="02000506000000020004"/>
                <a:hlinkClick r:id="rId6"/>
              </a:rPr>
              <a:t>https://www.ques10.com/p/31441/what-is-traffic-shaping-explain-leaky-bucket-algor/</a:t>
            </a:r>
            <a:endParaRPr lang="en-IN" sz="2400" dirty="0">
              <a:latin typeface="Casper" panose="020005060000000200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Light" panose="020F0302020204030204"/>
              </a:rPr>
              <a:t> </a:t>
            </a:r>
          </a:p>
        </p:txBody>
      </p:sp>
      <p:cxnSp>
        <p:nvCxnSpPr>
          <p:cNvPr id="18" name="Straight Connector 17"/>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1" fmla="*/ 0 w 3225800"/>
              <a:gd name="connsiteY0-2" fmla="*/ 1612900 h 3225800"/>
              <a:gd name="connsiteX1-3" fmla="*/ 1612900 w 3225800"/>
              <a:gd name="connsiteY1-4" fmla="*/ 0 h 3225800"/>
              <a:gd name="connsiteX2-5" fmla="*/ 2430463 w 3225800"/>
              <a:gd name="connsiteY2-6" fmla="*/ 817563 h 3225800"/>
              <a:gd name="connsiteX3-7" fmla="*/ 3225800 w 3225800"/>
              <a:gd name="connsiteY3-8" fmla="*/ 1612900 h 3225800"/>
              <a:gd name="connsiteX4-9" fmla="*/ 1612900 w 3225800"/>
              <a:gd name="connsiteY4-10" fmla="*/ 3225800 h 3225800"/>
              <a:gd name="connsiteX5" fmla="*/ 0 w 3225800"/>
              <a:gd name="connsiteY5" fmla="*/ 1612900 h 3225800"/>
              <a:gd name="connsiteX0-11" fmla="*/ 0 w 3225800"/>
              <a:gd name="connsiteY0-12" fmla="*/ 1612900 h 3225800"/>
              <a:gd name="connsiteX1-13" fmla="*/ 1612900 w 3225800"/>
              <a:gd name="connsiteY1-14" fmla="*/ 0 h 3225800"/>
              <a:gd name="connsiteX2-15" fmla="*/ 2430463 w 3225800"/>
              <a:gd name="connsiteY2-16" fmla="*/ 817563 h 3225800"/>
              <a:gd name="connsiteX3-17" fmla="*/ 3225800 w 3225800"/>
              <a:gd name="connsiteY3-18" fmla="*/ 1612900 h 3225800"/>
              <a:gd name="connsiteX4-19" fmla="*/ 2430463 w 3225800"/>
              <a:gd name="connsiteY4-20" fmla="*/ 2413000 h 3225800"/>
              <a:gd name="connsiteX5-21" fmla="*/ 1612900 w 3225800"/>
              <a:gd name="connsiteY5-22" fmla="*/ 3225800 h 3225800"/>
              <a:gd name="connsiteX6" fmla="*/ 0 w 3225800"/>
              <a:gd name="connsiteY6" fmla="*/ 1612900 h 3225800"/>
              <a:gd name="connsiteX0-23" fmla="*/ 3225800 w 3317240"/>
              <a:gd name="connsiteY0-24" fmla="*/ 1612900 h 3225800"/>
              <a:gd name="connsiteX1-25" fmla="*/ 2430463 w 3317240"/>
              <a:gd name="connsiteY1-26" fmla="*/ 2413000 h 3225800"/>
              <a:gd name="connsiteX2-27" fmla="*/ 1612900 w 3317240"/>
              <a:gd name="connsiteY2-28" fmla="*/ 3225800 h 3225800"/>
              <a:gd name="connsiteX3-29" fmla="*/ 0 w 3317240"/>
              <a:gd name="connsiteY3-30" fmla="*/ 1612900 h 3225800"/>
              <a:gd name="connsiteX4-31" fmla="*/ 1612900 w 3317240"/>
              <a:gd name="connsiteY4-32" fmla="*/ 0 h 3225800"/>
              <a:gd name="connsiteX5-33" fmla="*/ 2430463 w 3317240"/>
              <a:gd name="connsiteY5-34" fmla="*/ 817563 h 3225800"/>
              <a:gd name="connsiteX6-35" fmla="*/ 3317240 w 3317240"/>
              <a:gd name="connsiteY6-36" fmla="*/ 1704340 h 3225800"/>
              <a:gd name="connsiteX0-37" fmla="*/ 2430463 w 3317240"/>
              <a:gd name="connsiteY0-38" fmla="*/ 2413000 h 3225800"/>
              <a:gd name="connsiteX1-39" fmla="*/ 1612900 w 3317240"/>
              <a:gd name="connsiteY1-40" fmla="*/ 3225800 h 3225800"/>
              <a:gd name="connsiteX2-41" fmla="*/ 0 w 3317240"/>
              <a:gd name="connsiteY2-42" fmla="*/ 1612900 h 3225800"/>
              <a:gd name="connsiteX3-43" fmla="*/ 1612900 w 3317240"/>
              <a:gd name="connsiteY3-44" fmla="*/ 0 h 3225800"/>
              <a:gd name="connsiteX4-45" fmla="*/ 2430463 w 3317240"/>
              <a:gd name="connsiteY4-46" fmla="*/ 817563 h 3225800"/>
              <a:gd name="connsiteX5-47" fmla="*/ 3317240 w 3317240"/>
              <a:gd name="connsiteY5-48" fmla="*/ 1704340 h 3225800"/>
              <a:gd name="connsiteX0-49" fmla="*/ 2430463 w 2430463"/>
              <a:gd name="connsiteY0-50" fmla="*/ 2413000 h 3225800"/>
              <a:gd name="connsiteX1-51" fmla="*/ 1612900 w 2430463"/>
              <a:gd name="connsiteY1-52" fmla="*/ 3225800 h 3225800"/>
              <a:gd name="connsiteX2-53" fmla="*/ 0 w 2430463"/>
              <a:gd name="connsiteY2-54" fmla="*/ 1612900 h 3225800"/>
              <a:gd name="connsiteX3-55" fmla="*/ 1612900 w 2430463"/>
              <a:gd name="connsiteY3-56" fmla="*/ 0 h 3225800"/>
              <a:gd name="connsiteX4-57" fmla="*/ 2430463 w 2430463"/>
              <a:gd name="connsiteY4-58" fmla="*/ 817563 h 3225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Light" panose="020F0302020204030204"/>
            </a:endParaRPr>
          </a:p>
        </p:txBody>
      </p:sp>
      <p:sp>
        <p:nvSpPr>
          <p:cNvPr id="23" name="Diamond 6"/>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1" fmla="*/ 0 w 3225800"/>
              <a:gd name="connsiteY0-2" fmla="*/ 1612900 h 3225800"/>
              <a:gd name="connsiteX1-3" fmla="*/ 1612900 w 3225800"/>
              <a:gd name="connsiteY1-4" fmla="*/ 0 h 3225800"/>
              <a:gd name="connsiteX2-5" fmla="*/ 2430463 w 3225800"/>
              <a:gd name="connsiteY2-6" fmla="*/ 817563 h 3225800"/>
              <a:gd name="connsiteX3-7" fmla="*/ 3225800 w 3225800"/>
              <a:gd name="connsiteY3-8" fmla="*/ 1612900 h 3225800"/>
              <a:gd name="connsiteX4-9" fmla="*/ 1612900 w 3225800"/>
              <a:gd name="connsiteY4-10" fmla="*/ 3225800 h 3225800"/>
              <a:gd name="connsiteX5" fmla="*/ 0 w 3225800"/>
              <a:gd name="connsiteY5" fmla="*/ 1612900 h 3225800"/>
              <a:gd name="connsiteX0-11" fmla="*/ 0 w 3225800"/>
              <a:gd name="connsiteY0-12" fmla="*/ 1612900 h 3225800"/>
              <a:gd name="connsiteX1-13" fmla="*/ 1612900 w 3225800"/>
              <a:gd name="connsiteY1-14" fmla="*/ 0 h 3225800"/>
              <a:gd name="connsiteX2-15" fmla="*/ 2430463 w 3225800"/>
              <a:gd name="connsiteY2-16" fmla="*/ 817563 h 3225800"/>
              <a:gd name="connsiteX3-17" fmla="*/ 3225800 w 3225800"/>
              <a:gd name="connsiteY3-18" fmla="*/ 1612900 h 3225800"/>
              <a:gd name="connsiteX4-19" fmla="*/ 2430463 w 3225800"/>
              <a:gd name="connsiteY4-20" fmla="*/ 2413000 h 3225800"/>
              <a:gd name="connsiteX5-21" fmla="*/ 1612900 w 3225800"/>
              <a:gd name="connsiteY5-22" fmla="*/ 3225800 h 3225800"/>
              <a:gd name="connsiteX6" fmla="*/ 0 w 3225800"/>
              <a:gd name="connsiteY6" fmla="*/ 1612900 h 3225800"/>
              <a:gd name="connsiteX0-23" fmla="*/ 3225800 w 3317240"/>
              <a:gd name="connsiteY0-24" fmla="*/ 1612900 h 3225800"/>
              <a:gd name="connsiteX1-25" fmla="*/ 2430463 w 3317240"/>
              <a:gd name="connsiteY1-26" fmla="*/ 2413000 h 3225800"/>
              <a:gd name="connsiteX2-27" fmla="*/ 1612900 w 3317240"/>
              <a:gd name="connsiteY2-28" fmla="*/ 3225800 h 3225800"/>
              <a:gd name="connsiteX3-29" fmla="*/ 0 w 3317240"/>
              <a:gd name="connsiteY3-30" fmla="*/ 1612900 h 3225800"/>
              <a:gd name="connsiteX4-31" fmla="*/ 1612900 w 3317240"/>
              <a:gd name="connsiteY4-32" fmla="*/ 0 h 3225800"/>
              <a:gd name="connsiteX5-33" fmla="*/ 2430463 w 3317240"/>
              <a:gd name="connsiteY5-34" fmla="*/ 817563 h 3225800"/>
              <a:gd name="connsiteX6-35" fmla="*/ 3317240 w 3317240"/>
              <a:gd name="connsiteY6-36" fmla="*/ 1704340 h 3225800"/>
              <a:gd name="connsiteX0-37" fmla="*/ 2430463 w 3317240"/>
              <a:gd name="connsiteY0-38" fmla="*/ 2413000 h 3225800"/>
              <a:gd name="connsiteX1-39" fmla="*/ 1612900 w 3317240"/>
              <a:gd name="connsiteY1-40" fmla="*/ 3225800 h 3225800"/>
              <a:gd name="connsiteX2-41" fmla="*/ 0 w 3317240"/>
              <a:gd name="connsiteY2-42" fmla="*/ 1612900 h 3225800"/>
              <a:gd name="connsiteX3-43" fmla="*/ 1612900 w 3317240"/>
              <a:gd name="connsiteY3-44" fmla="*/ 0 h 3225800"/>
              <a:gd name="connsiteX4-45" fmla="*/ 2430463 w 3317240"/>
              <a:gd name="connsiteY4-46" fmla="*/ 817563 h 3225800"/>
              <a:gd name="connsiteX5-47" fmla="*/ 3317240 w 3317240"/>
              <a:gd name="connsiteY5-48" fmla="*/ 1704340 h 3225800"/>
              <a:gd name="connsiteX0-49" fmla="*/ 2430463 w 2430463"/>
              <a:gd name="connsiteY0-50" fmla="*/ 2413000 h 3225800"/>
              <a:gd name="connsiteX1-51" fmla="*/ 1612900 w 2430463"/>
              <a:gd name="connsiteY1-52" fmla="*/ 3225800 h 3225800"/>
              <a:gd name="connsiteX2-53" fmla="*/ 0 w 2430463"/>
              <a:gd name="connsiteY2-54" fmla="*/ 1612900 h 3225800"/>
              <a:gd name="connsiteX3-55" fmla="*/ 1612900 w 2430463"/>
              <a:gd name="connsiteY3-56" fmla="*/ 0 h 3225800"/>
              <a:gd name="connsiteX4-57" fmla="*/ 2430463 w 2430463"/>
              <a:gd name="connsiteY4-58" fmla="*/ 817563 h 3225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Light" panose="020F0302020204030204"/>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2" imgW="2169795" imgH="2163445" progId="">
                    <p:embed/>
                  </p:oleObj>
                </mc:Choice>
                <mc:Fallback>
                  <p:oleObj name="CorelDRAW" r:id="rId2" imgW="2169795" imgH="2163445" progId="">
                    <p:embed/>
                    <p:pic>
                      <p:nvPicPr>
                        <p:cNvPr id="0" name="Object 32"/>
                        <p:cNvPicPr>
                          <a:picLocks noChangeAspect="1" noChangeArrowheads="1"/>
                        </p:cNvPicPr>
                        <p:nvPr/>
                      </p:nvPicPr>
                      <p:blipFill>
                        <a:blip r:embed="rId3">
                          <a:lum/>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p:spPr>
                    </p:pic>
                  </p:oleObj>
                </mc:Fallback>
              </mc:AlternateContent>
            </a:graphicData>
          </a:graphic>
        </p:graphicFrame>
      </p:grpSp>
      <p:sp>
        <p:nvSpPr>
          <p:cNvPr id="2" name="Rectangle 1"/>
          <p:cNvSpPr/>
          <p:nvPr/>
        </p:nvSpPr>
        <p:spPr>
          <a:xfrm>
            <a:off x="4114005" y="5394447"/>
            <a:ext cx="3344545" cy="922020"/>
          </a:xfrm>
          <a:prstGeom prst="rect">
            <a:avLst/>
          </a:prstGeom>
        </p:spPr>
        <p:txBody>
          <a:bodyPr wrap="none">
            <a:spAutoFit/>
          </a:bodyPr>
          <a:lstStyle/>
          <a:p>
            <a:r>
              <a:rPr lang="en-US" dirty="0">
                <a:latin typeface="Casper" panose="02000506000000020004" pitchFamily="2" charset="0"/>
                <a:ea typeface="Segoe UI" panose="020B0502040204020203" pitchFamily="34" charset="0"/>
                <a:cs typeface="Segoe UI" panose="020B0502040204020203" pitchFamily="34" charset="0"/>
              </a:rPr>
              <a:t>For queries</a:t>
            </a:r>
          </a:p>
          <a:p>
            <a:r>
              <a:rPr lang="en-US" dirty="0">
                <a:latin typeface="Casper" panose="02000506000000020004" pitchFamily="2" charset="0"/>
                <a:cs typeface="Segoe UI" panose="020B0502040204020203" pitchFamily="34" charset="0"/>
              </a:rPr>
              <a:t>Email: monica.e9836@cumail.in</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t>3</a:t>
            </a:fld>
            <a:endParaRPr lang="en-US" dirty="0"/>
          </a:p>
        </p:txBody>
      </p:sp>
      <p:sp>
        <p:nvSpPr>
          <p:cNvPr id="8" name="Title 7"/>
          <p:cNvSpPr txBox="1">
            <a:spLocks noGrp="1" noChangeArrowheads="1"/>
          </p:cNvSpPr>
          <p:nvPr>
            <p:ph type="title"/>
          </p:nvPr>
        </p:nvSpPr>
        <p:spPr bwMode="auto">
          <a:xfrm>
            <a:off x="810953" y="207182"/>
            <a:ext cx="4456567"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a:latin typeface="Casper Bold" panose="02000806040000020004" pitchFamily="2" charset="0"/>
                <a:ea typeface="Karla" pitchFamily="2" charset="0"/>
                <a:cs typeface="Karla" pitchFamily="2" charset="0"/>
              </a:rPr>
              <a:t>Course Objectives </a:t>
            </a:r>
            <a:br>
              <a:rPr lang="en-US" sz="2000" b="1" dirty="0">
                <a:latin typeface="Karla" pitchFamily="2" charset="0"/>
                <a:ea typeface="Karla" pitchFamily="2" charset="0"/>
                <a:cs typeface="Karla" pitchFamily="2" charset="0"/>
              </a:rPr>
            </a:br>
            <a:endParaRPr lang="en-US" sz="1600" dirty="0">
              <a:latin typeface="Raleway ExtraBold" pitchFamily="34" charset="-52"/>
            </a:endParaRPr>
          </a:p>
        </p:txBody>
      </p:sp>
      <p:sp>
        <p:nvSpPr>
          <p:cNvPr id="2" name="Rectangle 1"/>
          <p:cNvSpPr/>
          <p:nvPr/>
        </p:nvSpPr>
        <p:spPr>
          <a:xfrm>
            <a:off x="6491079" y="2023671"/>
            <a:ext cx="5151905" cy="31779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nvGraphicFramePr>
        <p:xfrm>
          <a:off x="269823" y="2356330"/>
          <a:ext cx="4796852" cy="2826415"/>
        </p:xfrm>
        <a:graphic>
          <a:graphicData uri="http://schemas.openxmlformats.org/drawingml/2006/table">
            <a:tbl>
              <a:tblPr firstRow="1" firstCol="1" bandRow="1">
                <a:tableStyleId>{5940675A-B579-460E-94D1-54222C63F5DA}</a:tableStyleId>
              </a:tblPr>
              <a:tblGrid>
                <a:gridCol w="905348">
                  <a:extLst>
                    <a:ext uri="{9D8B030D-6E8A-4147-A177-3AD203B41FA5}">
                      <a16:colId xmlns:a16="http://schemas.microsoft.com/office/drawing/2014/main" val="20000"/>
                    </a:ext>
                  </a:extLst>
                </a:gridCol>
                <a:gridCol w="3891504">
                  <a:extLst>
                    <a:ext uri="{9D8B030D-6E8A-4147-A177-3AD203B41FA5}">
                      <a16:colId xmlns:a16="http://schemas.microsoft.com/office/drawing/2014/main" val="20001"/>
                    </a:ext>
                  </a:extLst>
                </a:gridCol>
              </a:tblGrid>
              <a:tr h="652250">
                <a:tc>
                  <a:txBody>
                    <a:bodyPr/>
                    <a:lstStyle/>
                    <a:p>
                      <a:pPr marL="0" marR="0" algn="l">
                        <a:lnSpc>
                          <a:spcPct val="115000"/>
                        </a:lnSpc>
                        <a:spcBef>
                          <a:spcPts val="0"/>
                        </a:spcBef>
                        <a:spcAft>
                          <a:spcPts val="0"/>
                        </a:spcAft>
                      </a:pPr>
                      <a:r>
                        <a:rPr lang="en-US" sz="1800" b="0" dirty="0">
                          <a:effectLst/>
                          <a:latin typeface="Casper" panose="02000506000000020004"/>
                        </a:rPr>
                        <a:t>CO Number</a:t>
                      </a:r>
                      <a:endParaRPr lang="en-US" sz="1800" b="0" dirty="0">
                        <a:effectLst/>
                        <a:latin typeface="Casper" panose="02000506000000020004"/>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US" sz="1800" b="0">
                          <a:effectLst/>
                          <a:latin typeface="Casper" panose="02000506000000020004"/>
                        </a:rPr>
                        <a:t>Title </a:t>
                      </a:r>
                      <a:endParaRPr lang="en-US" sz="1800" b="0">
                        <a:effectLst/>
                        <a:latin typeface="Casper" panose="02000506000000020004"/>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34833">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Describe the important networking concepts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001"/>
                  </a:ext>
                </a:extLst>
              </a:tr>
              <a:tr h="434833">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CO2</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Understand concept of network reference models and protocols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002"/>
                  </a:ext>
                </a:extLst>
              </a:tr>
              <a:tr h="434833">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Apply the concepts of routing algorithms on various networks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003"/>
                  </a:ext>
                </a:extLst>
              </a:tr>
              <a:tr h="434833">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Identify mechanism to handle traffic and control on congestion</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510586136"/>
                  </a:ext>
                </a:extLst>
              </a:tr>
              <a:tr h="434833">
                <a:tc>
                  <a:txBody>
                    <a:bodyPr/>
                    <a:lstStyle/>
                    <a:p>
                      <a:pPr marL="0" marR="0" algn="just">
                        <a:spcBef>
                          <a:spcPts val="0"/>
                        </a:spcBef>
                        <a:spcAft>
                          <a:spcPts val="0"/>
                        </a:spcAft>
                      </a:pPr>
                      <a:r>
                        <a:rPr lang="en-US" sz="10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CO5</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Identify and understand connection establishment techniques and features</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12855341"/>
                  </a:ext>
                </a:extLst>
              </a:tr>
            </a:tbl>
          </a:graphicData>
        </a:graphic>
      </p:graphicFrame>
      <p:pic>
        <p:nvPicPr>
          <p:cNvPr id="11" name="Picture 10" descr="Objectives – Nestle"/>
          <p:cNvPicPr/>
          <p:nvPr/>
        </p:nvPicPr>
        <p:blipFill>
          <a:blip r:embed="rId2">
            <a:extLst>
              <a:ext uri="{28A0092B-C50C-407E-A947-70E740481C1C}">
                <a14:useLocalDpi xmlns:a14="http://schemas.microsoft.com/office/drawing/2010/main" val="0"/>
              </a:ext>
            </a:extLst>
          </a:blip>
          <a:srcRect/>
          <a:stretch>
            <a:fillRect/>
          </a:stretch>
        </p:blipFill>
        <p:spPr bwMode="auto">
          <a:xfrm>
            <a:off x="6491079" y="2023671"/>
            <a:ext cx="5170697" cy="3177915"/>
          </a:xfrm>
          <a:prstGeom prst="rect">
            <a:avLst/>
          </a:prstGeom>
          <a:noFill/>
          <a:ln>
            <a:noFill/>
          </a:ln>
        </p:spPr>
      </p:pic>
    </p:spTree>
    <p:extLst>
      <p:ext uri="{BB962C8B-B14F-4D97-AF65-F5344CB8AC3E}">
        <p14:creationId xmlns:p14="http://schemas.microsoft.com/office/powerpoint/2010/main" val="3104865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Table of Contents	</a:t>
            </a:r>
          </a:p>
        </p:txBody>
      </p:sp>
      <p:sp>
        <p:nvSpPr>
          <p:cNvPr id="7" name="Content Placeholder 6"/>
          <p:cNvSpPr>
            <a:spLocks noGrp="1"/>
          </p:cNvSpPr>
          <p:nvPr>
            <p:ph idx="1"/>
          </p:nvPr>
        </p:nvSpPr>
        <p:spPr/>
        <p:txBody>
          <a:bodyPr/>
          <a:lstStyle/>
          <a:p>
            <a:r>
              <a:rPr lang="en-US"/>
              <a:t>Leaky Bucket</a:t>
            </a:r>
          </a:p>
          <a:p>
            <a:r>
              <a:rPr lang="en-US"/>
              <a:t>Token Bucket</a:t>
            </a:r>
          </a:p>
          <a:p>
            <a:r>
              <a:rPr lang="en-US"/>
              <a:t>Jitter Control</a:t>
            </a:r>
          </a:p>
          <a:p>
            <a:r>
              <a:rPr lang="en-US"/>
              <a:t>Load Shedding</a:t>
            </a:r>
          </a:p>
          <a:p>
            <a:endParaRPr lang="en-US"/>
          </a:p>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Casper" panose="02000506000000020004"/>
                <a:cs typeface="Times New Roman" panose="02020603050405020304" pitchFamily="18" charset="0"/>
              </a:rPr>
              <a:t>Traffic Shaping</a:t>
            </a:r>
          </a:p>
        </p:txBody>
      </p:sp>
      <p:sp>
        <p:nvSpPr>
          <p:cNvPr id="3" name="Content Placeholder 2"/>
          <p:cNvSpPr>
            <a:spLocks noGrp="1"/>
          </p:cNvSpPr>
          <p:nvPr>
            <p:ph idx="1"/>
          </p:nvPr>
        </p:nvSpPr>
        <p:spPr>
          <a:xfrm>
            <a:off x="838200" y="2027208"/>
            <a:ext cx="10515600" cy="4149755"/>
          </a:xfrm>
        </p:spPr>
        <p:txBody>
          <a:bodyPr>
            <a:normAutofit/>
          </a:bodyPr>
          <a:lstStyle/>
          <a:p>
            <a:r>
              <a:rPr lang="en-IN" sz="2400" dirty="0">
                <a:latin typeface="Casper" panose="02000506000000020004"/>
                <a:cs typeface="Times New Roman" panose="02020603050405020304" pitchFamily="18" charset="0"/>
              </a:rPr>
              <a:t>It is about regulating average rate of data flow.</a:t>
            </a:r>
          </a:p>
          <a:p>
            <a:r>
              <a:rPr lang="en-IN" sz="2400" dirty="0">
                <a:latin typeface="Casper" panose="02000506000000020004"/>
                <a:cs typeface="Times New Roman" panose="02020603050405020304" pitchFamily="18" charset="0"/>
              </a:rPr>
              <a:t>It is a method of congestion control by providing shape to data flow before entering the packet into the network.</a:t>
            </a:r>
          </a:p>
          <a:p>
            <a:r>
              <a:rPr lang="en-IN" sz="2400" dirty="0">
                <a:latin typeface="Casper" panose="02000506000000020004"/>
                <a:cs typeface="Times New Roman" panose="02020603050405020304" pitchFamily="18" charset="0"/>
              </a:rPr>
              <a:t>At connection set-up time, the sender and carrier negotiate a traffic pattern (shape) </a:t>
            </a:r>
          </a:p>
          <a:p>
            <a:r>
              <a:rPr lang="en-IN" sz="2400" dirty="0">
                <a:latin typeface="Casper" panose="02000506000000020004"/>
                <a:cs typeface="Times New Roman" panose="02020603050405020304" pitchFamily="18" charset="0"/>
              </a:rPr>
              <a:t>There are two types of Traffic shaping algorithm :- </a:t>
            </a:r>
          </a:p>
          <a:p>
            <a:pPr>
              <a:buFont typeface="Wingdings" panose="05000000000000000000" pitchFamily="2" charset="2"/>
              <a:buChar char="Ø"/>
            </a:pPr>
            <a:r>
              <a:rPr lang="en-IN" sz="2400" dirty="0">
                <a:latin typeface="Casper" panose="02000506000000020004"/>
                <a:cs typeface="Times New Roman" panose="02020603050405020304" pitchFamily="18" charset="0"/>
              </a:rPr>
              <a:t>     1. Leaky Bucket Algorithm. </a:t>
            </a:r>
          </a:p>
          <a:p>
            <a:pPr>
              <a:buFont typeface="Wingdings" panose="05000000000000000000" pitchFamily="2" charset="2"/>
              <a:buChar char="Ø"/>
            </a:pPr>
            <a:r>
              <a:rPr lang="en-IN" sz="2400" dirty="0">
                <a:latin typeface="Casper" panose="02000506000000020004"/>
                <a:cs typeface="Times New Roman" panose="02020603050405020304" pitchFamily="18" charset="0"/>
              </a:rPr>
              <a:t>     2. Token Bucket Algorithm.</a:t>
            </a:r>
          </a:p>
        </p:txBody>
      </p:sp>
      <p:sp>
        <p:nvSpPr>
          <p:cNvPr id="4" name="Slide Number Placeholder 3"/>
          <p:cNvSpPr>
            <a:spLocks noGrp="1"/>
          </p:cNvSpPr>
          <p:nvPr>
            <p:ph type="sldNum" sz="quarter" idx="12"/>
          </p:nvPr>
        </p:nvSpPr>
        <p:spPr/>
        <p:txBody>
          <a:bodyPr/>
          <a:lstStyle/>
          <a:p>
            <a:fld id="{BDCDBBEF-AA6C-4BA6-85B2-A17D7F280E38}"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Casper" panose="02000506000000020004"/>
                <a:cs typeface="Times New Roman" panose="02020603050405020304" pitchFamily="18" charset="0"/>
              </a:rPr>
              <a:t>Leaky bucket Algorithm</a:t>
            </a:r>
          </a:p>
        </p:txBody>
      </p:sp>
      <p:sp>
        <p:nvSpPr>
          <p:cNvPr id="3" name="Content Placeholder 2"/>
          <p:cNvSpPr>
            <a:spLocks noGrp="1"/>
          </p:cNvSpPr>
          <p:nvPr>
            <p:ph idx="1"/>
          </p:nvPr>
        </p:nvSpPr>
        <p:spPr/>
        <p:txBody>
          <a:bodyPr>
            <a:normAutofit/>
          </a:bodyPr>
          <a:lstStyle/>
          <a:p>
            <a:r>
              <a:rPr lang="en-IN" sz="2400" dirty="0">
                <a:latin typeface="Casper" panose="02000506000000020004"/>
                <a:cs typeface="Times New Roman" panose="02020603050405020304" pitchFamily="18" charset="0"/>
              </a:rPr>
              <a:t>The Leaky Bucket Algorithm used to control rate in a network.</a:t>
            </a:r>
          </a:p>
          <a:p>
            <a:r>
              <a:rPr lang="en-IN" sz="2400" dirty="0">
                <a:latin typeface="Casper" panose="02000506000000020004"/>
                <a:cs typeface="Times New Roman" panose="02020603050405020304" pitchFamily="18" charset="0"/>
              </a:rPr>
              <a:t>It is implemented as a single-server queue with constant service time.</a:t>
            </a:r>
          </a:p>
          <a:p>
            <a:r>
              <a:rPr lang="en-IN" sz="2400" dirty="0">
                <a:latin typeface="Casper" panose="02000506000000020004"/>
                <a:cs typeface="Times New Roman" panose="02020603050405020304" pitchFamily="18" charset="0"/>
              </a:rPr>
              <a:t>If the bucket (buffer) overflows then packets are discarded. </a:t>
            </a:r>
          </a:p>
          <a:p>
            <a:r>
              <a:rPr lang="en-IN" sz="2400" dirty="0">
                <a:latin typeface="Casper" panose="02000506000000020004"/>
                <a:cs typeface="Times New Roman" panose="02020603050405020304" pitchFamily="18" charset="0"/>
              </a:rPr>
              <a:t>In this algorithm the input rate can vary but the output rate remains constant. </a:t>
            </a:r>
          </a:p>
          <a:p>
            <a:r>
              <a:rPr lang="en-IN" sz="2400" dirty="0">
                <a:latin typeface="Casper" panose="02000506000000020004"/>
                <a:cs typeface="Times New Roman" panose="02020603050405020304" pitchFamily="18" charset="0"/>
              </a:rPr>
              <a:t>This algorithm saves busty traffic into fixed rate traffic by averaging the data rate.</a:t>
            </a:r>
          </a:p>
        </p:txBody>
      </p:sp>
      <p:sp>
        <p:nvSpPr>
          <p:cNvPr id="4" name="Slide Number Placeholder 3"/>
          <p:cNvSpPr>
            <a:spLocks noGrp="1"/>
          </p:cNvSpPr>
          <p:nvPr>
            <p:ph type="sldNum" sz="quarter" idx="12"/>
          </p:nvPr>
        </p:nvSpPr>
        <p:spPr/>
        <p:txBody>
          <a:bodyPr/>
          <a:lstStyle/>
          <a:p>
            <a:fld id="{BDCDBBEF-AA6C-4BA6-85B2-A17D7F280E38}"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Casper" panose="02000506000000020004"/>
                <a:cs typeface="Times New Roman" panose="02020603050405020304" pitchFamily="18" charset="0"/>
              </a:rPr>
              <a:t>Leaky bucket Algorithm</a:t>
            </a:r>
          </a:p>
        </p:txBody>
      </p:sp>
      <p:sp>
        <p:nvSpPr>
          <p:cNvPr id="4" name="Slide Number Placeholder 3"/>
          <p:cNvSpPr>
            <a:spLocks noGrp="1"/>
          </p:cNvSpPr>
          <p:nvPr>
            <p:ph type="sldNum" sz="quarter" idx="12"/>
          </p:nvPr>
        </p:nvSpPr>
        <p:spPr/>
        <p:txBody>
          <a:bodyPr/>
          <a:lstStyle/>
          <a:p>
            <a:fld id="{BDCDBBEF-AA6C-4BA6-85B2-A17D7F280E38}" type="slidenum">
              <a:rPr lang="en-US" smtClean="0"/>
              <a:t>7</a:t>
            </a:fld>
            <a:endParaRPr lang="en-US"/>
          </a:p>
        </p:txBody>
      </p:sp>
      <p:pic>
        <p:nvPicPr>
          <p:cNvPr id="68610" name="Picture 2"/>
          <p:cNvPicPr>
            <a:picLocks noGrp="1" noChangeAspect="1" noChangeArrowheads="1"/>
          </p:cNvPicPr>
          <p:nvPr>
            <p:ph idx="1"/>
          </p:nvPr>
        </p:nvPicPr>
        <p:blipFill>
          <a:blip r:embed="rId2"/>
          <a:srcRect/>
          <a:stretch>
            <a:fillRect/>
          </a:stretch>
        </p:blipFill>
        <p:spPr bwMode="auto">
          <a:xfrm>
            <a:off x="1268083" y="1647645"/>
            <a:ext cx="9195759" cy="4529318"/>
          </a:xfrm>
          <a:prstGeom prst="rect">
            <a:avLst/>
          </a:prstGeom>
          <a:noFill/>
          <a:ln w="9525">
            <a:noFill/>
            <a:miter lim="800000"/>
            <a:headEnd/>
            <a:tailEnd/>
          </a:ln>
          <a:effectLst/>
        </p:spPr>
      </p:pic>
      <p:sp>
        <p:nvSpPr>
          <p:cNvPr id="3" name="TextBox 2"/>
          <p:cNvSpPr txBox="1"/>
          <p:nvPr/>
        </p:nvSpPr>
        <p:spPr>
          <a:xfrm>
            <a:off x="313509" y="6413698"/>
            <a:ext cx="4905254" cy="307777"/>
          </a:xfrm>
          <a:prstGeom prst="rect">
            <a:avLst/>
          </a:prstGeom>
          <a:noFill/>
        </p:spPr>
        <p:txBody>
          <a:bodyPr wrap="none" rtlCol="0">
            <a:spAutoFit/>
          </a:bodyPr>
          <a:lstStyle/>
          <a:p>
            <a:r>
              <a:rPr lang="en-IN" sz="1400" dirty="0">
                <a:latin typeface="Casper" panose="02000506000000020004"/>
              </a:rPr>
              <a:t>Image Source :</a:t>
            </a:r>
            <a:r>
              <a:rPr lang="en-IN" sz="1400" dirty="0">
                <a:latin typeface="Casper" panose="02000506000000020004"/>
                <a:hlinkClick r:id="rId3"/>
              </a:rPr>
              <a:t>https://www.geeksforgeeks.org/leaky-bucket-algorithm/</a:t>
            </a:r>
            <a:endParaRPr lang="en-IN" sz="1400" dirty="0">
              <a:latin typeface="Casper" panose="020005060000000200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Leaky Bucket algorithm</a:t>
            </a:r>
          </a:p>
        </p:txBody>
      </p:sp>
      <p:sp>
        <p:nvSpPr>
          <p:cNvPr id="4" name="Slide Number Placeholder 3"/>
          <p:cNvSpPr>
            <a:spLocks noGrp="1"/>
          </p:cNvSpPr>
          <p:nvPr>
            <p:ph type="sldNum" sz="quarter" idx="12"/>
          </p:nvPr>
        </p:nvSpPr>
        <p:spPr/>
        <p:txBody>
          <a:bodyPr/>
          <a:lstStyle/>
          <a:p>
            <a:fld id="{BDCDBBEF-AA6C-4BA6-85B2-A17D7F280E38}" type="slidenum">
              <a:rPr lang="en-US" smtClean="0"/>
              <a:t>8</a:t>
            </a:fld>
            <a:endParaRPr lang="en-US"/>
          </a:p>
        </p:txBody>
      </p:sp>
      <p:pic>
        <p:nvPicPr>
          <p:cNvPr id="5" name="Content Placeholder 4"/>
          <p:cNvPicPr>
            <a:picLocks noGrp="1" noChangeAspect="1"/>
          </p:cNvPicPr>
          <p:nvPr>
            <p:ph idx="1"/>
          </p:nvPr>
        </p:nvPicPr>
        <p:blipFill>
          <a:blip r:embed="rId2"/>
          <a:stretch>
            <a:fillRect/>
          </a:stretch>
        </p:blipFill>
        <p:spPr>
          <a:xfrm>
            <a:off x="1009015" y="1851025"/>
            <a:ext cx="9640570" cy="31565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Casper" panose="02000506000000020004"/>
                <a:cs typeface="Times New Roman" panose="02020603050405020304" pitchFamily="18" charset="0"/>
              </a:rPr>
              <a:t>Leaky Bucket Algorithm</a:t>
            </a:r>
          </a:p>
        </p:txBody>
      </p:sp>
      <p:sp>
        <p:nvSpPr>
          <p:cNvPr id="3" name="Content Placeholder 2"/>
          <p:cNvSpPr>
            <a:spLocks noGrp="1"/>
          </p:cNvSpPr>
          <p:nvPr>
            <p:ph idx="1"/>
          </p:nvPr>
        </p:nvSpPr>
        <p:spPr>
          <a:xfrm>
            <a:off x="838200" y="1880557"/>
            <a:ext cx="10515600" cy="4296405"/>
          </a:xfrm>
        </p:spPr>
        <p:txBody>
          <a:bodyPr>
            <a:normAutofit/>
          </a:bodyPr>
          <a:lstStyle/>
          <a:p>
            <a:pPr>
              <a:buNone/>
            </a:pPr>
            <a:r>
              <a:rPr lang="en-IN" sz="2400" b="1" dirty="0">
                <a:latin typeface="Casper" panose="02000506000000020004"/>
                <a:cs typeface="Times New Roman" panose="02020603050405020304" pitchFamily="18" charset="0"/>
              </a:rPr>
              <a:t>Algorithm:</a:t>
            </a:r>
          </a:p>
          <a:p>
            <a:pPr>
              <a:buNone/>
            </a:pPr>
            <a:r>
              <a:rPr lang="en-IN" sz="2400" dirty="0">
                <a:latin typeface="Casper" panose="02000506000000020004"/>
                <a:cs typeface="Times New Roman" panose="02020603050405020304" pitchFamily="18" charset="0"/>
              </a:rPr>
              <a:t>Step - 1 : Initialize the counter to ‘n’ at every tick of clock. </a:t>
            </a:r>
          </a:p>
          <a:p>
            <a:pPr>
              <a:buNone/>
            </a:pPr>
            <a:r>
              <a:rPr lang="en-IN" sz="2400" dirty="0">
                <a:latin typeface="Casper" panose="02000506000000020004"/>
                <a:cs typeface="Times New Roman" panose="02020603050405020304" pitchFamily="18" charset="0"/>
              </a:rPr>
              <a:t>Step - 2 : If n is greater than the size of packet in the front of queue send the packet into the network and decrement the counter by size of packet. Repeat the step until n is less than the size of packet. </a:t>
            </a:r>
          </a:p>
          <a:p>
            <a:pPr>
              <a:buNone/>
            </a:pPr>
            <a:r>
              <a:rPr lang="en-IN" sz="2400" dirty="0">
                <a:latin typeface="Casper" panose="02000506000000020004"/>
                <a:cs typeface="Times New Roman" panose="02020603050405020304" pitchFamily="18" charset="0"/>
              </a:rPr>
              <a:t>Step - 3 : Reset the counter and go to Step - 1.</a:t>
            </a:r>
          </a:p>
        </p:txBody>
      </p:sp>
      <p:sp>
        <p:nvSpPr>
          <p:cNvPr id="4" name="Slide Number Placeholder 3"/>
          <p:cNvSpPr>
            <a:spLocks noGrp="1"/>
          </p:cNvSpPr>
          <p:nvPr>
            <p:ph type="sldNum" sz="quarter" idx="12"/>
          </p:nvPr>
        </p:nvSpPr>
        <p:spPr/>
        <p:txBody>
          <a:bodyPr/>
          <a:lstStyle/>
          <a:p>
            <a:fld id="{BDCDBBEF-AA6C-4BA6-85B2-A17D7F280E38}" type="slidenum">
              <a:rPr lang="en-US" smtClean="0"/>
              <a:t>9</a:t>
            </a:fld>
            <a:endParaRPr lang="en-US"/>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1</TotalTime>
  <Words>1668</Words>
  <Application>Microsoft Office PowerPoint</Application>
  <PresentationFormat>Widescreen</PresentationFormat>
  <Paragraphs>158</Paragraphs>
  <Slides>23</Slides>
  <Notes>0</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23</vt:i4>
      </vt:variant>
    </vt:vector>
  </HeadingPairs>
  <TitlesOfParts>
    <vt:vector size="35" baseType="lpstr">
      <vt:lpstr>Arial</vt:lpstr>
      <vt:lpstr>Calibri</vt:lpstr>
      <vt:lpstr>Calibri Light</vt:lpstr>
      <vt:lpstr>Casper</vt:lpstr>
      <vt:lpstr>Casper Bold</vt:lpstr>
      <vt:lpstr>Karla</vt:lpstr>
      <vt:lpstr>Raleway ExtraBold</vt:lpstr>
      <vt:lpstr>Times New Roman</vt:lpstr>
      <vt:lpstr>Wingdings</vt:lpstr>
      <vt:lpstr>1_Office Theme</vt:lpstr>
      <vt:lpstr>Contents Slide Master</vt:lpstr>
      <vt:lpstr>CorelDRAW</vt:lpstr>
      <vt:lpstr>PowerPoint Presentation</vt:lpstr>
      <vt:lpstr>Course Objectives  </vt:lpstr>
      <vt:lpstr>Course Objectives  </vt:lpstr>
      <vt:lpstr>Table of Contents </vt:lpstr>
      <vt:lpstr>Traffic Shaping</vt:lpstr>
      <vt:lpstr>Leaky bucket Algorithm</vt:lpstr>
      <vt:lpstr>Leaky bucket Algorithm</vt:lpstr>
      <vt:lpstr>Leaky Bucket algorithm</vt:lpstr>
      <vt:lpstr>Leaky Bucket Algorithm</vt:lpstr>
      <vt:lpstr>Example- leaky bucket Algorithm</vt:lpstr>
      <vt:lpstr>Example- leaky bucket algorithm</vt:lpstr>
      <vt:lpstr> Token Bucket Algorithm</vt:lpstr>
      <vt:lpstr>Token Bucket Algorithm</vt:lpstr>
      <vt:lpstr>Token Bucket Algorithm</vt:lpstr>
      <vt:lpstr>Example –Token bucket Algorithm</vt:lpstr>
      <vt:lpstr>Jitter     </vt:lpstr>
      <vt:lpstr>Jitter Control</vt:lpstr>
      <vt:lpstr>Load Shedding</vt:lpstr>
      <vt:lpstr>PowerPoint Presentation</vt:lpstr>
      <vt:lpstr>Key Points</vt:lpstr>
      <vt:lpstr>FAQ</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Monica Luthra</cp:lastModifiedBy>
  <cp:revision>102</cp:revision>
  <dcterms:created xsi:type="dcterms:W3CDTF">2019-01-09T10:33:00Z</dcterms:created>
  <dcterms:modified xsi:type="dcterms:W3CDTF">2022-09-12T05:09:30Z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1033-11.2.0.9906</vt:lpwstr>
  </property>
</Properties>
</file>