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9" r:id="rId2"/>
    <p:sldId id="341" r:id="rId3"/>
    <p:sldId id="342" r:id="rId4"/>
    <p:sldId id="340" r:id="rId5"/>
    <p:sldId id="257" r:id="rId6"/>
    <p:sldId id="321" r:id="rId7"/>
    <p:sldId id="322" r:id="rId8"/>
    <p:sldId id="258" r:id="rId9"/>
    <p:sldId id="259" r:id="rId10"/>
    <p:sldId id="323" r:id="rId11"/>
    <p:sldId id="260" r:id="rId12"/>
    <p:sldId id="261" r:id="rId13"/>
    <p:sldId id="262" r:id="rId14"/>
    <p:sldId id="330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0684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750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096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8654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581591" y="3198540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795" imgH="2163445" progId="">
                  <p:embed/>
                </p:oleObj>
              </mc:Choice>
              <mc:Fallback>
                <p:oleObj name="CorelDRAW" r:id="rId2" imgW="2169795" imgH="2163445" progId="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591" y="3198540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/>
          <p:cNvSpPr/>
          <p:nvPr/>
        </p:nvSpPr>
        <p:spPr>
          <a:xfrm flipH="1">
            <a:off x="6808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7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8" y="-39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6348" y="4857749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5019" y="5371920"/>
            <a:ext cx="3696456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335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828504" y="5040164"/>
            <a:ext cx="4147114" cy="76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Tunnelling and Fragmentation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Casper" panose="02000506000000020004"/>
                <a:cs typeface="Times New Roman" panose="02020603050405020304" pitchFamily="18" charset="0"/>
              </a:rPr>
              <a:t>By : Dr. Monica Luthra(E9836)</a:t>
            </a:r>
            <a:endParaRPr lang="en-US" sz="2000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640350" y="2287600"/>
            <a:ext cx="7312551" cy="118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300" b="1" dirty="0">
                <a:latin typeface="Casper" panose="02000506000000020004"/>
                <a:ea typeface="Karla" pitchFamily="2" charset="0"/>
                <a:cs typeface="Karla" pitchFamily="2" charset="0"/>
              </a:rPr>
              <a:t>INSTITUTE: UIE (AIT-CSE)</a:t>
            </a:r>
            <a:endParaRPr lang="en-US" sz="3300" dirty="0">
              <a:latin typeface="Casper" panose="02000506000000020004"/>
              <a:ea typeface="Calibri" panose="020F050202020403020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300" dirty="0">
                <a:latin typeface="Casper" panose="02000506000000020004"/>
                <a:ea typeface="Calibri" panose="020F0502020204030204" charset="0"/>
                <a:cs typeface="Times New Roman" panose="02020603050405020304" pitchFamily="18" charset="0"/>
              </a:rPr>
              <a:t>Computer Networks </a:t>
            </a:r>
            <a:r>
              <a:rPr lang="en-US" sz="3300">
                <a:latin typeface="Casper" panose="02000506000000020004"/>
                <a:ea typeface="Calibri" panose="020F0502020204030204" charset="0"/>
                <a:cs typeface="Times New Roman" panose="02020603050405020304" pitchFamily="18" charset="0"/>
              </a:rPr>
              <a:t>CST- 335</a:t>
            </a:r>
            <a:endParaRPr lang="en-US" sz="3300" dirty="0">
              <a:latin typeface="Casper" panose="02000506000000020004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z="900" smtClean="0"/>
              <a:t>1</a:t>
            </a:fld>
            <a:endParaRPr lang="en-US" sz="900"/>
          </a:p>
        </p:txBody>
      </p:sp>
      <p:sp>
        <p:nvSpPr>
          <p:cNvPr id="16" name="Oval 15"/>
          <p:cNvSpPr/>
          <p:nvPr/>
        </p:nvSpPr>
        <p:spPr>
          <a:xfrm>
            <a:off x="9786213" y="5599722"/>
            <a:ext cx="333375" cy="316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Fragmentation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datagrams move from source to destination , they travel through different networks to reach their destination.</a:t>
            </a:r>
          </a:p>
          <a:p>
            <a:r>
              <a:rPr lang="en-US"/>
              <a:t>Each network imposes some maximum size restrictionss on its packet.Thus network designers are not free to choose any maximum packet size they wish.</a:t>
            </a:r>
          </a:p>
          <a:p>
            <a:r>
              <a:rPr lang="en-US"/>
              <a:t>The maximum packet size varies from network to network.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sz="1400" i="1">
                <a:latin typeface="Times New Roman" panose="02020603050405020304" pitchFamily="18" charset="0"/>
              </a:rPr>
              <a:t>Network  layer  --  June 2004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>
                <a:latin typeface="Times New Roman" panose="02020603050405020304" pitchFamily="18" charset="0"/>
              </a:rPr>
              <a:t>11</a:t>
            </a:fld>
            <a:endParaRPr lang="en-GB">
              <a:latin typeface="Times New Roman" panose="02020603050405020304" pitchFamily="18" charset="0"/>
            </a:endParaRPr>
          </a:p>
        </p:txBody>
      </p:sp>
      <p:sp>
        <p:nvSpPr>
          <p:cNvPr id="329730" name="Title 3297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  </a:t>
            </a:r>
            <a:r>
              <a:t>Internetworking: fragmentation</a:t>
            </a:r>
          </a:p>
        </p:txBody>
      </p:sp>
      <p:sp>
        <p:nvSpPr>
          <p:cNvPr id="329731" name="Text Placeholder 3297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Problem:  </a:t>
            </a:r>
            <a:r>
              <a:rPr sz="2400"/>
              <a:t>Large packet through network with smaller maximum packet size</a:t>
            </a:r>
          </a:p>
          <a:p>
            <a:r>
              <a:t>Solution:  </a:t>
            </a:r>
          </a:p>
          <a:p>
            <a:pPr lvl="1"/>
            <a:r>
              <a:t>Break large packet into fragments</a:t>
            </a:r>
          </a:p>
          <a:p>
            <a:pPr lvl="1"/>
            <a:r>
              <a:t>Send each fragment as a separate packet</a:t>
            </a:r>
          </a:p>
          <a:p>
            <a:pPr lvl="1"/>
            <a:r>
              <a:t>Reassemble:  transparent &lt;&gt; non transparent? </a:t>
            </a:r>
          </a:p>
          <a:p>
            <a:r>
              <a:t>Transparent fragmentation</a:t>
            </a:r>
          </a:p>
          <a:p>
            <a:pPr lvl="1"/>
            <a:r>
              <a:t>Strategy</a:t>
            </a:r>
          </a:p>
          <a:p>
            <a:pPr lvl="2"/>
            <a:r>
              <a:t>Gateway breaks large packet into fragments</a:t>
            </a:r>
          </a:p>
          <a:p>
            <a:pPr lvl="2"/>
            <a:r>
              <a:t>Each fragment addressed to same exit gateway</a:t>
            </a:r>
          </a:p>
          <a:p>
            <a:pPr lvl="2"/>
            <a:r>
              <a:t>Exit gateway does reassembly</a:t>
            </a:r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sz="1400" i="1">
                <a:latin typeface="Times New Roman" panose="02020603050405020304" pitchFamily="18" charset="0"/>
              </a:rPr>
              <a:t>Network  layer  --  June 2004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>
                <a:latin typeface="Times New Roman" panose="02020603050405020304" pitchFamily="18" charset="0"/>
              </a:rPr>
              <a:t>12</a:t>
            </a:fld>
            <a:endParaRPr lang="en-GB">
              <a:latin typeface="Times New Roman" panose="02020603050405020304" pitchFamily="18" charset="0"/>
            </a:endParaRPr>
          </a:p>
        </p:txBody>
      </p:sp>
      <p:sp>
        <p:nvSpPr>
          <p:cNvPr id="330754" name="Title 3307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   </a:t>
            </a:r>
            <a:r>
              <a:t>Internetworking: fragmentation</a:t>
            </a:r>
          </a:p>
        </p:txBody>
      </p:sp>
      <p:sp>
        <p:nvSpPr>
          <p:cNvPr id="330755" name="Text Placeholder 330754"/>
          <p:cNvSpPr>
            <a:spLocks noGrp="1"/>
          </p:cNvSpPr>
          <p:nvPr>
            <p:ph type="body" sz="half" idx="1"/>
          </p:nvPr>
        </p:nvSpPr>
        <p:spPr>
          <a:xfrm>
            <a:off x="2209800" y="1143000"/>
            <a:ext cx="7772400" cy="2286000"/>
          </a:xfrm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sz="2400"/>
              <a:t>Transparent fragmentation</a:t>
            </a:r>
          </a:p>
          <a:p>
            <a:pPr lvl="1">
              <a:buSzTx/>
              <a:buFontTx/>
            </a:pPr>
            <a:r>
              <a:rPr sz="2000"/>
              <a:t>Strategy</a:t>
            </a:r>
          </a:p>
          <a:p>
            <a:pPr lvl="2"/>
            <a:r>
              <a:rPr sz="1800"/>
              <a:t>Gateway breaks large packet into fragments</a:t>
            </a:r>
          </a:p>
          <a:p>
            <a:pPr lvl="2"/>
            <a:r>
              <a:rPr sz="1800"/>
              <a:t>Each fragment addressed to same exit gateway</a:t>
            </a:r>
          </a:p>
          <a:p>
            <a:pPr lvl="2"/>
            <a:r>
              <a:rPr sz="1800"/>
              <a:t>Exit gateway does reassembly</a:t>
            </a:r>
          </a:p>
        </p:txBody>
      </p:sp>
      <p:pic>
        <p:nvPicPr>
          <p:cNvPr id="330757" name="Picture 330756" descr="5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6981825" cy="375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0756" name="Text Placeholder 330755"/>
          <p:cNvSpPr>
            <a:spLocks noGrp="1"/>
          </p:cNvSpPr>
          <p:nvPr>
            <p:ph type="body" sz="half" idx="2"/>
          </p:nvPr>
        </p:nvSpPr>
        <p:spPr>
          <a:xfrm>
            <a:off x="2209800" y="3657600"/>
            <a:ext cx="7772400" cy="2438400"/>
          </a:xfrm>
          <a:solidFill>
            <a:srgbClr val="99CCFF"/>
          </a:solidFill>
        </p:spPr>
        <p:txBody>
          <a:bodyPr/>
          <a:lstStyle/>
          <a:p>
            <a:pPr lvl="1">
              <a:buSzTx/>
              <a:buFontTx/>
            </a:pPr>
            <a:r>
              <a:rPr sz="2000"/>
              <a:t>Simple, but some problems</a:t>
            </a:r>
          </a:p>
          <a:p>
            <a:pPr lvl="2"/>
            <a:r>
              <a:rPr sz="1800"/>
              <a:t>Gateway must know when it has all pieces</a:t>
            </a:r>
          </a:p>
          <a:p>
            <a:pPr lvl="2"/>
            <a:r>
              <a:rPr sz="1800"/>
              <a:t>Performance loss:  all fragments through same gateway</a:t>
            </a:r>
          </a:p>
          <a:p>
            <a:pPr lvl="2"/>
            <a:r>
              <a:rPr sz="1800" err="1"/>
              <a:t>Overhead: repeatedly reassemble and refragment</a:t>
            </a:r>
            <a:endParaRPr sz="1800"/>
          </a:p>
          <a:p>
            <a:pPr lvl="1">
              <a:buSzTx/>
              <a:buFontTx/>
            </a:pPr>
            <a:r>
              <a:rPr sz="2000"/>
              <a:t>Example: </a:t>
            </a:r>
            <a:r>
              <a:rPr sz="1800"/>
              <a:t>ATM segmentation</a:t>
            </a:r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sz="1400" i="1">
                <a:latin typeface="Times New Roman" panose="02020603050405020304" pitchFamily="18" charset="0"/>
              </a:rPr>
              <a:t>Network  layer  --  June 2004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>
                <a:latin typeface="Times New Roman" panose="02020603050405020304" pitchFamily="18" charset="0"/>
              </a:rPr>
              <a:t>13</a:t>
            </a:fld>
            <a:endParaRPr lang="en-GB">
              <a:latin typeface="Times New Roman" panose="02020603050405020304" pitchFamily="18" charset="0"/>
            </a:endParaRPr>
          </a:p>
        </p:txBody>
      </p:sp>
      <p:sp>
        <p:nvSpPr>
          <p:cNvPr id="331778" name="Title 331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    </a:t>
            </a:r>
            <a:r>
              <a:t>Internetworking: fragmentation</a:t>
            </a:r>
          </a:p>
        </p:txBody>
      </p:sp>
      <p:sp>
        <p:nvSpPr>
          <p:cNvPr id="331779" name="Text Placeholder 331778"/>
          <p:cNvSpPr>
            <a:spLocks noGrp="1"/>
          </p:cNvSpPr>
          <p:nvPr>
            <p:ph type="body" sz="half" idx="1"/>
          </p:nvPr>
        </p:nvSpPr>
        <p:spPr>
          <a:xfrm>
            <a:off x="2209800" y="1143000"/>
            <a:ext cx="7772400" cy="2286000"/>
          </a:xfrm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sz="2400" err="1"/>
              <a:t>Nontransparent</a:t>
            </a:r>
            <a:r>
              <a:rPr sz="2400"/>
              <a:t> fragmentation</a:t>
            </a:r>
          </a:p>
          <a:p>
            <a:pPr lvl="1">
              <a:buSzTx/>
              <a:buFontTx/>
            </a:pPr>
            <a:r>
              <a:rPr sz="2000"/>
              <a:t>Strategy</a:t>
            </a:r>
          </a:p>
          <a:p>
            <a:pPr lvl="2"/>
            <a:r>
              <a:rPr sz="1800"/>
              <a:t>Gateway breaks large packet into fragments</a:t>
            </a:r>
          </a:p>
          <a:p>
            <a:pPr lvl="2"/>
            <a:r>
              <a:rPr sz="1800"/>
              <a:t>Each fragment is forwarded to destination</a:t>
            </a:r>
          </a:p>
          <a:p>
            <a:pPr lvl="2"/>
            <a:endParaRPr sz="1800"/>
          </a:p>
        </p:txBody>
      </p:sp>
      <p:pic>
        <p:nvPicPr>
          <p:cNvPr id="331780" name="Picture 331779" descr="5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90800"/>
            <a:ext cx="6981825" cy="375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1781" name="Text Placeholder 331780"/>
          <p:cNvSpPr>
            <a:spLocks noGrp="1"/>
          </p:cNvSpPr>
          <p:nvPr>
            <p:ph type="body" sz="half" idx="2"/>
          </p:nvPr>
        </p:nvSpPr>
        <p:spPr>
          <a:xfrm>
            <a:off x="2209800" y="2590800"/>
            <a:ext cx="7924800" cy="1981200"/>
          </a:xfrm>
          <a:solidFill>
            <a:srgbClr val="99CCFF"/>
          </a:solidFill>
        </p:spPr>
        <p:txBody>
          <a:bodyPr/>
          <a:lstStyle/>
          <a:p>
            <a:pPr lvl="1">
              <a:buSzTx/>
              <a:buFontTx/>
            </a:pPr>
            <a:r>
              <a:rPr sz="2000"/>
              <a:t>problems</a:t>
            </a:r>
          </a:p>
          <a:p>
            <a:pPr lvl="2"/>
            <a:r>
              <a:rPr sz="1800"/>
              <a:t>Every host must be able to reassembly</a:t>
            </a:r>
          </a:p>
          <a:p>
            <a:pPr lvl="2"/>
            <a:r>
              <a:rPr sz="1800"/>
              <a:t>More headers</a:t>
            </a:r>
          </a:p>
          <a:p>
            <a:pPr lvl="1">
              <a:buSzTx/>
              <a:buFontTx/>
            </a:pPr>
            <a:r>
              <a:rPr sz="2000"/>
              <a:t>Example: </a:t>
            </a:r>
            <a:r>
              <a:rPr sz="1800"/>
              <a:t>IP fragmentation</a:t>
            </a:r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>
                <a:latin typeface="Casper" panose="02000506000000020004"/>
                <a:sym typeface="+mn-ea"/>
              </a:rPr>
            </a:br>
            <a:r>
              <a:rPr lang="en-IN" dirty="0">
                <a:latin typeface="Casper" panose="02000506000000020004"/>
                <a:sym typeface="+mn-ea"/>
              </a:rPr>
              <a:t>References</a:t>
            </a:r>
            <a:br>
              <a:rPr lang="en-IN" dirty="0">
                <a:latin typeface="Casper" panose="02000506000000020004"/>
              </a:rPr>
            </a:br>
            <a:endParaRPr lang="en-IN" dirty="0">
              <a:latin typeface="Casper" panose="0200050600000002000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https://www.geeksforgeeks.org/introduction-of-internetworking</a:t>
            </a:r>
          </a:p>
          <a:p>
            <a:r>
              <a:rPr lang="en-US"/>
              <a:t>https://www.computernetworkingnotes.com/ccna-study-guide/internetworking-in-computer-network.html</a:t>
            </a:r>
          </a:p>
          <a:p>
            <a:r>
              <a:rPr lang="en-US"/>
              <a:t>https://ecomputernotes.com/computernetworkingnotes/computer-network/what-is-internetworking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CDBBEF-AA6C-4BA6-85B2-A17D7F280E38}" type="slidenum">
              <a:rPr lang="en-US" sz="900" smtClean="0"/>
              <a:t>14</a:t>
            </a:fld>
            <a:endParaRPr lang="en-US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857250"/>
            <a:ext cx="9144000" cy="351518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50846" y="857250"/>
            <a:ext cx="497979" cy="4979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74070" y="5578198"/>
            <a:ext cx="418759" cy="4187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16895" y="4704517"/>
            <a:ext cx="1296233" cy="12962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2638427" y="2544080"/>
            <a:ext cx="8043861" cy="9232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3505199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3698081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9504" y="4903085"/>
            <a:ext cx="359600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1800" dirty="0">
                <a:latin typeface="Casper" panose="02000506000000020004" pitchFamily="2" charset="0"/>
                <a:cs typeface="Segoe UI" panose="020B0502040204020203" pitchFamily="34" charset="0"/>
              </a:rPr>
              <a:t>Email: monica.e9836@cumail.com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Course Objectives 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9823" y="2356330"/>
          <a:ext cx="4796852" cy="2826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CO Number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Title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Describe the important networking concepts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Understand concept of network reference models and protocols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Apply the concepts of routing algorithms on various networks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mechanism to handle traffic and control on congestion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586136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and understand connection establishment techniques and features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2855341"/>
                  </a:ext>
                </a:extLst>
              </a:tr>
            </a:tbl>
          </a:graphicData>
        </a:graphic>
      </p:graphicFrame>
      <p:pic>
        <p:nvPicPr>
          <p:cNvPr id="11" name="Picture 10" descr="Objectives – Nest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79" y="2023671"/>
            <a:ext cx="5170697" cy="3177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62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Course Outcomes 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9822" y="1951596"/>
          <a:ext cx="5726243" cy="37780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2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sper" panose="020005060000000200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IN" sz="1600" b="0" baseline="0" dirty="0">
                          <a:effectLst/>
                          <a:latin typeface="Casper" panose="020005060000000200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this course student will be able to:</a:t>
                      </a:r>
                      <a:endParaRPr lang="en-US" sz="16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40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solidFill>
                            <a:srgbClr val="231F20"/>
                          </a:solidFill>
                          <a:effectLst/>
                          <a:latin typeface="Casper" panose="02000506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bring together several key of Computer network design and architecture</a:t>
                      </a:r>
                      <a:endParaRPr lang="en-IN" sz="2000" dirty="0">
                        <a:effectLst/>
                        <a:latin typeface="Casper" panose="02000506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solidFill>
                            <a:srgbClr val="231F20"/>
                          </a:solidFill>
                          <a:effectLst/>
                          <a:latin typeface="Casper" panose="02000506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2000" dirty="0">
                          <a:effectLst/>
                          <a:latin typeface="Casper" panose="02000506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Familiarize the student with the basic taxonomy and terminology of the computer networking area.</a:t>
                      </a:r>
                      <a:endParaRPr lang="en-IN" sz="2000" dirty="0">
                        <a:effectLst/>
                        <a:latin typeface="Casper" panose="02000506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None/>
                      </a:pPr>
                      <a:endParaRPr lang="en-IN" sz="2000" dirty="0">
                        <a:effectLst/>
                        <a:latin typeface="Casper" panose="02000506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64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solidFill>
                            <a:srgbClr val="231F20"/>
                          </a:solidFill>
                          <a:effectLst/>
                          <a:latin typeface="Casper" panose="02000506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2000" dirty="0">
                          <a:effectLst/>
                          <a:latin typeface="Casper" panose="02000506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the student to gain expertise in some specific areas of networking such as the design and maintenance of individual networks.</a:t>
                      </a:r>
                      <a:endParaRPr lang="en-IN" sz="2000" dirty="0">
                        <a:effectLst/>
                        <a:latin typeface="Casper" panose="02000506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 descr="Those Infernal &quot;Learning Outcomes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79" y="2023670"/>
            <a:ext cx="5170697" cy="320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>
                <a:sym typeface="+mn-ea"/>
              </a:rPr>
              <a:t>Internetworking: styles</a:t>
            </a:r>
          </a:p>
          <a:p>
            <a:r>
              <a:rPr lang="en-US" sz="3600"/>
              <a:t>Tunnelling</a:t>
            </a:r>
          </a:p>
          <a:p>
            <a:r>
              <a:rPr lang="en-US" sz="3600"/>
              <a:t>Fragmentation</a:t>
            </a:r>
          </a:p>
        </p:txBody>
      </p:sp>
      <p:pic>
        <p:nvPicPr>
          <p:cNvPr id="5" name="Picture 6" descr="C:\Users\NANCY\Desktop\Chandigarh_University_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sz="1400" i="1">
                <a:latin typeface="Times New Roman" panose="02020603050405020304" pitchFamily="18" charset="0"/>
              </a:rPr>
              <a:t>Network  layer  --  June 2004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>
                <a:latin typeface="Times New Roman" panose="02020603050405020304" pitchFamily="18" charset="0"/>
              </a:rPr>
              <a:t>5</a:t>
            </a:fld>
            <a:endParaRPr lang="en-GB">
              <a:latin typeface="Times New Roman" panose="02020603050405020304" pitchFamily="18" charset="0"/>
            </a:endParaRPr>
          </a:p>
        </p:txBody>
      </p:sp>
      <p:sp>
        <p:nvSpPr>
          <p:cNvPr id="326658" name="Title 3266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   </a:t>
            </a:r>
            <a:r>
              <a:t>Internetworking: styles</a:t>
            </a:r>
          </a:p>
        </p:txBody>
      </p:sp>
      <p:sp>
        <p:nvSpPr>
          <p:cNvPr id="326659" name="Text Placeholder 3266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2400" err="1"/>
              <a:t>Tunneling</a:t>
            </a:r>
            <a:endParaRPr sz="2400"/>
          </a:p>
          <a:p>
            <a:pPr lvl="1"/>
            <a:r>
              <a:rPr sz="2000"/>
              <a:t>Interconnect 2 identical networks using a different one</a:t>
            </a:r>
          </a:p>
          <a:p>
            <a:pPr lvl="1"/>
            <a:r>
              <a:rPr sz="2000" err="1"/>
              <a:t>Behaviour: point-to-point line between multiprotocol</a:t>
            </a:r>
            <a:r>
              <a:rPr sz="2000"/>
              <a:t> routers</a:t>
            </a:r>
          </a:p>
        </p:txBody>
      </p:sp>
      <p:pic>
        <p:nvPicPr>
          <p:cNvPr id="326661" name="Picture 326660" descr="5-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6600"/>
            <a:ext cx="6978650" cy="198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6660" name="Picture 326659" descr="5-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76600"/>
            <a:ext cx="7215188" cy="306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Tunneling is an internetworking staretgy tht is used when source and destination network of same type are connected through other network viaa different kind of network that interconnects them.</a:t>
            </a:r>
          </a:p>
          <a:p>
            <a:r>
              <a:rPr lang="en-US"/>
              <a:t>To understand tunneling let an ethernet is to be connected to another via WAN  .</a:t>
            </a:r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6" descr="593004e6-2a0d-4043-af92-f96f64f6fab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255770"/>
          </a:xfrm>
          <a:prstGeom prst="rect">
            <a:avLst/>
          </a:prstGeom>
        </p:spPr>
      </p:pic>
      <p:pic>
        <p:nvPicPr>
          <p:cNvPr id="326660" name="Content Placeholder 326659" descr="5-3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3794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sz="1400" i="1">
                <a:latin typeface="Times New Roman" panose="02020603050405020304" pitchFamily="18" charset="0"/>
              </a:rPr>
              <a:t>Network  layer  --  June 2004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>
                <a:latin typeface="Times New Roman" panose="02020603050405020304" pitchFamily="18" charset="0"/>
              </a:rPr>
              <a:t>8</a:t>
            </a:fld>
            <a:endParaRPr lang="en-GB">
              <a:latin typeface="Times New Roman" panose="02020603050405020304" pitchFamily="18" charset="0"/>
            </a:endParaRPr>
          </a:p>
        </p:txBody>
      </p:sp>
      <p:sp>
        <p:nvSpPr>
          <p:cNvPr id="327682" name="Title 3276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Internetworking: routing</a:t>
            </a:r>
          </a:p>
        </p:txBody>
      </p:sp>
      <p:sp>
        <p:nvSpPr>
          <p:cNvPr id="327683" name="Text Placeholder 32768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sz="2400"/>
              <a:t>Same problem + some complications</a:t>
            </a:r>
          </a:p>
          <a:p>
            <a:r>
              <a:rPr sz="2400"/>
              <a:t>2 levels of routing:</a:t>
            </a:r>
          </a:p>
          <a:p>
            <a:pPr lvl="1"/>
            <a:r>
              <a:rPr sz="2000"/>
              <a:t>Within a network</a:t>
            </a:r>
          </a:p>
          <a:p>
            <a:pPr lvl="2"/>
            <a:r>
              <a:rPr sz="1800" err="1"/>
              <a:t>Intranetwork</a:t>
            </a:r>
            <a:r>
              <a:rPr sz="1800"/>
              <a:t> routing</a:t>
            </a:r>
          </a:p>
          <a:p>
            <a:pPr lvl="2"/>
            <a:r>
              <a:rPr sz="1800">
                <a:solidFill>
                  <a:srgbClr val="FF0000"/>
                </a:solidFill>
              </a:rPr>
              <a:t>Interior gateway protocol</a:t>
            </a:r>
          </a:p>
          <a:p>
            <a:r>
              <a:rPr sz="2400" err="1"/>
              <a:t>Internetwork</a:t>
            </a:r>
            <a:r>
              <a:rPr sz="2400"/>
              <a:t> routing</a:t>
            </a:r>
          </a:p>
          <a:p>
            <a:pPr lvl="1"/>
            <a:r>
              <a:rPr sz="2000"/>
              <a:t>Graph construction</a:t>
            </a:r>
          </a:p>
          <a:p>
            <a:pPr lvl="2"/>
            <a:r>
              <a:rPr sz="1800"/>
              <a:t>Every router can directly access routers on the same network</a:t>
            </a:r>
          </a:p>
          <a:p>
            <a:pPr lvl="1"/>
            <a:r>
              <a:rPr sz="2000" err="1"/>
              <a:t>Packet forwarding + tunneling</a:t>
            </a:r>
            <a:r>
              <a:rPr sz="2000"/>
              <a:t> if necessary</a:t>
            </a:r>
          </a:p>
          <a:p>
            <a:r>
              <a:rPr sz="2400" err="1"/>
              <a:t>Differences with intranetwork</a:t>
            </a:r>
            <a:r>
              <a:rPr sz="2400"/>
              <a:t>  routing</a:t>
            </a:r>
          </a:p>
          <a:p>
            <a:pPr lvl="1"/>
            <a:r>
              <a:rPr sz="2000"/>
              <a:t>Cross international boundaries adopt national laws</a:t>
            </a:r>
          </a:p>
          <a:p>
            <a:pPr lvl="1"/>
            <a:r>
              <a:rPr sz="2000"/>
              <a:t>Agreements between operators (transit traffic) </a:t>
            </a:r>
          </a:p>
        </p:txBody>
      </p:sp>
      <p:sp>
        <p:nvSpPr>
          <p:cNvPr id="327686" name="Text Box 327685"/>
          <p:cNvSpPr txBox="1"/>
          <p:nvPr/>
        </p:nvSpPr>
        <p:spPr>
          <a:xfrm>
            <a:off x="6019800" y="1905000"/>
            <a:ext cx="41910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Char char="o"/>
            </a:pPr>
            <a:r>
              <a:rPr sz="2400">
                <a:latin typeface="Times New Roman" panose="02020603050405020304" pitchFamily="18" charset="0"/>
              </a:rPr>
              <a:t>  </a:t>
            </a:r>
            <a:r>
              <a:rPr sz="2000">
                <a:latin typeface="Times New Roman" panose="02020603050405020304" pitchFamily="18" charset="0"/>
              </a:rPr>
              <a:t>Between networks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sz="1800" err="1">
                <a:latin typeface="Times New Roman" panose="02020603050405020304" pitchFamily="18" charset="0"/>
              </a:rPr>
              <a:t>  Internetwork</a:t>
            </a:r>
            <a:r>
              <a:rPr sz="1800">
                <a:latin typeface="Times New Roman" panose="02020603050405020304" pitchFamily="18" charset="0"/>
              </a:rPr>
              <a:t> routing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  <a:buChar char="•"/>
            </a:pPr>
            <a:r>
              <a:rPr sz="1800">
                <a:latin typeface="Times New Roman" panose="02020603050405020304" pitchFamily="18" charset="0"/>
              </a:rPr>
              <a:t>  </a:t>
            </a: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</a:rPr>
              <a:t>Exterior gateway protocol</a:t>
            </a:r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sz="1400" i="1">
                <a:latin typeface="Times New Roman" panose="02020603050405020304" pitchFamily="18" charset="0"/>
              </a:rPr>
              <a:t>Network  layer  --  June 2004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>
                <a:latin typeface="Times New Roman" panose="02020603050405020304" pitchFamily="18" charset="0"/>
              </a:rPr>
              <a:t>9</a:t>
            </a:fld>
            <a:endParaRPr lang="en-GB">
              <a:latin typeface="Times New Roman" panose="02020603050405020304" pitchFamily="18" charset="0"/>
            </a:endParaRPr>
          </a:p>
        </p:txBody>
      </p:sp>
      <p:sp>
        <p:nvSpPr>
          <p:cNvPr id="328706" name="Title 3287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   </a:t>
            </a:r>
            <a:r>
              <a:t>Internetworking: routing</a:t>
            </a:r>
          </a:p>
        </p:txBody>
      </p:sp>
      <p:pic>
        <p:nvPicPr>
          <p:cNvPr id="328707" name="Picture 328706" descr="5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8018463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8708" name="Text Box 328707"/>
          <p:cNvSpPr txBox="1"/>
          <p:nvPr/>
        </p:nvSpPr>
        <p:spPr>
          <a:xfrm>
            <a:off x="2362200" y="4114800"/>
            <a:ext cx="4191000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1800" err="1">
                <a:latin typeface="Times New Roman" panose="02020603050405020304" pitchFamily="18" charset="0"/>
              </a:rPr>
              <a:t>An internetwork</a:t>
            </a:r>
            <a:r>
              <a:rPr sz="180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Char char="o"/>
            </a:pPr>
            <a:r>
              <a:rPr sz="1800">
                <a:latin typeface="Times New Roman" panose="02020603050405020304" pitchFamily="18" charset="0"/>
              </a:rPr>
              <a:t>   Router A can communicate with routers</a:t>
            </a:r>
            <a:br>
              <a:rPr sz="1800">
                <a:latin typeface="Times New Roman" panose="02020603050405020304" pitchFamily="18" charset="0"/>
              </a:rPr>
            </a:br>
            <a:r>
              <a:rPr sz="1800">
                <a:latin typeface="Times New Roman" panose="02020603050405020304" pitchFamily="18" charset="0"/>
              </a:rPr>
              <a:t>     B and C</a:t>
            </a:r>
          </a:p>
        </p:txBody>
      </p:sp>
      <p:sp>
        <p:nvSpPr>
          <p:cNvPr id="328709" name="Text Box 328708"/>
          <p:cNvSpPr txBox="1"/>
          <p:nvPr/>
        </p:nvSpPr>
        <p:spPr>
          <a:xfrm>
            <a:off x="7315200" y="4191000"/>
            <a:ext cx="2438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1800" err="1">
                <a:latin typeface="Times New Roman" panose="02020603050405020304" pitchFamily="18" charset="0"/>
              </a:rPr>
              <a:t>Graph of internetwork</a:t>
            </a:r>
            <a:endParaRPr sz="1800">
              <a:latin typeface="Times New Roman" panose="02020603050405020304" pitchFamily="18" charset="0"/>
            </a:endParaRPr>
          </a:p>
        </p:txBody>
      </p:sp>
      <p:pic>
        <p:nvPicPr>
          <p:cNvPr id="6146" name="Picture 6" descr="C:\Users\NANCY\Desktop\Chandigarh_University_S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862"/>
            <a:ext cx="1143000" cy="112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Casper Bold</vt:lpstr>
      <vt:lpstr>Karla</vt:lpstr>
      <vt:lpstr>Raleway ExtraBold</vt:lpstr>
      <vt:lpstr>Symbol</vt:lpstr>
      <vt:lpstr>Times New Roman</vt:lpstr>
      <vt:lpstr>Wingdings</vt:lpstr>
      <vt:lpstr>Office Theme</vt:lpstr>
      <vt:lpstr>CorelDRAW</vt:lpstr>
      <vt:lpstr>PowerPoint Presentation</vt:lpstr>
      <vt:lpstr>Course Objectives  </vt:lpstr>
      <vt:lpstr>Course Outcomes  </vt:lpstr>
      <vt:lpstr>Contents</vt:lpstr>
      <vt:lpstr>    Internetworking: styles</vt:lpstr>
      <vt:lpstr>PowerPoint Presentation</vt:lpstr>
      <vt:lpstr>PowerPoint Presentation</vt:lpstr>
      <vt:lpstr>Internetworking: routing</vt:lpstr>
      <vt:lpstr>    Internetworking: routing</vt:lpstr>
      <vt:lpstr>    Fragmentation</vt:lpstr>
      <vt:lpstr>   Internetworking: fragmentation</vt:lpstr>
      <vt:lpstr>    Internetworking: fragmentation</vt:lpstr>
      <vt:lpstr>     Internetworking: fragmentation</vt:lpstr>
      <vt:lpstr> 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Internetworking: styles</dc:title>
  <dc:creator>Dr. Monica</dc:creator>
  <cp:lastModifiedBy>Monica Luthra</cp:lastModifiedBy>
  <cp:revision>6</cp:revision>
  <dcterms:created xsi:type="dcterms:W3CDTF">2020-10-21T01:01:00Z</dcterms:created>
  <dcterms:modified xsi:type="dcterms:W3CDTF">2022-09-12T05:09:40Z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