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handoutMasterIdLst>
    <p:handoutMasterId r:id="rId24"/>
  </p:handoutMasterIdLst>
  <p:sldIdLst>
    <p:sldId id="380" r:id="rId3"/>
    <p:sldId id="381" r:id="rId4"/>
    <p:sldId id="425" r:id="rId5"/>
    <p:sldId id="424" r:id="rId6"/>
    <p:sldId id="367" r:id="rId7"/>
    <p:sldId id="426" r:id="rId8"/>
    <p:sldId id="427" r:id="rId9"/>
    <p:sldId id="428" r:id="rId10"/>
    <p:sldId id="429" r:id="rId11"/>
    <p:sldId id="430" r:id="rId12"/>
    <p:sldId id="431" r:id="rId13"/>
    <p:sldId id="432" r:id="rId14"/>
    <p:sldId id="433" r:id="rId15"/>
    <p:sldId id="434" r:id="rId16"/>
    <p:sldId id="435" r:id="rId17"/>
    <p:sldId id="436" r:id="rId18"/>
    <p:sldId id="437" r:id="rId19"/>
    <p:sldId id="438" r:id="rId20"/>
    <p:sldId id="385" r:id="rId21"/>
    <p:sldId id="3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82" d="100"/>
          <a:sy n="82" d="100"/>
        </p:scale>
        <p:origin x="696"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10/31/2022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10/31/2022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10/31/2022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Leaky_bucket"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www.ques10.com/p/31441/what-is-traffic-shaping-explain-leaky-bucket-algor/" TargetMode="External"/><Relationship Id="rId5" Type="http://schemas.openxmlformats.org/officeDocument/2006/relationships/hyperlink" Target="https://en.wikipedia.org/wiki/Token_bucket" TargetMode="External"/><Relationship Id="rId4" Type="http://schemas.openxmlformats.org/officeDocument/2006/relationships/hyperlink" Target="https://www.geeksforgeeks.org/leaky-bucket-algorith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47"/>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06005" y="5577219"/>
            <a:ext cx="5529485" cy="115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1600" b="1" dirty="0">
              <a:latin typeface="Casper" panose="02000506000000020004"/>
              <a:cs typeface="Times New Roman" panose="02020603050405020304" pitchFamily="18" charset="0"/>
            </a:endParaRPr>
          </a:p>
          <a:p>
            <a:pPr lvl="0" algn="ctr" defTabSz="622300">
              <a:lnSpc>
                <a:spcPct val="90000"/>
              </a:lnSpc>
              <a:spcBef>
                <a:spcPct val="0"/>
              </a:spcBef>
              <a:spcAft>
                <a:spcPct val="35000"/>
              </a:spcAft>
            </a:pPr>
            <a:r>
              <a:rPr lang="en-US" sz="1600" dirty="0">
                <a:latin typeface="Casper" panose="02000506000000020004"/>
              </a:rPr>
              <a:t>Elements of transport protocols, connection establishment and release, Handshaking operation.  </a:t>
            </a:r>
          </a:p>
          <a:p>
            <a:pPr lvl="0" algn="ctr" defTabSz="622300">
              <a:lnSpc>
                <a:spcPct val="90000"/>
              </a:lnSpc>
              <a:spcBef>
                <a:spcPct val="0"/>
              </a:spcBef>
              <a:spcAft>
                <a:spcPct val="35000"/>
              </a:spcAft>
            </a:pPr>
            <a:r>
              <a:rPr lang="en-US" sz="1600" b="1" dirty="0">
                <a:latin typeface="Casper" panose="02000506000000020004"/>
                <a:cs typeface="Times New Roman" panose="02020603050405020304" pitchFamily="18" charset="0"/>
              </a:rPr>
              <a:t>By : Dr.Monica Luthra(E9836)</a:t>
            </a:r>
            <a:endParaRPr lang="en-US" sz="1600" dirty="0">
              <a:latin typeface="Casper" panose="02000506000000020004"/>
              <a:cs typeface="Times New Roman" panose="02020603050405020304" pitchFamily="18" charset="0"/>
            </a:endParaRPr>
          </a:p>
        </p:txBody>
      </p:sp>
      <p:sp>
        <p:nvSpPr>
          <p:cNvPr id="26" name="TextBox 25"/>
          <p:cNvSpPr txBox="1">
            <a:spLocks noChangeArrowheads="1"/>
          </p:cNvSpPr>
          <p:nvPr/>
        </p:nvSpPr>
        <p:spPr bwMode="auto">
          <a:xfrm>
            <a:off x="1488466" y="1997794"/>
            <a:ext cx="9750068" cy="154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4400" b="1" dirty="0">
                <a:latin typeface="Casper" panose="02000506000000020004"/>
                <a:ea typeface="Karla" pitchFamily="2" charset="0"/>
                <a:cs typeface="Karla" pitchFamily="2" charset="0"/>
              </a:rPr>
              <a:t>INSTITUTE: UIE (AIT-CSE)</a:t>
            </a:r>
            <a:endParaRPr lang="en-US" sz="4400" dirty="0">
              <a:latin typeface="Casper" panose="02000506000000020004"/>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4400" dirty="0">
                <a:latin typeface="Casper" panose="02000506000000020004"/>
                <a:ea typeface="Calibri" panose="020F0502020204030204" pitchFamily="34" charset="0"/>
                <a:cs typeface="Times New Roman" panose="02020603050405020304" pitchFamily="18" charset="0"/>
              </a:rPr>
              <a:t>Computer Networks </a:t>
            </a:r>
            <a:r>
              <a:rPr lang="en-US" sz="4400">
                <a:latin typeface="Casper" panose="02000506000000020004"/>
                <a:ea typeface="Calibri" panose="020F0502020204030204" pitchFamily="34" charset="0"/>
                <a:cs typeface="Times New Roman" panose="02020603050405020304" pitchFamily="18" charset="0"/>
              </a:rPr>
              <a:t>CST- 335</a:t>
            </a:r>
            <a:endParaRPr lang="en-US" sz="4400" dirty="0">
              <a:latin typeface="Casper" panose="02000506000000020004"/>
              <a:ea typeface="Calibri" panose="020F0502020204030204" pitchFamily="34"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16" name="Oval 15"/>
          <p:cNvSpPr/>
          <p:nvPr/>
        </p:nvSpPr>
        <p:spPr>
          <a:xfrm>
            <a:off x="11016284" y="6323296"/>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8063-9AB3-99CB-2E7A-C42C4BF505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215B59-5C58-A4F7-34C2-7A7C9642A119}"/>
              </a:ext>
            </a:extLst>
          </p:cNvPr>
          <p:cNvSpPr>
            <a:spLocks noGrp="1"/>
          </p:cNvSpPr>
          <p:nvPr>
            <p:ph idx="1"/>
          </p:nvPr>
        </p:nvSpPr>
        <p:spPr/>
        <p:txBody>
          <a:bodyPr/>
          <a:lstStyle/>
          <a:p>
            <a:r>
              <a:rPr lang="en-US" b="0" i="0" dirty="0">
                <a:solidFill>
                  <a:srgbClr val="333333"/>
                </a:solidFill>
                <a:effectLst/>
                <a:latin typeface="Source Sans Pro" panose="020B0503030403020204" pitchFamily="34" charset="0"/>
              </a:rPr>
              <a:t>If such a FIN segment arrives while host A is the TIME_WAIT state, then the ACK segment is retransmitted and the TIME_WAIT timer is restarted at 2MSL. When the TIME_WAIT timer expires, host A closes the connection and them deletes the record of the connection.</a:t>
            </a:r>
          </a:p>
          <a:p>
            <a:endParaRPr lang="en-IN" dirty="0"/>
          </a:p>
        </p:txBody>
      </p:sp>
      <p:sp>
        <p:nvSpPr>
          <p:cNvPr id="4" name="Slide Number Placeholder 3">
            <a:extLst>
              <a:ext uri="{FF2B5EF4-FFF2-40B4-BE49-F238E27FC236}">
                <a16:creationId xmlns:a16="http://schemas.microsoft.com/office/drawing/2014/main" id="{D5B03737-311F-8AAA-0C71-B3AD2DA630B0}"/>
              </a:ext>
            </a:extLst>
          </p:cNvPr>
          <p:cNvSpPr>
            <a:spLocks noGrp="1"/>
          </p:cNvSpPr>
          <p:nvPr>
            <p:ph type="sldNum" sz="quarter" idx="12"/>
          </p:nvPr>
        </p:nvSpPr>
        <p:spPr/>
        <p:txBody>
          <a:bodyPr/>
          <a:lstStyle/>
          <a:p>
            <a:fld id="{BDCDBBEF-AA6C-4BA6-85B2-A17D7F280E38}" type="slidenum">
              <a:rPr lang="en-US" smtClean="0"/>
              <a:t>10</a:t>
            </a:fld>
            <a:endParaRPr lang="en-US"/>
          </a:p>
        </p:txBody>
      </p:sp>
      <p:pic>
        <p:nvPicPr>
          <p:cNvPr id="7" name="Picture 6">
            <a:extLst>
              <a:ext uri="{FF2B5EF4-FFF2-40B4-BE49-F238E27FC236}">
                <a16:creationId xmlns:a16="http://schemas.microsoft.com/office/drawing/2014/main" id="{4CE75D38-EA01-870C-7B22-ED75098B5479}"/>
              </a:ext>
            </a:extLst>
          </p:cNvPr>
          <p:cNvPicPr>
            <a:picLocks noChangeAspect="1"/>
          </p:cNvPicPr>
          <p:nvPr/>
        </p:nvPicPr>
        <p:blipFill>
          <a:blip r:embed="rId2"/>
          <a:stretch>
            <a:fillRect/>
          </a:stretch>
        </p:blipFill>
        <p:spPr>
          <a:xfrm>
            <a:off x="3581401" y="3589716"/>
            <a:ext cx="3886537" cy="2949196"/>
          </a:xfrm>
          <a:prstGeom prst="rect">
            <a:avLst/>
          </a:prstGeom>
        </p:spPr>
      </p:pic>
    </p:spTree>
    <p:extLst>
      <p:ext uri="{BB962C8B-B14F-4D97-AF65-F5344CB8AC3E}">
        <p14:creationId xmlns:p14="http://schemas.microsoft.com/office/powerpoint/2010/main" val="269639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350C1-A2A2-3756-0BCE-CF1B9B221561}"/>
              </a:ext>
            </a:extLst>
          </p:cNvPr>
          <p:cNvSpPr>
            <a:spLocks noGrp="1"/>
          </p:cNvSpPr>
          <p:nvPr>
            <p:ph type="title"/>
          </p:nvPr>
        </p:nvSpPr>
        <p:spPr/>
        <p:txBody>
          <a:bodyPr/>
          <a:lstStyle/>
          <a:p>
            <a:r>
              <a:rPr lang="en-IN" b="1" i="0" dirty="0">
                <a:solidFill>
                  <a:srgbClr val="222222"/>
                </a:solidFill>
                <a:effectLst/>
                <a:latin typeface="Arial" panose="020B0604020202020204" pitchFamily="34" charset="0"/>
              </a:rPr>
              <a:t>Handshaking Protocol</a:t>
            </a:r>
            <a:br>
              <a:rPr lang="en-IN" b="1" i="0" dirty="0">
                <a:solidFill>
                  <a:srgbClr val="22222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224BA5E6-1ABD-8C9B-33C7-2EEE0C35DA68}"/>
              </a:ext>
            </a:extLst>
          </p:cNvPr>
          <p:cNvSpPr>
            <a:spLocks noGrp="1"/>
          </p:cNvSpPr>
          <p:nvPr>
            <p:ph idx="1"/>
          </p:nvPr>
        </p:nvSpPr>
        <p:spPr/>
        <p:txBody>
          <a:bodyPr/>
          <a:lstStyle/>
          <a:p>
            <a:r>
              <a:rPr lang="en-US" b="0" i="0" dirty="0">
                <a:solidFill>
                  <a:srgbClr val="222222"/>
                </a:solidFill>
                <a:effectLst/>
                <a:latin typeface="Roboto" panose="02000000000000000000" pitchFamily="2" charset="0"/>
              </a:rPr>
              <a:t>The handshake process sets up automated parameters for communication between devices before normal communication begins. Much like the way a human handshake sets the stage for the communication to follow, the computing handshake provides devices with rules for the way data is to be shared between them</a:t>
            </a:r>
            <a:endParaRPr lang="en-IN" dirty="0"/>
          </a:p>
        </p:txBody>
      </p:sp>
      <p:sp>
        <p:nvSpPr>
          <p:cNvPr id="4" name="Slide Number Placeholder 3">
            <a:extLst>
              <a:ext uri="{FF2B5EF4-FFF2-40B4-BE49-F238E27FC236}">
                <a16:creationId xmlns:a16="http://schemas.microsoft.com/office/drawing/2014/main" id="{ACC3CD40-D31E-DE40-FDD7-7BBDEF1171C5}"/>
              </a:ext>
            </a:extLst>
          </p:cNvPr>
          <p:cNvSpPr>
            <a:spLocks noGrp="1"/>
          </p:cNvSpPr>
          <p:nvPr>
            <p:ph type="sldNum" sz="quarter" idx="12"/>
          </p:nvPr>
        </p:nvSpPr>
        <p:spPr/>
        <p:txBody>
          <a:bodyPr/>
          <a:lstStyle/>
          <a:p>
            <a:fld id="{BDCDBBEF-AA6C-4BA6-85B2-A17D7F280E38}" type="slidenum">
              <a:rPr lang="en-US" smtClean="0"/>
              <a:t>11</a:t>
            </a:fld>
            <a:endParaRPr lang="en-US"/>
          </a:p>
        </p:txBody>
      </p:sp>
    </p:spTree>
    <p:extLst>
      <p:ext uri="{BB962C8B-B14F-4D97-AF65-F5344CB8AC3E}">
        <p14:creationId xmlns:p14="http://schemas.microsoft.com/office/powerpoint/2010/main" val="268480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6359-01FD-CA2B-A1C5-700D43A32B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A1C827-48F8-0E0C-77BB-43D1E0EAC461}"/>
              </a:ext>
            </a:extLst>
          </p:cNvPr>
          <p:cNvSpPr>
            <a:spLocks noGrp="1"/>
          </p:cNvSpPr>
          <p:nvPr>
            <p:ph idx="1"/>
          </p:nvPr>
        </p:nvSpPr>
        <p:spPr/>
        <p:txBody>
          <a:bodyPr/>
          <a:lstStyle/>
          <a:p>
            <a:pPr algn="l"/>
            <a:r>
              <a:rPr lang="en-US" b="1" i="0" dirty="0">
                <a:solidFill>
                  <a:srgbClr val="222222"/>
                </a:solidFill>
                <a:effectLst/>
                <a:latin typeface="Arial" panose="020B0604020202020204" pitchFamily="34" charset="0"/>
              </a:rPr>
              <a:t>How Handshaking Is Used</a:t>
            </a:r>
          </a:p>
          <a:p>
            <a:pPr algn="l"/>
            <a:r>
              <a:rPr lang="en-US" b="0" i="0" dirty="0">
                <a:solidFill>
                  <a:srgbClr val="222222"/>
                </a:solidFill>
                <a:effectLst/>
                <a:latin typeface="Roboto" panose="02000000000000000000" pitchFamily="2" charset="0"/>
              </a:rPr>
              <a:t>In order to establish a connection between a computer and a device like a modem, printer, or server, the handshake process begins the connection by telling the devices how to communicate with each other. A classic example is the noises made when two dial-up modems connect to each other. That squealing noise is actually the handshaking procedure. A handshake can also be used between a computer and a printer before printing takes place to tell the printer how to receive and output the data it receives from the computer.</a:t>
            </a:r>
          </a:p>
          <a:p>
            <a:endParaRPr lang="en-IN" dirty="0"/>
          </a:p>
        </p:txBody>
      </p:sp>
      <p:sp>
        <p:nvSpPr>
          <p:cNvPr id="4" name="Slide Number Placeholder 3">
            <a:extLst>
              <a:ext uri="{FF2B5EF4-FFF2-40B4-BE49-F238E27FC236}">
                <a16:creationId xmlns:a16="http://schemas.microsoft.com/office/drawing/2014/main" id="{5AE60B73-9198-7541-DB36-776CF59529E9}"/>
              </a:ext>
            </a:extLst>
          </p:cNvPr>
          <p:cNvSpPr>
            <a:spLocks noGrp="1"/>
          </p:cNvSpPr>
          <p:nvPr>
            <p:ph type="sldNum" sz="quarter" idx="12"/>
          </p:nvPr>
        </p:nvSpPr>
        <p:spPr/>
        <p:txBody>
          <a:bodyPr/>
          <a:lstStyle/>
          <a:p>
            <a:fld id="{BDCDBBEF-AA6C-4BA6-85B2-A17D7F280E38}" type="slidenum">
              <a:rPr lang="en-US" smtClean="0"/>
              <a:t>12</a:t>
            </a:fld>
            <a:endParaRPr lang="en-US"/>
          </a:p>
        </p:txBody>
      </p:sp>
    </p:spTree>
    <p:extLst>
      <p:ext uri="{BB962C8B-B14F-4D97-AF65-F5344CB8AC3E}">
        <p14:creationId xmlns:p14="http://schemas.microsoft.com/office/powerpoint/2010/main" val="3589824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A77F-EBB4-8084-AEB7-E3B5425122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7A61F0-41F5-D515-8231-04BDCAAC186C}"/>
              </a:ext>
            </a:extLst>
          </p:cNvPr>
          <p:cNvSpPr>
            <a:spLocks noGrp="1"/>
          </p:cNvSpPr>
          <p:nvPr>
            <p:ph idx="1"/>
          </p:nvPr>
        </p:nvSpPr>
        <p:spPr/>
        <p:txBody>
          <a:bodyPr>
            <a:normAutofit fontScale="92500"/>
          </a:bodyPr>
          <a:lstStyle/>
          <a:p>
            <a:pPr algn="l"/>
            <a:r>
              <a:rPr lang="en-US" b="1" i="0" dirty="0">
                <a:solidFill>
                  <a:srgbClr val="222222"/>
                </a:solidFill>
                <a:effectLst/>
                <a:latin typeface="Arial" panose="020B0604020202020204" pitchFamily="34" charset="0"/>
              </a:rPr>
              <a:t>Examples of Handshaking Protocol</a:t>
            </a:r>
          </a:p>
          <a:p>
            <a:pPr algn="l"/>
            <a:r>
              <a:rPr lang="en-US" b="0" i="0" dirty="0">
                <a:solidFill>
                  <a:srgbClr val="222222"/>
                </a:solidFill>
                <a:effectLst/>
                <a:latin typeface="Roboto" panose="02000000000000000000" pitchFamily="2" charset="0"/>
              </a:rPr>
              <a:t>While every computer that connects to another one uses handshaking, there are a few examples you use every day. TLS and its predecessor, SSL, or Secure Sockets Layer, use a handshaking procedure when making network connections to verify authorization and protect data between computers. USB connections between devices also use handshakes to verify if data has been received successfully or if the device requires user intervention to continue.</a:t>
            </a:r>
          </a:p>
          <a:p>
            <a:pPr algn="l"/>
            <a:r>
              <a:rPr lang="en-US" b="0" i="0" dirty="0">
                <a:solidFill>
                  <a:srgbClr val="222222"/>
                </a:solidFill>
                <a:effectLst/>
                <a:latin typeface="Roboto" panose="02000000000000000000" pitchFamily="2" charset="0"/>
              </a:rPr>
              <a:t>TLS also helps protect against data breaches, as HTTPS has now become standard for websites. For example, larger web browsers like Google have cracked down on non-TLS sites</a:t>
            </a:r>
          </a:p>
          <a:p>
            <a:endParaRPr lang="en-IN" dirty="0"/>
          </a:p>
        </p:txBody>
      </p:sp>
      <p:sp>
        <p:nvSpPr>
          <p:cNvPr id="4" name="Slide Number Placeholder 3">
            <a:extLst>
              <a:ext uri="{FF2B5EF4-FFF2-40B4-BE49-F238E27FC236}">
                <a16:creationId xmlns:a16="http://schemas.microsoft.com/office/drawing/2014/main" id="{1207425C-A6B0-9D25-0EA4-1E1ADBE02F91}"/>
              </a:ext>
            </a:extLst>
          </p:cNvPr>
          <p:cNvSpPr>
            <a:spLocks noGrp="1"/>
          </p:cNvSpPr>
          <p:nvPr>
            <p:ph type="sldNum" sz="quarter" idx="12"/>
          </p:nvPr>
        </p:nvSpPr>
        <p:spPr/>
        <p:txBody>
          <a:bodyPr/>
          <a:lstStyle/>
          <a:p>
            <a:fld id="{BDCDBBEF-AA6C-4BA6-85B2-A17D7F280E38}" type="slidenum">
              <a:rPr lang="en-US" smtClean="0"/>
              <a:t>13</a:t>
            </a:fld>
            <a:endParaRPr lang="en-US"/>
          </a:p>
        </p:txBody>
      </p:sp>
    </p:spTree>
    <p:extLst>
      <p:ext uri="{BB962C8B-B14F-4D97-AF65-F5344CB8AC3E}">
        <p14:creationId xmlns:p14="http://schemas.microsoft.com/office/powerpoint/2010/main" val="256451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322D-5F26-82DB-B6A8-58A2ED045BFE}"/>
              </a:ext>
            </a:extLst>
          </p:cNvPr>
          <p:cNvSpPr>
            <a:spLocks noGrp="1"/>
          </p:cNvSpPr>
          <p:nvPr>
            <p:ph type="title"/>
          </p:nvPr>
        </p:nvSpPr>
        <p:spPr/>
        <p:txBody>
          <a:bodyPr>
            <a:normAutofit fontScale="90000"/>
          </a:bodyPr>
          <a:lstStyle/>
          <a:p>
            <a:br>
              <a:rPr lang="en-US" b="0" i="0" dirty="0">
                <a:solidFill>
                  <a:srgbClr val="000000"/>
                </a:solidFill>
                <a:effectLst/>
                <a:latin typeface="Heebo" pitchFamily="2" charset="-79"/>
                <a:cs typeface="Heebo" pitchFamily="2" charset="-79"/>
              </a:rPr>
            </a:br>
            <a:r>
              <a:rPr lang="en-US" b="0" i="0" dirty="0">
                <a:solidFill>
                  <a:srgbClr val="000000"/>
                </a:solidFill>
                <a:effectLst/>
                <a:latin typeface="Heebo" pitchFamily="2" charset="-79"/>
                <a:cs typeface="Heebo" pitchFamily="2" charset="-79"/>
              </a:rPr>
              <a:t>3-Way Handshake Connection Establishment Process</a:t>
            </a:r>
            <a:br>
              <a:rPr lang="en-US"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83CC4FCC-685D-E9E4-F3CE-C0AE836B387D}"/>
              </a:ext>
            </a:extLst>
          </p:cNvPr>
          <p:cNvSpPr>
            <a:spLocks noGrp="1"/>
          </p:cNvSpPr>
          <p:nvPr>
            <p:ph idx="1"/>
          </p:nvPr>
        </p:nvSpPr>
        <p:spPr/>
        <p:txBody>
          <a:bodyPr/>
          <a:lstStyle/>
          <a:p>
            <a:r>
              <a:rPr lang="en-US" b="0" i="0" dirty="0">
                <a:solidFill>
                  <a:srgbClr val="000000"/>
                </a:solidFill>
                <a:effectLst/>
                <a:latin typeface="Nunito" pitchFamily="2" charset="0"/>
              </a:rPr>
              <a:t>The following diagram shows how a reliable connection is established using 3-way handshake. It will support communication between a web browser on the client and server sides whenever a user navigates the Internet.</a:t>
            </a:r>
            <a:endParaRPr lang="en-IN" dirty="0"/>
          </a:p>
        </p:txBody>
      </p:sp>
      <p:sp>
        <p:nvSpPr>
          <p:cNvPr id="4" name="Slide Number Placeholder 3">
            <a:extLst>
              <a:ext uri="{FF2B5EF4-FFF2-40B4-BE49-F238E27FC236}">
                <a16:creationId xmlns:a16="http://schemas.microsoft.com/office/drawing/2014/main" id="{262142F3-1975-BF6C-1760-A49737554543}"/>
              </a:ext>
            </a:extLst>
          </p:cNvPr>
          <p:cNvSpPr>
            <a:spLocks noGrp="1"/>
          </p:cNvSpPr>
          <p:nvPr>
            <p:ph type="sldNum" sz="quarter" idx="12"/>
          </p:nvPr>
        </p:nvSpPr>
        <p:spPr/>
        <p:txBody>
          <a:bodyPr/>
          <a:lstStyle/>
          <a:p>
            <a:fld id="{BDCDBBEF-AA6C-4BA6-85B2-A17D7F280E38}" type="slidenum">
              <a:rPr lang="en-US" smtClean="0"/>
              <a:t>14</a:t>
            </a:fld>
            <a:endParaRPr lang="en-US"/>
          </a:p>
        </p:txBody>
      </p:sp>
      <p:pic>
        <p:nvPicPr>
          <p:cNvPr id="8" name="Picture 7">
            <a:extLst>
              <a:ext uri="{FF2B5EF4-FFF2-40B4-BE49-F238E27FC236}">
                <a16:creationId xmlns:a16="http://schemas.microsoft.com/office/drawing/2014/main" id="{3811DEAC-54AD-EE73-CB30-455938B454A3}"/>
              </a:ext>
            </a:extLst>
          </p:cNvPr>
          <p:cNvPicPr>
            <a:picLocks noChangeAspect="1"/>
          </p:cNvPicPr>
          <p:nvPr/>
        </p:nvPicPr>
        <p:blipFill>
          <a:blip r:embed="rId2"/>
          <a:stretch>
            <a:fillRect/>
          </a:stretch>
        </p:blipFill>
        <p:spPr>
          <a:xfrm>
            <a:off x="3667016" y="3431446"/>
            <a:ext cx="3713498" cy="3290029"/>
          </a:xfrm>
          <a:prstGeom prst="rect">
            <a:avLst/>
          </a:prstGeom>
        </p:spPr>
      </p:pic>
    </p:spTree>
    <p:extLst>
      <p:ext uri="{BB962C8B-B14F-4D97-AF65-F5344CB8AC3E}">
        <p14:creationId xmlns:p14="http://schemas.microsoft.com/office/powerpoint/2010/main" val="284269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C709-02A8-CC19-03B1-08606CAE59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5580E9-8398-6A2A-8D50-A9ED2D49F901}"/>
              </a:ext>
            </a:extLst>
          </p:cNvPr>
          <p:cNvSpPr>
            <a:spLocks noGrp="1"/>
          </p:cNvSpPr>
          <p:nvPr>
            <p:ph idx="1"/>
          </p:nvPr>
        </p:nvSpPr>
        <p:spPr/>
        <p:txBody>
          <a:bodyPr>
            <a:normAutofit lnSpcReduction="10000"/>
          </a:bodyPr>
          <a:lstStyle/>
          <a:p>
            <a:pPr algn="l"/>
            <a:r>
              <a:rPr lang="en-US" b="0" i="0" dirty="0">
                <a:effectLst/>
                <a:latin typeface="Heebo" pitchFamily="2" charset="-79"/>
                <a:cs typeface="Heebo" pitchFamily="2" charset="-79"/>
              </a:rPr>
              <a:t>Synchronization Sequence Number (SYN) − The client sends the SYN to the server</a:t>
            </a:r>
          </a:p>
          <a:p>
            <a:pPr algn="l">
              <a:buFont typeface="Arial" panose="020B0604020202020204" pitchFamily="34" charset="0"/>
              <a:buChar char="•"/>
            </a:pPr>
            <a:r>
              <a:rPr lang="en-US" b="0" i="0" dirty="0">
                <a:solidFill>
                  <a:srgbClr val="000000"/>
                </a:solidFill>
                <a:effectLst/>
                <a:latin typeface="Nunito" pitchFamily="2" charset="0"/>
              </a:rPr>
              <a:t>When the client wants to connect to the server, then it sends the message to the server by setting the SYN flag as 1.</a:t>
            </a:r>
          </a:p>
          <a:p>
            <a:pPr algn="l">
              <a:buFont typeface="Arial" panose="020B0604020202020204" pitchFamily="34" charset="0"/>
              <a:buChar char="•"/>
            </a:pPr>
            <a:r>
              <a:rPr lang="en-US" b="0" i="0" dirty="0">
                <a:solidFill>
                  <a:srgbClr val="000000"/>
                </a:solidFill>
                <a:effectLst/>
                <a:latin typeface="Nunito" pitchFamily="2" charset="0"/>
              </a:rPr>
              <a:t>The message carries some additional information like the sequence number (32-bit random number).</a:t>
            </a:r>
          </a:p>
          <a:p>
            <a:pPr algn="l">
              <a:buFont typeface="Arial" panose="020B0604020202020204" pitchFamily="34" charset="0"/>
              <a:buChar char="•"/>
            </a:pPr>
            <a:r>
              <a:rPr lang="en-US" b="0" i="0" dirty="0">
                <a:solidFill>
                  <a:srgbClr val="000000"/>
                </a:solidFill>
                <a:effectLst/>
                <a:latin typeface="Nunito" pitchFamily="2" charset="0"/>
              </a:rPr>
              <a:t>The ACK is set to 0. The maximum segment size and the window size are also set. For example, if the window size is 1000 bits and the maximum segment size is 100 bits, then a maximum of 10 data segments can be transmitted in the connection by dividing (1000/100=10).</a:t>
            </a:r>
          </a:p>
          <a:p>
            <a:endParaRPr lang="en-IN" dirty="0"/>
          </a:p>
        </p:txBody>
      </p:sp>
      <p:sp>
        <p:nvSpPr>
          <p:cNvPr id="4" name="Slide Number Placeholder 3">
            <a:extLst>
              <a:ext uri="{FF2B5EF4-FFF2-40B4-BE49-F238E27FC236}">
                <a16:creationId xmlns:a16="http://schemas.microsoft.com/office/drawing/2014/main" id="{F38B4B5B-A8E5-9D4E-1C4C-2CEF1C5DA4A4}"/>
              </a:ext>
            </a:extLst>
          </p:cNvPr>
          <p:cNvSpPr>
            <a:spLocks noGrp="1"/>
          </p:cNvSpPr>
          <p:nvPr>
            <p:ph type="sldNum" sz="quarter" idx="12"/>
          </p:nvPr>
        </p:nvSpPr>
        <p:spPr/>
        <p:txBody>
          <a:bodyPr/>
          <a:lstStyle/>
          <a:p>
            <a:fld id="{BDCDBBEF-AA6C-4BA6-85B2-A17D7F280E38}" type="slidenum">
              <a:rPr lang="en-US" smtClean="0"/>
              <a:t>15</a:t>
            </a:fld>
            <a:endParaRPr lang="en-US"/>
          </a:p>
        </p:txBody>
      </p:sp>
    </p:spTree>
    <p:extLst>
      <p:ext uri="{BB962C8B-B14F-4D97-AF65-F5344CB8AC3E}">
        <p14:creationId xmlns:p14="http://schemas.microsoft.com/office/powerpoint/2010/main" val="9026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3892-41B8-295B-32A2-F85D4F5C34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55DDBE-493E-51DF-9025-87A3D7107113}"/>
              </a:ext>
            </a:extLst>
          </p:cNvPr>
          <p:cNvSpPr>
            <a:spLocks noGrp="1"/>
          </p:cNvSpPr>
          <p:nvPr>
            <p:ph idx="1"/>
          </p:nvPr>
        </p:nvSpPr>
        <p:spPr/>
        <p:txBody>
          <a:bodyPr>
            <a:normAutofit fontScale="77500" lnSpcReduction="20000"/>
          </a:bodyPr>
          <a:lstStyle/>
          <a:p>
            <a:pPr algn="l"/>
            <a:r>
              <a:rPr lang="en-US" b="0" i="0" dirty="0">
                <a:effectLst/>
                <a:latin typeface="Heebo" pitchFamily="2" charset="-79"/>
                <a:cs typeface="Heebo" pitchFamily="2" charset="-79"/>
              </a:rPr>
              <a:t>Synchronization and Acknowledgement (SYN-ACK) to the client</a:t>
            </a:r>
          </a:p>
          <a:p>
            <a:pPr algn="l">
              <a:buFont typeface="Arial" panose="020B0604020202020204" pitchFamily="34" charset="0"/>
              <a:buChar char="•"/>
            </a:pPr>
            <a:r>
              <a:rPr lang="en-US" b="0" i="0" dirty="0">
                <a:solidFill>
                  <a:srgbClr val="000000"/>
                </a:solidFill>
                <a:effectLst/>
                <a:latin typeface="Nunito" pitchFamily="2" charset="0"/>
              </a:rPr>
              <a:t>The server acknowledges the client request by setting the ACK flag to 1.</a:t>
            </a:r>
          </a:p>
          <a:p>
            <a:pPr algn="l">
              <a:buFont typeface="Arial" panose="020B0604020202020204" pitchFamily="34" charset="0"/>
              <a:buChar char="•"/>
            </a:pPr>
            <a:r>
              <a:rPr lang="en-US" b="0" i="0" dirty="0">
                <a:solidFill>
                  <a:srgbClr val="000000"/>
                </a:solidFill>
                <a:effectLst/>
                <a:latin typeface="Nunito" pitchFamily="2" charset="0"/>
              </a:rPr>
              <a:t>The ACK indicates the response of the segment it received and SYN indicates with what sequence number it will start the segments.</a:t>
            </a:r>
          </a:p>
          <a:p>
            <a:pPr algn="l">
              <a:buFont typeface="Arial" panose="020B0604020202020204" pitchFamily="34" charset="0"/>
              <a:buChar char="•"/>
            </a:pPr>
            <a:r>
              <a:rPr lang="en-US" b="0" i="0" dirty="0">
                <a:solidFill>
                  <a:srgbClr val="000000"/>
                </a:solidFill>
                <a:effectLst/>
                <a:latin typeface="Nunito" pitchFamily="2" charset="0"/>
              </a:rPr>
              <a:t>For example, if the client has sent the SYN with sequence number = 500, then the server will send the ACK using acknowledgment number = 5001.</a:t>
            </a:r>
          </a:p>
          <a:p>
            <a:pPr algn="l">
              <a:buFont typeface="Arial" panose="020B0604020202020204" pitchFamily="34" charset="0"/>
              <a:buChar char="•"/>
            </a:pPr>
            <a:r>
              <a:rPr lang="en-US" b="0" i="0" dirty="0">
                <a:solidFill>
                  <a:srgbClr val="000000"/>
                </a:solidFill>
                <a:effectLst/>
                <a:latin typeface="Nunito" pitchFamily="2" charset="0"/>
              </a:rPr>
              <a:t>The server will set the SYN flag to '1' and send it to the client if the server also wants to establish the connection.</a:t>
            </a:r>
          </a:p>
          <a:p>
            <a:pPr algn="l">
              <a:buFont typeface="Arial" panose="020B0604020202020204" pitchFamily="34" charset="0"/>
              <a:buChar char="•"/>
            </a:pPr>
            <a:r>
              <a:rPr lang="en-US" b="0" i="0" dirty="0">
                <a:solidFill>
                  <a:srgbClr val="000000"/>
                </a:solidFill>
                <a:effectLst/>
                <a:latin typeface="Nunito" pitchFamily="2" charset="0"/>
              </a:rPr>
              <a:t>The sequence number used for SYN will be different from the client's SYN.</a:t>
            </a:r>
          </a:p>
          <a:p>
            <a:pPr algn="l">
              <a:buFont typeface="Arial" panose="020B0604020202020204" pitchFamily="34" charset="0"/>
              <a:buChar char="•"/>
            </a:pPr>
            <a:r>
              <a:rPr lang="en-US" b="0" i="0" dirty="0">
                <a:solidFill>
                  <a:srgbClr val="000000"/>
                </a:solidFill>
                <a:effectLst/>
                <a:latin typeface="Nunito" pitchFamily="2" charset="0"/>
              </a:rPr>
              <a:t>The server also advertises its window size and maximum segment size to the client. And, the connection is established from the client-side to the server-side.</a:t>
            </a:r>
          </a:p>
          <a:p>
            <a:endParaRPr lang="en-IN" dirty="0"/>
          </a:p>
        </p:txBody>
      </p:sp>
      <p:sp>
        <p:nvSpPr>
          <p:cNvPr id="4" name="Slide Number Placeholder 3">
            <a:extLst>
              <a:ext uri="{FF2B5EF4-FFF2-40B4-BE49-F238E27FC236}">
                <a16:creationId xmlns:a16="http://schemas.microsoft.com/office/drawing/2014/main" id="{A9A2CA77-F8D8-8C61-3749-D51430A77F7E}"/>
              </a:ext>
            </a:extLst>
          </p:cNvPr>
          <p:cNvSpPr>
            <a:spLocks noGrp="1"/>
          </p:cNvSpPr>
          <p:nvPr>
            <p:ph type="sldNum" sz="quarter" idx="12"/>
          </p:nvPr>
        </p:nvSpPr>
        <p:spPr/>
        <p:txBody>
          <a:bodyPr/>
          <a:lstStyle/>
          <a:p>
            <a:fld id="{BDCDBBEF-AA6C-4BA6-85B2-A17D7F280E38}" type="slidenum">
              <a:rPr lang="en-US" smtClean="0"/>
              <a:t>16</a:t>
            </a:fld>
            <a:endParaRPr lang="en-US"/>
          </a:p>
        </p:txBody>
      </p:sp>
    </p:spTree>
    <p:extLst>
      <p:ext uri="{BB962C8B-B14F-4D97-AF65-F5344CB8AC3E}">
        <p14:creationId xmlns:p14="http://schemas.microsoft.com/office/powerpoint/2010/main" val="360202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11CC-E5FD-DBEB-9EEC-22F22242C5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F29D76-89C3-98EF-FF44-D7D46F7B53EB}"/>
              </a:ext>
            </a:extLst>
          </p:cNvPr>
          <p:cNvSpPr>
            <a:spLocks noGrp="1"/>
          </p:cNvSpPr>
          <p:nvPr>
            <p:ph idx="1"/>
          </p:nvPr>
        </p:nvSpPr>
        <p:spPr/>
        <p:txBody>
          <a:bodyPr/>
          <a:lstStyle/>
          <a:p>
            <a:pPr algn="l"/>
            <a:r>
              <a:rPr lang="en-US" b="0" i="0" dirty="0">
                <a:effectLst/>
                <a:latin typeface="Heebo" pitchFamily="2" charset="-79"/>
                <a:cs typeface="Heebo" pitchFamily="2" charset="-79"/>
              </a:rPr>
              <a:t>Acknowledgment (ACK) to the server</a:t>
            </a:r>
          </a:p>
          <a:p>
            <a:pPr algn="l">
              <a:buFont typeface="Arial" panose="020B0604020202020204" pitchFamily="34" charset="0"/>
              <a:buChar char="•"/>
            </a:pPr>
            <a:r>
              <a:rPr lang="en-US" b="0" i="0" dirty="0">
                <a:solidFill>
                  <a:srgbClr val="000000"/>
                </a:solidFill>
                <a:effectLst/>
                <a:latin typeface="Nunito" pitchFamily="2" charset="0"/>
              </a:rPr>
              <a:t>The client sends the acknowledgment (ACK) to the server after receiving the synchronization (SYN) from the server.</a:t>
            </a:r>
          </a:p>
          <a:p>
            <a:pPr algn="l">
              <a:buFont typeface="Arial" panose="020B0604020202020204" pitchFamily="34" charset="0"/>
              <a:buChar char="•"/>
            </a:pPr>
            <a:r>
              <a:rPr lang="en-US" b="0" i="0" dirty="0">
                <a:solidFill>
                  <a:srgbClr val="000000"/>
                </a:solidFill>
                <a:effectLst/>
                <a:latin typeface="Nunito" pitchFamily="2" charset="0"/>
              </a:rPr>
              <a:t>After getting the (ACK) from the client, the connection is established between the client and the server.</a:t>
            </a:r>
          </a:p>
          <a:p>
            <a:pPr algn="l">
              <a:buFont typeface="Arial" panose="020B0604020202020204" pitchFamily="34" charset="0"/>
              <a:buChar char="•"/>
            </a:pPr>
            <a:r>
              <a:rPr lang="en-US" b="0" i="0" dirty="0">
                <a:solidFill>
                  <a:srgbClr val="000000"/>
                </a:solidFill>
                <a:effectLst/>
                <a:latin typeface="Nunito" pitchFamily="2" charset="0"/>
              </a:rPr>
              <a:t>Now the data can be transmitted between the client and server sides.</a:t>
            </a:r>
          </a:p>
          <a:p>
            <a:endParaRPr lang="en-IN" dirty="0"/>
          </a:p>
        </p:txBody>
      </p:sp>
      <p:sp>
        <p:nvSpPr>
          <p:cNvPr id="4" name="Slide Number Placeholder 3">
            <a:extLst>
              <a:ext uri="{FF2B5EF4-FFF2-40B4-BE49-F238E27FC236}">
                <a16:creationId xmlns:a16="http://schemas.microsoft.com/office/drawing/2014/main" id="{8FE15519-4468-7499-D148-4122A8695794}"/>
              </a:ext>
            </a:extLst>
          </p:cNvPr>
          <p:cNvSpPr>
            <a:spLocks noGrp="1"/>
          </p:cNvSpPr>
          <p:nvPr>
            <p:ph type="sldNum" sz="quarter" idx="12"/>
          </p:nvPr>
        </p:nvSpPr>
        <p:spPr/>
        <p:txBody>
          <a:bodyPr/>
          <a:lstStyle/>
          <a:p>
            <a:fld id="{BDCDBBEF-AA6C-4BA6-85B2-A17D7F280E38}" type="slidenum">
              <a:rPr lang="en-US" smtClean="0"/>
              <a:t>17</a:t>
            </a:fld>
            <a:endParaRPr lang="en-US"/>
          </a:p>
        </p:txBody>
      </p:sp>
    </p:spTree>
    <p:extLst>
      <p:ext uri="{BB962C8B-B14F-4D97-AF65-F5344CB8AC3E}">
        <p14:creationId xmlns:p14="http://schemas.microsoft.com/office/powerpoint/2010/main" val="272434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BC4E-9898-A4D8-48BE-EF0CE2B65401}"/>
              </a:ext>
            </a:extLst>
          </p:cNvPr>
          <p:cNvSpPr>
            <a:spLocks noGrp="1"/>
          </p:cNvSpPr>
          <p:nvPr>
            <p:ph type="title"/>
          </p:nvPr>
        </p:nvSpPr>
        <p:spPr/>
        <p:txBody>
          <a:bodyPr>
            <a:normAutofit fontScale="90000"/>
          </a:bodyPr>
          <a:lstStyle/>
          <a:p>
            <a:br>
              <a:rPr lang="en-US" b="0" i="0" dirty="0">
                <a:effectLst/>
                <a:latin typeface="Heebo" pitchFamily="2" charset="-79"/>
                <a:cs typeface="Heebo" pitchFamily="2" charset="-79"/>
              </a:rPr>
            </a:br>
            <a:r>
              <a:rPr lang="en-US" b="0" i="0" dirty="0">
                <a:effectLst/>
                <a:latin typeface="Heebo" pitchFamily="2" charset="-79"/>
                <a:cs typeface="Heebo" pitchFamily="2" charset="-79"/>
              </a:rPr>
              <a:t>3 -Way Handshake Closing Connection Process</a:t>
            </a:r>
            <a:br>
              <a:rPr lang="en-US"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2BC22CA9-942A-E640-AFAE-3D5107D5891C}"/>
              </a:ext>
            </a:extLst>
          </p:cNvPr>
          <p:cNvSpPr>
            <a:spLocks noGrp="1"/>
          </p:cNvSpPr>
          <p:nvPr>
            <p:ph idx="1"/>
          </p:nvPr>
        </p:nvSpPr>
        <p:spPr/>
        <p:txBody>
          <a:bodyPr/>
          <a:lstStyle/>
          <a:p>
            <a:pPr algn="just"/>
            <a:r>
              <a:rPr lang="en-US" b="0" i="0" dirty="0">
                <a:solidFill>
                  <a:srgbClr val="000000"/>
                </a:solidFill>
                <a:effectLst/>
                <a:latin typeface="Nunito" pitchFamily="2" charset="0"/>
              </a:rPr>
              <a:t>To close a 3-way handshake connection,</a:t>
            </a:r>
          </a:p>
          <a:p>
            <a:pPr algn="l">
              <a:buFont typeface="Arial" panose="020B0604020202020204" pitchFamily="34" charset="0"/>
              <a:buChar char="•"/>
            </a:pPr>
            <a:r>
              <a:rPr lang="en-US" b="0" i="0" dirty="0">
                <a:solidFill>
                  <a:srgbClr val="000000"/>
                </a:solidFill>
                <a:effectLst/>
                <a:latin typeface="Nunito" pitchFamily="2" charset="0"/>
              </a:rPr>
              <a:t>First, the client requests the server to terminate the established connection by sending FIN.</a:t>
            </a:r>
          </a:p>
          <a:p>
            <a:pPr algn="l">
              <a:buFont typeface="Arial" panose="020B0604020202020204" pitchFamily="34" charset="0"/>
              <a:buChar char="•"/>
            </a:pPr>
            <a:r>
              <a:rPr lang="en-US" b="0" i="0" dirty="0">
                <a:solidFill>
                  <a:srgbClr val="000000"/>
                </a:solidFill>
                <a:effectLst/>
                <a:latin typeface="Nunito" pitchFamily="2" charset="0"/>
              </a:rPr>
              <a:t>After receiving the client request, the server sends back the FIN and ACK request to the client.</a:t>
            </a:r>
          </a:p>
          <a:p>
            <a:pPr algn="l">
              <a:buFont typeface="Arial" panose="020B0604020202020204" pitchFamily="34" charset="0"/>
              <a:buChar char="•"/>
            </a:pPr>
            <a:r>
              <a:rPr lang="en-US" b="0" i="0" dirty="0">
                <a:solidFill>
                  <a:srgbClr val="000000"/>
                </a:solidFill>
                <a:effectLst/>
                <a:latin typeface="Nunito" pitchFamily="2" charset="0"/>
              </a:rPr>
              <a:t>After receiving the FIN + ACK from the server, the client confirms by sending an ACK to the server.</a:t>
            </a:r>
          </a:p>
          <a:p>
            <a:endParaRPr lang="en-IN" dirty="0"/>
          </a:p>
        </p:txBody>
      </p:sp>
      <p:sp>
        <p:nvSpPr>
          <p:cNvPr id="4" name="Slide Number Placeholder 3">
            <a:extLst>
              <a:ext uri="{FF2B5EF4-FFF2-40B4-BE49-F238E27FC236}">
                <a16:creationId xmlns:a16="http://schemas.microsoft.com/office/drawing/2014/main" id="{76B3F052-DEF9-2B7D-E32A-0F7289F314EB}"/>
              </a:ext>
            </a:extLst>
          </p:cNvPr>
          <p:cNvSpPr>
            <a:spLocks noGrp="1"/>
          </p:cNvSpPr>
          <p:nvPr>
            <p:ph type="sldNum" sz="quarter" idx="12"/>
          </p:nvPr>
        </p:nvSpPr>
        <p:spPr/>
        <p:txBody>
          <a:bodyPr/>
          <a:lstStyle/>
          <a:p>
            <a:fld id="{BDCDBBEF-AA6C-4BA6-85B2-A17D7F280E38}" type="slidenum">
              <a:rPr lang="en-US" smtClean="0"/>
              <a:t>18</a:t>
            </a:fld>
            <a:endParaRPr lang="en-US"/>
          </a:p>
        </p:txBody>
      </p:sp>
      <p:pic>
        <p:nvPicPr>
          <p:cNvPr id="6" name="Picture 5">
            <a:extLst>
              <a:ext uri="{FF2B5EF4-FFF2-40B4-BE49-F238E27FC236}">
                <a16:creationId xmlns:a16="http://schemas.microsoft.com/office/drawing/2014/main" id="{CD135434-0746-65D7-2D52-D45BBDE86864}"/>
              </a:ext>
            </a:extLst>
          </p:cNvPr>
          <p:cNvPicPr>
            <a:picLocks noChangeAspect="1"/>
          </p:cNvPicPr>
          <p:nvPr/>
        </p:nvPicPr>
        <p:blipFill>
          <a:blip r:embed="rId2"/>
          <a:stretch>
            <a:fillRect/>
          </a:stretch>
        </p:blipFill>
        <p:spPr>
          <a:xfrm>
            <a:off x="9667560" y="4489287"/>
            <a:ext cx="2048579" cy="1981816"/>
          </a:xfrm>
          <a:prstGeom prst="rect">
            <a:avLst/>
          </a:prstGeom>
        </p:spPr>
      </p:pic>
    </p:spTree>
    <p:extLst>
      <p:ext uri="{BB962C8B-B14F-4D97-AF65-F5344CB8AC3E}">
        <p14:creationId xmlns:p14="http://schemas.microsoft.com/office/powerpoint/2010/main" val="422863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536" y="360362"/>
            <a:ext cx="9995263" cy="1043440"/>
          </a:xfrm>
        </p:spPr>
        <p:txBody>
          <a:bodyPr/>
          <a:lstStyle/>
          <a:p>
            <a:pPr algn="ctr"/>
            <a:r>
              <a:rPr lang="en-IN" dirty="0">
                <a:latin typeface="Casper" panose="02000506000000020004"/>
              </a:rPr>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t>19</a:t>
            </a:fld>
            <a:endParaRPr lang="en-US"/>
          </a:p>
        </p:txBody>
      </p:sp>
      <p:sp>
        <p:nvSpPr>
          <p:cNvPr id="5" name="Rectangle 4"/>
          <p:cNvSpPr/>
          <p:nvPr/>
        </p:nvSpPr>
        <p:spPr>
          <a:xfrm>
            <a:off x="1267096" y="1621148"/>
            <a:ext cx="9969137" cy="47352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67096" y="172831"/>
            <a:ext cx="9969137"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1" y="192450"/>
            <a:ext cx="772083" cy="1224414"/>
          </a:xfrm>
          <a:prstGeom prst="rect">
            <a:avLst/>
          </a:prstGeom>
        </p:spPr>
      </p:pic>
      <p:sp>
        <p:nvSpPr>
          <p:cNvPr id="8" name="Rectangle 7"/>
          <p:cNvSpPr/>
          <p:nvPr/>
        </p:nvSpPr>
        <p:spPr>
          <a:xfrm>
            <a:off x="1358536" y="1746034"/>
            <a:ext cx="9731830" cy="2796535"/>
          </a:xfrm>
          <a:prstGeom prst="rect">
            <a:avLst/>
          </a:prstGeom>
        </p:spPr>
        <p:txBody>
          <a:bodyPr wrap="square">
            <a:spAutoFit/>
          </a:bodyPr>
          <a:lstStyle/>
          <a:p>
            <a:pPr marL="285750" indent="-285750">
              <a:lnSpc>
                <a:spcPct val="150000"/>
              </a:lnSpc>
              <a:buFont typeface="Arial" panose="020B0604020202020204" pitchFamily="34" charset="0"/>
              <a:buChar char="•"/>
            </a:pPr>
            <a:r>
              <a:rPr lang="en-IN" sz="2400" u="sng" dirty="0">
                <a:latin typeface="Casper" panose="02000506000000020004"/>
                <a:hlinkClick r:id="rId3"/>
              </a:rPr>
              <a:t>https://en.wikipedia.org/wiki/Leaky_bucket</a:t>
            </a:r>
            <a:endParaRPr lang="en-IN" sz="2400" dirty="0">
              <a:latin typeface="Casper" panose="02000506000000020004"/>
            </a:endParaRPr>
          </a:p>
          <a:p>
            <a:pPr marL="285750" indent="-285750">
              <a:lnSpc>
                <a:spcPct val="150000"/>
              </a:lnSpc>
              <a:buFont typeface="Arial" panose="020B0604020202020204" pitchFamily="34" charset="0"/>
              <a:buChar char="•"/>
            </a:pPr>
            <a:r>
              <a:rPr lang="en-IN" sz="2400" u="sng" dirty="0">
                <a:latin typeface="Casper" panose="02000506000000020004"/>
                <a:hlinkClick r:id="rId4"/>
              </a:rPr>
              <a:t>https://www.geeksforgeeks.org/leaky-bucket-algorithm/</a:t>
            </a:r>
            <a:endParaRPr lang="en-IN" sz="2400" u="sng" dirty="0">
              <a:latin typeface="Casper" panose="02000506000000020004"/>
            </a:endParaRPr>
          </a:p>
          <a:p>
            <a:pPr marL="342900" indent="-342900">
              <a:lnSpc>
                <a:spcPct val="150000"/>
              </a:lnSpc>
              <a:buFont typeface="Arial" panose="020B0604020202020204" pitchFamily="34" charset="0"/>
              <a:buChar char="•"/>
            </a:pPr>
            <a:r>
              <a:rPr lang="en-IN" sz="2400" dirty="0">
                <a:latin typeface="Casper" panose="02000506000000020004"/>
                <a:hlinkClick r:id="rId5"/>
              </a:rPr>
              <a:t>https://en.wikipedia.org/wiki/Token_bucket</a:t>
            </a:r>
            <a:endParaRPr lang="en-IN" sz="2400" dirty="0">
              <a:latin typeface="Casper" panose="02000506000000020004"/>
            </a:endParaRPr>
          </a:p>
          <a:p>
            <a:pPr marL="342900" indent="-342900">
              <a:lnSpc>
                <a:spcPct val="150000"/>
              </a:lnSpc>
              <a:buFont typeface="Arial" panose="020B0604020202020204" pitchFamily="34" charset="0"/>
              <a:buChar char="•"/>
            </a:pPr>
            <a:r>
              <a:rPr lang="en-IN" sz="2400" dirty="0">
                <a:latin typeface="Casper" panose="02000506000000020004"/>
                <a:hlinkClick r:id="rId6"/>
              </a:rPr>
              <a:t>https://www.ques10.com/p/31441/what-is-traffic-shaping-explain-leaky-bucket-algor/</a:t>
            </a:r>
            <a:endParaRPr lang="en-IN" sz="2400" dirty="0">
              <a:latin typeface="Casper" panose="020005060000000200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2</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5996066" cy="3015466"/>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gridCol w="1199214">
                  <a:extLst>
                    <a:ext uri="{9D8B030D-6E8A-4147-A177-3AD203B41FA5}">
                      <a16:colId xmlns:a16="http://schemas.microsoft.com/office/drawing/2014/main" val="20002"/>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Level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l">
                        <a:lnSpc>
                          <a:spcPct val="115000"/>
                        </a:lnSpc>
                        <a:spcBef>
                          <a:spcPts val="0"/>
                        </a:spcBef>
                        <a:spcAft>
                          <a:spcPts val="0"/>
                        </a:spcAft>
                      </a:pPr>
                      <a:r>
                        <a:rPr lang="en-US" sz="1800" b="0" dirty="0">
                          <a:solidFill>
                            <a:schemeClr val="tx1"/>
                          </a:solidFill>
                          <a:effectLst/>
                          <a:latin typeface="Casper" panose="02000506000000020004"/>
                        </a:rPr>
                        <a:t>CO1</a:t>
                      </a:r>
                      <a:endParaRPr lang="en-US" sz="1800" b="0" dirty="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lvl="0" algn="l"/>
                      <a:r>
                        <a:rPr lang="en-US" sz="1800" kern="1200" dirty="0">
                          <a:solidFill>
                            <a:schemeClr val="tx1"/>
                          </a:solidFill>
                          <a:effectLst/>
                          <a:latin typeface="Casper" panose="02000506000000020004"/>
                          <a:ea typeface="+mn-ea"/>
                          <a:cs typeface="+mn-cs"/>
                        </a:rPr>
                        <a:t>To bring together several keys to Computer Network Design and Architecture.</a:t>
                      </a:r>
                      <a:endParaRPr lang="en-IN" sz="1800" kern="1200" dirty="0">
                        <a:solidFill>
                          <a:schemeClr val="tx1"/>
                        </a:solidFill>
                        <a:effectLst/>
                        <a:latin typeface="Casper" panose="02000506000000020004"/>
                        <a:ea typeface="+mn-ea"/>
                        <a:cs typeface="+mn-cs"/>
                      </a:endParaRPr>
                    </a:p>
                  </a:txBody>
                  <a:tcPr marL="68580" marR="68580" marT="0" marB="0"/>
                </a:tc>
                <a:tc>
                  <a:txBody>
                    <a:bodyPr/>
                    <a:lstStyle/>
                    <a:p>
                      <a:pPr marL="0" marR="0" algn="l">
                        <a:lnSpc>
                          <a:spcPct val="115000"/>
                        </a:lnSpc>
                        <a:spcBef>
                          <a:spcPts val="0"/>
                        </a:spcBef>
                        <a:spcAft>
                          <a:spcPts val="0"/>
                        </a:spcAft>
                      </a:pPr>
                      <a:r>
                        <a:rPr lang="en-US" sz="1800" b="0">
                          <a:solidFill>
                            <a:schemeClr val="tx1"/>
                          </a:solidFill>
                          <a:effectLst/>
                          <a:latin typeface="Casper" panose="02000506000000020004"/>
                        </a:rPr>
                        <a:t>Remember</a:t>
                      </a:r>
                    </a:p>
                    <a:p>
                      <a:pPr marL="0" marR="0" algn="l">
                        <a:lnSpc>
                          <a:spcPct val="115000"/>
                        </a:lnSpc>
                        <a:spcBef>
                          <a:spcPts val="0"/>
                        </a:spcBef>
                        <a:spcAft>
                          <a:spcPts val="0"/>
                        </a:spcAft>
                      </a:pPr>
                      <a:r>
                        <a:rPr lang="en-US" sz="1800" b="0">
                          <a:solidFill>
                            <a:schemeClr val="tx1"/>
                          </a:solidFill>
                          <a:effectLst/>
                          <a:latin typeface="Casper" panose="02000506000000020004"/>
                        </a:rPr>
                        <a:t> </a:t>
                      </a:r>
                      <a:endParaRPr lang="en-US" sz="1800" b="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34833">
                <a:tc>
                  <a:txBody>
                    <a:bodyPr/>
                    <a:lstStyle/>
                    <a:p>
                      <a:pPr marL="0" marR="0" algn="l">
                        <a:lnSpc>
                          <a:spcPct val="115000"/>
                        </a:lnSpc>
                        <a:spcBef>
                          <a:spcPts val="0"/>
                        </a:spcBef>
                        <a:spcAft>
                          <a:spcPts val="0"/>
                        </a:spcAft>
                      </a:pPr>
                      <a:r>
                        <a:rPr lang="en-US" sz="1800" b="0" dirty="0">
                          <a:solidFill>
                            <a:schemeClr val="tx1"/>
                          </a:solidFill>
                          <a:effectLst/>
                          <a:latin typeface="Casper" panose="02000506000000020004"/>
                        </a:rPr>
                        <a:t>CO2</a:t>
                      </a:r>
                      <a:endParaRPr lang="en-US" sz="1800" b="0" dirty="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lvl="0" algn="l"/>
                      <a:r>
                        <a:rPr lang="en-US" sz="1800" kern="1200" dirty="0">
                          <a:solidFill>
                            <a:schemeClr val="tx1"/>
                          </a:solidFill>
                          <a:effectLst/>
                          <a:latin typeface="Casper" panose="02000506000000020004"/>
                          <a:ea typeface="+mn-ea"/>
                          <a:cs typeface="+mn-cs"/>
                        </a:rPr>
                        <a:t>To recognize the key concepts of Internetworking.</a:t>
                      </a:r>
                      <a:endParaRPr lang="en-IN" sz="1800" kern="1200" dirty="0">
                        <a:solidFill>
                          <a:schemeClr val="tx1"/>
                        </a:solidFill>
                        <a:effectLst/>
                        <a:latin typeface="Casper" panose="02000506000000020004"/>
                        <a:ea typeface="+mn-ea"/>
                        <a:cs typeface="+mn-cs"/>
                      </a:endParaRPr>
                    </a:p>
                  </a:txBody>
                  <a:tcPr marL="68580" marR="68580" marT="0" marB="0"/>
                </a:tc>
                <a:tc>
                  <a:txBody>
                    <a:bodyPr/>
                    <a:lstStyle/>
                    <a:p>
                      <a:pPr marL="0" marR="0" algn="l">
                        <a:lnSpc>
                          <a:spcPct val="115000"/>
                        </a:lnSpc>
                        <a:spcBef>
                          <a:spcPts val="0"/>
                        </a:spcBef>
                        <a:spcAft>
                          <a:spcPts val="0"/>
                        </a:spcAft>
                      </a:pPr>
                      <a:r>
                        <a:rPr lang="en-US" sz="1800" b="0" dirty="0">
                          <a:solidFill>
                            <a:schemeClr val="tx1"/>
                          </a:solidFill>
                          <a:effectLst/>
                          <a:latin typeface="Casper" panose="02000506000000020004"/>
                        </a:rPr>
                        <a:t>Understand </a:t>
                      </a:r>
                    </a:p>
                    <a:p>
                      <a:pPr marL="0" marR="0" algn="l">
                        <a:lnSpc>
                          <a:spcPct val="115000"/>
                        </a:lnSpc>
                        <a:spcBef>
                          <a:spcPts val="0"/>
                        </a:spcBef>
                        <a:spcAft>
                          <a:spcPts val="0"/>
                        </a:spcAft>
                      </a:pPr>
                      <a:r>
                        <a:rPr lang="en-US" sz="1800" b="0" dirty="0">
                          <a:solidFill>
                            <a:schemeClr val="tx1"/>
                          </a:solidFill>
                          <a:effectLst/>
                          <a:latin typeface="Casper" panose="02000506000000020004"/>
                        </a:rPr>
                        <a:t> </a:t>
                      </a:r>
                      <a:endParaRPr lang="en-US" sz="1800" b="0" dirty="0">
                        <a:solidFill>
                          <a:schemeClr val="tx1"/>
                        </a:solidFill>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34833">
                <a:tc>
                  <a:txBody>
                    <a:bodyPr/>
                    <a:lstStyle/>
                    <a:p>
                      <a:pPr marL="0" marR="0" algn="l">
                        <a:lnSpc>
                          <a:spcPct val="115000"/>
                        </a:lnSpc>
                        <a:spcBef>
                          <a:spcPts val="0"/>
                        </a:spcBef>
                        <a:spcAft>
                          <a:spcPts val="0"/>
                        </a:spcAft>
                      </a:pPr>
                      <a:r>
                        <a:rPr lang="en-US" sz="1800" b="0">
                          <a:effectLst/>
                          <a:latin typeface="Casper" panose="02000506000000020004"/>
                        </a:rPr>
                        <a:t>CO3</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800" kern="1200" dirty="0">
                          <a:solidFill>
                            <a:schemeClr val="tx1"/>
                          </a:solidFill>
                          <a:effectLst/>
                          <a:latin typeface="Casper" panose="02000506000000020004"/>
                          <a:ea typeface="+mn-ea"/>
                          <a:cs typeface="+mn-cs"/>
                        </a:rPr>
                        <a:t>To prepare a sample Network via Simulation.</a:t>
                      </a:r>
                      <a:endParaRPr lang="en-US" sz="1800" b="0" kern="1200" dirty="0">
                        <a:solidFill>
                          <a:schemeClr val="tx1"/>
                        </a:solidFill>
                        <a:latin typeface="Casper" panose="02000506000000020004"/>
                        <a:ea typeface="+mn-ea"/>
                        <a:cs typeface="+mn-cs"/>
                      </a:endParaRPr>
                    </a:p>
                  </a:txBody>
                  <a:tcPr marL="68580" marR="68580" marT="0" marB="0"/>
                </a:tc>
                <a:tc>
                  <a:txBody>
                    <a:bodyPr/>
                    <a:lstStyle/>
                    <a:p>
                      <a:pPr marL="0" marR="0" algn="l">
                        <a:lnSpc>
                          <a:spcPct val="115000"/>
                        </a:lnSpc>
                        <a:spcBef>
                          <a:spcPts val="0"/>
                        </a:spcBef>
                        <a:spcAft>
                          <a:spcPts val="0"/>
                        </a:spcAft>
                      </a:pPr>
                      <a:r>
                        <a:rPr lang="en-US" sz="1800" b="0" dirty="0">
                          <a:effectLst/>
                          <a:latin typeface="Casper" panose="02000506000000020004"/>
                        </a:rPr>
                        <a:t>Understand</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795" imgH="2163445" progId="">
                    <p:embed/>
                  </p:oleObj>
                </mc:Choice>
                <mc:Fallback>
                  <p:oleObj name="CorelDRAW" r:id="rId2" imgW="2169795" imgH="2163445" progId="">
                    <p:embed/>
                    <p:pic>
                      <p:nvPicPr>
                        <p:cNvPr id="0" name="Object 32"/>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
        <p:nvSpPr>
          <p:cNvPr id="2" name="Rectangle 1"/>
          <p:cNvSpPr/>
          <p:nvPr/>
        </p:nvSpPr>
        <p:spPr>
          <a:xfrm>
            <a:off x="4114005" y="5394447"/>
            <a:ext cx="3344545" cy="922020"/>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monica.e9836@cumail.in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t>3</a:t>
            </a:fld>
            <a:endParaRPr lang="en-US" dirty="0"/>
          </a:p>
        </p:txBody>
      </p:sp>
      <p:sp>
        <p:nvSpPr>
          <p:cNvPr id="8" name="Title 7"/>
          <p:cNvSpPr txBox="1">
            <a:spLocks noGrp="1" noChangeArrowheads="1"/>
          </p:cNvSpPr>
          <p:nvPr>
            <p:ph type="title"/>
          </p:nvPr>
        </p:nvSpPr>
        <p:spPr bwMode="auto">
          <a:xfrm>
            <a:off x="810953" y="207182"/>
            <a:ext cx="4456567"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Course Objectives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6491079" y="2023671"/>
            <a:ext cx="5151905" cy="31779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nvGraphicFramePr>
        <p:xfrm>
          <a:off x="269823" y="2356330"/>
          <a:ext cx="4796852" cy="2826415"/>
        </p:xfrm>
        <a:graphic>
          <a:graphicData uri="http://schemas.openxmlformats.org/drawingml/2006/table">
            <a:tbl>
              <a:tblPr firstRow="1" firstCol="1" bandRow="1">
                <a:tableStyleId>{5940675A-B579-460E-94D1-54222C63F5DA}</a:tableStyleId>
              </a:tblPr>
              <a:tblGrid>
                <a:gridCol w="905348">
                  <a:extLst>
                    <a:ext uri="{9D8B030D-6E8A-4147-A177-3AD203B41FA5}">
                      <a16:colId xmlns:a16="http://schemas.microsoft.com/office/drawing/2014/main" val="20000"/>
                    </a:ext>
                  </a:extLst>
                </a:gridCol>
                <a:gridCol w="3891504">
                  <a:extLst>
                    <a:ext uri="{9D8B030D-6E8A-4147-A177-3AD203B41FA5}">
                      <a16:colId xmlns:a16="http://schemas.microsoft.com/office/drawing/2014/main" val="20001"/>
                    </a:ext>
                  </a:extLst>
                </a:gridCol>
              </a:tblGrid>
              <a:tr h="652250">
                <a:tc>
                  <a:txBody>
                    <a:bodyPr/>
                    <a:lstStyle/>
                    <a:p>
                      <a:pPr marL="0" marR="0" algn="l">
                        <a:lnSpc>
                          <a:spcPct val="115000"/>
                        </a:lnSpc>
                        <a:spcBef>
                          <a:spcPts val="0"/>
                        </a:spcBef>
                        <a:spcAft>
                          <a:spcPts val="0"/>
                        </a:spcAft>
                      </a:pPr>
                      <a:r>
                        <a:rPr lang="en-US" sz="1800" b="0" dirty="0">
                          <a:effectLst/>
                          <a:latin typeface="Casper" panose="02000506000000020004"/>
                        </a:rPr>
                        <a:t>CO Number</a:t>
                      </a:r>
                      <a:endParaRPr lang="en-US" sz="1800" b="0" dirty="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1800" b="0">
                          <a:effectLst/>
                          <a:latin typeface="Casper" panose="02000506000000020004"/>
                        </a:rPr>
                        <a:t>Title </a:t>
                      </a:r>
                      <a:endParaRPr lang="en-US" sz="1800" b="0">
                        <a:effectLst/>
                        <a:latin typeface="Casper" panose="020005060000000200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Describe the important networking concepts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Understand concept of network reference models and protocols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Apply the concepts of routing algorithms on various networks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434833">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mechanism to handle traffic and control on congestion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10586136"/>
                  </a:ext>
                </a:extLst>
              </a:tr>
              <a:tr h="434833">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CO5</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spcBef>
                          <a:spcPts val="0"/>
                        </a:spcBef>
                        <a:spcAft>
                          <a:spcPts val="0"/>
                        </a:spcAft>
                      </a:pPr>
                      <a:r>
                        <a:rPr lang="en-US" sz="1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Identify and understand connection establishment techniques and features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2855341"/>
                  </a:ext>
                </a:extLst>
              </a:tr>
            </a:tbl>
          </a:graphicData>
        </a:graphic>
      </p:graphicFrame>
      <p:pic>
        <p:nvPicPr>
          <p:cNvPr id="11" name="Picture 10" descr="Objectives – Nestle"/>
          <p:cNvPicPr/>
          <p:nvPr/>
        </p:nvPicPr>
        <p:blipFill>
          <a:blip r:embed="rId2">
            <a:extLst>
              <a:ext uri="{28A0092B-C50C-407E-A947-70E740481C1C}">
                <a14:useLocalDpi xmlns:a14="http://schemas.microsoft.com/office/drawing/2010/main" val="0"/>
              </a:ext>
            </a:extLst>
          </a:blip>
          <a:srcRect/>
          <a:stretch>
            <a:fillRect/>
          </a:stretch>
        </p:blipFill>
        <p:spPr bwMode="auto">
          <a:xfrm>
            <a:off x="6491079" y="2023671"/>
            <a:ext cx="5170697" cy="3177915"/>
          </a:xfrm>
          <a:prstGeom prst="rect">
            <a:avLst/>
          </a:prstGeom>
          <a:noFill/>
          <a:ln>
            <a:noFill/>
          </a:ln>
        </p:spPr>
      </p:pic>
    </p:spTree>
    <p:extLst>
      <p:ext uri="{BB962C8B-B14F-4D97-AF65-F5344CB8AC3E}">
        <p14:creationId xmlns:p14="http://schemas.microsoft.com/office/powerpoint/2010/main" val="310486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Table of Contents	</a:t>
            </a:r>
          </a:p>
        </p:txBody>
      </p:sp>
      <p:sp>
        <p:nvSpPr>
          <p:cNvPr id="7" name="Content Placeholder 6"/>
          <p:cNvSpPr>
            <a:spLocks noGrp="1"/>
          </p:cNvSpPr>
          <p:nvPr>
            <p:ph idx="1"/>
          </p:nvPr>
        </p:nvSpPr>
        <p:spPr/>
        <p:txBody>
          <a:bodyPr/>
          <a:lstStyle/>
          <a:p>
            <a:endParaRPr lang="en-US" dirty="0"/>
          </a:p>
          <a:p>
            <a:r>
              <a:rPr lang="en-US" sz="2800" dirty="0">
                <a:latin typeface="Casper" panose="02000506000000020004"/>
              </a:rPr>
              <a:t>Elements of transport protocols,</a:t>
            </a:r>
          </a:p>
          <a:p>
            <a:r>
              <a:rPr lang="en-US" sz="2800" dirty="0">
                <a:latin typeface="Casper" panose="02000506000000020004"/>
              </a:rPr>
              <a:t>Connection establishment and release</a:t>
            </a:r>
          </a:p>
          <a:p>
            <a:r>
              <a:rPr lang="en-US" sz="2800" dirty="0">
                <a:latin typeface="Casper" panose="02000506000000020004"/>
              </a:rPr>
              <a:t>Handshaking operation.  </a:t>
            </a:r>
          </a:p>
          <a:p>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Casper" panose="02000506000000020004"/>
              </a:rPr>
              <a:t>Elements of transport protocols</a:t>
            </a:r>
            <a:endParaRPr lang="en-IN" dirty="0">
              <a:latin typeface="Casper" panose="02000506000000020004"/>
              <a:cs typeface="Times New Roman" panose="02020603050405020304" pitchFamily="18" charset="0"/>
            </a:endParaRPr>
          </a:p>
        </p:txBody>
      </p:sp>
      <p:sp>
        <p:nvSpPr>
          <p:cNvPr id="3" name="Content Placeholder 2"/>
          <p:cNvSpPr>
            <a:spLocks noGrp="1"/>
          </p:cNvSpPr>
          <p:nvPr>
            <p:ph idx="1"/>
          </p:nvPr>
        </p:nvSpPr>
        <p:spPr>
          <a:xfrm>
            <a:off x="838200" y="2027208"/>
            <a:ext cx="10515600" cy="4149755"/>
          </a:xfrm>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To establish a reliable service between two machines on a network, transport protocols are implemented, which somehow resembles the data link protocols implemented at layer 2. The major difference lies in the fact that the data link layer uses a physical channel between two routers while the transport layer uses a subnet.</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Following are the issues for implementing transport protocols−</a:t>
            </a:r>
            <a:endParaRPr lang="en-IN" sz="2000" b="0" i="0" dirty="0">
              <a:solidFill>
                <a:srgbClr val="000000"/>
              </a:solidFill>
              <a:effectLst/>
              <a:latin typeface="Times New Roman" panose="02020603050405020304" pitchFamily="18" charset="0"/>
              <a:cs typeface="Times New Roman" panose="02020603050405020304" pitchFamily="18" charset="0"/>
            </a:endParaRPr>
          </a:p>
          <a:p>
            <a:r>
              <a:rPr lang="en-IN" sz="2000" b="0" i="0" dirty="0">
                <a:solidFill>
                  <a:srgbClr val="000000"/>
                </a:solidFill>
                <a:effectLst/>
                <a:latin typeface="Times New Roman" panose="02020603050405020304" pitchFamily="18" charset="0"/>
                <a:cs typeface="Times New Roman" panose="02020603050405020304" pitchFamily="18" charset="0"/>
              </a:rPr>
              <a:t>Error Control</a:t>
            </a:r>
          </a:p>
          <a:p>
            <a:r>
              <a:rPr lang="en-IN" sz="2000" b="0" i="0" dirty="0">
                <a:solidFill>
                  <a:srgbClr val="000000"/>
                </a:solidFill>
                <a:effectLst/>
                <a:latin typeface="Times New Roman" panose="02020603050405020304" pitchFamily="18" charset="0"/>
                <a:cs typeface="Times New Roman" panose="02020603050405020304" pitchFamily="18" charset="0"/>
              </a:rPr>
              <a:t>Flow Control</a:t>
            </a:r>
          </a:p>
          <a:p>
            <a:r>
              <a:rPr lang="en-IN" sz="2000" b="0" i="0" dirty="0">
                <a:solidFill>
                  <a:srgbClr val="000000"/>
                </a:solidFill>
                <a:effectLst/>
                <a:latin typeface="Times New Roman" panose="02020603050405020304" pitchFamily="18" charset="0"/>
                <a:cs typeface="Times New Roman" panose="02020603050405020304" pitchFamily="18" charset="0"/>
              </a:rPr>
              <a:t>Connection Establishment/Release</a:t>
            </a:r>
          </a:p>
          <a:p>
            <a:r>
              <a:rPr lang="en-IN" sz="2000" b="0" i="0" dirty="0">
                <a:solidFill>
                  <a:srgbClr val="000000"/>
                </a:solidFill>
                <a:effectLst/>
                <a:latin typeface="Times New Roman" panose="02020603050405020304" pitchFamily="18" charset="0"/>
                <a:cs typeface="Times New Roman" panose="02020603050405020304" pitchFamily="18" charset="0"/>
              </a:rPr>
              <a:t>Multiplexing/De multiplexing</a:t>
            </a:r>
          </a:p>
          <a:p>
            <a:r>
              <a:rPr lang="en-IN" sz="2000" b="0" i="0" dirty="0">
                <a:solidFill>
                  <a:srgbClr val="000000"/>
                </a:solidFill>
                <a:effectLst/>
                <a:latin typeface="Times New Roman" panose="02020603050405020304" pitchFamily="18" charset="0"/>
                <a:cs typeface="Times New Roman" panose="02020603050405020304" pitchFamily="18" charset="0"/>
              </a:rPr>
              <a:t>Fragmentation and re-assembly</a:t>
            </a:r>
          </a:p>
          <a:p>
            <a:r>
              <a:rPr lang="en-IN" sz="2000" b="0" i="0" dirty="0">
                <a:solidFill>
                  <a:srgbClr val="000000"/>
                </a:solidFill>
                <a:effectLst/>
                <a:latin typeface="Times New Roman" panose="02020603050405020304" pitchFamily="18" charset="0"/>
                <a:cs typeface="Times New Roman" panose="02020603050405020304" pitchFamily="18" charset="0"/>
              </a:rPr>
              <a:t>Addressing</a:t>
            </a:r>
          </a:p>
          <a:p>
            <a:endParaRPr lang="en-IN" sz="2000" b="0" i="0" dirty="0">
              <a:solidFill>
                <a:srgbClr val="000000"/>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22705-1DC0-9F32-72F4-EE146D01A19B}"/>
              </a:ext>
            </a:extLst>
          </p:cNvPr>
          <p:cNvSpPr>
            <a:spLocks noGrp="1"/>
          </p:cNvSpPr>
          <p:nvPr>
            <p:ph type="title"/>
          </p:nvPr>
        </p:nvSpPr>
        <p:spPr/>
        <p:txBody>
          <a:bodyPr/>
          <a:lstStyle/>
          <a:p>
            <a:r>
              <a:rPr lang="en-US" sz="4400" dirty="0">
                <a:latin typeface="Casper" panose="02000506000000020004"/>
              </a:rPr>
              <a:t>Connection establishment and release</a:t>
            </a:r>
            <a:br>
              <a:rPr lang="en-US" sz="4400" dirty="0">
                <a:latin typeface="Casper" panose="02000506000000020004"/>
              </a:rPr>
            </a:br>
            <a:endParaRPr lang="en-IN" dirty="0"/>
          </a:p>
        </p:txBody>
      </p:sp>
      <p:sp>
        <p:nvSpPr>
          <p:cNvPr id="3" name="Content Placeholder 2">
            <a:extLst>
              <a:ext uri="{FF2B5EF4-FFF2-40B4-BE49-F238E27FC236}">
                <a16:creationId xmlns:a16="http://schemas.microsoft.com/office/drawing/2014/main" id="{96B10C32-18AB-0469-4A47-C9FD833EBA8F}"/>
              </a:ext>
            </a:extLst>
          </p:cNvPr>
          <p:cNvSpPr>
            <a:spLocks noGrp="1"/>
          </p:cNvSpPr>
          <p:nvPr>
            <p:ph idx="1"/>
          </p:nvPr>
        </p:nvSpPr>
        <p:spPr/>
        <p:txBody>
          <a:bodyPr>
            <a:normAutofit fontScale="92500" lnSpcReduction="10000"/>
          </a:bodyPr>
          <a:lstStyle/>
          <a:p>
            <a:pPr marL="0" indent="0" algn="l" fontAlgn="base">
              <a:buNone/>
            </a:pPr>
            <a:r>
              <a:rPr lang="en-US" b="1" i="0" dirty="0">
                <a:solidFill>
                  <a:srgbClr val="273239"/>
                </a:solidFill>
                <a:effectLst/>
                <a:latin typeface="urw-din"/>
              </a:rPr>
              <a:t>Connection Establishment –</a:t>
            </a:r>
            <a:r>
              <a:rPr lang="en-US" b="0" i="0" dirty="0">
                <a:solidFill>
                  <a:srgbClr val="273239"/>
                </a:solidFill>
                <a:effectLst/>
                <a:latin typeface="urw-din"/>
              </a:rPr>
              <a:t> </a:t>
            </a:r>
          </a:p>
          <a:p>
            <a:pPr algn="l" fontAlgn="base"/>
            <a:r>
              <a:rPr lang="en-US" b="0" i="0" dirty="0">
                <a:solidFill>
                  <a:srgbClr val="273239"/>
                </a:solidFill>
                <a:effectLst/>
                <a:latin typeface="urw-din"/>
              </a:rPr>
              <a:t>1. Sender starts the process with the following: </a:t>
            </a:r>
          </a:p>
          <a:p>
            <a:pPr algn="l" fontAlgn="base">
              <a:buFont typeface="Arial" panose="020B0604020202020204" pitchFamily="34" charset="0"/>
              <a:buChar char="•"/>
            </a:pPr>
            <a:r>
              <a:rPr lang="en-US" b="1" i="0" dirty="0">
                <a:solidFill>
                  <a:srgbClr val="273239"/>
                </a:solidFill>
                <a:effectLst/>
                <a:latin typeface="urw-din"/>
              </a:rPr>
              <a:t>Sequence number (Seq=521):</a:t>
            </a:r>
            <a:r>
              <a:rPr lang="en-US" b="0" i="0" dirty="0">
                <a:solidFill>
                  <a:srgbClr val="273239"/>
                </a:solidFill>
                <a:effectLst/>
                <a:latin typeface="urw-din"/>
              </a:rPr>
              <a:t> contains the random initial sequence number generated at the sender side.</a:t>
            </a:r>
          </a:p>
          <a:p>
            <a:pPr algn="l" fontAlgn="base">
              <a:buFont typeface="Arial" panose="020B0604020202020204" pitchFamily="34" charset="0"/>
              <a:buChar char="•"/>
            </a:pPr>
            <a:r>
              <a:rPr lang="en-US" b="1" i="0" dirty="0">
                <a:solidFill>
                  <a:srgbClr val="273239"/>
                </a:solidFill>
                <a:effectLst/>
                <a:latin typeface="urw-din"/>
              </a:rPr>
              <a:t>Syn flag (Syn=1):</a:t>
            </a:r>
            <a:r>
              <a:rPr lang="en-US" b="0" i="0" dirty="0">
                <a:solidFill>
                  <a:srgbClr val="273239"/>
                </a:solidFill>
                <a:effectLst/>
                <a:latin typeface="urw-din"/>
              </a:rPr>
              <a:t> request the receiver to synchronize its sequence number with the above-provided sequence number.</a:t>
            </a:r>
          </a:p>
          <a:p>
            <a:pPr algn="l" fontAlgn="base">
              <a:buFont typeface="Arial" panose="020B0604020202020204" pitchFamily="34" charset="0"/>
              <a:buChar char="•"/>
            </a:pPr>
            <a:r>
              <a:rPr lang="en-US" b="1" i="0" dirty="0">
                <a:solidFill>
                  <a:srgbClr val="273239"/>
                </a:solidFill>
                <a:effectLst/>
                <a:latin typeface="urw-din"/>
              </a:rPr>
              <a:t>Maximum segment size (MSS=1460 B):</a:t>
            </a:r>
            <a:r>
              <a:rPr lang="en-US" b="0" i="0" dirty="0">
                <a:solidFill>
                  <a:srgbClr val="273239"/>
                </a:solidFill>
                <a:effectLst/>
                <a:latin typeface="urw-din"/>
              </a:rPr>
              <a:t> sender tells its maximum segment size, so that receiver sends datagram which won’t require any fragmentation. MSS field is present inside </a:t>
            </a:r>
            <a:r>
              <a:rPr lang="en-US" b="1" i="0" dirty="0">
                <a:solidFill>
                  <a:srgbClr val="273239"/>
                </a:solidFill>
                <a:effectLst/>
                <a:latin typeface="urw-din"/>
              </a:rPr>
              <a:t>Option</a:t>
            </a:r>
            <a:r>
              <a:rPr lang="en-US" b="0" i="0" dirty="0">
                <a:solidFill>
                  <a:srgbClr val="273239"/>
                </a:solidFill>
                <a:effectLst/>
                <a:latin typeface="urw-din"/>
              </a:rPr>
              <a:t> field in TCP header.</a:t>
            </a:r>
          </a:p>
          <a:p>
            <a:pPr algn="l" fontAlgn="base">
              <a:buFont typeface="Arial" panose="020B0604020202020204" pitchFamily="34" charset="0"/>
              <a:buChar char="•"/>
            </a:pPr>
            <a:r>
              <a:rPr lang="en-US" b="1" i="0" dirty="0">
                <a:solidFill>
                  <a:srgbClr val="273239"/>
                </a:solidFill>
                <a:effectLst/>
                <a:latin typeface="urw-din"/>
              </a:rPr>
              <a:t>Window size (window=14600 B):</a:t>
            </a:r>
            <a:r>
              <a:rPr lang="en-US" b="0" i="0" dirty="0">
                <a:solidFill>
                  <a:srgbClr val="273239"/>
                </a:solidFill>
                <a:effectLst/>
                <a:latin typeface="urw-din"/>
              </a:rPr>
              <a:t> sender tells about his buffer capacity in which he has to store messages from the receiver.</a:t>
            </a:r>
          </a:p>
          <a:p>
            <a:endParaRPr lang="en-IN" dirty="0"/>
          </a:p>
        </p:txBody>
      </p:sp>
      <p:sp>
        <p:nvSpPr>
          <p:cNvPr id="4" name="Slide Number Placeholder 3">
            <a:extLst>
              <a:ext uri="{FF2B5EF4-FFF2-40B4-BE49-F238E27FC236}">
                <a16:creationId xmlns:a16="http://schemas.microsoft.com/office/drawing/2014/main" id="{E222BF07-FDCD-FBC6-FAA3-A2BBF8327860}"/>
              </a:ext>
            </a:extLst>
          </p:cNvPr>
          <p:cNvSpPr>
            <a:spLocks noGrp="1"/>
          </p:cNvSpPr>
          <p:nvPr>
            <p:ph type="sldNum" sz="quarter" idx="12"/>
          </p:nvPr>
        </p:nvSpPr>
        <p:spPr/>
        <p:txBody>
          <a:bodyPr/>
          <a:lstStyle/>
          <a:p>
            <a:fld id="{BDCDBBEF-AA6C-4BA6-85B2-A17D7F280E38}" type="slidenum">
              <a:rPr lang="en-US" smtClean="0"/>
              <a:t>6</a:t>
            </a:fld>
            <a:endParaRPr lang="en-US"/>
          </a:p>
        </p:txBody>
      </p:sp>
    </p:spTree>
    <p:extLst>
      <p:ext uri="{BB962C8B-B14F-4D97-AF65-F5344CB8AC3E}">
        <p14:creationId xmlns:p14="http://schemas.microsoft.com/office/powerpoint/2010/main" val="398254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4172-CD85-47C3-224A-2ED660A1E6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ABBCB9-F702-1DC6-77B9-0C6871A81651}"/>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latin typeface="urw-din"/>
              </a:rPr>
              <a:t>Sequence number (Seq=2000):</a:t>
            </a:r>
            <a:r>
              <a:rPr lang="en-US" b="0" i="0" dirty="0">
                <a:solidFill>
                  <a:srgbClr val="273239"/>
                </a:solidFill>
                <a:effectLst/>
                <a:latin typeface="urw-din"/>
              </a:rPr>
              <a:t> contains the random initial sequence number generated at the receiver side.</a:t>
            </a:r>
          </a:p>
          <a:p>
            <a:pPr algn="l" fontAlgn="base">
              <a:buFont typeface="Arial" panose="020B0604020202020204" pitchFamily="34" charset="0"/>
              <a:buChar char="•"/>
            </a:pPr>
            <a:r>
              <a:rPr lang="en-US" b="1" i="0" dirty="0">
                <a:solidFill>
                  <a:srgbClr val="273239"/>
                </a:solidFill>
                <a:effectLst/>
                <a:latin typeface="urw-din"/>
              </a:rPr>
              <a:t>Syn flag (Syn=1):</a:t>
            </a:r>
            <a:r>
              <a:rPr lang="en-US" b="0" i="0" dirty="0">
                <a:solidFill>
                  <a:srgbClr val="273239"/>
                </a:solidFill>
                <a:effectLst/>
                <a:latin typeface="urw-din"/>
              </a:rPr>
              <a:t> request the sender to synchronize its sequence number with the above-provided sequence number.</a:t>
            </a:r>
          </a:p>
          <a:p>
            <a:pPr algn="l" fontAlgn="base">
              <a:buFont typeface="Arial" panose="020B0604020202020204" pitchFamily="34" charset="0"/>
              <a:buChar char="•"/>
            </a:pPr>
            <a:r>
              <a:rPr lang="en-US" b="1" i="0" dirty="0">
                <a:solidFill>
                  <a:srgbClr val="273239"/>
                </a:solidFill>
                <a:effectLst/>
                <a:latin typeface="urw-din"/>
              </a:rPr>
              <a:t>Maximum segment size (MSS=500 B):</a:t>
            </a:r>
            <a:r>
              <a:rPr lang="en-US" b="0" i="0" dirty="0">
                <a:solidFill>
                  <a:srgbClr val="273239"/>
                </a:solidFill>
                <a:effectLst/>
                <a:latin typeface="urw-din"/>
              </a:rPr>
              <a:t> sender tells its maximum segment size, so that receiver sends datagram which won’t require any fragmentation. MSS field is present inside </a:t>
            </a:r>
            <a:r>
              <a:rPr lang="en-US" b="1" i="0" dirty="0">
                <a:solidFill>
                  <a:srgbClr val="273239"/>
                </a:solidFill>
                <a:effectLst/>
                <a:latin typeface="urw-din"/>
              </a:rPr>
              <a:t>Option</a:t>
            </a:r>
            <a:r>
              <a:rPr lang="en-US" b="0" i="0" dirty="0">
                <a:solidFill>
                  <a:srgbClr val="273239"/>
                </a:solidFill>
                <a:effectLst/>
                <a:latin typeface="urw-din"/>
              </a:rPr>
              <a:t> field in TCP header. </a:t>
            </a:r>
            <a:br>
              <a:rPr lang="en-US" b="0" i="0" dirty="0">
                <a:solidFill>
                  <a:srgbClr val="273239"/>
                </a:solidFill>
                <a:effectLst/>
                <a:latin typeface="urw-din"/>
              </a:rPr>
            </a:br>
            <a:r>
              <a:rPr lang="en-US" b="0" i="0" dirty="0">
                <a:solidFill>
                  <a:srgbClr val="273239"/>
                </a:solidFill>
                <a:effectLst/>
                <a:latin typeface="urw-din"/>
              </a:rPr>
              <a:t>Since </a:t>
            </a:r>
            <a:r>
              <a:rPr lang="en-US" b="0" i="0" dirty="0" err="1">
                <a:solidFill>
                  <a:srgbClr val="273239"/>
                </a:solidFill>
                <a:effectLst/>
                <a:latin typeface="urw-din"/>
              </a:rPr>
              <a:t>MSS</a:t>
            </a:r>
            <a:r>
              <a:rPr lang="en-US" b="0" i="0" baseline="-25000" dirty="0" err="1">
                <a:solidFill>
                  <a:srgbClr val="273239"/>
                </a:solidFill>
                <a:effectLst/>
                <a:latin typeface="urw-din"/>
              </a:rPr>
              <a:t>receiver</a:t>
            </a:r>
            <a:r>
              <a:rPr lang="en-US" b="0" i="0" dirty="0">
                <a:solidFill>
                  <a:srgbClr val="273239"/>
                </a:solidFill>
                <a:effectLst/>
                <a:latin typeface="urw-din"/>
              </a:rPr>
              <a:t> &lt; </a:t>
            </a:r>
            <a:r>
              <a:rPr lang="en-US" b="0" i="0" dirty="0" err="1">
                <a:solidFill>
                  <a:srgbClr val="273239"/>
                </a:solidFill>
                <a:effectLst/>
                <a:latin typeface="urw-din"/>
              </a:rPr>
              <a:t>MSS</a:t>
            </a:r>
            <a:r>
              <a:rPr lang="en-US" b="0" i="0" baseline="-25000" dirty="0" err="1">
                <a:solidFill>
                  <a:srgbClr val="273239"/>
                </a:solidFill>
                <a:effectLst/>
                <a:latin typeface="urw-din"/>
              </a:rPr>
              <a:t>sender</a:t>
            </a:r>
            <a:r>
              <a:rPr lang="en-US" b="0" i="0" dirty="0">
                <a:solidFill>
                  <a:srgbClr val="273239"/>
                </a:solidFill>
                <a:effectLst/>
                <a:latin typeface="urw-din"/>
              </a:rPr>
              <a:t>, both parties agree for minimum MSS i.e., 500 B to avoid fragmentation of packets at both ends.</a:t>
            </a:r>
          </a:p>
          <a:p>
            <a:endParaRPr lang="en-IN" dirty="0"/>
          </a:p>
        </p:txBody>
      </p:sp>
      <p:sp>
        <p:nvSpPr>
          <p:cNvPr id="4" name="Slide Number Placeholder 3">
            <a:extLst>
              <a:ext uri="{FF2B5EF4-FFF2-40B4-BE49-F238E27FC236}">
                <a16:creationId xmlns:a16="http://schemas.microsoft.com/office/drawing/2014/main" id="{D8E7A28B-45CC-CE4C-205B-3A462EBBC520}"/>
              </a:ext>
            </a:extLst>
          </p:cNvPr>
          <p:cNvSpPr>
            <a:spLocks noGrp="1"/>
          </p:cNvSpPr>
          <p:nvPr>
            <p:ph type="sldNum" sz="quarter" idx="12"/>
          </p:nvPr>
        </p:nvSpPr>
        <p:spPr/>
        <p:txBody>
          <a:bodyPr/>
          <a:lstStyle/>
          <a:p>
            <a:fld id="{BDCDBBEF-AA6C-4BA6-85B2-A17D7F280E38}" type="slidenum">
              <a:rPr lang="en-US" smtClean="0"/>
              <a:t>7</a:t>
            </a:fld>
            <a:endParaRPr lang="en-US"/>
          </a:p>
        </p:txBody>
      </p:sp>
    </p:spTree>
    <p:extLst>
      <p:ext uri="{BB962C8B-B14F-4D97-AF65-F5344CB8AC3E}">
        <p14:creationId xmlns:p14="http://schemas.microsoft.com/office/powerpoint/2010/main" val="69244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0590-A1BF-8500-F2B7-D57A2C45778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AD94D6D-1FC7-34F7-4863-F344BC7E0676}"/>
              </a:ext>
            </a:extLst>
          </p:cNvPr>
          <p:cNvPicPr>
            <a:picLocks noGrp="1" noChangeAspect="1"/>
          </p:cNvPicPr>
          <p:nvPr>
            <p:ph idx="1"/>
          </p:nvPr>
        </p:nvPicPr>
        <p:blipFill>
          <a:blip r:embed="rId2"/>
          <a:stretch>
            <a:fillRect/>
          </a:stretch>
        </p:blipFill>
        <p:spPr>
          <a:xfrm>
            <a:off x="2731478" y="2389524"/>
            <a:ext cx="6729043" cy="3223539"/>
          </a:xfrm>
        </p:spPr>
      </p:pic>
      <p:sp>
        <p:nvSpPr>
          <p:cNvPr id="4" name="Slide Number Placeholder 3">
            <a:extLst>
              <a:ext uri="{FF2B5EF4-FFF2-40B4-BE49-F238E27FC236}">
                <a16:creationId xmlns:a16="http://schemas.microsoft.com/office/drawing/2014/main" id="{F8797DC2-FB49-5E8B-7F92-2F6D7674C378}"/>
              </a:ext>
            </a:extLst>
          </p:cNvPr>
          <p:cNvSpPr>
            <a:spLocks noGrp="1"/>
          </p:cNvSpPr>
          <p:nvPr>
            <p:ph type="sldNum" sz="quarter" idx="12"/>
          </p:nvPr>
        </p:nvSpPr>
        <p:spPr/>
        <p:txBody>
          <a:bodyPr/>
          <a:lstStyle/>
          <a:p>
            <a:fld id="{BDCDBBEF-AA6C-4BA6-85B2-A17D7F280E38}" type="slidenum">
              <a:rPr lang="en-US" smtClean="0"/>
              <a:t>8</a:t>
            </a:fld>
            <a:endParaRPr lang="en-US"/>
          </a:p>
        </p:txBody>
      </p:sp>
    </p:spTree>
    <p:extLst>
      <p:ext uri="{BB962C8B-B14F-4D97-AF65-F5344CB8AC3E}">
        <p14:creationId xmlns:p14="http://schemas.microsoft.com/office/powerpoint/2010/main" val="250959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EE2F-FC02-4CBC-E241-1F2AFFB14B67}"/>
              </a:ext>
            </a:extLst>
          </p:cNvPr>
          <p:cNvSpPr>
            <a:spLocks noGrp="1"/>
          </p:cNvSpPr>
          <p:nvPr>
            <p:ph type="title"/>
          </p:nvPr>
        </p:nvSpPr>
        <p:spPr/>
        <p:txBody>
          <a:bodyPr/>
          <a:lstStyle/>
          <a:p>
            <a:r>
              <a:rPr lang="en-IN" b="1" i="0" dirty="0">
                <a:solidFill>
                  <a:srgbClr val="333333"/>
                </a:solidFill>
                <a:effectLst/>
                <a:latin typeface="Source Sans Pro" panose="020B0503030403020204" pitchFamily="34" charset="0"/>
              </a:rPr>
              <a:t>TCP Connection Termination:</a:t>
            </a:r>
            <a:endParaRPr lang="en-IN" dirty="0"/>
          </a:p>
        </p:txBody>
      </p:sp>
      <p:sp>
        <p:nvSpPr>
          <p:cNvPr id="3" name="Content Placeholder 2">
            <a:extLst>
              <a:ext uri="{FF2B5EF4-FFF2-40B4-BE49-F238E27FC236}">
                <a16:creationId xmlns:a16="http://schemas.microsoft.com/office/drawing/2014/main" id="{6D6A8147-CC86-894B-5C6F-443824CA2BB9}"/>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US" b="0" i="0" dirty="0">
                <a:solidFill>
                  <a:srgbClr val="333333"/>
                </a:solidFill>
                <a:effectLst/>
                <a:latin typeface="Source Sans Pro" panose="020B0503030403020204" pitchFamily="34" charset="0"/>
              </a:rPr>
              <a:t>TCP provides for a graceful close that involves independent termination of each direction of the connection. A termination is initiated when an application tells TCP that it has no more data to send.</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The TCP entity completes transmission of its data and upon receiving acknowledgement from the receiver, issues a segment with the FIN bit set.</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Upon receiving a FIN segment, A TCP entity informs its application that the other entity has terminated its transmission of data.</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For e.g. as shown in fig below the TCP entity in host A terminates its transmission first by issuing a FIN segment. Host B sends an ACK segment to acknowledge receipt of the FIN segment from A. The FIN segment uses one byte, so the ACK is 5087 as shown in the example.</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After B receives the FIN segment, the direction of the flow from B to A is still open. In fig below host B sends 150 bytes in one segment, followed by a FIN segment. Host A then send s an acknowledgment. The TCP in host A then enters the TIME_WAIT state and starts the TIME_WAIT timer with an initial value set to twice the maximum segment lifetime (2MSL).</a:t>
            </a:r>
          </a:p>
          <a:p>
            <a:pPr algn="l">
              <a:buFont typeface="Arial" panose="020B0604020202020204" pitchFamily="34" charset="0"/>
              <a:buChar char="•"/>
            </a:pPr>
            <a:r>
              <a:rPr lang="en-US" b="0" i="0" dirty="0">
                <a:solidFill>
                  <a:srgbClr val="333333"/>
                </a:solidFill>
                <a:effectLst/>
                <a:latin typeface="Source Sans Pro" panose="020B0503030403020204" pitchFamily="34" charset="0"/>
              </a:rPr>
              <a:t>The only valid segment that can arrive while host A is in the TIME_WAIT state is a retransmission of the FIN segment from host B(if host A’s ACK was lost, and host B’s retransmission time-out has expired).</a:t>
            </a:r>
          </a:p>
          <a:p>
            <a:pPr marL="0" indent="0">
              <a:buNone/>
            </a:pPr>
            <a:endParaRPr lang="en-IN" dirty="0"/>
          </a:p>
        </p:txBody>
      </p:sp>
      <p:sp>
        <p:nvSpPr>
          <p:cNvPr id="4" name="Slide Number Placeholder 3">
            <a:extLst>
              <a:ext uri="{FF2B5EF4-FFF2-40B4-BE49-F238E27FC236}">
                <a16:creationId xmlns:a16="http://schemas.microsoft.com/office/drawing/2014/main" id="{28E014BD-A1EB-F457-9034-8AFC0E7284E4}"/>
              </a:ext>
            </a:extLst>
          </p:cNvPr>
          <p:cNvSpPr>
            <a:spLocks noGrp="1"/>
          </p:cNvSpPr>
          <p:nvPr>
            <p:ph type="sldNum" sz="quarter" idx="12"/>
          </p:nvPr>
        </p:nvSpPr>
        <p:spPr/>
        <p:txBody>
          <a:bodyPr/>
          <a:lstStyle/>
          <a:p>
            <a:fld id="{BDCDBBEF-AA6C-4BA6-85B2-A17D7F280E38}" type="slidenum">
              <a:rPr lang="en-US" smtClean="0"/>
              <a:t>9</a:t>
            </a:fld>
            <a:endParaRPr lang="en-US"/>
          </a:p>
        </p:txBody>
      </p:sp>
    </p:spTree>
    <p:extLst>
      <p:ext uri="{BB962C8B-B14F-4D97-AF65-F5344CB8AC3E}">
        <p14:creationId xmlns:p14="http://schemas.microsoft.com/office/powerpoint/2010/main" val="2008723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38</TotalTime>
  <Words>1559</Words>
  <Application>Microsoft Office PowerPoint</Application>
  <PresentationFormat>Widescreen</PresentationFormat>
  <Paragraphs>123</Paragraphs>
  <Slides>20</Slides>
  <Notes>0</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36" baseType="lpstr">
      <vt:lpstr>Arial</vt:lpstr>
      <vt:lpstr>Calibri</vt:lpstr>
      <vt:lpstr>Calibri Light</vt:lpstr>
      <vt:lpstr>Casper</vt:lpstr>
      <vt:lpstr>Casper Bold</vt:lpstr>
      <vt:lpstr>Heebo</vt:lpstr>
      <vt:lpstr>Karla</vt:lpstr>
      <vt:lpstr>Nunito</vt:lpstr>
      <vt:lpstr>Raleway ExtraBold</vt:lpstr>
      <vt:lpstr>Roboto</vt:lpstr>
      <vt:lpstr>Source Sans Pro</vt:lpstr>
      <vt:lpstr>Times New Roman</vt:lpstr>
      <vt:lpstr>urw-din</vt:lpstr>
      <vt:lpstr>1_Office Theme</vt:lpstr>
      <vt:lpstr>Contents Slide Master</vt:lpstr>
      <vt:lpstr>CorelDRAW</vt:lpstr>
      <vt:lpstr>PowerPoint Presentation</vt:lpstr>
      <vt:lpstr>Course Objectives  </vt:lpstr>
      <vt:lpstr>Course Objectives  </vt:lpstr>
      <vt:lpstr>Table of Contents </vt:lpstr>
      <vt:lpstr>Elements of transport protocols</vt:lpstr>
      <vt:lpstr>Connection establishment and release </vt:lpstr>
      <vt:lpstr>PowerPoint Presentation</vt:lpstr>
      <vt:lpstr>PowerPoint Presentation</vt:lpstr>
      <vt:lpstr>TCP Connection Termination:</vt:lpstr>
      <vt:lpstr>PowerPoint Presentation</vt:lpstr>
      <vt:lpstr>Handshaking Protocol </vt:lpstr>
      <vt:lpstr>PowerPoint Presentation</vt:lpstr>
      <vt:lpstr>PowerPoint Presentation</vt:lpstr>
      <vt:lpstr> 3-Way Handshake Connection Establishment Process </vt:lpstr>
      <vt:lpstr>PowerPoint Presentation</vt:lpstr>
      <vt:lpstr>PowerPoint Presentation</vt:lpstr>
      <vt:lpstr>PowerPoint Presentation</vt:lpstr>
      <vt:lpstr> 3 -Way Handshake Closing Connection Process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Monica Luthra</cp:lastModifiedBy>
  <cp:revision>105</cp:revision>
  <dcterms:created xsi:type="dcterms:W3CDTF">2019-01-09T10:33:00Z</dcterms:created>
  <dcterms:modified xsi:type="dcterms:W3CDTF">2022-10-31T00:44:02Z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