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handoutMasterIdLst>
    <p:handoutMasterId r:id="rId14"/>
  </p:handoutMasterIdLst>
  <p:sldIdLst>
    <p:sldId id="380" r:id="rId3"/>
    <p:sldId id="381" r:id="rId4"/>
    <p:sldId id="425" r:id="rId5"/>
    <p:sldId id="424" r:id="rId6"/>
    <p:sldId id="274" r:id="rId7"/>
    <p:sldId id="275" r:id="rId8"/>
    <p:sldId id="276" r:id="rId9"/>
    <p:sldId id="426" r:id="rId10"/>
    <p:sldId id="385" r:id="rId11"/>
    <p:sldId id="3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11/4/2022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25156" y="526452"/>
            <a:ext cx="6541685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000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7568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ctr" defTabSz="1219200" rtl="0" eaLnBrk="1" latinLnBrk="1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eaky_bucke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ques10.com/p/31441/what-is-traffic-shaping-explain-leaky-bucket-algor/" TargetMode="External"/><Relationship Id="rId5" Type="http://schemas.openxmlformats.org/officeDocument/2006/relationships/hyperlink" Target="https://en.wikipedia.org/wiki/Token_bucket" TargetMode="External"/><Relationship Id="rId4" Type="http://schemas.openxmlformats.org/officeDocument/2006/relationships/hyperlink" Target="https://www.geeksforgeeks.org/leaky-bucket-algorith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15648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/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/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795" imgH="2163445" progId="">
                  <p:embed/>
                </p:oleObj>
              </mc:Choice>
              <mc:Fallback>
                <p:oleObj name="CorelDRAW" r:id="rId2" imgW="2169795" imgH="2163445" progId="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/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06005" y="5577219"/>
            <a:ext cx="552948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r>
              <a:rPr lang="en-US" sz="1400" dirty="0"/>
              <a:t>Introduction to UDP protocol.</a:t>
            </a:r>
          </a:p>
          <a:p>
            <a:r>
              <a:rPr lang="en-US" sz="1400"/>
              <a:t> Principles of Reliable Data Transfer </a:t>
            </a:r>
          </a:p>
          <a:p>
            <a:r>
              <a:rPr lang="en-US" sz="1600" b="1">
                <a:latin typeface="Casper" panose="02000506000000020004"/>
                <a:cs typeface="Times New Roman" panose="02020603050405020304" pitchFamily="18" charset="0"/>
              </a:rPr>
              <a:t>By </a:t>
            </a:r>
            <a:r>
              <a:rPr lang="en-US" sz="1600" b="1" dirty="0">
                <a:latin typeface="Casper" panose="02000506000000020004"/>
                <a:cs typeface="Times New Roman" panose="02020603050405020304" pitchFamily="18" charset="0"/>
              </a:rPr>
              <a:t>: Dr.Monica Luthra(E9836)</a:t>
            </a:r>
            <a:endParaRPr lang="en-US" sz="1600" dirty="0">
              <a:latin typeface="Casper" panose="02000506000000020004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488466" y="1997794"/>
            <a:ext cx="9750068" cy="1548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400" b="1" dirty="0">
                <a:latin typeface="Casper" panose="02000506000000020004"/>
                <a:ea typeface="Karla" pitchFamily="2" charset="0"/>
                <a:cs typeface="Karla" pitchFamily="2" charset="0"/>
              </a:rPr>
              <a:t>INSTITUTE: UIE (AIT-CSE)</a:t>
            </a:r>
            <a:endParaRPr lang="en-US" sz="4400" dirty="0">
              <a:latin typeface="Casper" panose="020005060000000200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400" dirty="0">
                <a:latin typeface="Casper" panose="02000506000000020004"/>
                <a:ea typeface="Calibri" panose="020F0502020204030204" pitchFamily="34" charset="0"/>
                <a:cs typeface="Times New Roman" panose="02020603050405020304" pitchFamily="18" charset="0"/>
              </a:rPr>
              <a:t>Computer Networks </a:t>
            </a:r>
            <a:r>
              <a:rPr lang="en-US" sz="4400">
                <a:latin typeface="Casper" panose="02000506000000020004"/>
                <a:ea typeface="Calibri" panose="020F0502020204030204" pitchFamily="34" charset="0"/>
                <a:cs typeface="Times New Roman" panose="02020603050405020304" pitchFamily="18" charset="0"/>
              </a:rPr>
              <a:t>CST- 335</a:t>
            </a:r>
            <a:endParaRPr lang="en-US" sz="4400" dirty="0">
              <a:latin typeface="Casper" panose="020005060000000200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</a:t>
            </a:fld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016284" y="6323296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/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/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-1" fmla="*/ 0 w 3225800"/>
              <a:gd name="connsiteY0-2" fmla="*/ 1612900 h 3225800"/>
              <a:gd name="connsiteX1-3" fmla="*/ 1612900 w 3225800"/>
              <a:gd name="connsiteY1-4" fmla="*/ 0 h 3225800"/>
              <a:gd name="connsiteX2-5" fmla="*/ 2430463 w 3225800"/>
              <a:gd name="connsiteY2-6" fmla="*/ 817563 h 3225800"/>
              <a:gd name="connsiteX3-7" fmla="*/ 3225800 w 3225800"/>
              <a:gd name="connsiteY3-8" fmla="*/ 1612900 h 3225800"/>
              <a:gd name="connsiteX4-9" fmla="*/ 1612900 w 3225800"/>
              <a:gd name="connsiteY4-10" fmla="*/ 3225800 h 3225800"/>
              <a:gd name="connsiteX5" fmla="*/ 0 w 3225800"/>
              <a:gd name="connsiteY5" fmla="*/ 1612900 h 3225800"/>
              <a:gd name="connsiteX0-11" fmla="*/ 0 w 3225800"/>
              <a:gd name="connsiteY0-12" fmla="*/ 1612900 h 3225800"/>
              <a:gd name="connsiteX1-13" fmla="*/ 1612900 w 3225800"/>
              <a:gd name="connsiteY1-14" fmla="*/ 0 h 3225800"/>
              <a:gd name="connsiteX2-15" fmla="*/ 2430463 w 3225800"/>
              <a:gd name="connsiteY2-16" fmla="*/ 817563 h 3225800"/>
              <a:gd name="connsiteX3-17" fmla="*/ 3225800 w 3225800"/>
              <a:gd name="connsiteY3-18" fmla="*/ 1612900 h 3225800"/>
              <a:gd name="connsiteX4-19" fmla="*/ 2430463 w 3225800"/>
              <a:gd name="connsiteY4-20" fmla="*/ 2413000 h 3225800"/>
              <a:gd name="connsiteX5-21" fmla="*/ 1612900 w 3225800"/>
              <a:gd name="connsiteY5-22" fmla="*/ 3225800 h 3225800"/>
              <a:gd name="connsiteX6" fmla="*/ 0 w 3225800"/>
              <a:gd name="connsiteY6" fmla="*/ 1612900 h 3225800"/>
              <a:gd name="connsiteX0-23" fmla="*/ 3225800 w 3317240"/>
              <a:gd name="connsiteY0-24" fmla="*/ 1612900 h 3225800"/>
              <a:gd name="connsiteX1-25" fmla="*/ 2430463 w 3317240"/>
              <a:gd name="connsiteY1-26" fmla="*/ 2413000 h 3225800"/>
              <a:gd name="connsiteX2-27" fmla="*/ 1612900 w 3317240"/>
              <a:gd name="connsiteY2-28" fmla="*/ 3225800 h 3225800"/>
              <a:gd name="connsiteX3-29" fmla="*/ 0 w 3317240"/>
              <a:gd name="connsiteY3-30" fmla="*/ 1612900 h 3225800"/>
              <a:gd name="connsiteX4-31" fmla="*/ 1612900 w 3317240"/>
              <a:gd name="connsiteY4-32" fmla="*/ 0 h 3225800"/>
              <a:gd name="connsiteX5-33" fmla="*/ 2430463 w 3317240"/>
              <a:gd name="connsiteY5-34" fmla="*/ 817563 h 3225800"/>
              <a:gd name="connsiteX6-35" fmla="*/ 3317240 w 3317240"/>
              <a:gd name="connsiteY6-36" fmla="*/ 1704340 h 3225800"/>
              <a:gd name="connsiteX0-37" fmla="*/ 2430463 w 3317240"/>
              <a:gd name="connsiteY0-38" fmla="*/ 2413000 h 3225800"/>
              <a:gd name="connsiteX1-39" fmla="*/ 1612900 w 3317240"/>
              <a:gd name="connsiteY1-40" fmla="*/ 3225800 h 3225800"/>
              <a:gd name="connsiteX2-41" fmla="*/ 0 w 3317240"/>
              <a:gd name="connsiteY2-42" fmla="*/ 1612900 h 3225800"/>
              <a:gd name="connsiteX3-43" fmla="*/ 1612900 w 3317240"/>
              <a:gd name="connsiteY3-44" fmla="*/ 0 h 3225800"/>
              <a:gd name="connsiteX4-45" fmla="*/ 2430463 w 3317240"/>
              <a:gd name="connsiteY4-46" fmla="*/ 817563 h 3225800"/>
              <a:gd name="connsiteX5-47" fmla="*/ 3317240 w 3317240"/>
              <a:gd name="connsiteY5-48" fmla="*/ 1704340 h 3225800"/>
              <a:gd name="connsiteX0-49" fmla="*/ 2430463 w 2430463"/>
              <a:gd name="connsiteY0-50" fmla="*/ 2413000 h 3225800"/>
              <a:gd name="connsiteX1-51" fmla="*/ 1612900 w 2430463"/>
              <a:gd name="connsiteY1-52" fmla="*/ 3225800 h 3225800"/>
              <a:gd name="connsiteX2-53" fmla="*/ 0 w 2430463"/>
              <a:gd name="connsiteY2-54" fmla="*/ 1612900 h 3225800"/>
              <a:gd name="connsiteX3-55" fmla="*/ 1612900 w 2430463"/>
              <a:gd name="connsiteY3-56" fmla="*/ 0 h 3225800"/>
              <a:gd name="connsiteX4-57" fmla="*/ 2430463 w 2430463"/>
              <a:gd name="connsiteY4-58" fmla="*/ 817563 h 3225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3" name="Diamond 6"/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-1" fmla="*/ 0 w 3225800"/>
              <a:gd name="connsiteY0-2" fmla="*/ 1612900 h 3225800"/>
              <a:gd name="connsiteX1-3" fmla="*/ 1612900 w 3225800"/>
              <a:gd name="connsiteY1-4" fmla="*/ 0 h 3225800"/>
              <a:gd name="connsiteX2-5" fmla="*/ 2430463 w 3225800"/>
              <a:gd name="connsiteY2-6" fmla="*/ 817563 h 3225800"/>
              <a:gd name="connsiteX3-7" fmla="*/ 3225800 w 3225800"/>
              <a:gd name="connsiteY3-8" fmla="*/ 1612900 h 3225800"/>
              <a:gd name="connsiteX4-9" fmla="*/ 1612900 w 3225800"/>
              <a:gd name="connsiteY4-10" fmla="*/ 3225800 h 3225800"/>
              <a:gd name="connsiteX5" fmla="*/ 0 w 3225800"/>
              <a:gd name="connsiteY5" fmla="*/ 1612900 h 3225800"/>
              <a:gd name="connsiteX0-11" fmla="*/ 0 w 3225800"/>
              <a:gd name="connsiteY0-12" fmla="*/ 1612900 h 3225800"/>
              <a:gd name="connsiteX1-13" fmla="*/ 1612900 w 3225800"/>
              <a:gd name="connsiteY1-14" fmla="*/ 0 h 3225800"/>
              <a:gd name="connsiteX2-15" fmla="*/ 2430463 w 3225800"/>
              <a:gd name="connsiteY2-16" fmla="*/ 817563 h 3225800"/>
              <a:gd name="connsiteX3-17" fmla="*/ 3225800 w 3225800"/>
              <a:gd name="connsiteY3-18" fmla="*/ 1612900 h 3225800"/>
              <a:gd name="connsiteX4-19" fmla="*/ 2430463 w 3225800"/>
              <a:gd name="connsiteY4-20" fmla="*/ 2413000 h 3225800"/>
              <a:gd name="connsiteX5-21" fmla="*/ 1612900 w 3225800"/>
              <a:gd name="connsiteY5-22" fmla="*/ 3225800 h 3225800"/>
              <a:gd name="connsiteX6" fmla="*/ 0 w 3225800"/>
              <a:gd name="connsiteY6" fmla="*/ 1612900 h 3225800"/>
              <a:gd name="connsiteX0-23" fmla="*/ 3225800 w 3317240"/>
              <a:gd name="connsiteY0-24" fmla="*/ 1612900 h 3225800"/>
              <a:gd name="connsiteX1-25" fmla="*/ 2430463 w 3317240"/>
              <a:gd name="connsiteY1-26" fmla="*/ 2413000 h 3225800"/>
              <a:gd name="connsiteX2-27" fmla="*/ 1612900 w 3317240"/>
              <a:gd name="connsiteY2-28" fmla="*/ 3225800 h 3225800"/>
              <a:gd name="connsiteX3-29" fmla="*/ 0 w 3317240"/>
              <a:gd name="connsiteY3-30" fmla="*/ 1612900 h 3225800"/>
              <a:gd name="connsiteX4-31" fmla="*/ 1612900 w 3317240"/>
              <a:gd name="connsiteY4-32" fmla="*/ 0 h 3225800"/>
              <a:gd name="connsiteX5-33" fmla="*/ 2430463 w 3317240"/>
              <a:gd name="connsiteY5-34" fmla="*/ 817563 h 3225800"/>
              <a:gd name="connsiteX6-35" fmla="*/ 3317240 w 3317240"/>
              <a:gd name="connsiteY6-36" fmla="*/ 1704340 h 3225800"/>
              <a:gd name="connsiteX0-37" fmla="*/ 2430463 w 3317240"/>
              <a:gd name="connsiteY0-38" fmla="*/ 2413000 h 3225800"/>
              <a:gd name="connsiteX1-39" fmla="*/ 1612900 w 3317240"/>
              <a:gd name="connsiteY1-40" fmla="*/ 3225800 h 3225800"/>
              <a:gd name="connsiteX2-41" fmla="*/ 0 w 3317240"/>
              <a:gd name="connsiteY2-42" fmla="*/ 1612900 h 3225800"/>
              <a:gd name="connsiteX3-43" fmla="*/ 1612900 w 3317240"/>
              <a:gd name="connsiteY3-44" fmla="*/ 0 h 3225800"/>
              <a:gd name="connsiteX4-45" fmla="*/ 2430463 w 3317240"/>
              <a:gd name="connsiteY4-46" fmla="*/ 817563 h 3225800"/>
              <a:gd name="connsiteX5-47" fmla="*/ 3317240 w 3317240"/>
              <a:gd name="connsiteY5-48" fmla="*/ 1704340 h 3225800"/>
              <a:gd name="connsiteX0-49" fmla="*/ 2430463 w 2430463"/>
              <a:gd name="connsiteY0-50" fmla="*/ 2413000 h 3225800"/>
              <a:gd name="connsiteX1-51" fmla="*/ 1612900 w 2430463"/>
              <a:gd name="connsiteY1-52" fmla="*/ 3225800 h 3225800"/>
              <a:gd name="connsiteX2-53" fmla="*/ 0 w 2430463"/>
              <a:gd name="connsiteY2-54" fmla="*/ 1612900 h 3225800"/>
              <a:gd name="connsiteX3-55" fmla="*/ 1612900 w 2430463"/>
              <a:gd name="connsiteY3-56" fmla="*/ 0 h 3225800"/>
              <a:gd name="connsiteX4-57" fmla="*/ 2430463 w 2430463"/>
              <a:gd name="connsiteY4-58" fmla="*/ 817563 h 3225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/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795" imgH="2163445" progId="">
                    <p:embed/>
                  </p:oleObj>
                </mc:Choice>
                <mc:Fallback>
                  <p:oleObj name="CorelDRAW" r:id="rId2" imgW="2169795" imgH="2163445" progId="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lum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4114005" y="5394447"/>
            <a:ext cx="3344545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>
                <a:latin typeface="Casper" panose="02000506000000020004" pitchFamily="2" charset="0"/>
                <a:cs typeface="Segoe UI" panose="020B0502040204020203" pitchFamily="34" charset="0"/>
              </a:rPr>
              <a:t>Email: monica.e9836@cumail.in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810953" y="207182"/>
            <a:ext cx="4456567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b="1" dirty="0">
                <a:latin typeface="Casper Bold" panose="02000806040000020004" pitchFamily="2" charset="0"/>
                <a:ea typeface="Karla" pitchFamily="2" charset="0"/>
                <a:cs typeface="Karla" pitchFamily="2" charset="0"/>
              </a:rPr>
              <a:t>Course Objectives </a:t>
            </a:r>
            <a:br>
              <a:rPr lang="en-US" sz="2000" b="1" dirty="0">
                <a:latin typeface="Karla" pitchFamily="2" charset="0"/>
                <a:ea typeface="Karla" pitchFamily="2" charset="0"/>
                <a:cs typeface="Karla" pitchFamily="2" charset="0"/>
              </a:rPr>
            </a:b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91079" y="2023671"/>
            <a:ext cx="5151905" cy="3177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9823" y="2356330"/>
          <a:ext cx="5996066" cy="301546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05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1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22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Casper" panose="02000506000000020004"/>
                        </a:rPr>
                        <a:t>CO Number</a:t>
                      </a:r>
                      <a:endParaRPr lang="en-US" sz="1800" b="0" dirty="0">
                        <a:effectLst/>
                        <a:latin typeface="Casper" panose="020005060000000200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Casper" panose="02000506000000020004"/>
                        </a:rPr>
                        <a:t>Title </a:t>
                      </a:r>
                      <a:endParaRPr lang="en-US" sz="1800" b="0">
                        <a:effectLst/>
                        <a:latin typeface="Casper" panose="020005060000000200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Casper" panose="02000506000000020004"/>
                        </a:rPr>
                        <a:t>Level </a:t>
                      </a:r>
                      <a:endParaRPr lang="en-US" sz="1800" b="0">
                        <a:effectLst/>
                        <a:latin typeface="Casper" panose="020005060000000200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8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sper" panose="02000506000000020004"/>
                        </a:rPr>
                        <a:t>CO1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sper" panose="020005060000000200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asper" panose="02000506000000020004"/>
                          <a:ea typeface="+mn-ea"/>
                          <a:cs typeface="+mn-cs"/>
                        </a:rPr>
                        <a:t>To bring together several keys to Computer Network Design and Architecture.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Casper" panose="02000506000000020004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asper" panose="02000506000000020004"/>
                        </a:rPr>
                        <a:t>Remember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asper" panose="02000506000000020004"/>
                        </a:rPr>
                        <a:t> 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sper" panose="020005060000000200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8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sper" panose="02000506000000020004"/>
                        </a:rPr>
                        <a:t>CO2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sper" panose="020005060000000200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asper" panose="02000506000000020004"/>
                          <a:ea typeface="+mn-ea"/>
                          <a:cs typeface="+mn-cs"/>
                        </a:rPr>
                        <a:t>To recognize the key concepts of Internetworking.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Casper" panose="02000506000000020004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sper" panose="02000506000000020004"/>
                        </a:rPr>
                        <a:t>Understand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sper" panose="02000506000000020004"/>
                        </a:rPr>
                        <a:t> 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sper" panose="020005060000000200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8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Casper" panose="02000506000000020004"/>
                        </a:rPr>
                        <a:t>CO3</a:t>
                      </a:r>
                      <a:endParaRPr lang="en-US" sz="1800" b="0">
                        <a:effectLst/>
                        <a:latin typeface="Casper" panose="020005060000000200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asper" panose="02000506000000020004"/>
                          <a:ea typeface="+mn-ea"/>
                          <a:cs typeface="+mn-cs"/>
                        </a:rPr>
                        <a:t>To prepare a sample Network via Simulation.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sper" panose="02000506000000020004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Casper" panose="02000506000000020004"/>
                        </a:rPr>
                        <a:t>Understand</a:t>
                      </a:r>
                      <a:endParaRPr lang="en-US" sz="1800" b="0" dirty="0">
                        <a:effectLst/>
                        <a:latin typeface="Casper" panose="020005060000000200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" name="Picture 10" descr="Objectives – Nest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079" y="2023671"/>
            <a:ext cx="5170697" cy="3177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810953" y="207182"/>
            <a:ext cx="4456567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b="1" dirty="0">
                <a:latin typeface="Casper Bold" panose="02000806040000020004" pitchFamily="2" charset="0"/>
                <a:ea typeface="Karla" pitchFamily="2" charset="0"/>
                <a:cs typeface="Karla" pitchFamily="2" charset="0"/>
              </a:rPr>
              <a:t>Course Objectives </a:t>
            </a:r>
            <a:br>
              <a:rPr lang="en-US" sz="2000" b="1" dirty="0">
                <a:latin typeface="Karla" pitchFamily="2" charset="0"/>
                <a:ea typeface="Karla" pitchFamily="2" charset="0"/>
                <a:cs typeface="Karla" pitchFamily="2" charset="0"/>
              </a:rPr>
            </a:b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91079" y="2023671"/>
            <a:ext cx="5151905" cy="3177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9823" y="2356330"/>
          <a:ext cx="4796852" cy="282641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05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1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22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Casper" panose="02000506000000020004"/>
                        </a:rPr>
                        <a:t>CO Number</a:t>
                      </a:r>
                      <a:endParaRPr lang="en-US" sz="1800" b="0" dirty="0">
                        <a:effectLst/>
                        <a:latin typeface="Casper" panose="020005060000000200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Casper" panose="02000506000000020004"/>
                        </a:rPr>
                        <a:t>Title </a:t>
                      </a:r>
                      <a:endParaRPr lang="en-US" sz="1800" b="0">
                        <a:effectLst/>
                        <a:latin typeface="Casper" panose="02000506000000020004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83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Describe the important networking concepts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83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Understand concept of network reference models and protocols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83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Apply the concepts of routing algorithms on various networks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83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Identify mechanism to handle traffic and control on congestion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0586136"/>
                  </a:ext>
                </a:extLst>
              </a:tr>
              <a:tr h="43483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CO5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Identify and understand connection establishment techniques and features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2855341"/>
                  </a:ext>
                </a:extLst>
              </a:tr>
            </a:tbl>
          </a:graphicData>
        </a:graphic>
      </p:graphicFrame>
      <p:pic>
        <p:nvPicPr>
          <p:cNvPr id="11" name="Picture 10" descr="Objectives – Nest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079" y="2023671"/>
            <a:ext cx="5170697" cy="3177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486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	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Introduction to UDP protocol.</a:t>
            </a:r>
          </a:p>
          <a:p>
            <a:r>
              <a:rPr lang="en-US" dirty="0"/>
              <a:t> Principles of Reliable Data Transfer</a:t>
            </a:r>
            <a:endParaRPr lang="en-IN" b="0" i="0" dirty="0">
              <a:solidFill>
                <a:srgbClr val="455A64"/>
              </a:solidFill>
              <a:effectLst/>
              <a:latin typeface="Poppins" panose="00000500000000000000" pitchFamily="2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5879" y="208611"/>
            <a:ext cx="4462780" cy="636905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 to</a:t>
            </a:r>
            <a:r>
              <a:rPr sz="4000" spc="-12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sz="4000" spc="1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UDP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18918" y="1325626"/>
            <a:ext cx="7390765" cy="4297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spcBef>
                <a:spcPts val="100"/>
              </a:spcBef>
              <a:buFont typeface="Arial" panose="020B0604020202020204"/>
              <a:buChar char="•"/>
              <a:tabLst>
                <a:tab pos="35750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Internet 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protocol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suite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supports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connectionless  transport 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protocol,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UDP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(User Datagram</a:t>
            </a:r>
            <a:r>
              <a:rPr sz="2400" spc="-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Protocol).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 indent="-344805" algn="just">
              <a:spcBef>
                <a:spcPts val="575"/>
              </a:spcBef>
              <a:buFont typeface="Arial" panose="020B0604020202020204"/>
              <a:buChar char="•"/>
              <a:tabLst>
                <a:tab pos="35750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UDP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provides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way 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applications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sz="2400" spc="2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 algn="just">
              <a:spcBef>
                <a:spcPts val="5"/>
              </a:spcBef>
            </a:pP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datagrams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without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having to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establish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1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connection.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 indent="-344805" algn="just">
              <a:spcBef>
                <a:spcPts val="575"/>
              </a:spcBef>
              <a:buFont typeface="Arial" panose="020B0604020202020204"/>
              <a:buChar char="•"/>
              <a:tabLst>
                <a:tab pos="35750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UDP</a:t>
            </a:r>
            <a:r>
              <a:rPr sz="2400" spc="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transmits</a:t>
            </a:r>
            <a:r>
              <a:rPr sz="240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segments</a:t>
            </a:r>
            <a:r>
              <a:rPr sz="2400" spc="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consisting</a:t>
            </a:r>
            <a:r>
              <a:rPr sz="2400" spc="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400" spc="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sz="2400" spc="2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8-byte</a:t>
            </a:r>
            <a:r>
              <a:rPr sz="2400" spc="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 algn="just">
              <a:spcBef>
                <a:spcPts val="5"/>
              </a:spcBef>
            </a:pP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followed 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by the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payload.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 marR="5080" indent="-344805" algn="just">
              <a:spcBef>
                <a:spcPts val="575"/>
              </a:spcBef>
              <a:buFont typeface="Arial" panose="020B0604020202020204"/>
              <a:buChar char="•"/>
              <a:tabLst>
                <a:tab pos="35750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UDP length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field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includes 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8-byte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header and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the 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data.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UDP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checksum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optional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stored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as 0 if  not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computed.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522" y="47130"/>
            <a:ext cx="772083" cy="12244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349157" y="486826"/>
            <a:ext cx="6541685" cy="688650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1905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 to</a:t>
            </a:r>
            <a:r>
              <a:rPr spc="-3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spc="-1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UDP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62298" y="5741315"/>
            <a:ext cx="315658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spc="-5" dirty="0">
                <a:latin typeface="Arial" panose="020B0604020202020204"/>
                <a:cs typeface="Arial" panose="020B0604020202020204"/>
              </a:rPr>
              <a:t>The UDP</a:t>
            </a:r>
            <a:r>
              <a:rPr sz="32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30" dirty="0">
                <a:latin typeface="Arial" panose="020B0604020202020204"/>
                <a:cs typeface="Arial" panose="020B0604020202020204"/>
              </a:rPr>
              <a:t>header.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88070" y="2699327"/>
            <a:ext cx="8742902" cy="1523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522" y="47130"/>
            <a:ext cx="772083" cy="12244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9472" y="483489"/>
            <a:ext cx="4899660" cy="695325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 to</a:t>
            </a:r>
            <a:r>
              <a:rPr spc="-35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spc="-1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UDP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67153" y="5649874"/>
            <a:ext cx="75495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240"/>
              </a:lnSpc>
              <a:spcBef>
                <a:spcPts val="100"/>
              </a:spcBef>
            </a:pPr>
            <a:r>
              <a:rPr sz="30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3000" spc="-10" dirty="0">
                <a:latin typeface="Arial" panose="020B0604020202020204"/>
                <a:cs typeface="Arial" panose="020B0604020202020204"/>
              </a:rPr>
              <a:t>IPv4 </a:t>
            </a:r>
            <a:r>
              <a:rPr sz="3000" spc="-5" dirty="0">
                <a:latin typeface="Arial" panose="020B0604020202020204"/>
                <a:cs typeface="Arial" panose="020B0604020202020204"/>
              </a:rPr>
              <a:t>pseudoheader </a:t>
            </a:r>
            <a:r>
              <a:rPr sz="3000" dirty="0">
                <a:latin typeface="Arial" panose="020B0604020202020204"/>
                <a:cs typeface="Arial" panose="020B0604020202020204"/>
              </a:rPr>
              <a:t>included in the</a:t>
            </a:r>
            <a:r>
              <a:rPr sz="3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3000" spc="-5" dirty="0">
                <a:latin typeface="Arial" panose="020B0604020202020204"/>
                <a:cs typeface="Arial" panose="020B0604020202020204"/>
              </a:rPr>
              <a:t>UDP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341630" algn="ctr">
              <a:lnSpc>
                <a:spcPts val="3240"/>
              </a:lnSpc>
            </a:pPr>
            <a:r>
              <a:rPr sz="3000" spc="5" dirty="0">
                <a:latin typeface="Arial" panose="020B0604020202020204"/>
                <a:cs typeface="Arial" panose="020B0604020202020204"/>
              </a:rPr>
              <a:t>checksum.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19684" y="2290558"/>
            <a:ext cx="8450887" cy="2523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522" y="47130"/>
            <a:ext cx="772083" cy="12244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60ED-762F-590E-AD29-17B2CF57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Reliable Data Transfer:</a:t>
            </a:r>
            <a:br>
              <a:rPr lang="en-IN" b="0" i="0" dirty="0">
                <a:solidFill>
                  <a:srgbClr val="455A64"/>
                </a:solidFill>
                <a:effectLst/>
                <a:latin typeface="Poppins" panose="000005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2B07-98E6-F127-8E1C-9907EB7A7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problem of transferring the data occurs not only at the transport layer, but also at the application layer as well as in the link layer. This problem occur when a reliable service runs on an unreliable service, For example, TCP (Transmission Control Protocol) is a reliable data transfer protocol that is implemented on top of an unreliable layer, i.e., Internet Protocol (IP) is an end to end network layer protocol.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539C6-1C85-7E39-58F1-AD893B25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6FC166-E30D-5F3B-0F1F-29098E461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844" y="4290336"/>
            <a:ext cx="5066555" cy="220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1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536" y="360362"/>
            <a:ext cx="9995263" cy="1043440"/>
          </a:xfrm>
        </p:spPr>
        <p:txBody>
          <a:bodyPr/>
          <a:lstStyle/>
          <a:p>
            <a:pPr algn="ctr"/>
            <a:r>
              <a:rPr lang="en-IN" dirty="0">
                <a:latin typeface="Casper" panose="02000506000000020004"/>
              </a:rPr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67096" y="1621148"/>
            <a:ext cx="9969137" cy="473520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67096" y="172831"/>
            <a:ext cx="9969137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91" y="192450"/>
            <a:ext cx="772083" cy="122441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58536" y="1746034"/>
            <a:ext cx="9731830" cy="279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u="sng" dirty="0">
                <a:latin typeface="Casper" panose="02000506000000020004"/>
                <a:hlinkClick r:id="rId3"/>
              </a:rPr>
              <a:t>https://en.wikipedia.org/wiki/Leaky_bucket</a:t>
            </a:r>
            <a:endParaRPr lang="en-IN" sz="2400" dirty="0">
              <a:latin typeface="Casper" panose="02000506000000020004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u="sng" dirty="0">
                <a:latin typeface="Casper" panose="02000506000000020004"/>
                <a:hlinkClick r:id="rId4"/>
              </a:rPr>
              <a:t>https://www.geeksforgeeks.org/leaky-bucket-algorithm/</a:t>
            </a:r>
            <a:endParaRPr lang="en-IN" sz="2400" u="sng" dirty="0">
              <a:latin typeface="Casper" panose="02000506000000020004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Casper" panose="02000506000000020004"/>
                <a:hlinkClick r:id="rId5"/>
              </a:rPr>
              <a:t>https://en.wikipedia.org/wiki/Token_bucket</a:t>
            </a:r>
            <a:endParaRPr lang="en-IN" sz="2400" dirty="0">
              <a:latin typeface="Casper" panose="02000506000000020004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Casper" panose="02000506000000020004"/>
                <a:hlinkClick r:id="rId6"/>
              </a:rPr>
              <a:t>https://www.ques10.com/p/31441/what-is-traffic-shaping-explain-leaky-bucket-algor/</a:t>
            </a:r>
            <a:endParaRPr lang="en-IN" sz="2400" dirty="0">
              <a:latin typeface="Casper" panose="020005060000000200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51</TotalTime>
  <Words>398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Arial</vt:lpstr>
      <vt:lpstr>Calibri</vt:lpstr>
      <vt:lpstr>Calibri Light</vt:lpstr>
      <vt:lpstr>Casper</vt:lpstr>
      <vt:lpstr>Casper Bold</vt:lpstr>
      <vt:lpstr>Karla</vt:lpstr>
      <vt:lpstr>King</vt:lpstr>
      <vt:lpstr>Poppins</vt:lpstr>
      <vt:lpstr>Raleway ExtraBold</vt:lpstr>
      <vt:lpstr>Times New Roman</vt:lpstr>
      <vt:lpstr>urw-din</vt:lpstr>
      <vt:lpstr>1_Office Theme</vt:lpstr>
      <vt:lpstr>Contents Slide Master</vt:lpstr>
      <vt:lpstr>CorelDRAW</vt:lpstr>
      <vt:lpstr>PowerPoint Presentation</vt:lpstr>
      <vt:lpstr>Course Objectives  </vt:lpstr>
      <vt:lpstr>Course Objectives  </vt:lpstr>
      <vt:lpstr>Table of Contents </vt:lpstr>
      <vt:lpstr>Introduction to UDP</vt:lpstr>
      <vt:lpstr>Introduction to UDP</vt:lpstr>
      <vt:lpstr>Introduction to UDP</vt:lpstr>
      <vt:lpstr>Principles of Reliable Data Transfer: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Monica Luthra</cp:lastModifiedBy>
  <cp:revision>107</cp:revision>
  <dcterms:created xsi:type="dcterms:W3CDTF">2019-01-09T10:33:00Z</dcterms:created>
  <dcterms:modified xsi:type="dcterms:W3CDTF">2022-11-04T04:24:15Z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1033-11.2.0.9906</vt:lpwstr>
  </property>
</Properties>
</file>