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handoutMasterIdLst>
    <p:handoutMasterId r:id="rId19"/>
  </p:handoutMasterIdLst>
  <p:sldIdLst>
    <p:sldId id="380" r:id="rId3"/>
    <p:sldId id="381" r:id="rId4"/>
    <p:sldId id="425" r:id="rId5"/>
    <p:sldId id="424" r:id="rId6"/>
    <p:sldId id="427" r:id="rId7"/>
    <p:sldId id="443" r:id="rId8"/>
    <p:sldId id="444" r:id="rId9"/>
    <p:sldId id="445" r:id="rId10"/>
    <p:sldId id="446" r:id="rId11"/>
    <p:sldId id="447" r:id="rId12"/>
    <p:sldId id="448" r:id="rId13"/>
    <p:sldId id="449" r:id="rId14"/>
    <p:sldId id="450" r:id="rId15"/>
    <p:sldId id="385" r:id="rId16"/>
    <p:sldId id="3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2" d="100"/>
          <a:sy n="82" d="100"/>
        </p:scale>
        <p:origin x="6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11/4/2022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11/4/2022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eaky_bucket"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www.ques10.com/p/31441/what-is-traffic-shaping-explain-leaky-bucket-algor/" TargetMode="External"/><Relationship Id="rId5" Type="http://schemas.openxmlformats.org/officeDocument/2006/relationships/hyperlink" Target="https://en.wikipedia.org/wiki/Token_bucket" TargetMode="External"/><Relationship Id="rId4" Type="http://schemas.openxmlformats.org/officeDocument/2006/relationships/hyperlink" Target="https://www.geeksforgeeks.org/leaky-bucket-algorith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s1.co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the-internet-and-the-we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simple-mail-transfer-protocol-smt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47"/>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06005" y="5577219"/>
            <a:ext cx="55294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sz="3200" dirty="0"/>
              <a:t>MOBILE IP</a:t>
            </a:r>
          </a:p>
          <a:p>
            <a:r>
              <a:rPr lang="en-US" sz="3200" dirty="0"/>
              <a:t>DNS and email</a:t>
            </a:r>
          </a:p>
          <a:p>
            <a:r>
              <a:rPr lang="en-US" sz="1600" b="1" dirty="0">
                <a:latin typeface="Casper" panose="02000506000000020004"/>
                <a:cs typeface="Times New Roman" panose="02020603050405020304" pitchFamily="18" charset="0"/>
              </a:rPr>
              <a:t>By : Dr.Monica Luthra(E9836)</a:t>
            </a:r>
            <a:endParaRPr lang="en-US" sz="1600" dirty="0">
              <a:latin typeface="Casper" panose="02000506000000020004"/>
              <a:cs typeface="Times New Roman" panose="02020603050405020304" pitchFamily="18" charset="0"/>
            </a:endParaRPr>
          </a:p>
        </p:txBody>
      </p:sp>
      <p:sp>
        <p:nvSpPr>
          <p:cNvPr id="26" name="TextBox 25"/>
          <p:cNvSpPr txBox="1">
            <a:spLocks noChangeArrowheads="1"/>
          </p:cNvSpPr>
          <p:nvPr/>
        </p:nvSpPr>
        <p:spPr bwMode="auto">
          <a:xfrm>
            <a:off x="1488466" y="1997794"/>
            <a:ext cx="9750068" cy="154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400" b="1" dirty="0">
                <a:latin typeface="Casper" panose="02000506000000020004"/>
                <a:ea typeface="Karla" pitchFamily="2" charset="0"/>
                <a:cs typeface="Karla" pitchFamily="2" charset="0"/>
              </a:rPr>
              <a:t>INSTITUTE: UIE (AIT-CSE)</a:t>
            </a:r>
            <a:endParaRPr lang="en-US" sz="4400" dirty="0">
              <a:latin typeface="Casper" panose="02000506000000020004"/>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4400" dirty="0">
                <a:latin typeface="Casper" panose="02000506000000020004"/>
                <a:ea typeface="Calibri" panose="020F0502020204030204" pitchFamily="34" charset="0"/>
                <a:cs typeface="Times New Roman" panose="02020603050405020304" pitchFamily="18" charset="0"/>
              </a:rPr>
              <a:t>Computer Networks </a:t>
            </a:r>
            <a:r>
              <a:rPr lang="en-US" sz="4400">
                <a:latin typeface="Casper" panose="02000506000000020004"/>
                <a:ea typeface="Calibri" panose="020F0502020204030204" pitchFamily="34" charset="0"/>
                <a:cs typeface="Times New Roman" panose="02020603050405020304" pitchFamily="18" charset="0"/>
              </a:rPr>
              <a:t>CST- 335</a:t>
            </a:r>
            <a:endParaRPr lang="en-US" sz="4400" dirty="0">
              <a:latin typeface="Casper" panose="02000506000000020004"/>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16" name="Oval 15"/>
          <p:cNvSpPr/>
          <p:nvPr/>
        </p:nvSpPr>
        <p:spPr>
          <a:xfrm>
            <a:off x="11016284" y="6323296"/>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10B38"/>
                </a:solidFill>
                <a:latin typeface="erdana"/>
              </a:rPr>
              <a:t>Why FTP?</a:t>
            </a:r>
            <a:br>
              <a:rPr lang="en-US" dirty="0">
                <a:solidFill>
                  <a:srgbClr val="610B38"/>
                </a:solidFill>
                <a:latin typeface="erdana"/>
              </a:rPr>
            </a:br>
            <a:endParaRPr lang="en-US" dirty="0"/>
          </a:p>
        </p:txBody>
      </p:sp>
      <p:sp>
        <p:nvSpPr>
          <p:cNvPr id="3" name="Content Placeholder 2"/>
          <p:cNvSpPr>
            <a:spLocks noGrp="1"/>
          </p:cNvSpPr>
          <p:nvPr>
            <p:ph idx="1"/>
          </p:nvPr>
        </p:nvSpPr>
        <p:spPr/>
        <p:txBody>
          <a:bodyPr/>
          <a:lstStyle/>
          <a:p>
            <a:pPr algn="just"/>
            <a:r>
              <a:rPr lang="en-US" dirty="0">
                <a:solidFill>
                  <a:srgbClr val="333333"/>
                </a:solidFill>
                <a:latin typeface="inter-regular"/>
              </a:rPr>
              <a:t>Although transferring files from one system to another is very simple and straightforward, but sometimes it can cause problems. For example, two systems may have different file conventions. Two systems may have different ways to represent text and data. Two systems may have different directory structures. FTP protocol overcomes these problems by establishing two connections between hosts. One connection is used for data transfer, and another connection is used for the control connection.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Tree>
    <p:extLst>
      <p:ext uri="{BB962C8B-B14F-4D97-AF65-F5344CB8AC3E}">
        <p14:creationId xmlns:p14="http://schemas.microsoft.com/office/powerpoint/2010/main" val="157920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Mechanism of FTP</a:t>
            </a:r>
            <a:br>
              <a:rPr lang="en-US" dirty="0"/>
            </a:br>
            <a:endParaRPr lang="en-US" dirty="0"/>
          </a:p>
        </p:txBody>
      </p:sp>
      <p:pic>
        <p:nvPicPr>
          <p:cNvPr id="5" name="Content Placeholder 4"/>
          <p:cNvPicPr>
            <a:picLocks noGrp="1" noChangeAspect="1"/>
          </p:cNvPicPr>
          <p:nvPr>
            <p:ph sz="half" idx="2"/>
          </p:nvPr>
        </p:nvPicPr>
        <p:blipFill>
          <a:blip r:embed="rId2"/>
          <a:stretch>
            <a:fillRect/>
          </a:stretch>
        </p:blipFill>
        <p:spPr>
          <a:xfrm>
            <a:off x="6626634" y="2167043"/>
            <a:ext cx="5157787" cy="2731878"/>
          </a:xfrm>
          <a:prstGeom prst="rect">
            <a:avLst/>
          </a:prstGeom>
        </p:spPr>
      </p:pic>
      <p:sp>
        <p:nvSpPr>
          <p:cNvPr id="8" name="Content Placeholder 7"/>
          <p:cNvSpPr>
            <a:spLocks noGrp="1"/>
          </p:cNvSpPr>
          <p:nvPr>
            <p:ph sz="quarter" idx="4"/>
          </p:nvPr>
        </p:nvSpPr>
        <p:spPr>
          <a:xfrm>
            <a:off x="444137" y="1690688"/>
            <a:ext cx="5333411" cy="4665662"/>
          </a:xfrm>
        </p:spPr>
        <p:txBody>
          <a:bodyPr>
            <a:noAutofit/>
          </a:bodyPr>
          <a:lstStyle/>
          <a:p>
            <a:r>
              <a:rPr lang="en-US" sz="1600" dirty="0">
                <a:latin typeface="Times New Roman" panose="02020603050405020304" pitchFamily="18" charset="0"/>
                <a:cs typeface="Times New Roman" panose="02020603050405020304" pitchFamily="18" charset="0"/>
              </a:rPr>
              <a:t>The above figure shows the basic model of the FTP. The FTP client has three components: the user interface, control process, and data transfer process. The server has two components: the server control process and the server data transfer process.</a:t>
            </a:r>
          </a:p>
          <a:p>
            <a:r>
              <a:rPr lang="en-US" sz="1600" b="1" dirty="0">
                <a:latin typeface="Times New Roman" panose="02020603050405020304" pitchFamily="18" charset="0"/>
                <a:cs typeface="Times New Roman" panose="02020603050405020304" pitchFamily="18" charset="0"/>
              </a:rPr>
              <a:t>Control Connection:</a:t>
            </a:r>
            <a:r>
              <a:rPr lang="en-US" sz="1600" dirty="0">
                <a:latin typeface="Times New Roman" panose="02020603050405020304" pitchFamily="18" charset="0"/>
                <a:cs typeface="Times New Roman" panose="02020603050405020304" pitchFamily="18" charset="0"/>
              </a:rPr>
              <a:t> The control connection uses very simple rules for communication. Through control connection, we can transfer a line of command or line of response at a time. The control connection is made between the control processes. The control connection remains connected during the entire interactive FTP session.</a:t>
            </a:r>
          </a:p>
          <a:p>
            <a:r>
              <a:rPr lang="en-US" sz="1600" b="1" dirty="0">
                <a:latin typeface="Times New Roman" panose="02020603050405020304" pitchFamily="18" charset="0"/>
                <a:cs typeface="Times New Roman" panose="02020603050405020304" pitchFamily="18" charset="0"/>
              </a:rPr>
              <a:t>Data Connection:</a:t>
            </a:r>
            <a:r>
              <a:rPr lang="en-US" sz="1600" dirty="0">
                <a:latin typeface="Times New Roman" panose="02020603050405020304" pitchFamily="18" charset="0"/>
                <a:cs typeface="Times New Roman" panose="02020603050405020304" pitchFamily="18" charset="0"/>
              </a:rPr>
              <a:t> The Data Connection uses very complex rules as data types may vary. The data connection is made between data transfer processes. The data connection opens when a command comes for transferring the files and closes when the file is transferred.</a:t>
            </a: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
        <p:nvSpPr>
          <p:cNvPr id="9" name="Rectangle 8"/>
          <p:cNvSpPr/>
          <p:nvPr/>
        </p:nvSpPr>
        <p:spPr>
          <a:xfrm>
            <a:off x="607040" y="6207547"/>
            <a:ext cx="7304908" cy="307777"/>
          </a:xfrm>
          <a:prstGeom prst="rect">
            <a:avLst/>
          </a:prstGeom>
        </p:spPr>
        <p:txBody>
          <a:bodyPr wrap="square">
            <a:spAutoFit/>
          </a:bodyPr>
          <a:lstStyle/>
          <a:p>
            <a:r>
              <a:rPr lang="en-IN" sz="1400" dirty="0">
                <a:latin typeface="Casper" panose="02000506000000020004"/>
              </a:rPr>
              <a:t>Image Source : https://www.javatpoint.com/computer-network-ftp/</a:t>
            </a:r>
          </a:p>
        </p:txBody>
      </p:sp>
    </p:spTree>
    <p:extLst>
      <p:ext uri="{BB962C8B-B14F-4D97-AF65-F5344CB8AC3E}">
        <p14:creationId xmlns:p14="http://schemas.microsoft.com/office/powerpoint/2010/main" val="223214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r>
              <a:rPr lang="en-US" dirty="0"/>
              <a:t>Mobile IP</a:t>
            </a:r>
          </a:p>
        </p:txBody>
      </p:sp>
      <p:sp>
        <p:nvSpPr>
          <p:cNvPr id="8" name="Content Placeholder 7"/>
          <p:cNvSpPr>
            <a:spLocks noGrp="1"/>
          </p:cNvSpPr>
          <p:nvPr>
            <p:ph idx="1"/>
          </p:nvPr>
        </p:nvSpPr>
        <p:spPr>
          <a:xfrm>
            <a:off x="300446" y="1031966"/>
            <a:ext cx="11053354" cy="5826034"/>
          </a:xfrm>
        </p:spPr>
        <p:txBody>
          <a:bodyPr>
            <a:noAutofit/>
          </a:bodyPr>
          <a:lstStyle/>
          <a:p>
            <a:pPr fontAlgn="base"/>
            <a:r>
              <a:rPr lang="en-US" sz="1800" b="1" dirty="0"/>
              <a:t>Mobile IP</a:t>
            </a:r>
            <a:r>
              <a:rPr lang="en-US" sz="1800" dirty="0"/>
              <a:t> is a communication protocol (created by extending Internet Protocol, IP) that allows the users to move from one network to another with the same IP address. It ensures that the communication will continue without user’s sessions or connections being dropped.</a:t>
            </a:r>
            <a:r>
              <a:rPr lang="en-US" sz="1800" b="1" dirty="0"/>
              <a:t> Mobile Node (MN):</a:t>
            </a:r>
            <a:br>
              <a:rPr lang="en-US" sz="1800" dirty="0"/>
            </a:br>
            <a:r>
              <a:rPr lang="en-US" sz="1800" dirty="0"/>
              <a:t>It is the hand-held communication device that the user caries e.g. Cell phone.</a:t>
            </a:r>
          </a:p>
          <a:p>
            <a:pPr fontAlgn="base"/>
            <a:r>
              <a:rPr lang="en-US" sz="1800" b="1" dirty="0"/>
              <a:t>Home Network:</a:t>
            </a:r>
            <a:br>
              <a:rPr lang="en-US" sz="1800" dirty="0"/>
            </a:br>
            <a:r>
              <a:rPr lang="en-US" sz="1800" dirty="0"/>
              <a:t>It is a network to which the mobile node originally belongs to as per its assigned IP address (home address).</a:t>
            </a:r>
          </a:p>
          <a:p>
            <a:pPr fontAlgn="base"/>
            <a:r>
              <a:rPr lang="en-US" sz="1800" b="1" dirty="0"/>
              <a:t>Home Agent (HA):</a:t>
            </a:r>
            <a:br>
              <a:rPr lang="en-US" sz="1800" dirty="0"/>
            </a:br>
            <a:r>
              <a:rPr lang="en-US" sz="1800" dirty="0"/>
              <a:t>It is a router in home network to which the mobile node was originally connected</a:t>
            </a:r>
          </a:p>
          <a:p>
            <a:pPr fontAlgn="base"/>
            <a:r>
              <a:rPr lang="en-US" sz="1800" b="1" dirty="0"/>
              <a:t>Home Address:</a:t>
            </a:r>
            <a:br>
              <a:rPr lang="en-US" sz="1800" dirty="0"/>
            </a:br>
            <a:r>
              <a:rPr lang="en-US" sz="1800" dirty="0"/>
              <a:t>It is the permanent IP address assigned to the mobile node (within its home network).</a:t>
            </a:r>
          </a:p>
          <a:p>
            <a:pPr fontAlgn="base"/>
            <a:r>
              <a:rPr lang="en-US" sz="1800" b="1" dirty="0"/>
              <a:t>Foreign Network:</a:t>
            </a:r>
            <a:br>
              <a:rPr lang="en-US" sz="1800" dirty="0"/>
            </a:br>
            <a:r>
              <a:rPr lang="en-US" sz="1800" dirty="0"/>
              <a:t>It is the current network to which the mobile node is visiting (away from its home network).</a:t>
            </a:r>
          </a:p>
          <a:p>
            <a:pPr fontAlgn="base"/>
            <a:r>
              <a:rPr lang="en-US" sz="1800" b="1" dirty="0"/>
              <a:t>Foreign Agent (FA):</a:t>
            </a:r>
            <a:br>
              <a:rPr lang="en-US" sz="1800" dirty="0"/>
            </a:br>
            <a:r>
              <a:rPr lang="en-US" sz="1800" dirty="0"/>
              <a:t>It is a router in foreign network to which mobile node is currently connected. The packets from the home agent are sent to the foreign agent which delivers it to the mobile node.</a:t>
            </a:r>
          </a:p>
          <a:p>
            <a:pPr fontAlgn="base"/>
            <a:r>
              <a:rPr lang="en-US" sz="1800" b="1" dirty="0"/>
              <a:t>Correspondent Node (CN):</a:t>
            </a:r>
            <a:br>
              <a:rPr lang="en-US" sz="1800" dirty="0"/>
            </a:br>
            <a:r>
              <a:rPr lang="en-US" sz="1800" dirty="0"/>
              <a:t>It is a device on the internet communicating to the mobile node.</a:t>
            </a:r>
          </a:p>
          <a:p>
            <a:pPr fontAlgn="base"/>
            <a:r>
              <a:rPr lang="en-US" sz="1800" b="1" dirty="0"/>
              <a:t>Care of Address (COA):</a:t>
            </a:r>
            <a:br>
              <a:rPr lang="en-US" sz="1800" dirty="0"/>
            </a:br>
            <a:r>
              <a:rPr lang="en-US" sz="1800" dirty="0"/>
              <a:t>It is the temporary address used by a mobile node while it is moving away from its home network.</a:t>
            </a:r>
          </a:p>
        </p:txBody>
      </p:sp>
      <p:sp>
        <p:nvSpPr>
          <p:cNvPr id="7" name="Slide Number Placeholder 6"/>
          <p:cNvSpPr>
            <a:spLocks noGrp="1"/>
          </p:cNvSpPr>
          <p:nvPr>
            <p:ph type="sldNum" sz="quarter" idx="12"/>
          </p:nvPr>
        </p:nvSpPr>
        <p:spPr/>
        <p:txBody>
          <a:bodyPr/>
          <a:lstStyle/>
          <a:p>
            <a:fld id="{BDCDBBEF-AA6C-4BA6-85B2-A17D7F280E38}" type="slidenum">
              <a:rPr lang="en-US" smtClean="0"/>
              <a:t>12</a:t>
            </a:fld>
            <a:endParaRPr lang="en-US"/>
          </a:p>
        </p:txBody>
      </p:sp>
    </p:spTree>
    <p:extLst>
      <p:ext uri="{BB962C8B-B14F-4D97-AF65-F5344CB8AC3E}">
        <p14:creationId xmlns:p14="http://schemas.microsoft.com/office/powerpoint/2010/main" val="2428369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Mobile IP</a:t>
            </a:r>
          </a:p>
        </p:txBody>
      </p:sp>
      <p:sp>
        <p:nvSpPr>
          <p:cNvPr id="3" name="Content Placeholder 2"/>
          <p:cNvSpPr>
            <a:spLocks noGrp="1"/>
          </p:cNvSpPr>
          <p:nvPr>
            <p:ph sz="half" idx="1"/>
          </p:nvPr>
        </p:nvSpPr>
        <p:spPr/>
        <p:txBody>
          <a:bodyPr>
            <a:normAutofit fontScale="85000" lnSpcReduction="20000"/>
          </a:bodyPr>
          <a:lstStyle/>
          <a:p>
            <a:r>
              <a:rPr lang="en-US" b="1" dirty="0"/>
              <a:t>Working:</a:t>
            </a:r>
            <a:br>
              <a:rPr lang="en-US" dirty="0"/>
            </a:br>
            <a:r>
              <a:rPr lang="en-US" dirty="0"/>
              <a:t>Correspondent node sends the data to the mobile node. Data packets contains correspondent node’s address (Source) and home address (Destination). Packets reaches to the home agent. But now mobile node is not in the home network, it has moved into the foreign network. Foreign agent sends the care-of-address to the home agent to which all the packets should be sent. Now, a tunnel will be established between the home agent and the foreign agent by the process of tunneling.</a:t>
            </a:r>
          </a:p>
        </p:txBody>
      </p:sp>
      <p:sp>
        <p:nvSpPr>
          <p:cNvPr id="7" name="Content Placeholder 6"/>
          <p:cNvSpPr>
            <a:spLocks noGrp="1"/>
          </p:cNvSpPr>
          <p:nvPr>
            <p:ph sz="half" idx="2"/>
          </p:nvPr>
        </p:nvSpPr>
        <p:spPr/>
        <p:txBody>
          <a:bodyPr>
            <a:normAutofit fontScale="85000" lnSpcReduction="20000"/>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pic>
        <p:nvPicPr>
          <p:cNvPr id="5" name="Picture 4"/>
          <p:cNvPicPr>
            <a:picLocks noChangeAspect="1"/>
          </p:cNvPicPr>
          <p:nvPr/>
        </p:nvPicPr>
        <p:blipFill>
          <a:blip r:embed="rId2"/>
          <a:stretch>
            <a:fillRect/>
          </a:stretch>
        </p:blipFill>
        <p:spPr>
          <a:xfrm>
            <a:off x="6356576" y="2126524"/>
            <a:ext cx="5095875" cy="3467100"/>
          </a:xfrm>
          <a:prstGeom prst="rect">
            <a:avLst/>
          </a:prstGeom>
        </p:spPr>
      </p:pic>
      <p:sp>
        <p:nvSpPr>
          <p:cNvPr id="8" name="Rectangle 7"/>
          <p:cNvSpPr/>
          <p:nvPr/>
        </p:nvSpPr>
        <p:spPr>
          <a:xfrm>
            <a:off x="607040" y="6207547"/>
            <a:ext cx="7304908" cy="307777"/>
          </a:xfrm>
          <a:prstGeom prst="rect">
            <a:avLst/>
          </a:prstGeom>
        </p:spPr>
        <p:txBody>
          <a:bodyPr wrap="square">
            <a:spAutoFit/>
          </a:bodyPr>
          <a:lstStyle/>
          <a:p>
            <a:r>
              <a:rPr lang="en-IN" sz="1400" dirty="0">
                <a:latin typeface="Casper" panose="02000506000000020004"/>
              </a:rPr>
              <a:t>Image Source : https://www.geeksforgeeks.org/mobile-internet-protocol-or-mobile-ip/</a:t>
            </a:r>
          </a:p>
        </p:txBody>
      </p:sp>
    </p:spTree>
    <p:extLst>
      <p:ext uri="{BB962C8B-B14F-4D97-AF65-F5344CB8AC3E}">
        <p14:creationId xmlns:p14="http://schemas.microsoft.com/office/powerpoint/2010/main" val="181320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36" y="360362"/>
            <a:ext cx="9995263" cy="1043440"/>
          </a:xfrm>
        </p:spPr>
        <p:txBody>
          <a:bodyPr/>
          <a:lstStyle/>
          <a:p>
            <a:pPr algn="ctr"/>
            <a:r>
              <a:rPr lang="en-IN" dirty="0">
                <a:latin typeface="Casper" panose="02000506000000020004"/>
              </a:rPr>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sp>
        <p:nvSpPr>
          <p:cNvPr id="5" name="Rectangle 4"/>
          <p:cNvSpPr/>
          <p:nvPr/>
        </p:nvSpPr>
        <p:spPr>
          <a:xfrm>
            <a:off x="1267096" y="1621148"/>
            <a:ext cx="9969137" cy="47352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67096" y="172831"/>
            <a:ext cx="9969137"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1" y="192450"/>
            <a:ext cx="772083" cy="1224414"/>
          </a:xfrm>
          <a:prstGeom prst="rect">
            <a:avLst/>
          </a:prstGeom>
        </p:spPr>
      </p:pic>
      <p:sp>
        <p:nvSpPr>
          <p:cNvPr id="8" name="Rectangle 7"/>
          <p:cNvSpPr/>
          <p:nvPr/>
        </p:nvSpPr>
        <p:spPr>
          <a:xfrm>
            <a:off x="1358536" y="1746034"/>
            <a:ext cx="9731830" cy="2796535"/>
          </a:xfrm>
          <a:prstGeom prst="rect">
            <a:avLst/>
          </a:prstGeom>
        </p:spPr>
        <p:txBody>
          <a:bodyPr wrap="square">
            <a:spAutoFit/>
          </a:bodyPr>
          <a:lstStyle/>
          <a:p>
            <a:pPr marL="285750" indent="-285750">
              <a:lnSpc>
                <a:spcPct val="150000"/>
              </a:lnSpc>
              <a:buFont typeface="Arial" panose="020B0604020202020204" pitchFamily="34" charset="0"/>
              <a:buChar char="•"/>
            </a:pPr>
            <a:r>
              <a:rPr lang="en-IN" sz="2400" u="sng" dirty="0">
                <a:latin typeface="Casper" panose="02000506000000020004"/>
                <a:hlinkClick r:id="rId3"/>
              </a:rPr>
              <a:t>https://en.wikipedia.org/wiki/Leaky_bucket</a:t>
            </a:r>
            <a:endParaRPr lang="en-IN" sz="2400" dirty="0">
              <a:latin typeface="Casper" panose="02000506000000020004"/>
            </a:endParaRPr>
          </a:p>
          <a:p>
            <a:pPr marL="285750" indent="-285750">
              <a:lnSpc>
                <a:spcPct val="150000"/>
              </a:lnSpc>
              <a:buFont typeface="Arial" panose="020B0604020202020204" pitchFamily="34" charset="0"/>
              <a:buChar char="•"/>
            </a:pPr>
            <a:r>
              <a:rPr lang="en-IN" sz="2400" u="sng" dirty="0">
                <a:latin typeface="Casper" panose="02000506000000020004"/>
                <a:hlinkClick r:id="rId4"/>
              </a:rPr>
              <a:t>https://www.geeksforgeeks.org/leaky-bucket-algorithm/</a:t>
            </a:r>
            <a:endParaRPr lang="en-IN" sz="2400" u="sng" dirty="0">
              <a:latin typeface="Casper" panose="02000506000000020004"/>
            </a:endParaRPr>
          </a:p>
          <a:p>
            <a:pPr marL="342900" indent="-342900">
              <a:lnSpc>
                <a:spcPct val="150000"/>
              </a:lnSpc>
              <a:buFont typeface="Arial" panose="020B0604020202020204" pitchFamily="34" charset="0"/>
              <a:buChar char="•"/>
            </a:pPr>
            <a:r>
              <a:rPr lang="en-IN" sz="2400" dirty="0">
                <a:latin typeface="Casper" panose="02000506000000020004"/>
                <a:hlinkClick r:id="rId5"/>
              </a:rPr>
              <a:t>https://en.wikipedia.org/wiki/Token_bucket</a:t>
            </a:r>
            <a:endParaRPr lang="en-IN" sz="2400" dirty="0">
              <a:latin typeface="Casper" panose="02000506000000020004"/>
            </a:endParaRPr>
          </a:p>
          <a:p>
            <a:pPr marL="342900" indent="-342900">
              <a:lnSpc>
                <a:spcPct val="150000"/>
              </a:lnSpc>
              <a:buFont typeface="Arial" panose="020B0604020202020204" pitchFamily="34" charset="0"/>
              <a:buChar char="•"/>
            </a:pPr>
            <a:r>
              <a:rPr lang="en-IN" sz="2400" dirty="0">
                <a:latin typeface="Casper" panose="02000506000000020004"/>
                <a:hlinkClick r:id="rId6"/>
              </a:rPr>
              <a:t>https://www.ques10.com/p/31441/what-is-traffic-shaping-explain-leaky-bucket-algor/</a:t>
            </a:r>
            <a:endParaRPr lang="en-IN" sz="2400" dirty="0">
              <a:latin typeface="Casper" panose="020005060000000200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32"/>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344545" cy="922020"/>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monica.e9836@cumail.in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5996066" cy="3015466"/>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gridCol w="1199214">
                  <a:extLst>
                    <a:ext uri="{9D8B030D-6E8A-4147-A177-3AD203B41FA5}">
                      <a16:colId xmlns:a16="http://schemas.microsoft.com/office/drawing/2014/main" val="20002"/>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Level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CO1</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lvl="0" algn="l"/>
                      <a:r>
                        <a:rPr lang="en-US" sz="1800" kern="1200" dirty="0">
                          <a:solidFill>
                            <a:schemeClr val="tx1"/>
                          </a:solidFill>
                          <a:effectLst/>
                          <a:latin typeface="Casper" panose="02000506000000020004"/>
                          <a:ea typeface="+mn-ea"/>
                          <a:cs typeface="+mn-cs"/>
                        </a:rPr>
                        <a:t>To bring together several keys to Computer Network Design and Architecture.</a:t>
                      </a:r>
                      <a:endParaRPr lang="en-IN" sz="1800" kern="1200" dirty="0">
                        <a:solidFill>
                          <a:schemeClr val="tx1"/>
                        </a:solidFill>
                        <a:effectLst/>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a:solidFill>
                            <a:schemeClr val="tx1"/>
                          </a:solidFill>
                          <a:effectLst/>
                          <a:latin typeface="Casper" panose="02000506000000020004"/>
                        </a:rPr>
                        <a:t>Remember</a:t>
                      </a:r>
                    </a:p>
                    <a:p>
                      <a:pPr marL="0" marR="0" algn="l">
                        <a:lnSpc>
                          <a:spcPct val="115000"/>
                        </a:lnSpc>
                        <a:spcBef>
                          <a:spcPts val="0"/>
                        </a:spcBef>
                        <a:spcAft>
                          <a:spcPts val="0"/>
                        </a:spcAft>
                      </a:pPr>
                      <a:r>
                        <a:rPr lang="en-US" sz="1800" b="0">
                          <a:solidFill>
                            <a:schemeClr val="tx1"/>
                          </a:solidFill>
                          <a:effectLst/>
                          <a:latin typeface="Casper" panose="02000506000000020004"/>
                        </a:rPr>
                        <a:t> </a:t>
                      </a:r>
                      <a:endParaRPr lang="en-US" sz="1800" b="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4833">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CO2</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lvl="0" algn="l"/>
                      <a:r>
                        <a:rPr lang="en-US" sz="1800" kern="1200" dirty="0">
                          <a:solidFill>
                            <a:schemeClr val="tx1"/>
                          </a:solidFill>
                          <a:effectLst/>
                          <a:latin typeface="Casper" panose="02000506000000020004"/>
                          <a:ea typeface="+mn-ea"/>
                          <a:cs typeface="+mn-cs"/>
                        </a:rPr>
                        <a:t>To recognize the key concepts of Internetworking.</a:t>
                      </a:r>
                      <a:endParaRPr lang="en-IN" sz="1800" kern="1200" dirty="0">
                        <a:solidFill>
                          <a:schemeClr val="tx1"/>
                        </a:solidFill>
                        <a:effectLst/>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Understand </a:t>
                      </a:r>
                    </a:p>
                    <a:p>
                      <a:pPr marL="0" marR="0" algn="l">
                        <a:lnSpc>
                          <a:spcPct val="115000"/>
                        </a:lnSpc>
                        <a:spcBef>
                          <a:spcPts val="0"/>
                        </a:spcBef>
                        <a:spcAft>
                          <a:spcPts val="0"/>
                        </a:spcAft>
                      </a:pPr>
                      <a:r>
                        <a:rPr lang="en-US" sz="1800" b="0" dirty="0">
                          <a:solidFill>
                            <a:schemeClr val="tx1"/>
                          </a:solidFill>
                          <a:effectLst/>
                          <a:latin typeface="Casper" panose="02000506000000020004"/>
                        </a:rPr>
                        <a:t> </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4833">
                <a:tc>
                  <a:txBody>
                    <a:bodyPr/>
                    <a:lstStyle/>
                    <a:p>
                      <a:pPr marL="0" marR="0" algn="l">
                        <a:lnSpc>
                          <a:spcPct val="115000"/>
                        </a:lnSpc>
                        <a:spcBef>
                          <a:spcPts val="0"/>
                        </a:spcBef>
                        <a:spcAft>
                          <a:spcPts val="0"/>
                        </a:spcAft>
                      </a:pPr>
                      <a:r>
                        <a:rPr lang="en-US" sz="1800" b="0">
                          <a:effectLst/>
                          <a:latin typeface="Casper" panose="02000506000000020004"/>
                        </a:rPr>
                        <a:t>CO3</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800" kern="1200" dirty="0">
                          <a:solidFill>
                            <a:schemeClr val="tx1"/>
                          </a:solidFill>
                          <a:effectLst/>
                          <a:latin typeface="Casper" panose="02000506000000020004"/>
                          <a:ea typeface="+mn-ea"/>
                          <a:cs typeface="+mn-cs"/>
                        </a:rPr>
                        <a:t>To prepare a sample Network via Simulation.</a:t>
                      </a:r>
                      <a:endParaRPr lang="en-US" sz="1800" b="0" kern="1200" dirty="0">
                        <a:solidFill>
                          <a:schemeClr val="tx1"/>
                        </a:solidFill>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dirty="0">
                          <a:effectLst/>
                          <a:latin typeface="Casper" panose="02000506000000020004"/>
                        </a:rPr>
                        <a:t>Understand</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extLst>
      <p:ext uri="{BB962C8B-B14F-4D97-AF65-F5344CB8AC3E}">
        <p14:creationId xmlns:p14="http://schemas.microsoft.com/office/powerpoint/2010/main" val="310486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Table of Contents	</a:t>
            </a:r>
          </a:p>
        </p:txBody>
      </p:sp>
      <p:sp>
        <p:nvSpPr>
          <p:cNvPr id="7" name="Content Placeholder 6"/>
          <p:cNvSpPr>
            <a:spLocks noGrp="1"/>
          </p:cNvSpPr>
          <p:nvPr>
            <p:ph idx="1"/>
          </p:nvPr>
        </p:nvSpPr>
        <p:spPr/>
        <p:txBody>
          <a:bodyPr/>
          <a:lstStyle/>
          <a:p>
            <a:endParaRPr lang="en-US" dirty="0"/>
          </a:p>
          <a:p>
            <a:r>
              <a:rPr lang="en-US" dirty="0"/>
              <a:t>MOBILE IP</a:t>
            </a:r>
          </a:p>
          <a:p>
            <a:r>
              <a:rPr lang="en-US" dirty="0"/>
              <a:t>DNS and email</a:t>
            </a:r>
          </a:p>
        </p:txBody>
      </p:sp>
      <p:sp>
        <p:nvSpPr>
          <p:cNvPr id="5" name="Slide Number Placeholder 4"/>
          <p:cNvSpPr>
            <a:spLocks noGrp="1"/>
          </p:cNvSpPr>
          <p:nvPr>
            <p:ph type="sldNum" sz="quarter" idx="12"/>
          </p:nvPr>
        </p:nvSpPr>
        <p:spPr/>
        <p:txBody>
          <a:bodyPr/>
          <a:lstStyle/>
          <a:p>
            <a:fld id="{BDCDBBEF-AA6C-4BA6-85B2-A17D7F280E38}"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DNS</a:t>
            </a:r>
          </a:p>
        </p:txBody>
      </p:sp>
      <p:sp>
        <p:nvSpPr>
          <p:cNvPr id="3" name="Content Placeholder 2"/>
          <p:cNvSpPr>
            <a:spLocks noGrp="1"/>
          </p:cNvSpPr>
          <p:nvPr>
            <p:ph sz="half" idx="1"/>
          </p:nvPr>
        </p:nvSpPr>
        <p:spPr>
          <a:xfrm>
            <a:off x="551179" y="1201783"/>
            <a:ext cx="10408557" cy="4975497"/>
          </a:xfrm>
        </p:spPr>
        <p:txBody>
          <a:bodyPr>
            <a:no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Domain Name System (DNS) is the phonebook of the Internet. Humans access information online through domain names, like nytimes.com or espn.com. Web browsers interact through Internet Protocol (IP) addresses. DNS translates domain names to IP addresses so browsers can load Internet resources.</a:t>
            </a:r>
          </a:p>
          <a:p>
            <a:pPr fontAlgn="base"/>
            <a:r>
              <a:rPr lang="en-US" sz="2000" dirty="0">
                <a:latin typeface="Times New Roman" panose="02020603050405020304" pitchFamily="18" charset="0"/>
                <a:cs typeface="Times New Roman" panose="02020603050405020304" pitchFamily="18" charset="0"/>
              </a:rPr>
              <a:t>Domain Name Server (DNS) is a standard protocol that helps Internet users discover websites using human readable addresses. Like a phonebook which lets you look up the name of a person and discover their number, DNS lets you type the address of a website and automatically discover the Internet Protocol (IP) address for that website.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Without DNS, the Internet would collapse - it would be impossible for people and machines to access Internet servers via the friendly URLs they have come to know.</a:t>
            </a:r>
          </a:p>
          <a:p>
            <a:pPr fontAlgn="base"/>
            <a:r>
              <a:rPr lang="en-US" sz="2000" dirty="0">
                <a:latin typeface="Times New Roman" panose="02020603050405020304" pitchFamily="18" charset="0"/>
                <a:cs typeface="Times New Roman" panose="02020603050405020304" pitchFamily="18" charset="0"/>
              </a:rPr>
              <a:t>For example, the domain name </a:t>
            </a:r>
            <a:r>
              <a:rPr lang="en-US" sz="2000" dirty="0">
                <a:latin typeface="Times New Roman" panose="02020603050405020304" pitchFamily="18" charset="0"/>
                <a:cs typeface="Times New Roman" panose="02020603050405020304" pitchFamily="18" charset="0"/>
                <a:hlinkClick r:id="rId2"/>
              </a:rPr>
              <a:t>www.ns1.com</a:t>
            </a:r>
            <a:r>
              <a:rPr lang="en-US" sz="2000" dirty="0">
                <a:latin typeface="Times New Roman" panose="02020603050405020304" pitchFamily="18" charset="0"/>
                <a:cs typeface="Times New Roman" panose="02020603050405020304" pitchFamily="18" charset="0"/>
              </a:rPr>
              <a:t> you are viewing now, translates to the IP address 104.20.48.182 (in the old IPv4 format) or 2002:6814:30b6:0:0:0:0:0 (in the newer IPv6 format).</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DNS</a:t>
            </a:r>
          </a:p>
        </p:txBody>
      </p:sp>
      <p:sp>
        <p:nvSpPr>
          <p:cNvPr id="6" name="Content Placeholder 5"/>
          <p:cNvSpPr>
            <a:spLocks noGrp="1"/>
          </p:cNvSpPr>
          <p:nvPr>
            <p:ph idx="1"/>
          </p:nvPr>
        </p:nvSpPr>
        <p:spPr/>
        <p:txBody>
          <a:bodyPr>
            <a:normAutofit/>
          </a:bodyPr>
          <a:lstStyle/>
          <a:p>
            <a:r>
              <a:rPr lang="en-US" sz="2200" b="1" dirty="0"/>
              <a:t>How does DNS work?</a:t>
            </a:r>
          </a:p>
          <a:p>
            <a:r>
              <a:rPr lang="en-US" sz="2200" dirty="0"/>
              <a:t>The process of DNS resolution involves converting a hostname (such as www.example.com) into a computer-friendly IP address (such as 192.168.1.1). An IP address is given to each device on the Internet, and that address is necessary to find the appropriate Internet device - like a street address is used to find a particular home. When a user wants to load a webpage, a translation must occur between what a user types into their web browser (example.com) and the machine-friendly address necessary to locate the example.com webpage.</a:t>
            </a:r>
          </a:p>
          <a:p>
            <a:r>
              <a:rPr lang="en-US" sz="2200" dirty="0"/>
              <a:t>In order to understand the process behind the DNS resolution, it’s important to learn about the different hardware components a DNS query must pass between. For the web browser, the DNS lookup occurs "behind the scenes" and requires no interaction from the user’s computer apart from the initial request.</a:t>
            </a:r>
          </a:p>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t>6</a:t>
            </a:fld>
            <a:endParaRPr lang="en-US"/>
          </a:p>
        </p:txBody>
      </p:sp>
    </p:spTree>
    <p:extLst>
      <p:ext uri="{BB962C8B-B14F-4D97-AF65-F5344CB8AC3E}">
        <p14:creationId xmlns:p14="http://schemas.microsoft.com/office/powerpoint/2010/main" val="1180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a:t>
            </a:r>
          </a:p>
        </p:txBody>
      </p:sp>
      <p:sp>
        <p:nvSpPr>
          <p:cNvPr id="3" name="Content Placeholder 2"/>
          <p:cNvSpPr>
            <a:spLocks noGrp="1"/>
          </p:cNvSpPr>
          <p:nvPr>
            <p:ph idx="1"/>
          </p:nvPr>
        </p:nvSpPr>
        <p:spPr/>
        <p:txBody>
          <a:bodyPr>
            <a:normAutofit fontScale="85000" lnSpcReduction="20000"/>
          </a:bodyPr>
          <a:lstStyle/>
          <a:p>
            <a:pPr fontAlgn="base"/>
            <a:r>
              <a:rPr lang="en-US" b="1" dirty="0"/>
              <a:t>Electronic Mail</a:t>
            </a:r>
            <a:r>
              <a:rPr lang="en-US" dirty="0"/>
              <a:t> (e-mail) is one of most widely used services of </a:t>
            </a:r>
            <a:r>
              <a:rPr lang="en-US" u="sng" dirty="0">
                <a:hlinkClick r:id="rId2"/>
              </a:rPr>
              <a:t>Internet</a:t>
            </a:r>
            <a:r>
              <a:rPr lang="en-US" dirty="0"/>
              <a:t>. This service allows an Internet user to send a </a:t>
            </a:r>
            <a:r>
              <a:rPr lang="en-US" b="1" dirty="0"/>
              <a:t>message in formatted manner (mail)</a:t>
            </a:r>
            <a:r>
              <a:rPr lang="en-US" dirty="0"/>
              <a:t> to the other Internet user in any part of world. Message in mail not only contain text, but it also contains images, audio and videos data. The person who is sending mail is called </a:t>
            </a:r>
            <a:r>
              <a:rPr lang="en-US" b="1" dirty="0"/>
              <a:t>sender</a:t>
            </a:r>
            <a:r>
              <a:rPr lang="en-US" dirty="0"/>
              <a:t> and person who receives mail is called</a:t>
            </a:r>
            <a:r>
              <a:rPr lang="en-US" b="1" dirty="0"/>
              <a:t> recipient</a:t>
            </a:r>
            <a:r>
              <a:rPr lang="en-US" dirty="0"/>
              <a:t>. It is just like postal mail service.</a:t>
            </a:r>
          </a:p>
          <a:p>
            <a:pPr fontAlgn="base"/>
            <a:r>
              <a:rPr lang="en-US" b="1" dirty="0"/>
              <a:t>Components of E-Mail System :</a:t>
            </a:r>
            <a:br>
              <a:rPr lang="en-US" dirty="0"/>
            </a:br>
            <a:r>
              <a:rPr lang="en-US" dirty="0"/>
              <a:t>The basic components of an email system are : User Agent (UA), Message Transfer Agent (MTA), Mail Box, and Spool file. These are explained as following below.</a:t>
            </a:r>
          </a:p>
          <a:p>
            <a:r>
              <a:rPr lang="en-US" b="1" dirty="0"/>
              <a:t>User Agent (UA) :</a:t>
            </a:r>
            <a:br>
              <a:rPr lang="en-US" dirty="0"/>
            </a:br>
            <a:r>
              <a:rPr lang="en-US" dirty="0"/>
              <a:t>The UA is normally a program which is used to send and receive mail. Sometimes, it is called as mail reader. It accepts variety of commands for composing, receiving and replying to messages as well as for manipulation of the mailboxes.</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Tree>
    <p:extLst>
      <p:ext uri="{BB962C8B-B14F-4D97-AF65-F5344CB8AC3E}">
        <p14:creationId xmlns:p14="http://schemas.microsoft.com/office/powerpoint/2010/main" val="97812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82587"/>
            <a:ext cx="6060141" cy="4294375"/>
          </a:xfrm>
        </p:spPr>
        <p:txBody>
          <a:bodyPr>
            <a:normAutofit lnSpcReduction="10000"/>
          </a:bodyPr>
          <a:lstStyle/>
          <a:p>
            <a:r>
              <a:rPr lang="en-US" b="1" dirty="0"/>
              <a:t>Message Transfer Agent (MTA) :</a:t>
            </a:r>
            <a:br>
              <a:rPr lang="en-US" dirty="0"/>
            </a:br>
            <a:r>
              <a:rPr lang="en-US" dirty="0"/>
              <a:t>MTA is actually responsible for transfer of mail from one system to another. To send a mail, a system must have client MTA and system MTA. It transfer mail to mailboxes of recipients if they are connected in the same machine. It delivers mail to peer MTA if destination mailbox is in another machine. The delivery from one MTA to another MTA is done by </a:t>
            </a:r>
            <a:r>
              <a:rPr lang="en-US" u="sng" dirty="0">
                <a:hlinkClick r:id="rId2"/>
              </a:rPr>
              <a:t>Simple Mail Transfer Protocol</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pic>
        <p:nvPicPr>
          <p:cNvPr id="5" name="Picture 4"/>
          <p:cNvPicPr>
            <a:picLocks noChangeAspect="1"/>
          </p:cNvPicPr>
          <p:nvPr/>
        </p:nvPicPr>
        <p:blipFill>
          <a:blip r:embed="rId3"/>
          <a:stretch>
            <a:fillRect/>
          </a:stretch>
        </p:blipFill>
        <p:spPr>
          <a:xfrm>
            <a:off x="6714309" y="1882587"/>
            <a:ext cx="5156306" cy="3711407"/>
          </a:xfrm>
          <a:prstGeom prst="rect">
            <a:avLst/>
          </a:prstGeom>
        </p:spPr>
      </p:pic>
      <p:sp>
        <p:nvSpPr>
          <p:cNvPr id="6" name="Rectangle 5"/>
          <p:cNvSpPr/>
          <p:nvPr/>
        </p:nvSpPr>
        <p:spPr>
          <a:xfrm>
            <a:off x="607040" y="6207547"/>
            <a:ext cx="7304908" cy="307777"/>
          </a:xfrm>
          <a:prstGeom prst="rect">
            <a:avLst/>
          </a:prstGeom>
        </p:spPr>
        <p:txBody>
          <a:bodyPr wrap="square">
            <a:spAutoFit/>
          </a:bodyPr>
          <a:lstStyle/>
          <a:p>
            <a:r>
              <a:rPr lang="en-IN" sz="1400" dirty="0">
                <a:latin typeface="Casper" panose="02000506000000020004"/>
              </a:rPr>
              <a:t>Image Source : https://www.geeksforgeeks.org/introduction-to-electronic-mail/</a:t>
            </a:r>
          </a:p>
        </p:txBody>
      </p:sp>
    </p:spTree>
    <p:extLst>
      <p:ext uri="{BB962C8B-B14F-4D97-AF65-F5344CB8AC3E}">
        <p14:creationId xmlns:p14="http://schemas.microsoft.com/office/powerpoint/2010/main" val="224478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a:t>
            </a:r>
          </a:p>
        </p:txBody>
      </p:sp>
      <p:sp>
        <p:nvSpPr>
          <p:cNvPr id="3" name="Content Placeholder 2"/>
          <p:cNvSpPr>
            <a:spLocks noGrp="1"/>
          </p:cNvSpPr>
          <p:nvPr>
            <p:ph idx="1"/>
          </p:nvPr>
        </p:nvSpPr>
        <p:spPr/>
        <p:txBody>
          <a:bodyPr/>
          <a:lstStyle/>
          <a:p>
            <a:r>
              <a:rPr lang="en-US" dirty="0"/>
              <a:t>FTP stands for File transfer protocol.</a:t>
            </a:r>
          </a:p>
          <a:p>
            <a:r>
              <a:rPr lang="en-US" dirty="0"/>
              <a:t>FTP is a standard internet protocol provided by TCP/IP used for transmitting the files from one host to another.</a:t>
            </a:r>
          </a:p>
          <a:p>
            <a:r>
              <a:rPr lang="en-US" dirty="0"/>
              <a:t>It is mainly used for transferring the web page files from their creator to the computer that acts as a server for other computers on the internet.</a:t>
            </a:r>
          </a:p>
          <a:p>
            <a:r>
              <a:rPr lang="en-US" dirty="0"/>
              <a:t>It is also used for downloading the files to computer from other servers.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Tree>
    <p:extLst>
      <p:ext uri="{BB962C8B-B14F-4D97-AF65-F5344CB8AC3E}">
        <p14:creationId xmlns:p14="http://schemas.microsoft.com/office/powerpoint/2010/main" val="165287421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TotalTime>
  <Words>1523</Words>
  <Application>Microsoft Office PowerPoint</Application>
  <PresentationFormat>Widescreen</PresentationFormat>
  <Paragraphs>101</Paragraphs>
  <Slides>15</Slides>
  <Notes>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9" baseType="lpstr">
      <vt:lpstr>Arial</vt:lpstr>
      <vt:lpstr>Calibri</vt:lpstr>
      <vt:lpstr>Calibri Light</vt:lpstr>
      <vt:lpstr>Casper</vt:lpstr>
      <vt:lpstr>Casper Bold</vt:lpstr>
      <vt:lpstr>erdana</vt:lpstr>
      <vt:lpstr>inter-regular</vt:lpstr>
      <vt:lpstr>Karla</vt:lpstr>
      <vt:lpstr>King</vt:lpstr>
      <vt:lpstr>Raleway ExtraBold</vt:lpstr>
      <vt:lpstr>Times New Roman</vt:lpstr>
      <vt:lpstr>1_Office Theme</vt:lpstr>
      <vt:lpstr>Contents Slide Master</vt:lpstr>
      <vt:lpstr>CorelDRAW</vt:lpstr>
      <vt:lpstr>PowerPoint Presentation</vt:lpstr>
      <vt:lpstr>Course Objectives  </vt:lpstr>
      <vt:lpstr>Course Objectives  </vt:lpstr>
      <vt:lpstr>Table of Contents </vt:lpstr>
      <vt:lpstr>   DNS</vt:lpstr>
      <vt:lpstr>DNS</vt:lpstr>
      <vt:lpstr>EMAIL</vt:lpstr>
      <vt:lpstr>PowerPoint Presentation</vt:lpstr>
      <vt:lpstr>FTP</vt:lpstr>
      <vt:lpstr>Why FTP? </vt:lpstr>
      <vt:lpstr>Mechanism of FTP </vt:lpstr>
      <vt:lpstr>Mobile IP</vt:lpstr>
      <vt:lpstr>Mobile IP</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Monica Luthra</cp:lastModifiedBy>
  <cp:revision>111</cp:revision>
  <dcterms:created xsi:type="dcterms:W3CDTF">2019-01-09T10:33:00Z</dcterms:created>
  <dcterms:modified xsi:type="dcterms:W3CDTF">2022-11-04T04:47:47Z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