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5"/>
  </p:notesMasterIdLst>
  <p:handoutMasterIdLst>
    <p:handoutMasterId r:id="rId16"/>
  </p:handoutMasterIdLst>
  <p:sldIdLst>
    <p:sldId id="380" r:id="rId3"/>
    <p:sldId id="381" r:id="rId4"/>
    <p:sldId id="425" r:id="rId5"/>
    <p:sldId id="424" r:id="rId6"/>
    <p:sldId id="367" r:id="rId7"/>
    <p:sldId id="439" r:id="rId8"/>
    <p:sldId id="440" r:id="rId9"/>
    <p:sldId id="441" r:id="rId10"/>
    <p:sldId id="442" r:id="rId11"/>
    <p:sldId id="443" r:id="rId12"/>
    <p:sldId id="385" r:id="rId13"/>
    <p:sldId id="3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660"/>
  </p:normalViewPr>
  <p:slideViewPr>
    <p:cSldViewPr snapToGrid="0">
      <p:cViewPr varScale="1">
        <p:scale>
          <a:sx n="82" d="100"/>
          <a:sy n="82" d="100"/>
        </p:scale>
        <p:origin x="69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t>10/31/2022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t>10/31/2022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t>10/31/2022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Leaky_bucket" TargetMode="Externa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hyperlink" Target="https://www.ques10.com/p/31441/what-is-traffic-shaping-explain-leaky-bucket-algor/" TargetMode="External"/><Relationship Id="rId5" Type="http://schemas.openxmlformats.org/officeDocument/2006/relationships/hyperlink" Target="https://en.wikipedia.org/wiki/Token_bucket" TargetMode="External"/><Relationship Id="rId4" Type="http://schemas.openxmlformats.org/officeDocument/2006/relationships/hyperlink" Target="https://www.geeksforgeeks.org/leaky-bucket-algorith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795" imgH="2163445" progId="">
                  <p:embed/>
                </p:oleObj>
              </mc:Choice>
              <mc:Fallback>
                <p:oleObj name="CorelDRAW" r:id="rId2" imgW="2169795" imgH="2163445" progId="">
                  <p:embed/>
                  <p:pic>
                    <p:nvPicPr>
                      <p:cNvPr id="0" name="Object 47"/>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06005" y="5577219"/>
            <a:ext cx="5529485" cy="96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sz="1050" dirty="0">
                <a:latin typeface="Times New Roman" panose="02020603050405020304" pitchFamily="18" charset="0"/>
                <a:cs typeface="Times New Roman" panose="02020603050405020304" pitchFamily="18" charset="0"/>
              </a:rPr>
              <a:t>TCP HEADER,</a:t>
            </a:r>
          </a:p>
          <a:p>
            <a:r>
              <a:rPr lang="en-US" sz="1050" dirty="0">
                <a:latin typeface="Times New Roman" panose="02020603050405020304" pitchFamily="18" charset="0"/>
                <a:cs typeface="Times New Roman" panose="02020603050405020304" pitchFamily="18" charset="0"/>
              </a:rPr>
              <a:t>SEGMENT STRUCTURE,</a:t>
            </a:r>
          </a:p>
          <a:p>
            <a:r>
              <a:rPr lang="en-IN" sz="1050" b="0" i="0" dirty="0">
                <a:solidFill>
                  <a:srgbClr val="455A64"/>
                </a:solidFill>
                <a:effectLst/>
                <a:latin typeface="Times New Roman" panose="02020603050405020304" pitchFamily="18" charset="0"/>
                <a:cs typeface="Times New Roman" panose="02020603050405020304" pitchFamily="18" charset="0"/>
              </a:rPr>
              <a:t>Transmission policy, timer management</a:t>
            </a:r>
          </a:p>
          <a:p>
            <a:r>
              <a:rPr lang="en-IN" sz="1050" b="0" i="0" dirty="0">
                <a:solidFill>
                  <a:srgbClr val="455A64"/>
                </a:solidFill>
                <a:effectLst/>
                <a:latin typeface="Times New Roman" panose="02020603050405020304" pitchFamily="18" charset="0"/>
                <a:cs typeface="Times New Roman" panose="02020603050405020304" pitchFamily="18" charset="0"/>
              </a:rPr>
              <a:t>Transactional TCP.</a:t>
            </a:r>
          </a:p>
          <a:p>
            <a:pPr lvl="0" algn="ctr" defTabSz="622300">
              <a:lnSpc>
                <a:spcPct val="90000"/>
              </a:lnSpc>
              <a:spcBef>
                <a:spcPct val="0"/>
              </a:spcBef>
              <a:spcAft>
                <a:spcPct val="35000"/>
              </a:spcAft>
            </a:pPr>
            <a:r>
              <a:rPr lang="en-US" sz="1600" b="1" dirty="0">
                <a:latin typeface="Casper" panose="02000506000000020004"/>
                <a:cs typeface="Times New Roman" panose="02020603050405020304" pitchFamily="18" charset="0"/>
              </a:rPr>
              <a:t>By : Dr.Monica Luthra(E9836)</a:t>
            </a:r>
            <a:endParaRPr lang="en-US" sz="1600" dirty="0">
              <a:latin typeface="Casper" panose="02000506000000020004"/>
              <a:cs typeface="Times New Roman" panose="02020603050405020304" pitchFamily="18" charset="0"/>
            </a:endParaRPr>
          </a:p>
        </p:txBody>
      </p:sp>
      <p:sp>
        <p:nvSpPr>
          <p:cNvPr id="26" name="TextBox 25"/>
          <p:cNvSpPr txBox="1">
            <a:spLocks noChangeArrowheads="1"/>
          </p:cNvSpPr>
          <p:nvPr/>
        </p:nvSpPr>
        <p:spPr bwMode="auto">
          <a:xfrm>
            <a:off x="1488466" y="1997794"/>
            <a:ext cx="9750068" cy="154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4400" b="1" dirty="0">
                <a:latin typeface="Casper" panose="02000506000000020004"/>
                <a:ea typeface="Karla" pitchFamily="2" charset="0"/>
                <a:cs typeface="Karla" pitchFamily="2" charset="0"/>
              </a:rPr>
              <a:t>INSTITUTE: UIE (AIT-CSE)</a:t>
            </a:r>
            <a:endParaRPr lang="en-US" sz="4400" dirty="0">
              <a:latin typeface="Casper" panose="02000506000000020004"/>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4400" dirty="0">
                <a:latin typeface="Casper" panose="02000506000000020004"/>
                <a:ea typeface="Calibri" panose="020F0502020204030204" pitchFamily="34" charset="0"/>
                <a:cs typeface="Times New Roman" panose="02020603050405020304" pitchFamily="18" charset="0"/>
              </a:rPr>
              <a:t>Computer Networks </a:t>
            </a:r>
            <a:r>
              <a:rPr lang="en-US" sz="4400">
                <a:latin typeface="Casper" panose="02000506000000020004"/>
                <a:ea typeface="Calibri" panose="020F0502020204030204" pitchFamily="34" charset="0"/>
                <a:cs typeface="Times New Roman" panose="02020603050405020304" pitchFamily="18" charset="0"/>
              </a:rPr>
              <a:t>CST- 335</a:t>
            </a:r>
            <a:endParaRPr lang="en-US" sz="4400" dirty="0">
              <a:latin typeface="Casper" panose="02000506000000020004"/>
              <a:ea typeface="Calibri" panose="020F0502020204030204" pitchFamily="34" charset="0"/>
              <a:cs typeface="Times New Roman" panose="020206030504050203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t>1</a:t>
            </a:fld>
            <a:endParaRPr lang="en-US"/>
          </a:p>
        </p:txBody>
      </p:sp>
      <p:sp>
        <p:nvSpPr>
          <p:cNvPr id="16" name="Oval 15"/>
          <p:cNvSpPr/>
          <p:nvPr/>
        </p:nvSpPr>
        <p:spPr>
          <a:xfrm>
            <a:off x="11016284" y="6323296"/>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005A-1636-C1BA-85F5-65D11F05A6A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D1C6470-546E-8DC8-B0B0-187188842F72}"/>
              </a:ext>
            </a:extLst>
          </p:cNvPr>
          <p:cNvSpPr>
            <a:spLocks noGrp="1"/>
          </p:cNvSpPr>
          <p:nvPr>
            <p:ph idx="1"/>
          </p:nvPr>
        </p:nvSpPr>
        <p:spPr/>
        <p:txBody>
          <a:bodyPr>
            <a:normAutofit fontScale="70000" lnSpcReduction="20000"/>
          </a:bodyPr>
          <a:lstStyle/>
          <a:p>
            <a:pPr marL="0" indent="0" algn="l">
              <a:buNone/>
            </a:pPr>
            <a:r>
              <a:rPr lang="en-US" sz="2800" b="0" i="0" dirty="0">
                <a:effectLst/>
                <a:latin typeface="Times New Roman" panose="02020603050405020304" pitchFamily="18" charset="0"/>
                <a:cs typeface="Times New Roman" panose="02020603050405020304" pitchFamily="18" charset="0"/>
              </a:rPr>
              <a:t>Persist timer:</a:t>
            </a:r>
          </a:p>
          <a:p>
            <a:pPr algn="jus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TCP session can be paused by either host by sending Window Size 0.</a:t>
            </a:r>
          </a:p>
          <a:p>
            <a:pPr algn="jus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To resume the session a host needs to send Window Size with some larger value.</a:t>
            </a:r>
          </a:p>
          <a:p>
            <a:pPr algn="jus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If this segment never reaches the other end, both ends may wait for each other for infinite time.</a:t>
            </a:r>
          </a:p>
          <a:p>
            <a:pPr algn="jus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When the Persist timer expires, the host re-sends its window size to let the other end know.</a:t>
            </a:r>
          </a:p>
          <a:p>
            <a:pPr algn="jus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Persist Timer helps avoid deadlocks in communication.</a:t>
            </a:r>
          </a:p>
          <a:p>
            <a:pPr marL="0" indent="0" algn="l">
              <a:buNone/>
            </a:pPr>
            <a:r>
              <a:rPr lang="en-US" sz="2800" b="0" i="0" dirty="0">
                <a:effectLst/>
                <a:latin typeface="Times New Roman" panose="02020603050405020304" pitchFamily="18" charset="0"/>
                <a:cs typeface="Times New Roman" panose="02020603050405020304" pitchFamily="18" charset="0"/>
              </a:rPr>
              <a:t>Timed-Wait:</a:t>
            </a:r>
          </a:p>
          <a:p>
            <a:pPr algn="jus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After releasing a connection, either of the hosts waits for a Timed-Wait time to terminate the connection completely.</a:t>
            </a:r>
          </a:p>
          <a:p>
            <a:pPr algn="jus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This is in order to make sure that the other end has received the acknowledgement of its connection termination request.</a:t>
            </a:r>
          </a:p>
          <a:p>
            <a:pPr algn="jus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Timed-out can be a maximum of 240 seconds (4 minutes).</a:t>
            </a:r>
          </a:p>
          <a:p>
            <a:endParaRPr lang="en-IN" dirty="0"/>
          </a:p>
        </p:txBody>
      </p:sp>
      <p:sp>
        <p:nvSpPr>
          <p:cNvPr id="4" name="Slide Number Placeholder 3">
            <a:extLst>
              <a:ext uri="{FF2B5EF4-FFF2-40B4-BE49-F238E27FC236}">
                <a16:creationId xmlns:a16="http://schemas.microsoft.com/office/drawing/2014/main" id="{5AD1153B-2062-DE2D-FCA4-F00F45B5179F}"/>
              </a:ext>
            </a:extLst>
          </p:cNvPr>
          <p:cNvSpPr>
            <a:spLocks noGrp="1"/>
          </p:cNvSpPr>
          <p:nvPr>
            <p:ph type="sldNum" sz="quarter" idx="12"/>
          </p:nvPr>
        </p:nvSpPr>
        <p:spPr/>
        <p:txBody>
          <a:bodyPr/>
          <a:lstStyle/>
          <a:p>
            <a:fld id="{BDCDBBEF-AA6C-4BA6-85B2-A17D7F280E38}" type="slidenum">
              <a:rPr lang="en-US" smtClean="0"/>
              <a:t>10</a:t>
            </a:fld>
            <a:endParaRPr lang="en-US"/>
          </a:p>
        </p:txBody>
      </p:sp>
    </p:spTree>
    <p:extLst>
      <p:ext uri="{BB962C8B-B14F-4D97-AF65-F5344CB8AC3E}">
        <p14:creationId xmlns:p14="http://schemas.microsoft.com/office/powerpoint/2010/main" val="2070735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536" y="360362"/>
            <a:ext cx="9995263" cy="1043440"/>
          </a:xfrm>
        </p:spPr>
        <p:txBody>
          <a:bodyPr/>
          <a:lstStyle/>
          <a:p>
            <a:pPr algn="ctr"/>
            <a:r>
              <a:rPr lang="en-IN" dirty="0">
                <a:latin typeface="Casper" panose="02000506000000020004"/>
              </a:rPr>
              <a:t>References</a:t>
            </a:r>
          </a:p>
        </p:txBody>
      </p:sp>
      <p:sp>
        <p:nvSpPr>
          <p:cNvPr id="4" name="Slide Number Placeholder 3"/>
          <p:cNvSpPr>
            <a:spLocks noGrp="1"/>
          </p:cNvSpPr>
          <p:nvPr>
            <p:ph type="sldNum" sz="quarter" idx="12"/>
          </p:nvPr>
        </p:nvSpPr>
        <p:spPr/>
        <p:txBody>
          <a:bodyPr/>
          <a:lstStyle/>
          <a:p>
            <a:fld id="{BDCDBBEF-AA6C-4BA6-85B2-A17D7F280E38}" type="slidenum">
              <a:rPr lang="en-US" smtClean="0"/>
              <a:t>11</a:t>
            </a:fld>
            <a:endParaRPr lang="en-US"/>
          </a:p>
        </p:txBody>
      </p:sp>
      <p:sp>
        <p:nvSpPr>
          <p:cNvPr id="5" name="Rectangle 4"/>
          <p:cNvSpPr/>
          <p:nvPr/>
        </p:nvSpPr>
        <p:spPr>
          <a:xfrm>
            <a:off x="1267096" y="1621148"/>
            <a:ext cx="9969137" cy="47352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67096" y="172831"/>
            <a:ext cx="9969137"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91" y="192450"/>
            <a:ext cx="772083" cy="1224414"/>
          </a:xfrm>
          <a:prstGeom prst="rect">
            <a:avLst/>
          </a:prstGeom>
        </p:spPr>
      </p:pic>
      <p:sp>
        <p:nvSpPr>
          <p:cNvPr id="8" name="Rectangle 7"/>
          <p:cNvSpPr/>
          <p:nvPr/>
        </p:nvSpPr>
        <p:spPr>
          <a:xfrm>
            <a:off x="1358536" y="1746034"/>
            <a:ext cx="9731830" cy="2796535"/>
          </a:xfrm>
          <a:prstGeom prst="rect">
            <a:avLst/>
          </a:prstGeom>
        </p:spPr>
        <p:txBody>
          <a:bodyPr wrap="square">
            <a:spAutoFit/>
          </a:bodyPr>
          <a:lstStyle/>
          <a:p>
            <a:pPr marL="285750" indent="-285750">
              <a:lnSpc>
                <a:spcPct val="150000"/>
              </a:lnSpc>
              <a:buFont typeface="Arial" panose="020B0604020202020204" pitchFamily="34" charset="0"/>
              <a:buChar char="•"/>
            </a:pPr>
            <a:r>
              <a:rPr lang="en-IN" sz="2400" u="sng" dirty="0">
                <a:latin typeface="Casper" panose="02000506000000020004"/>
                <a:hlinkClick r:id="rId3"/>
              </a:rPr>
              <a:t>https://en.wikipedia.org/wiki/Leaky_bucket</a:t>
            </a:r>
            <a:endParaRPr lang="en-IN" sz="2400" dirty="0">
              <a:latin typeface="Casper" panose="02000506000000020004"/>
            </a:endParaRPr>
          </a:p>
          <a:p>
            <a:pPr marL="285750" indent="-285750">
              <a:lnSpc>
                <a:spcPct val="150000"/>
              </a:lnSpc>
              <a:buFont typeface="Arial" panose="020B0604020202020204" pitchFamily="34" charset="0"/>
              <a:buChar char="•"/>
            </a:pPr>
            <a:r>
              <a:rPr lang="en-IN" sz="2400" u="sng" dirty="0">
                <a:latin typeface="Casper" panose="02000506000000020004"/>
                <a:hlinkClick r:id="rId4"/>
              </a:rPr>
              <a:t>https://www.geeksforgeeks.org/leaky-bucket-algorithm/</a:t>
            </a:r>
            <a:endParaRPr lang="en-IN" sz="2400" u="sng" dirty="0">
              <a:latin typeface="Casper" panose="02000506000000020004"/>
            </a:endParaRPr>
          </a:p>
          <a:p>
            <a:pPr marL="342900" indent="-342900">
              <a:lnSpc>
                <a:spcPct val="150000"/>
              </a:lnSpc>
              <a:buFont typeface="Arial" panose="020B0604020202020204" pitchFamily="34" charset="0"/>
              <a:buChar char="•"/>
            </a:pPr>
            <a:r>
              <a:rPr lang="en-IN" sz="2400" dirty="0">
                <a:latin typeface="Casper" panose="02000506000000020004"/>
                <a:hlinkClick r:id="rId5"/>
              </a:rPr>
              <a:t>https://en.wikipedia.org/wiki/Token_bucket</a:t>
            </a:r>
            <a:endParaRPr lang="en-IN" sz="2400" dirty="0">
              <a:latin typeface="Casper" panose="02000506000000020004"/>
            </a:endParaRPr>
          </a:p>
          <a:p>
            <a:pPr marL="342900" indent="-342900">
              <a:lnSpc>
                <a:spcPct val="150000"/>
              </a:lnSpc>
              <a:buFont typeface="Arial" panose="020B0604020202020204" pitchFamily="34" charset="0"/>
              <a:buChar char="•"/>
            </a:pPr>
            <a:r>
              <a:rPr lang="en-IN" sz="2400" dirty="0">
                <a:latin typeface="Casper" panose="02000506000000020004"/>
                <a:hlinkClick r:id="rId6"/>
              </a:rPr>
              <a:t>https://www.ques10.com/p/31441/what-is-traffic-shaping-explain-leaky-bucket-algor/</a:t>
            </a:r>
            <a:endParaRPr lang="en-IN" sz="2400" dirty="0">
              <a:latin typeface="Casper" panose="020005060000000200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Light" panose="020F0302020204030204"/>
              </a:rPr>
              <a:t> </a:t>
            </a:r>
          </a:p>
        </p:txBody>
      </p:sp>
      <p:cxnSp>
        <p:nvCxnSpPr>
          <p:cNvPr id="18" name="Straight Connector 17"/>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Light" panose="020F0302020204030204"/>
            </a:endParaRPr>
          </a:p>
        </p:txBody>
      </p:sp>
      <p:sp>
        <p:nvSpPr>
          <p:cNvPr id="23" name="Diamond 6"/>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Light" panose="020F0302020204030204"/>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795" imgH="2163445" progId="">
                    <p:embed/>
                  </p:oleObj>
                </mc:Choice>
                <mc:Fallback>
                  <p:oleObj name="CorelDRAW" r:id="rId2" imgW="2169795" imgH="2163445" progId="">
                    <p:embed/>
                    <p:pic>
                      <p:nvPicPr>
                        <p:cNvPr id="0" name="Object 32"/>
                        <p:cNvPicPr>
                          <a:picLocks noChangeAspect="1" noChangeArrowheads="1"/>
                        </p:cNvPicPr>
                        <p:nvPr/>
                      </p:nvPicPr>
                      <p:blipFill>
                        <a:blip r:embed="rId3">
                          <a:lum/>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p:spPr>
                    </p:pic>
                  </p:oleObj>
                </mc:Fallback>
              </mc:AlternateContent>
            </a:graphicData>
          </a:graphic>
        </p:graphicFrame>
      </p:grpSp>
      <p:sp>
        <p:nvSpPr>
          <p:cNvPr id="2" name="Rectangle 1"/>
          <p:cNvSpPr/>
          <p:nvPr/>
        </p:nvSpPr>
        <p:spPr>
          <a:xfrm>
            <a:off x="4114005" y="5394447"/>
            <a:ext cx="3344545" cy="922020"/>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monica.e9836@cumail.in</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t>2</a:t>
            </a:fld>
            <a:endParaRPr lang="en-US" dirty="0"/>
          </a:p>
        </p:txBody>
      </p:sp>
      <p:sp>
        <p:nvSpPr>
          <p:cNvPr id="8" name="Title 7"/>
          <p:cNvSpPr txBox="1">
            <a:spLocks noGrp="1" noChangeArrowheads="1"/>
          </p:cNvSpPr>
          <p:nvPr>
            <p:ph type="title"/>
          </p:nvPr>
        </p:nvSpPr>
        <p:spPr bwMode="auto">
          <a:xfrm>
            <a:off x="810953" y="207182"/>
            <a:ext cx="4456567"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Course Objectives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491079" y="2023671"/>
            <a:ext cx="5151905" cy="3177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nvGraphicFramePr>
        <p:xfrm>
          <a:off x="269823" y="2356330"/>
          <a:ext cx="5996066" cy="3015466"/>
        </p:xfrm>
        <a:graphic>
          <a:graphicData uri="http://schemas.openxmlformats.org/drawingml/2006/table">
            <a:tbl>
              <a:tblPr firstRow="1" firstCol="1" bandRow="1">
                <a:tableStyleId>{5940675A-B579-460E-94D1-54222C63F5DA}</a:tableStyleId>
              </a:tblPr>
              <a:tblGrid>
                <a:gridCol w="905348">
                  <a:extLst>
                    <a:ext uri="{9D8B030D-6E8A-4147-A177-3AD203B41FA5}">
                      <a16:colId xmlns:a16="http://schemas.microsoft.com/office/drawing/2014/main" val="20000"/>
                    </a:ext>
                  </a:extLst>
                </a:gridCol>
                <a:gridCol w="3891504">
                  <a:extLst>
                    <a:ext uri="{9D8B030D-6E8A-4147-A177-3AD203B41FA5}">
                      <a16:colId xmlns:a16="http://schemas.microsoft.com/office/drawing/2014/main" val="20001"/>
                    </a:ext>
                  </a:extLst>
                </a:gridCol>
                <a:gridCol w="1199214">
                  <a:extLst>
                    <a:ext uri="{9D8B030D-6E8A-4147-A177-3AD203B41FA5}">
                      <a16:colId xmlns:a16="http://schemas.microsoft.com/office/drawing/2014/main" val="20002"/>
                    </a:ext>
                  </a:extLst>
                </a:gridCol>
              </a:tblGrid>
              <a:tr h="652250">
                <a:tc>
                  <a:txBody>
                    <a:bodyPr/>
                    <a:lstStyle/>
                    <a:p>
                      <a:pPr marL="0" marR="0" algn="l">
                        <a:lnSpc>
                          <a:spcPct val="115000"/>
                        </a:lnSpc>
                        <a:spcBef>
                          <a:spcPts val="0"/>
                        </a:spcBef>
                        <a:spcAft>
                          <a:spcPts val="0"/>
                        </a:spcAft>
                      </a:pPr>
                      <a:r>
                        <a:rPr lang="en-US" sz="1800" b="0" dirty="0">
                          <a:effectLst/>
                          <a:latin typeface="Casper" panose="02000506000000020004"/>
                        </a:rPr>
                        <a:t>CO Number</a:t>
                      </a:r>
                      <a:endParaRPr lang="en-US" sz="18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800" b="0">
                          <a:effectLst/>
                          <a:latin typeface="Casper" panose="02000506000000020004"/>
                        </a:rPr>
                        <a:t>Title </a:t>
                      </a:r>
                      <a:endParaRPr lang="en-US" sz="1800" b="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800" b="0">
                          <a:effectLst/>
                          <a:latin typeface="Casper" panose="02000506000000020004"/>
                        </a:rPr>
                        <a:t>Level </a:t>
                      </a:r>
                      <a:endParaRPr lang="en-US" sz="1800" b="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34833">
                <a:tc>
                  <a:txBody>
                    <a:bodyPr/>
                    <a:lstStyle/>
                    <a:p>
                      <a:pPr marL="0" marR="0" algn="l">
                        <a:lnSpc>
                          <a:spcPct val="115000"/>
                        </a:lnSpc>
                        <a:spcBef>
                          <a:spcPts val="0"/>
                        </a:spcBef>
                        <a:spcAft>
                          <a:spcPts val="0"/>
                        </a:spcAft>
                      </a:pPr>
                      <a:r>
                        <a:rPr lang="en-US" sz="1800" b="0" dirty="0">
                          <a:solidFill>
                            <a:schemeClr val="tx1"/>
                          </a:solidFill>
                          <a:effectLst/>
                          <a:latin typeface="Casper" panose="02000506000000020004"/>
                        </a:rPr>
                        <a:t>CO1</a:t>
                      </a:r>
                      <a:endParaRPr lang="en-US" sz="1800" b="0" dirty="0">
                        <a:solidFill>
                          <a:schemeClr val="tx1"/>
                        </a:solidFill>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lvl="0" algn="l"/>
                      <a:r>
                        <a:rPr lang="en-US" sz="1800" kern="1200" dirty="0">
                          <a:solidFill>
                            <a:schemeClr val="tx1"/>
                          </a:solidFill>
                          <a:effectLst/>
                          <a:latin typeface="Casper" panose="02000506000000020004"/>
                          <a:ea typeface="+mn-ea"/>
                          <a:cs typeface="+mn-cs"/>
                        </a:rPr>
                        <a:t>To bring together several keys to Computer Network Design and Architecture.</a:t>
                      </a:r>
                      <a:endParaRPr lang="en-IN" sz="1800" kern="1200" dirty="0">
                        <a:solidFill>
                          <a:schemeClr val="tx1"/>
                        </a:solidFill>
                        <a:effectLst/>
                        <a:latin typeface="Casper" panose="02000506000000020004"/>
                        <a:ea typeface="+mn-ea"/>
                        <a:cs typeface="+mn-cs"/>
                      </a:endParaRPr>
                    </a:p>
                  </a:txBody>
                  <a:tcPr marL="68580" marR="68580" marT="0" marB="0"/>
                </a:tc>
                <a:tc>
                  <a:txBody>
                    <a:bodyPr/>
                    <a:lstStyle/>
                    <a:p>
                      <a:pPr marL="0" marR="0" algn="l">
                        <a:lnSpc>
                          <a:spcPct val="115000"/>
                        </a:lnSpc>
                        <a:spcBef>
                          <a:spcPts val="0"/>
                        </a:spcBef>
                        <a:spcAft>
                          <a:spcPts val="0"/>
                        </a:spcAft>
                      </a:pPr>
                      <a:r>
                        <a:rPr lang="en-US" sz="1800" b="0">
                          <a:solidFill>
                            <a:schemeClr val="tx1"/>
                          </a:solidFill>
                          <a:effectLst/>
                          <a:latin typeface="Casper" panose="02000506000000020004"/>
                        </a:rPr>
                        <a:t>Remember</a:t>
                      </a:r>
                    </a:p>
                    <a:p>
                      <a:pPr marL="0" marR="0" algn="l">
                        <a:lnSpc>
                          <a:spcPct val="115000"/>
                        </a:lnSpc>
                        <a:spcBef>
                          <a:spcPts val="0"/>
                        </a:spcBef>
                        <a:spcAft>
                          <a:spcPts val="0"/>
                        </a:spcAft>
                      </a:pPr>
                      <a:r>
                        <a:rPr lang="en-US" sz="1800" b="0">
                          <a:solidFill>
                            <a:schemeClr val="tx1"/>
                          </a:solidFill>
                          <a:effectLst/>
                          <a:latin typeface="Casper" panose="02000506000000020004"/>
                        </a:rPr>
                        <a:t> </a:t>
                      </a:r>
                      <a:endParaRPr lang="en-US" sz="1800" b="0">
                        <a:solidFill>
                          <a:schemeClr val="tx1"/>
                        </a:solidFill>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34833">
                <a:tc>
                  <a:txBody>
                    <a:bodyPr/>
                    <a:lstStyle/>
                    <a:p>
                      <a:pPr marL="0" marR="0" algn="l">
                        <a:lnSpc>
                          <a:spcPct val="115000"/>
                        </a:lnSpc>
                        <a:spcBef>
                          <a:spcPts val="0"/>
                        </a:spcBef>
                        <a:spcAft>
                          <a:spcPts val="0"/>
                        </a:spcAft>
                      </a:pPr>
                      <a:r>
                        <a:rPr lang="en-US" sz="1800" b="0" dirty="0">
                          <a:solidFill>
                            <a:schemeClr val="tx1"/>
                          </a:solidFill>
                          <a:effectLst/>
                          <a:latin typeface="Casper" panose="02000506000000020004"/>
                        </a:rPr>
                        <a:t>CO2</a:t>
                      </a:r>
                      <a:endParaRPr lang="en-US" sz="1800" b="0" dirty="0">
                        <a:solidFill>
                          <a:schemeClr val="tx1"/>
                        </a:solidFill>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lvl="0" algn="l"/>
                      <a:r>
                        <a:rPr lang="en-US" sz="1800" kern="1200" dirty="0">
                          <a:solidFill>
                            <a:schemeClr val="tx1"/>
                          </a:solidFill>
                          <a:effectLst/>
                          <a:latin typeface="Casper" panose="02000506000000020004"/>
                          <a:ea typeface="+mn-ea"/>
                          <a:cs typeface="+mn-cs"/>
                        </a:rPr>
                        <a:t>To recognize the key concepts of Internetworking.</a:t>
                      </a:r>
                      <a:endParaRPr lang="en-IN" sz="1800" kern="1200" dirty="0">
                        <a:solidFill>
                          <a:schemeClr val="tx1"/>
                        </a:solidFill>
                        <a:effectLst/>
                        <a:latin typeface="Casper" panose="02000506000000020004"/>
                        <a:ea typeface="+mn-ea"/>
                        <a:cs typeface="+mn-cs"/>
                      </a:endParaRPr>
                    </a:p>
                  </a:txBody>
                  <a:tcPr marL="68580" marR="68580" marT="0" marB="0"/>
                </a:tc>
                <a:tc>
                  <a:txBody>
                    <a:bodyPr/>
                    <a:lstStyle/>
                    <a:p>
                      <a:pPr marL="0" marR="0" algn="l">
                        <a:lnSpc>
                          <a:spcPct val="115000"/>
                        </a:lnSpc>
                        <a:spcBef>
                          <a:spcPts val="0"/>
                        </a:spcBef>
                        <a:spcAft>
                          <a:spcPts val="0"/>
                        </a:spcAft>
                      </a:pPr>
                      <a:r>
                        <a:rPr lang="en-US" sz="1800" b="0" dirty="0">
                          <a:solidFill>
                            <a:schemeClr val="tx1"/>
                          </a:solidFill>
                          <a:effectLst/>
                          <a:latin typeface="Casper" panose="02000506000000020004"/>
                        </a:rPr>
                        <a:t>Understand </a:t>
                      </a:r>
                    </a:p>
                    <a:p>
                      <a:pPr marL="0" marR="0" algn="l">
                        <a:lnSpc>
                          <a:spcPct val="115000"/>
                        </a:lnSpc>
                        <a:spcBef>
                          <a:spcPts val="0"/>
                        </a:spcBef>
                        <a:spcAft>
                          <a:spcPts val="0"/>
                        </a:spcAft>
                      </a:pPr>
                      <a:r>
                        <a:rPr lang="en-US" sz="1800" b="0" dirty="0">
                          <a:solidFill>
                            <a:schemeClr val="tx1"/>
                          </a:solidFill>
                          <a:effectLst/>
                          <a:latin typeface="Casper" panose="02000506000000020004"/>
                        </a:rPr>
                        <a:t> </a:t>
                      </a:r>
                      <a:endParaRPr lang="en-US" sz="1800" b="0" dirty="0">
                        <a:solidFill>
                          <a:schemeClr val="tx1"/>
                        </a:solidFill>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34833">
                <a:tc>
                  <a:txBody>
                    <a:bodyPr/>
                    <a:lstStyle/>
                    <a:p>
                      <a:pPr marL="0" marR="0" algn="l">
                        <a:lnSpc>
                          <a:spcPct val="115000"/>
                        </a:lnSpc>
                        <a:spcBef>
                          <a:spcPts val="0"/>
                        </a:spcBef>
                        <a:spcAft>
                          <a:spcPts val="0"/>
                        </a:spcAft>
                      </a:pPr>
                      <a:r>
                        <a:rPr lang="en-US" sz="1800" b="0">
                          <a:effectLst/>
                          <a:latin typeface="Casper" panose="02000506000000020004"/>
                        </a:rPr>
                        <a:t>CO3</a:t>
                      </a:r>
                      <a:endParaRPr lang="en-US" sz="1800" b="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US" sz="1800" kern="1200" dirty="0">
                          <a:solidFill>
                            <a:schemeClr val="tx1"/>
                          </a:solidFill>
                          <a:effectLst/>
                          <a:latin typeface="Casper" panose="02000506000000020004"/>
                          <a:ea typeface="+mn-ea"/>
                          <a:cs typeface="+mn-cs"/>
                        </a:rPr>
                        <a:t>To prepare a sample Network via Simulation.</a:t>
                      </a:r>
                      <a:endParaRPr lang="en-US" sz="1800" b="0" kern="1200" dirty="0">
                        <a:solidFill>
                          <a:schemeClr val="tx1"/>
                        </a:solidFill>
                        <a:latin typeface="Casper" panose="02000506000000020004"/>
                        <a:ea typeface="+mn-ea"/>
                        <a:cs typeface="+mn-cs"/>
                      </a:endParaRPr>
                    </a:p>
                  </a:txBody>
                  <a:tcPr marL="68580" marR="68580" marT="0" marB="0"/>
                </a:tc>
                <a:tc>
                  <a:txBody>
                    <a:bodyPr/>
                    <a:lstStyle/>
                    <a:p>
                      <a:pPr marL="0" marR="0" algn="l">
                        <a:lnSpc>
                          <a:spcPct val="115000"/>
                        </a:lnSpc>
                        <a:spcBef>
                          <a:spcPts val="0"/>
                        </a:spcBef>
                        <a:spcAft>
                          <a:spcPts val="0"/>
                        </a:spcAft>
                      </a:pPr>
                      <a:r>
                        <a:rPr lang="en-US" sz="1800" b="0" dirty="0">
                          <a:effectLst/>
                          <a:latin typeface="Casper" panose="02000506000000020004"/>
                        </a:rPr>
                        <a:t>Understand</a:t>
                      </a:r>
                      <a:endParaRPr lang="en-US" sz="18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pic>
        <p:nvPicPr>
          <p:cNvPr id="11" name="Picture 10" descr="Objectives – Nestle"/>
          <p:cNvPicPr/>
          <p:nvPr/>
        </p:nvPicPr>
        <p:blipFill>
          <a:blip r:embed="rId2">
            <a:extLst>
              <a:ext uri="{28A0092B-C50C-407E-A947-70E740481C1C}">
                <a14:useLocalDpi xmlns:a14="http://schemas.microsoft.com/office/drawing/2010/main" val="0"/>
              </a:ext>
            </a:extLst>
          </a:blip>
          <a:srcRect/>
          <a:stretch>
            <a:fillRect/>
          </a:stretch>
        </p:blipFill>
        <p:spPr bwMode="auto">
          <a:xfrm>
            <a:off x="6491079" y="2023671"/>
            <a:ext cx="5170697" cy="317791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t>3</a:t>
            </a:fld>
            <a:endParaRPr lang="en-US" dirty="0"/>
          </a:p>
        </p:txBody>
      </p:sp>
      <p:sp>
        <p:nvSpPr>
          <p:cNvPr id="8" name="Title 7"/>
          <p:cNvSpPr txBox="1">
            <a:spLocks noGrp="1" noChangeArrowheads="1"/>
          </p:cNvSpPr>
          <p:nvPr>
            <p:ph type="title"/>
          </p:nvPr>
        </p:nvSpPr>
        <p:spPr bwMode="auto">
          <a:xfrm>
            <a:off x="810953" y="207182"/>
            <a:ext cx="4456567"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Course Objectives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491079" y="2023671"/>
            <a:ext cx="5151905" cy="3177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nvGraphicFramePr>
        <p:xfrm>
          <a:off x="269823" y="2356330"/>
          <a:ext cx="4796852" cy="2826415"/>
        </p:xfrm>
        <a:graphic>
          <a:graphicData uri="http://schemas.openxmlformats.org/drawingml/2006/table">
            <a:tbl>
              <a:tblPr firstRow="1" firstCol="1" bandRow="1">
                <a:tableStyleId>{5940675A-B579-460E-94D1-54222C63F5DA}</a:tableStyleId>
              </a:tblPr>
              <a:tblGrid>
                <a:gridCol w="905348">
                  <a:extLst>
                    <a:ext uri="{9D8B030D-6E8A-4147-A177-3AD203B41FA5}">
                      <a16:colId xmlns:a16="http://schemas.microsoft.com/office/drawing/2014/main" val="20000"/>
                    </a:ext>
                  </a:extLst>
                </a:gridCol>
                <a:gridCol w="3891504">
                  <a:extLst>
                    <a:ext uri="{9D8B030D-6E8A-4147-A177-3AD203B41FA5}">
                      <a16:colId xmlns:a16="http://schemas.microsoft.com/office/drawing/2014/main" val="20001"/>
                    </a:ext>
                  </a:extLst>
                </a:gridCol>
              </a:tblGrid>
              <a:tr h="652250">
                <a:tc>
                  <a:txBody>
                    <a:bodyPr/>
                    <a:lstStyle/>
                    <a:p>
                      <a:pPr marL="0" marR="0" algn="l">
                        <a:lnSpc>
                          <a:spcPct val="115000"/>
                        </a:lnSpc>
                        <a:spcBef>
                          <a:spcPts val="0"/>
                        </a:spcBef>
                        <a:spcAft>
                          <a:spcPts val="0"/>
                        </a:spcAft>
                      </a:pPr>
                      <a:r>
                        <a:rPr lang="en-US" sz="1800" b="0" dirty="0">
                          <a:effectLst/>
                          <a:latin typeface="Casper" panose="02000506000000020004"/>
                        </a:rPr>
                        <a:t>CO Number</a:t>
                      </a:r>
                      <a:endParaRPr lang="en-US" sz="18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800" b="0">
                          <a:effectLst/>
                          <a:latin typeface="Casper" panose="02000506000000020004"/>
                        </a:rPr>
                        <a:t>Title </a:t>
                      </a:r>
                      <a:endParaRPr lang="en-US" sz="1800" b="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Describe the important networking concepts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1"/>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Understand concept of network reference models and protocols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2"/>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Apply the concepts of routing algorithms on various networks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3"/>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Identify mechanism to handle traffic and control on congestion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10586136"/>
                  </a:ext>
                </a:extLst>
              </a:tr>
              <a:tr h="434833">
                <a:tc>
                  <a:txBody>
                    <a:bodyPr/>
                    <a:lstStyle/>
                    <a:p>
                      <a:pPr marL="0" marR="0" algn="just">
                        <a:spcBef>
                          <a:spcPts val="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CO5</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Identify and understand connection establishment techniques and features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12855341"/>
                  </a:ext>
                </a:extLst>
              </a:tr>
            </a:tbl>
          </a:graphicData>
        </a:graphic>
      </p:graphicFrame>
      <p:pic>
        <p:nvPicPr>
          <p:cNvPr id="11" name="Picture 10" descr="Objectives – Nestle"/>
          <p:cNvPicPr/>
          <p:nvPr/>
        </p:nvPicPr>
        <p:blipFill>
          <a:blip r:embed="rId2">
            <a:extLst>
              <a:ext uri="{28A0092B-C50C-407E-A947-70E740481C1C}">
                <a14:useLocalDpi xmlns:a14="http://schemas.microsoft.com/office/drawing/2010/main" val="0"/>
              </a:ext>
            </a:extLst>
          </a:blip>
          <a:srcRect/>
          <a:stretch>
            <a:fillRect/>
          </a:stretch>
        </p:blipFill>
        <p:spPr bwMode="auto">
          <a:xfrm>
            <a:off x="6491079" y="2023671"/>
            <a:ext cx="5170697" cy="3177915"/>
          </a:xfrm>
          <a:prstGeom prst="rect">
            <a:avLst/>
          </a:prstGeom>
          <a:noFill/>
          <a:ln>
            <a:noFill/>
          </a:ln>
        </p:spPr>
      </p:pic>
    </p:spTree>
    <p:extLst>
      <p:ext uri="{BB962C8B-B14F-4D97-AF65-F5344CB8AC3E}">
        <p14:creationId xmlns:p14="http://schemas.microsoft.com/office/powerpoint/2010/main" val="3104865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Table of Contents	</a:t>
            </a:r>
          </a:p>
        </p:txBody>
      </p:sp>
      <p:sp>
        <p:nvSpPr>
          <p:cNvPr id="7" name="Content Placeholder 6"/>
          <p:cNvSpPr>
            <a:spLocks noGrp="1"/>
          </p:cNvSpPr>
          <p:nvPr>
            <p:ph idx="1"/>
          </p:nvPr>
        </p:nvSpPr>
        <p:spPr/>
        <p:txBody>
          <a:bodyPr/>
          <a:lstStyle/>
          <a:p>
            <a:endParaRPr lang="en-US" dirty="0"/>
          </a:p>
          <a:p>
            <a:r>
              <a:rPr lang="en-US" dirty="0"/>
              <a:t>TCP HEADER</a:t>
            </a:r>
          </a:p>
          <a:p>
            <a:r>
              <a:rPr lang="en-US" dirty="0"/>
              <a:t>SEGMENT STRUCTURE</a:t>
            </a:r>
          </a:p>
          <a:p>
            <a:r>
              <a:rPr lang="en-IN" b="0" i="0" dirty="0">
                <a:solidFill>
                  <a:srgbClr val="455A64"/>
                </a:solidFill>
                <a:effectLst/>
                <a:latin typeface="Poppins" panose="00000500000000000000" pitchFamily="2" charset="0"/>
              </a:rPr>
              <a:t>Transmission policy, timer management</a:t>
            </a:r>
          </a:p>
          <a:p>
            <a:r>
              <a:rPr lang="en-IN" b="0" i="0" dirty="0">
                <a:solidFill>
                  <a:srgbClr val="455A64"/>
                </a:solidFill>
                <a:effectLst/>
                <a:latin typeface="Poppins" panose="00000500000000000000" pitchFamily="2" charset="0"/>
              </a:rPr>
              <a:t>Transactional TCP.</a:t>
            </a:r>
          </a:p>
          <a:p>
            <a:endParaRPr lang="en-IN" b="0" i="0" dirty="0">
              <a:solidFill>
                <a:srgbClr val="455A64"/>
              </a:solidFill>
              <a:effectLst/>
              <a:latin typeface="Poppins" panose="00000500000000000000" pitchFamily="2" charset="0"/>
            </a:endParaRPr>
          </a:p>
          <a:p>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TCP HEADER,</a:t>
            </a:r>
          </a:p>
        </p:txBody>
      </p:sp>
      <p:sp>
        <p:nvSpPr>
          <p:cNvPr id="3" name="Content Placeholder 2"/>
          <p:cNvSpPr>
            <a:spLocks noGrp="1"/>
          </p:cNvSpPr>
          <p:nvPr>
            <p:ph idx="1"/>
          </p:nvPr>
        </p:nvSpPr>
        <p:spPr>
          <a:xfrm>
            <a:off x="838200" y="2027208"/>
            <a:ext cx="10515600" cy="4149755"/>
          </a:xfrm>
        </p:spPr>
        <p:txBody>
          <a:bodyPr>
            <a:normAutofit/>
          </a:bodyPr>
          <a:lstStyle/>
          <a:p>
            <a:pPr algn="l"/>
            <a:r>
              <a:rPr lang="en-US" sz="1400" b="0" i="0" dirty="0">
                <a:solidFill>
                  <a:srgbClr val="000000"/>
                </a:solidFill>
                <a:effectLst/>
                <a:latin typeface="Open Sans" panose="020B0606030504020204" pitchFamily="34" charset="0"/>
              </a:rPr>
              <a:t>TCP (Transmission Control Protocol) is a reliable transport protocol as it establishes a connection before sending any data and everything that it sends is acknowledged by the receiver. In this lesson we will take a closer look at the TCP header and its different fields. Here’s what it looks like:</a:t>
            </a:r>
          </a:p>
          <a:p>
            <a:br>
              <a:rPr lang="en-US" sz="1400" dirty="0"/>
            </a:br>
            <a:endParaRPr lang="en-IN" sz="2000" b="0" i="0" dirty="0">
              <a:solidFill>
                <a:srgbClr val="000000"/>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5</a:t>
            </a:fld>
            <a:endParaRPr lang="en-US"/>
          </a:p>
        </p:txBody>
      </p:sp>
      <p:pic>
        <p:nvPicPr>
          <p:cNvPr id="6" name="Picture 5">
            <a:extLst>
              <a:ext uri="{FF2B5EF4-FFF2-40B4-BE49-F238E27FC236}">
                <a16:creationId xmlns:a16="http://schemas.microsoft.com/office/drawing/2014/main" id="{BF80BAAE-D9CA-37A4-1954-366F619FDC68}"/>
              </a:ext>
            </a:extLst>
          </p:cNvPr>
          <p:cNvPicPr>
            <a:picLocks noChangeAspect="1"/>
          </p:cNvPicPr>
          <p:nvPr/>
        </p:nvPicPr>
        <p:blipFill>
          <a:blip r:embed="rId2"/>
          <a:stretch>
            <a:fillRect/>
          </a:stretch>
        </p:blipFill>
        <p:spPr>
          <a:xfrm>
            <a:off x="1433579" y="3142185"/>
            <a:ext cx="5182049" cy="312447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CDFC0-D30C-BBA5-5D19-9DC7B8BE9C7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73676A-41A8-DD5C-D2FD-014EC373315F}"/>
              </a:ext>
            </a:extLst>
          </p:cNvPr>
          <p:cNvSpPr>
            <a:spLocks noGrp="1"/>
          </p:cNvSpPr>
          <p:nvPr>
            <p:ph idx="1"/>
          </p:nvPr>
        </p:nvSpPr>
        <p:spPr/>
        <p:txBody>
          <a:bodyPr>
            <a:noAutofit/>
          </a:bodyPr>
          <a:lstStyle/>
          <a:p>
            <a:pPr algn="l">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Source port</a:t>
            </a:r>
            <a:r>
              <a:rPr lang="en-US" sz="2000" b="0" i="0" dirty="0">
                <a:solidFill>
                  <a:srgbClr val="000000"/>
                </a:solidFill>
                <a:effectLst/>
                <a:latin typeface="Times New Roman" panose="02020603050405020304" pitchFamily="18" charset="0"/>
                <a:cs typeface="Times New Roman" panose="02020603050405020304" pitchFamily="18" charset="0"/>
              </a:rPr>
              <a:t>: this is a 16 bit field that specifies the port number of the sender.</a:t>
            </a:r>
          </a:p>
          <a:p>
            <a:pPr algn="l">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Destination port</a:t>
            </a:r>
            <a:r>
              <a:rPr lang="en-US" sz="2000" b="0" i="0" dirty="0">
                <a:solidFill>
                  <a:srgbClr val="000000"/>
                </a:solidFill>
                <a:effectLst/>
                <a:latin typeface="Times New Roman" panose="02020603050405020304" pitchFamily="18" charset="0"/>
                <a:cs typeface="Times New Roman" panose="02020603050405020304" pitchFamily="18" charset="0"/>
              </a:rPr>
              <a:t>: this is a 16 bit field that specifies the port number of the receiver.</a:t>
            </a:r>
          </a:p>
          <a:p>
            <a:pPr algn="l">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Sequence number</a:t>
            </a:r>
            <a:r>
              <a:rPr lang="en-US" sz="2000" b="0" i="0" dirty="0">
                <a:solidFill>
                  <a:srgbClr val="000000"/>
                </a:solidFill>
                <a:effectLst/>
                <a:latin typeface="Times New Roman" panose="02020603050405020304" pitchFamily="18" charset="0"/>
                <a:cs typeface="Times New Roman" panose="02020603050405020304" pitchFamily="18" charset="0"/>
              </a:rPr>
              <a:t>: the sequence number is a 32 bit field that indicates how much data is sent during the TCP session. When you establish a new TCP connection (3 way handshake) then the initial sequence number is a random 32 bit value. The receiver will use this sequence number and sends back an acknowledgment. Protocol analyzers like </a:t>
            </a:r>
            <a:r>
              <a:rPr lang="en-US" sz="2000" b="0" i="0" dirty="0" err="1">
                <a:solidFill>
                  <a:srgbClr val="000000"/>
                </a:solidFill>
                <a:effectLst/>
                <a:latin typeface="Times New Roman" panose="02020603050405020304" pitchFamily="18" charset="0"/>
                <a:cs typeface="Times New Roman" panose="02020603050405020304" pitchFamily="18" charset="0"/>
              </a:rPr>
              <a:t>wireshark</a:t>
            </a:r>
            <a:r>
              <a:rPr lang="en-US" sz="2000" b="0" i="0" dirty="0">
                <a:solidFill>
                  <a:srgbClr val="000000"/>
                </a:solidFill>
                <a:effectLst/>
                <a:latin typeface="Times New Roman" panose="02020603050405020304" pitchFamily="18" charset="0"/>
                <a:cs typeface="Times New Roman" panose="02020603050405020304" pitchFamily="18" charset="0"/>
              </a:rPr>
              <a:t> will often use a </a:t>
            </a:r>
            <a:r>
              <a:rPr lang="en-US" sz="2000" b="0" i="1" dirty="0">
                <a:solidFill>
                  <a:srgbClr val="000000"/>
                </a:solidFill>
                <a:effectLst/>
                <a:latin typeface="Times New Roman" panose="02020603050405020304" pitchFamily="18" charset="0"/>
                <a:cs typeface="Times New Roman" panose="02020603050405020304" pitchFamily="18" charset="0"/>
              </a:rPr>
              <a:t>relative sequence number of 0</a:t>
            </a:r>
            <a:r>
              <a:rPr lang="en-US" sz="2000" b="0" i="0" dirty="0">
                <a:solidFill>
                  <a:srgbClr val="000000"/>
                </a:solidFill>
                <a:effectLst/>
                <a:latin typeface="Times New Roman" panose="02020603050405020304" pitchFamily="18" charset="0"/>
                <a:cs typeface="Times New Roman" panose="02020603050405020304" pitchFamily="18" charset="0"/>
              </a:rPr>
              <a:t> since it’s easier to read than some high random number.</a:t>
            </a:r>
          </a:p>
          <a:p>
            <a:pPr algn="l">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Acknowledgment number</a:t>
            </a:r>
            <a:r>
              <a:rPr lang="en-US" sz="2000" b="0" i="0" dirty="0">
                <a:solidFill>
                  <a:srgbClr val="000000"/>
                </a:solidFill>
                <a:effectLst/>
                <a:latin typeface="Times New Roman" panose="02020603050405020304" pitchFamily="18" charset="0"/>
                <a:cs typeface="Times New Roman" panose="02020603050405020304" pitchFamily="18" charset="0"/>
              </a:rPr>
              <a:t>: this 32 bit field is used by the receiver to request the next TCP segment. This value will be the sequence number incremented by 1.</a:t>
            </a:r>
          </a:p>
          <a:p>
            <a:pPr algn="l">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DO</a:t>
            </a:r>
            <a:r>
              <a:rPr lang="en-US" sz="2000" b="0" i="0" dirty="0">
                <a:solidFill>
                  <a:srgbClr val="000000"/>
                </a:solidFill>
                <a:effectLst/>
                <a:latin typeface="Times New Roman" panose="02020603050405020304" pitchFamily="18" charset="0"/>
                <a:cs typeface="Times New Roman" panose="02020603050405020304" pitchFamily="18" charset="0"/>
              </a:rPr>
              <a:t>: this is the 4 bit data offset field, also known as the header length. It indicates the length of the TCP header so that we know where the actual data begins.</a:t>
            </a:r>
          </a:p>
          <a:p>
            <a:pPr algn="l">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RSV</a:t>
            </a:r>
            <a:r>
              <a:rPr lang="en-US" sz="2000" b="0" i="0" dirty="0">
                <a:solidFill>
                  <a:srgbClr val="000000"/>
                </a:solidFill>
                <a:effectLst/>
                <a:latin typeface="Times New Roman" panose="02020603050405020304" pitchFamily="18" charset="0"/>
                <a:cs typeface="Times New Roman" panose="02020603050405020304" pitchFamily="18" charset="0"/>
              </a:rPr>
              <a:t>: these are 3 bits for the reserved field. They are unused and are always set to 0.</a:t>
            </a: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705FE14-EAF1-0B34-E9E0-6505A817F968}"/>
              </a:ext>
            </a:extLst>
          </p:cNvPr>
          <p:cNvSpPr>
            <a:spLocks noGrp="1"/>
          </p:cNvSpPr>
          <p:nvPr>
            <p:ph type="sldNum" sz="quarter" idx="12"/>
          </p:nvPr>
        </p:nvSpPr>
        <p:spPr/>
        <p:txBody>
          <a:bodyPr/>
          <a:lstStyle/>
          <a:p>
            <a:fld id="{BDCDBBEF-AA6C-4BA6-85B2-A17D7F280E38}" type="slidenum">
              <a:rPr lang="en-US" smtClean="0"/>
              <a:t>6</a:t>
            </a:fld>
            <a:endParaRPr lang="en-US"/>
          </a:p>
        </p:txBody>
      </p:sp>
    </p:spTree>
    <p:extLst>
      <p:ext uri="{BB962C8B-B14F-4D97-AF65-F5344CB8AC3E}">
        <p14:creationId xmlns:p14="http://schemas.microsoft.com/office/powerpoint/2010/main" val="3664969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3CF7-0C93-22D2-626C-3C78FA6E522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B7CD069-017F-F336-56D5-85D8792B4EF9}"/>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Flags</a:t>
            </a:r>
            <a:r>
              <a:rPr lang="en-US" sz="2000" b="0" i="0" dirty="0">
                <a:solidFill>
                  <a:srgbClr val="000000"/>
                </a:solidFill>
                <a:effectLst/>
                <a:latin typeface="Times New Roman" panose="02020603050405020304" pitchFamily="18" charset="0"/>
                <a:cs typeface="Times New Roman" panose="02020603050405020304" pitchFamily="18" charset="0"/>
              </a:rPr>
              <a:t>: there are 9 bits for flags, we also call them control bits. We use them to establish connections, send data and terminate connections:</a:t>
            </a:r>
          </a:p>
          <a:p>
            <a:pPr marL="742950" lvl="1" indent="-285750" algn="l">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URG</a:t>
            </a:r>
            <a:r>
              <a:rPr lang="en-US" sz="2000" b="0" i="0" dirty="0">
                <a:solidFill>
                  <a:srgbClr val="000000"/>
                </a:solidFill>
                <a:effectLst/>
                <a:latin typeface="Times New Roman" panose="02020603050405020304" pitchFamily="18" charset="0"/>
                <a:cs typeface="Times New Roman" panose="02020603050405020304" pitchFamily="18" charset="0"/>
              </a:rPr>
              <a:t>: urgent pointer. When this bit is set, the data should be treated as priority over other data.</a:t>
            </a:r>
          </a:p>
          <a:p>
            <a:pPr marL="742950" lvl="1" indent="-285750" algn="l">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ACK</a:t>
            </a:r>
            <a:r>
              <a:rPr lang="en-US" sz="2000" b="0" i="0" dirty="0">
                <a:solidFill>
                  <a:srgbClr val="000000"/>
                </a:solidFill>
                <a:effectLst/>
                <a:latin typeface="Times New Roman" panose="02020603050405020304" pitchFamily="18" charset="0"/>
                <a:cs typeface="Times New Roman" panose="02020603050405020304" pitchFamily="18" charset="0"/>
              </a:rPr>
              <a:t>: used for the acknowledgment.</a:t>
            </a:r>
          </a:p>
          <a:p>
            <a:pPr marL="742950" lvl="1" indent="-285750" algn="l">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PSH</a:t>
            </a:r>
            <a:r>
              <a:rPr lang="en-US" sz="2000" b="0" i="0" dirty="0">
                <a:solidFill>
                  <a:srgbClr val="000000"/>
                </a:solidFill>
                <a:effectLst/>
                <a:latin typeface="Times New Roman" panose="02020603050405020304" pitchFamily="18" charset="0"/>
                <a:cs typeface="Times New Roman" panose="02020603050405020304" pitchFamily="18" charset="0"/>
              </a:rPr>
              <a:t>: this is the push function. This tells an application that the data should be transmitted immediately and that we don’t want to wait to fill the entire TCP segment.</a:t>
            </a:r>
          </a:p>
          <a:p>
            <a:pPr marL="742950" lvl="1" indent="-285750" algn="l">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RST</a:t>
            </a:r>
            <a:r>
              <a:rPr lang="en-US" sz="2000" b="0" i="0" dirty="0">
                <a:solidFill>
                  <a:srgbClr val="000000"/>
                </a:solidFill>
                <a:effectLst/>
                <a:latin typeface="Times New Roman" panose="02020603050405020304" pitchFamily="18" charset="0"/>
                <a:cs typeface="Times New Roman" panose="02020603050405020304" pitchFamily="18" charset="0"/>
              </a:rPr>
              <a:t>: this resets the connection, when you receive this you have to terminate the connection right away. This is only used when there are unrecoverable errors and it’s not a normal way to finish the TCP connection.</a:t>
            </a:r>
          </a:p>
          <a:p>
            <a:pPr marL="742950" lvl="1" indent="-285750" algn="l">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SYN</a:t>
            </a:r>
            <a:r>
              <a:rPr lang="en-US" sz="2000" b="0" i="0" dirty="0">
                <a:solidFill>
                  <a:srgbClr val="000000"/>
                </a:solidFill>
                <a:effectLst/>
                <a:latin typeface="Times New Roman" panose="02020603050405020304" pitchFamily="18" charset="0"/>
                <a:cs typeface="Times New Roman" panose="02020603050405020304" pitchFamily="18" charset="0"/>
              </a:rPr>
              <a:t>: we use this for the initial three way handshake and it’s used to set the initial sequence number.</a:t>
            </a:r>
          </a:p>
          <a:p>
            <a:pPr marL="742950" lvl="1" indent="-285750" algn="l">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FIN</a:t>
            </a:r>
            <a:r>
              <a:rPr lang="en-US" sz="2000" b="0" i="0" dirty="0">
                <a:solidFill>
                  <a:srgbClr val="000000"/>
                </a:solidFill>
                <a:effectLst/>
                <a:latin typeface="Times New Roman" panose="02020603050405020304" pitchFamily="18" charset="0"/>
                <a:cs typeface="Times New Roman" panose="02020603050405020304" pitchFamily="18" charset="0"/>
              </a:rPr>
              <a:t>: this finish bit is used to end the TCP connection. TCP is full duplex so both parties will have to use the FIN bit to end the connection. This is the normal method how we end an connection.</a:t>
            </a:r>
          </a:p>
          <a:p>
            <a:pPr algn="l">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Window</a:t>
            </a:r>
            <a:r>
              <a:rPr lang="en-US" sz="2000" b="0" i="0" dirty="0">
                <a:solidFill>
                  <a:srgbClr val="000000"/>
                </a:solidFill>
                <a:effectLst/>
                <a:latin typeface="Times New Roman" panose="02020603050405020304" pitchFamily="18" charset="0"/>
                <a:cs typeface="Times New Roman" panose="02020603050405020304" pitchFamily="18" charset="0"/>
              </a:rPr>
              <a:t>: the 16 bit window field specifies how many bytes the receiver is willing to receive. It is used so the receiver can tell the sender that it would like to receive more data than what it is currently receiving. It does so by specifying the number of bytes beyond the sequence number in the acknowledgment field.</a:t>
            </a:r>
          </a:p>
          <a:p>
            <a:pPr algn="l">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Checksum</a:t>
            </a:r>
            <a:r>
              <a:rPr lang="en-US" sz="2000" b="0" i="0" dirty="0">
                <a:solidFill>
                  <a:srgbClr val="000000"/>
                </a:solidFill>
                <a:effectLst/>
                <a:latin typeface="Times New Roman" panose="02020603050405020304" pitchFamily="18" charset="0"/>
                <a:cs typeface="Times New Roman" panose="02020603050405020304" pitchFamily="18" charset="0"/>
              </a:rPr>
              <a:t>: 16 bits are used for a checksum to check if the TCP header is OK or not.</a:t>
            </a:r>
          </a:p>
          <a:p>
            <a:pPr algn="l">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Urgent pointer</a:t>
            </a:r>
            <a:r>
              <a:rPr lang="en-US" sz="2000" b="0" i="0" dirty="0">
                <a:solidFill>
                  <a:srgbClr val="000000"/>
                </a:solidFill>
                <a:effectLst/>
                <a:latin typeface="Times New Roman" panose="02020603050405020304" pitchFamily="18" charset="0"/>
                <a:cs typeface="Times New Roman" panose="02020603050405020304" pitchFamily="18" charset="0"/>
              </a:rPr>
              <a:t>: these 16 bits are used when the URG bit has been set, the urgent pointer is used to indicate where the urgent data ends.</a:t>
            </a:r>
          </a:p>
          <a:p>
            <a:pPr algn="l">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Options</a:t>
            </a:r>
            <a:r>
              <a:rPr lang="en-US" sz="2000" b="0" i="0" dirty="0">
                <a:solidFill>
                  <a:srgbClr val="000000"/>
                </a:solidFill>
                <a:effectLst/>
                <a:latin typeface="Times New Roman" panose="02020603050405020304" pitchFamily="18" charset="0"/>
                <a:cs typeface="Times New Roman" panose="02020603050405020304" pitchFamily="18" charset="0"/>
              </a:rPr>
              <a:t>: this field is optional and can be anywhere between 0 and 320 bits.</a:t>
            </a:r>
          </a:p>
          <a:p>
            <a:endParaRPr lang="en-IN" dirty="0"/>
          </a:p>
        </p:txBody>
      </p:sp>
      <p:sp>
        <p:nvSpPr>
          <p:cNvPr id="4" name="Slide Number Placeholder 3">
            <a:extLst>
              <a:ext uri="{FF2B5EF4-FFF2-40B4-BE49-F238E27FC236}">
                <a16:creationId xmlns:a16="http://schemas.microsoft.com/office/drawing/2014/main" id="{3CF2E9A1-264B-6FE7-EEE1-576D731ED555}"/>
              </a:ext>
            </a:extLst>
          </p:cNvPr>
          <p:cNvSpPr>
            <a:spLocks noGrp="1"/>
          </p:cNvSpPr>
          <p:nvPr>
            <p:ph type="sldNum" sz="quarter" idx="12"/>
          </p:nvPr>
        </p:nvSpPr>
        <p:spPr/>
        <p:txBody>
          <a:bodyPr/>
          <a:lstStyle/>
          <a:p>
            <a:fld id="{BDCDBBEF-AA6C-4BA6-85B2-A17D7F280E38}" type="slidenum">
              <a:rPr lang="en-US" smtClean="0"/>
              <a:t>7</a:t>
            </a:fld>
            <a:endParaRPr lang="en-US"/>
          </a:p>
        </p:txBody>
      </p:sp>
    </p:spTree>
    <p:extLst>
      <p:ext uri="{BB962C8B-B14F-4D97-AF65-F5344CB8AC3E}">
        <p14:creationId xmlns:p14="http://schemas.microsoft.com/office/powerpoint/2010/main" val="1034104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5294-E473-A55B-ADB3-407818F3D3E2}"/>
              </a:ext>
            </a:extLst>
          </p:cNvPr>
          <p:cNvSpPr>
            <a:spLocks noGrp="1"/>
          </p:cNvSpPr>
          <p:nvPr>
            <p:ph type="title"/>
          </p:nvPr>
        </p:nvSpPr>
        <p:spPr/>
        <p:txBody>
          <a:bodyPr/>
          <a:lstStyle/>
          <a:p>
            <a:r>
              <a:rPr lang="en-US" dirty="0"/>
              <a:t>SEGMENT STRUCTURE</a:t>
            </a:r>
            <a:br>
              <a:rPr lang="en-US" dirty="0"/>
            </a:br>
            <a:endParaRPr lang="en-IN" dirty="0"/>
          </a:p>
        </p:txBody>
      </p:sp>
      <p:sp>
        <p:nvSpPr>
          <p:cNvPr id="3" name="Content Placeholder 2">
            <a:extLst>
              <a:ext uri="{FF2B5EF4-FFF2-40B4-BE49-F238E27FC236}">
                <a16:creationId xmlns:a16="http://schemas.microsoft.com/office/drawing/2014/main" id="{BA3231B1-1A7F-2E3C-60D1-C23EEED0E70F}"/>
              </a:ext>
            </a:extLst>
          </p:cNvPr>
          <p:cNvSpPr>
            <a:spLocks noGrp="1"/>
          </p:cNvSpPr>
          <p:nvPr>
            <p:ph idx="1"/>
          </p:nvPr>
        </p:nvSpPr>
        <p:spPr/>
        <p:txBody>
          <a:bodyPr/>
          <a:lstStyle/>
          <a:p>
            <a:pPr algn="l" fontAlgn="base"/>
            <a:r>
              <a:rPr lang="en-US" b="1" i="0" dirty="0">
                <a:solidFill>
                  <a:srgbClr val="273239"/>
                </a:solidFill>
                <a:effectLst/>
                <a:latin typeface="urw-din"/>
              </a:rPr>
              <a:t>TCP Segment structure –</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A TCP segment consists of data bytes to be sent and a header that is added to the data by TCP as shown: </a:t>
            </a:r>
          </a:p>
          <a:p>
            <a:pPr algn="l" fontAlgn="base"/>
            <a:r>
              <a:rPr lang="en-US" b="0" i="0" dirty="0">
                <a:solidFill>
                  <a:srgbClr val="273239"/>
                </a:solidFill>
                <a:effectLst/>
                <a:latin typeface="urw-din"/>
              </a:rPr>
              <a:t> </a:t>
            </a:r>
          </a:p>
          <a:p>
            <a:endParaRPr lang="en-IN" dirty="0"/>
          </a:p>
        </p:txBody>
      </p:sp>
      <p:sp>
        <p:nvSpPr>
          <p:cNvPr id="4" name="Slide Number Placeholder 3">
            <a:extLst>
              <a:ext uri="{FF2B5EF4-FFF2-40B4-BE49-F238E27FC236}">
                <a16:creationId xmlns:a16="http://schemas.microsoft.com/office/drawing/2014/main" id="{2B52CB00-3101-A620-8DBA-04CF1A988029}"/>
              </a:ext>
            </a:extLst>
          </p:cNvPr>
          <p:cNvSpPr>
            <a:spLocks noGrp="1"/>
          </p:cNvSpPr>
          <p:nvPr>
            <p:ph type="sldNum" sz="quarter" idx="12"/>
          </p:nvPr>
        </p:nvSpPr>
        <p:spPr/>
        <p:txBody>
          <a:bodyPr/>
          <a:lstStyle/>
          <a:p>
            <a:fld id="{BDCDBBEF-AA6C-4BA6-85B2-A17D7F280E38}" type="slidenum">
              <a:rPr lang="en-US" smtClean="0"/>
              <a:t>8</a:t>
            </a:fld>
            <a:endParaRPr lang="en-US"/>
          </a:p>
        </p:txBody>
      </p:sp>
      <p:pic>
        <p:nvPicPr>
          <p:cNvPr id="6" name="Picture 5">
            <a:extLst>
              <a:ext uri="{FF2B5EF4-FFF2-40B4-BE49-F238E27FC236}">
                <a16:creationId xmlns:a16="http://schemas.microsoft.com/office/drawing/2014/main" id="{976B7144-4358-0E49-467A-ACE766FF47B0}"/>
              </a:ext>
            </a:extLst>
          </p:cNvPr>
          <p:cNvPicPr>
            <a:picLocks noChangeAspect="1"/>
          </p:cNvPicPr>
          <p:nvPr/>
        </p:nvPicPr>
        <p:blipFill>
          <a:blip r:embed="rId2"/>
          <a:stretch>
            <a:fillRect/>
          </a:stretch>
        </p:blipFill>
        <p:spPr>
          <a:xfrm>
            <a:off x="1260942" y="3088433"/>
            <a:ext cx="3192455" cy="2916350"/>
          </a:xfrm>
          <a:prstGeom prst="rect">
            <a:avLst/>
          </a:prstGeom>
        </p:spPr>
      </p:pic>
    </p:spTree>
    <p:extLst>
      <p:ext uri="{BB962C8B-B14F-4D97-AF65-F5344CB8AC3E}">
        <p14:creationId xmlns:p14="http://schemas.microsoft.com/office/powerpoint/2010/main" val="778141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7218C-7873-D3A0-5BF8-4063CE0506DC}"/>
              </a:ext>
            </a:extLst>
          </p:cNvPr>
          <p:cNvSpPr>
            <a:spLocks noGrp="1"/>
          </p:cNvSpPr>
          <p:nvPr>
            <p:ph type="title"/>
          </p:nvPr>
        </p:nvSpPr>
        <p:spPr/>
        <p:txBody>
          <a:bodyPr/>
          <a:lstStyle/>
          <a:p>
            <a:r>
              <a:rPr lang="en-US" b="0" i="0" dirty="0">
                <a:solidFill>
                  <a:srgbClr val="000000"/>
                </a:solidFill>
                <a:effectLst/>
                <a:latin typeface="Heebo" pitchFamily="2" charset="-79"/>
                <a:cs typeface="Heebo" pitchFamily="2" charset="-79"/>
              </a:rPr>
              <a:t>Timer Management</a:t>
            </a:r>
            <a:br>
              <a:rPr lang="en-US"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D05298DE-F056-7A6A-FC71-F58FF6C3BA3B}"/>
              </a:ext>
            </a:extLst>
          </p:cNvPr>
          <p:cNvSpPr>
            <a:spLocks noGrp="1"/>
          </p:cNvSpPr>
          <p:nvPr>
            <p:ph idx="1"/>
          </p:nvPr>
        </p:nvSpPr>
        <p:spPr/>
        <p:txBody>
          <a:bodyPr>
            <a:noAutofit/>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TCP uses different types of timer to control and management various tasks:</a:t>
            </a:r>
          </a:p>
          <a:p>
            <a:pPr algn="l"/>
            <a:r>
              <a:rPr lang="en-US" sz="2400" b="0" i="0" dirty="0">
                <a:effectLst/>
                <a:latin typeface="Times New Roman" panose="02020603050405020304" pitchFamily="18" charset="0"/>
                <a:cs typeface="Times New Roman" panose="02020603050405020304" pitchFamily="18" charset="0"/>
              </a:rPr>
              <a:t>Keep-alive timer:</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This timer is used to check the integrity and validity of a connection.</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When keep-alive time expires, the host sends a probe to check if the connection still exists.</a:t>
            </a:r>
          </a:p>
          <a:p>
            <a:pPr algn="l"/>
            <a:r>
              <a:rPr lang="en-US" sz="2400" b="0" i="0" dirty="0">
                <a:effectLst/>
                <a:latin typeface="Times New Roman" panose="02020603050405020304" pitchFamily="18" charset="0"/>
                <a:cs typeface="Times New Roman" panose="02020603050405020304" pitchFamily="18" charset="0"/>
              </a:rPr>
              <a:t>Retransmission timer:</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This timer maintains stateful session of data sent.</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If the acknowledgement of sent data does not receive within the Retransmission time, the data segment is sent again.</a:t>
            </a:r>
          </a:p>
          <a:p>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9A5E47A-8C79-6CC7-3B10-430AEB22A89C}"/>
              </a:ext>
            </a:extLst>
          </p:cNvPr>
          <p:cNvSpPr>
            <a:spLocks noGrp="1"/>
          </p:cNvSpPr>
          <p:nvPr>
            <p:ph type="sldNum" sz="quarter" idx="12"/>
          </p:nvPr>
        </p:nvSpPr>
        <p:spPr/>
        <p:txBody>
          <a:bodyPr/>
          <a:lstStyle/>
          <a:p>
            <a:fld id="{BDCDBBEF-AA6C-4BA6-85B2-A17D7F280E38}" type="slidenum">
              <a:rPr lang="en-US" smtClean="0"/>
              <a:t>9</a:t>
            </a:fld>
            <a:endParaRPr lang="en-US"/>
          </a:p>
        </p:txBody>
      </p:sp>
    </p:spTree>
    <p:extLst>
      <p:ext uri="{BB962C8B-B14F-4D97-AF65-F5344CB8AC3E}">
        <p14:creationId xmlns:p14="http://schemas.microsoft.com/office/powerpoint/2010/main" val="83832861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48</TotalTime>
  <Words>1063</Words>
  <Application>Microsoft Office PowerPoint</Application>
  <PresentationFormat>Widescreen</PresentationFormat>
  <Paragraphs>103</Paragraphs>
  <Slides>12</Slides>
  <Notes>0</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27" baseType="lpstr">
      <vt:lpstr>Arial</vt:lpstr>
      <vt:lpstr>Calibri</vt:lpstr>
      <vt:lpstr>Calibri Light</vt:lpstr>
      <vt:lpstr>Casper</vt:lpstr>
      <vt:lpstr>Casper Bold</vt:lpstr>
      <vt:lpstr>Heebo</vt:lpstr>
      <vt:lpstr>Karla</vt:lpstr>
      <vt:lpstr>Open Sans</vt:lpstr>
      <vt:lpstr>Poppins</vt:lpstr>
      <vt:lpstr>Raleway ExtraBold</vt:lpstr>
      <vt:lpstr>Times New Roman</vt:lpstr>
      <vt:lpstr>urw-din</vt:lpstr>
      <vt:lpstr>1_Office Theme</vt:lpstr>
      <vt:lpstr>Contents Slide Master</vt:lpstr>
      <vt:lpstr>CorelDRAW</vt:lpstr>
      <vt:lpstr>PowerPoint Presentation</vt:lpstr>
      <vt:lpstr>Course Objectives  </vt:lpstr>
      <vt:lpstr>Course Objectives  </vt:lpstr>
      <vt:lpstr>Table of Contents </vt:lpstr>
      <vt:lpstr>TCP HEADER,</vt:lpstr>
      <vt:lpstr>PowerPoint Presentation</vt:lpstr>
      <vt:lpstr>PowerPoint Presentation</vt:lpstr>
      <vt:lpstr>SEGMENT STRUCTURE </vt:lpstr>
      <vt:lpstr>Timer Management </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Monica Luthra</cp:lastModifiedBy>
  <cp:revision>106</cp:revision>
  <dcterms:created xsi:type="dcterms:W3CDTF">2019-01-09T10:33:00Z</dcterms:created>
  <dcterms:modified xsi:type="dcterms:W3CDTF">2022-10-31T00:54:01Z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