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380" r:id="rId3"/>
    <p:sldId id="381" r:id="rId4"/>
    <p:sldId id="425" r:id="rId5"/>
    <p:sldId id="42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426" r:id="rId15"/>
    <p:sldId id="427" r:id="rId16"/>
    <p:sldId id="385" r:id="rId17"/>
    <p:sldId id="3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5156" y="526452"/>
            <a:ext cx="6541685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1221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ky_bucke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10.com/p/31441/what-is-traffic-shaping-explain-leaky-bucket-algor/" TargetMode="External"/><Relationship Id="rId5" Type="http://schemas.openxmlformats.org/officeDocument/2006/relationships/hyperlink" Target="https://en.wikipedia.org/wiki/Token_bucket" TargetMode="External"/><Relationship Id="rId4" Type="http://schemas.openxmlformats.org/officeDocument/2006/relationships/hyperlink" Target="https://www.geeksforgeeks.org/leaky-bucket-algorith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795" imgH="2163445" progId="">
                  <p:embed/>
                </p:oleObj>
              </mc:Choice>
              <mc:Fallback>
                <p:oleObj name="CorelDRAW" r:id="rId2" imgW="2169795" imgH="2163445" progId="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6005" y="5577219"/>
            <a:ext cx="55294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2000" dirty="0"/>
              <a:t>TCP Versus UDP,</a:t>
            </a:r>
          </a:p>
          <a:p>
            <a:r>
              <a:rPr lang="en-US" sz="2000" dirty="0"/>
              <a:t>SERVICE MODEL</a:t>
            </a:r>
          </a:p>
          <a:p>
            <a:r>
              <a:rPr lang="en-US" sz="1600" b="1" dirty="0">
                <a:latin typeface="Casper" panose="02000506000000020004"/>
                <a:cs typeface="Times New Roman" panose="02020603050405020304" pitchFamily="18" charset="0"/>
              </a:rPr>
              <a:t>By : Dr.Monica Luthra(E9836)</a:t>
            </a:r>
            <a:endParaRPr lang="en-US" sz="1600" dirty="0">
              <a:latin typeface="Casper" panose="02000506000000020004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88466" y="1997794"/>
            <a:ext cx="9750068" cy="154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b="1" dirty="0">
                <a:latin typeface="Casper" panose="02000506000000020004"/>
                <a:ea typeface="Karla" pitchFamily="2" charset="0"/>
                <a:cs typeface="Karla" pitchFamily="2" charset="0"/>
              </a:rPr>
              <a:t>INSTITUTE: UIE (AIT-CSE)</a:t>
            </a:r>
            <a:endParaRPr lang="en-US" sz="4400" dirty="0">
              <a:latin typeface="Casper" panose="0200050600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dirty="0">
                <a:latin typeface="Casper" panose="02000506000000020004"/>
                <a:ea typeface="Calibri" panose="020F0502020204030204" pitchFamily="34" charset="0"/>
                <a:cs typeface="Times New Roman" panose="02020603050405020304" pitchFamily="18" charset="0"/>
              </a:rPr>
              <a:t>Computer Networks </a:t>
            </a:r>
            <a:r>
              <a:rPr lang="en-US" sz="4400">
                <a:latin typeface="Casper" panose="02000506000000020004"/>
                <a:ea typeface="Calibri" panose="020F0502020204030204" pitchFamily="34" charset="0"/>
                <a:cs typeface="Times New Roman" panose="02020603050405020304" pitchFamily="18" charset="0"/>
              </a:rPr>
              <a:t>CST- 335</a:t>
            </a:r>
            <a:endParaRPr lang="en-US" sz="4400" dirty="0">
              <a:latin typeface="Casper" panose="0200050600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016284" y="6323296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296" y="465455"/>
            <a:ext cx="4832985" cy="688340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pc="-2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4" y="1615822"/>
            <a:ext cx="8078470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spcBef>
                <a:spcPts val="10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basic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protocol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entities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the sliding window 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protocol.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 algn="just">
              <a:spcBef>
                <a:spcPts val="575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When a sender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transmits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segment,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it also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starts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timer.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marR="5080" indent="-344805" algn="just">
              <a:spcBef>
                <a:spcPts val="58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segment arrives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destination,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receiving 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sends back a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segment (with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data if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any exist, 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otherwise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data)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bearing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acknowledgement 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equal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sequence number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expects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receive.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marR="7620" indent="-344805" algn="just">
              <a:spcBef>
                <a:spcPts val="585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sender's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timer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goes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off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acknowledgement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 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received,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sender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transmits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sz="24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again.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611" y="437515"/>
            <a:ext cx="7781290" cy="69532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</a:t>
            </a: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Connection</a:t>
            </a:r>
            <a:r>
              <a:rPr spc="-4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Establishment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3143" y="5665114"/>
            <a:ext cx="816737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indent="-390525">
              <a:spcBef>
                <a:spcPts val="95"/>
              </a:spcBef>
              <a:buSzPct val="96000"/>
              <a:buAutoNum type="alphaLcParenBoth"/>
              <a:tabLst>
                <a:tab pos="403225" algn="l"/>
              </a:tabLst>
            </a:pPr>
            <a:r>
              <a:rPr sz="2500" dirty="0">
                <a:latin typeface="Arial" panose="020B0604020202020204"/>
                <a:cs typeface="Arial" panose="020B0604020202020204"/>
              </a:rPr>
              <a:t>TCP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connection establishment in </a:t>
            </a:r>
            <a:r>
              <a:rPr sz="2500" dirty="0">
                <a:latin typeface="Arial" panose="020B0604020202020204"/>
                <a:cs typeface="Arial" panose="020B0604020202020204"/>
              </a:rPr>
              <a:t>the normal</a:t>
            </a:r>
            <a:r>
              <a:rPr sz="25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case.</a:t>
            </a:r>
            <a:endParaRPr sz="2500">
              <a:latin typeface="Arial" panose="020B0604020202020204"/>
              <a:cs typeface="Arial" panose="020B0604020202020204"/>
            </a:endParaRPr>
          </a:p>
          <a:p>
            <a:pPr marL="490855" indent="-478790">
              <a:spcBef>
                <a:spcPts val="5"/>
              </a:spcBef>
              <a:buSzPct val="96000"/>
              <a:buAutoNum type="alphaLcParenBoth"/>
              <a:tabLst>
                <a:tab pos="491490" algn="l"/>
              </a:tabLst>
            </a:pPr>
            <a:r>
              <a:rPr sz="2500" spc="-5" dirty="0">
                <a:latin typeface="Arial" panose="020B0604020202020204"/>
                <a:cs typeface="Arial" panose="020B0604020202020204"/>
              </a:rPr>
              <a:t>Simultaneous </a:t>
            </a:r>
            <a:r>
              <a:rPr sz="2500" dirty="0">
                <a:latin typeface="Arial" panose="020B0604020202020204"/>
                <a:cs typeface="Arial" panose="020B0604020202020204"/>
              </a:rPr>
              <a:t>connection establishment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500" dirty="0">
                <a:latin typeface="Arial" panose="020B0604020202020204"/>
                <a:cs typeface="Arial" panose="020B0604020202020204"/>
              </a:rPr>
              <a:t>both</a:t>
            </a:r>
            <a:r>
              <a:rPr sz="25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sides.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19" y="1024127"/>
            <a:ext cx="7988808" cy="439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956" y="465455"/>
            <a:ext cx="7767955" cy="688340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4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pc="-4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pc="-1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spc="9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7794" y="1844117"/>
            <a:ext cx="8030209" cy="311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620" indent="-344805" algn="just">
              <a:spcBef>
                <a:spcPts val="10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release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connection,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party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send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segment 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FIN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bit set, which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means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that it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transmit.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marR="6985" indent="-344805" algn="just">
              <a:spcBef>
                <a:spcPts val="58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the FIN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acknowledged,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that direction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shut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down  for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marR="5080" indent="-344805" algn="just">
              <a:spcBef>
                <a:spcPts val="58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continue to flow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indefinitely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other direction, 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however.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both directions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been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shut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down, 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5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connection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released.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AF28-76FE-1B6E-9B37-4BBEAF74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TCP versus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29FC-0620-69CC-1BA0-F5E0CB92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D23E5-A59F-7F90-D1D6-C44121C1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C3B15-A36F-C8B1-CEFA-7B40285A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537"/>
            <a:ext cx="8375106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0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BB8F-2426-AA03-A04B-5DCE1E2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TCP </a:t>
            </a:r>
            <a:r>
              <a:rPr lang="en-IN" dirty="0"/>
              <a:t>versus UDP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E95BA8-9F12-4BA2-CFF5-BC0F1D24E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04" y="1369965"/>
            <a:ext cx="9079441" cy="51689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E41BA-3A02-96BA-6033-49303AA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4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36" y="360362"/>
            <a:ext cx="9995263" cy="1043440"/>
          </a:xfrm>
        </p:spPr>
        <p:txBody>
          <a:bodyPr/>
          <a:lstStyle/>
          <a:p>
            <a:pPr algn="ctr"/>
            <a:r>
              <a:rPr lang="en-IN" dirty="0">
                <a:latin typeface="Casper" panose="02000506000000020004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7096" y="1621148"/>
            <a:ext cx="9969137" cy="47352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7096" y="172831"/>
            <a:ext cx="9969137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1" y="192450"/>
            <a:ext cx="772083" cy="12244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8536" y="1746034"/>
            <a:ext cx="9731830" cy="279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Casper" panose="02000506000000020004"/>
                <a:hlinkClick r:id="rId3"/>
              </a:rPr>
              <a:t>https://en.wikipedia.org/wiki/Leaky_bucket</a:t>
            </a:r>
            <a:endParaRPr lang="en-IN" sz="2400" dirty="0">
              <a:latin typeface="Casper" panose="020005060000000200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Casper" panose="02000506000000020004"/>
                <a:hlinkClick r:id="rId4"/>
              </a:rPr>
              <a:t>https://www.geeksforgeeks.org/leaky-bucket-algorithm/</a:t>
            </a:r>
            <a:endParaRPr lang="en-IN" sz="2400" u="sng" dirty="0">
              <a:latin typeface="Casper" panose="020005060000000200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sper" panose="02000506000000020004"/>
                <a:hlinkClick r:id="rId5"/>
              </a:rPr>
              <a:t>https://en.wikipedia.org/wiki/Token_bucket</a:t>
            </a:r>
            <a:endParaRPr lang="en-IN" sz="2400" dirty="0">
              <a:latin typeface="Casper" panose="020005060000000200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sper" panose="02000506000000020004"/>
                <a:hlinkClick r:id="rId6"/>
              </a:rPr>
              <a:t>https://www.ques10.com/p/31441/what-is-traffic-shaping-explain-leaky-bucket-algor/</a:t>
            </a:r>
            <a:endParaRPr lang="en-IN" sz="2400" dirty="0">
              <a:latin typeface="Casper" panose="020005060000000200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795" imgH="2163445" progId="">
                    <p:embed/>
                  </p:oleObj>
                </mc:Choice>
                <mc:Fallback>
                  <p:oleObj name="CorelDRAW" r:id="rId2" imgW="2169795" imgH="2163445" progId="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34454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monica.e9836@cumail.in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10953" y="207182"/>
            <a:ext cx="4456567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Course Objectives 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91079" y="2023671"/>
            <a:ext cx="5151905" cy="3177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9823" y="2356330"/>
          <a:ext cx="5996066" cy="30154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2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sper" panose="02000506000000020004"/>
                        </a:rPr>
                        <a:t>CO Number</a:t>
                      </a:r>
                      <a:endParaRPr lang="en-US" sz="1800" b="0" dirty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Title 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Level 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CO1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  <a:ea typeface="+mn-ea"/>
                          <a:cs typeface="+mn-cs"/>
                        </a:rPr>
                        <a:t>To bring together several keys to Computer Network Design and Architecture.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Remember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 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CO2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  <a:ea typeface="+mn-ea"/>
                          <a:cs typeface="+mn-cs"/>
                        </a:rPr>
                        <a:t>To recognize the key concepts of Internetworking.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Understand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CO3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  <a:ea typeface="+mn-ea"/>
                          <a:cs typeface="+mn-cs"/>
                        </a:rPr>
                        <a:t>To prepare a sample Network via Simulation.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sper" panose="02000506000000020004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sper" panose="02000506000000020004"/>
                        </a:rPr>
                        <a:t>Understand</a:t>
                      </a:r>
                      <a:endParaRPr lang="en-US" sz="1800" b="0" dirty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10" descr="Objectives – Nest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79" y="2023671"/>
            <a:ext cx="5170697" cy="317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10953" y="207182"/>
            <a:ext cx="4456567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Course Objectives 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91079" y="2023671"/>
            <a:ext cx="5151905" cy="3177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9823" y="2356330"/>
          <a:ext cx="4796852" cy="28264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2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sper" panose="02000506000000020004"/>
                        </a:rPr>
                        <a:t>CO Number</a:t>
                      </a:r>
                      <a:endParaRPr lang="en-US" sz="1800" b="0" dirty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Title 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Describe the important networking concepts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Understand concept of network reference models and protocols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Apply the concepts of routing algorithms on various networks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Identify mechanism to handle traffic and control on congestion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586136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Identify and understand connection establishment techniques and features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2855341"/>
                  </a:ext>
                </a:extLst>
              </a:tr>
            </a:tbl>
          </a:graphicData>
        </a:graphic>
      </p:graphicFrame>
      <p:pic>
        <p:nvPicPr>
          <p:cNvPr id="11" name="Picture 10" descr="Objectives – Nest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79" y="2023671"/>
            <a:ext cx="5170697" cy="3177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8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TCP Versus UDP</a:t>
            </a:r>
          </a:p>
          <a:p>
            <a:r>
              <a:rPr lang="en-US" dirty="0"/>
              <a:t>SERVICE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7" y="208611"/>
            <a:ext cx="4395470" cy="63690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</a:t>
            </a:r>
            <a:r>
              <a:rPr sz="4000" spc="-18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4000" spc="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6045" y="1260475"/>
            <a:ext cx="7390765" cy="456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6350" indent="-344805" algn="just">
              <a:spcBef>
                <a:spcPts val="9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(Transmission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Protocol)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specifically designed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 reliable end-to-end byte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stream over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 unreliable 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internetwork.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 algn="just">
              <a:spcBef>
                <a:spcPts val="48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 internetwork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differs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topologies,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algn="just">
              <a:spcBef>
                <a:spcPts val="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bandwidths,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delays,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packet sizes,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and other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parameters.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 algn="just">
              <a:spcBef>
                <a:spcPts val="48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machine supporting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entity,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algn="just"/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library procedure,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process,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 part of the</a:t>
            </a:r>
            <a:r>
              <a:rPr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kernel.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marR="6350" indent="-344805" algn="just">
              <a:spcBef>
                <a:spcPts val="48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obtained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sender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receiver creating  end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points, called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sockets.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number  (address) consisting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16-bit  number local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host,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port.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 algn="just">
              <a:spcBef>
                <a:spcPts val="485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well-known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algn="just">
              <a:spcBef>
                <a:spcPts val="5"/>
              </a:spcBef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reserved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services.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011" y="483489"/>
            <a:ext cx="5935345" cy="69532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spc="-1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</a:t>
            </a: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r>
              <a:rPr spc="-16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0920" y="5741315"/>
            <a:ext cx="38366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>
                <a:latin typeface="Arial" panose="020B0604020202020204"/>
                <a:cs typeface="Arial" panose="020B0604020202020204"/>
              </a:rPr>
              <a:t>Some </a:t>
            </a:r>
            <a:r>
              <a:rPr sz="3200" dirty="0">
                <a:latin typeface="Arial" panose="020B0604020202020204"/>
                <a:cs typeface="Arial" panose="020B0604020202020204"/>
              </a:rPr>
              <a:t>assigned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ports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8278" y="1440046"/>
            <a:ext cx="6725652" cy="3794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010" y="215342"/>
            <a:ext cx="593725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TCP Service</a:t>
            </a:r>
            <a:r>
              <a:rPr spc="-17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167" y="5257291"/>
            <a:ext cx="812355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500" dirty="0">
                <a:latin typeface="Arial" panose="020B0604020202020204"/>
                <a:cs typeface="Arial" panose="020B0604020202020204"/>
              </a:rPr>
              <a:t>(a)Four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512-byte segments sent </a:t>
            </a:r>
            <a:r>
              <a:rPr sz="2500" dirty="0">
                <a:latin typeface="Arial" panose="020B0604020202020204"/>
                <a:cs typeface="Arial" panose="020B0604020202020204"/>
              </a:rPr>
              <a:t>as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separate IP </a:t>
            </a:r>
            <a:r>
              <a:rPr sz="2500" dirty="0">
                <a:latin typeface="Arial" panose="020B0604020202020204"/>
                <a:cs typeface="Arial" panose="020B0604020202020204"/>
              </a:rPr>
              <a:t>diagrams  (b)The 2048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bytes of </a:t>
            </a:r>
            <a:r>
              <a:rPr sz="2500" dirty="0">
                <a:latin typeface="Arial" panose="020B0604020202020204"/>
                <a:cs typeface="Arial" panose="020B0604020202020204"/>
              </a:rPr>
              <a:t>data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delivered </a:t>
            </a:r>
            <a:r>
              <a:rPr sz="2500" dirty="0">
                <a:latin typeface="Arial" panose="020B0604020202020204"/>
                <a:cs typeface="Arial" panose="020B0604020202020204"/>
              </a:rPr>
              <a:t>to the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application in</a:t>
            </a:r>
            <a:r>
              <a:rPr sz="25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a</a:t>
            </a:r>
            <a:endParaRPr sz="25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ts val="2400"/>
              </a:lnSpc>
            </a:pPr>
            <a:r>
              <a:rPr sz="2500" spc="-5" dirty="0">
                <a:latin typeface="Arial" panose="020B0604020202020204"/>
                <a:cs typeface="Arial" panose="020B0604020202020204"/>
              </a:rPr>
              <a:t>single </a:t>
            </a:r>
            <a:r>
              <a:rPr sz="2500" spc="-10" dirty="0">
                <a:latin typeface="Arial" panose="020B0604020202020204"/>
                <a:cs typeface="Arial" panose="020B0604020202020204"/>
              </a:rPr>
              <a:t>READ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 call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4062" y="1222905"/>
            <a:ext cx="5868756" cy="169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3488" y="3418183"/>
            <a:ext cx="1761356" cy="1172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6" y="360630"/>
            <a:ext cx="662368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The TCP Segment</a:t>
            </a:r>
            <a:r>
              <a:rPr sz="4400" spc="-15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sz="4400"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Header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9729" y="5741315"/>
            <a:ext cx="31051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>
                <a:latin typeface="Arial" panose="020B0604020202020204"/>
                <a:cs typeface="Arial" panose="020B0604020202020204"/>
              </a:rPr>
              <a:t>The TCP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header.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3662" y="1294472"/>
            <a:ext cx="7360919" cy="426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586" y="468250"/>
            <a:ext cx="6621780" cy="69532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spc="-1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</a:t>
            </a: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</a:t>
            </a:r>
            <a:r>
              <a:rPr spc="-14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696" y="1195071"/>
            <a:ext cx="8005445" cy="54311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spcBef>
                <a:spcPts val="585"/>
              </a:spcBef>
              <a:buFont typeface="Arial" panose="020B0604020202020204"/>
              <a:buChar char="•"/>
              <a:tabLst>
                <a:tab pos="356870" algn="l"/>
                <a:tab pos="357505" algn="l"/>
              </a:tabLst>
            </a:pP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connection has its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own 32-bit sequence</a:t>
            </a:r>
            <a:r>
              <a:rPr sz="2000"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number.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>
              <a:spcBef>
                <a:spcPts val="485"/>
              </a:spcBef>
              <a:buFont typeface="Arial" panose="020B0604020202020204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Separate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32-bit sequence numbers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000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acknowledgements.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>
              <a:spcBef>
                <a:spcPts val="480"/>
              </a:spcBef>
              <a:buFont typeface="Arial" panose="020B0604020202020204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sending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receiving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entities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exchange data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/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segments.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>
              <a:spcBef>
                <a:spcPts val="480"/>
              </a:spcBef>
              <a:buFont typeface="Arial" panose="020B0604020202020204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segment consists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fixed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20-byte header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(plus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 optional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part)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>
              <a:spcBef>
                <a:spcPts val="5"/>
              </a:spcBef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followed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zero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more data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bytes.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>
              <a:spcBef>
                <a:spcPts val="480"/>
              </a:spcBef>
              <a:buFont typeface="Arial" panose="020B0604020202020204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decides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how big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segments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sz="20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be.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>
              <a:spcBef>
                <a:spcPts val="480"/>
              </a:spcBef>
              <a:buFont typeface="Arial" panose="020B0604020202020204"/>
              <a:buChar char="•"/>
              <a:tabLst>
                <a:tab pos="356870" algn="l"/>
                <a:tab pos="357505" algn="l"/>
              </a:tabLst>
            </a:pP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limits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restrict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size.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>
              <a:spcBef>
                <a:spcPts val="480"/>
              </a:spcBef>
              <a:buFont typeface="Arial" panose="020B0604020202020204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First,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segment,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header,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65,515-byte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>
              <a:spcBef>
                <a:spcPts val="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payload.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marR="8255" indent="-344805" algn="just">
              <a:spcBef>
                <a:spcPts val="48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Second,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each network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transfer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unit, or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MTU.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practice, 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MTU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generally 1500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bytes and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thus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defines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upper bound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on 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size.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60</TotalTime>
  <Words>695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Casper</vt:lpstr>
      <vt:lpstr>Casper Bold</vt:lpstr>
      <vt:lpstr>Karla</vt:lpstr>
      <vt:lpstr>King</vt:lpstr>
      <vt:lpstr>Raleway ExtraBold</vt:lpstr>
      <vt:lpstr>Times New Roman</vt:lpstr>
      <vt:lpstr>1_Office Theme</vt:lpstr>
      <vt:lpstr>Contents Slide Master</vt:lpstr>
      <vt:lpstr>CorelDRAW</vt:lpstr>
      <vt:lpstr>PowerPoint Presentation</vt:lpstr>
      <vt:lpstr>Course Objectives  </vt:lpstr>
      <vt:lpstr>Course Objectives  </vt:lpstr>
      <vt:lpstr>Table of Contents </vt:lpstr>
      <vt:lpstr>Introduction to TCP</vt:lpstr>
      <vt:lpstr>The TCP Service Model</vt:lpstr>
      <vt:lpstr>The TCP Service Model</vt:lpstr>
      <vt:lpstr>PowerPoint Presentation</vt:lpstr>
      <vt:lpstr>The TCP Segment Header</vt:lpstr>
      <vt:lpstr>TCP Working</vt:lpstr>
      <vt:lpstr>TCP Connection Establishment</vt:lpstr>
      <vt:lpstr>   TCP Connection Release</vt:lpstr>
      <vt:lpstr>TCP versus UDP</vt:lpstr>
      <vt:lpstr>TCP versus UDP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Monica Luthra</cp:lastModifiedBy>
  <cp:revision>110</cp:revision>
  <dcterms:created xsi:type="dcterms:W3CDTF">2019-01-09T10:33:00Z</dcterms:created>
  <dcterms:modified xsi:type="dcterms:W3CDTF">2022-11-04T04:33:24Z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