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7" r:id="rId6"/>
    <p:sldId id="261" r:id="rId7"/>
    <p:sldId id="263" r:id="rId8"/>
    <p:sldId id="264" r:id="rId9"/>
    <p:sldId id="265" r:id="rId10"/>
    <p:sldId id="269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Inter" panose="020B0604020202020204" charset="0"/>
      <p:regular r:id="rId14"/>
      <p:bold r:id="rId15"/>
      <p:italic r:id="rId16"/>
      <p:boldItalic r:id="rId17"/>
    </p:embeddedFont>
    <p:embeddedFont>
      <p:font typeface="Passion One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737"/>
    <a:srgbClr val="FC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D3B105-9C57-425F-805C-2A6727D172A9}">
  <a:tblStyle styleId="{43D3B105-9C57-425F-805C-2A6727D172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sz="1200" dirty="0" err="1">
                <a:latin typeface="Inter" panose="020B0604020202020204" charset="0"/>
                <a:ea typeface="Inter" panose="020B0604020202020204" charset="0"/>
              </a:rPr>
              <a:t>Grafik</a:t>
            </a:r>
            <a:r>
              <a:rPr lang="en-ID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dirty="0" err="1">
                <a:latin typeface="Inter" panose="020B0604020202020204" charset="0"/>
                <a:ea typeface="Inter" panose="020B0604020202020204" charset="0"/>
              </a:rPr>
              <a:t>pengeluaran</a:t>
            </a:r>
            <a:r>
              <a:rPr lang="en-ID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dirty="0" err="1">
                <a:latin typeface="Inter" panose="020B0604020202020204" charset="0"/>
                <a:ea typeface="Inter" panose="020B0604020202020204" charset="0"/>
              </a:rPr>
              <a:t>pelanggan</a:t>
            </a:r>
            <a:r>
              <a:rPr lang="en-ID" sz="1200" dirty="0">
                <a:latin typeface="Inter" panose="020B0604020202020204" charset="0"/>
                <a:ea typeface="Inter" panose="020B0604020202020204" charset="0"/>
              </a:rPr>
              <a:t> di </a:t>
            </a:r>
            <a:r>
              <a:rPr lang="en-ID" sz="1200" dirty="0" err="1">
                <a:latin typeface="Inter" panose="020B0604020202020204" charset="0"/>
                <a:ea typeface="Inter" panose="020B0604020202020204" charset="0"/>
              </a:rPr>
              <a:t>berbagai</a:t>
            </a:r>
            <a:r>
              <a:rPr lang="en-ID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dirty="0" err="1">
                <a:latin typeface="Inter" panose="020B0604020202020204" charset="0"/>
                <a:ea typeface="Inter" panose="020B0604020202020204" charset="0"/>
              </a:rPr>
              <a:t>kategori</a:t>
            </a:r>
            <a:r>
              <a:rPr lang="en-ID" sz="1200" dirty="0">
                <a:latin typeface="Inter" panose="020B0604020202020204" charset="0"/>
                <a:ea typeface="Inter" panose="020B0604020202020204" charset="0"/>
              </a:rPr>
              <a:t>.</a:t>
            </a:r>
          </a:p>
        </c:rich>
      </c:tx>
      <c:layout>
        <c:manualLayout>
          <c:xMode val="edge"/>
          <c:yMode val="edge"/>
          <c:x val="0.13184113208081044"/>
          <c:y val="1.40040012482306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786303267641564"/>
          <c:y val="0.21386116462007679"/>
          <c:w val="0.73259112457676467"/>
          <c:h val="0.313568548775385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Horeica </c:v>
                </c:pt>
              </c:strCache>
            </c:strRef>
          </c:tx>
          <c:spPr>
            <a:ln w="28575" cap="rnd">
              <a:solidFill>
                <a:srgbClr val="FCC737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Fresh</c:v>
                </c:pt>
                <c:pt idx="1">
                  <c:v>Milk</c:v>
                </c:pt>
                <c:pt idx="2">
                  <c:v>Grocery</c:v>
                </c:pt>
                <c:pt idx="3">
                  <c:v>Frozen</c:v>
                </c:pt>
                <c:pt idx="4">
                  <c:v>Detergents_Paper</c:v>
                </c:pt>
                <c:pt idx="5">
                  <c:v>Delicassen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4015717</c:v>
                </c:pt>
                <c:pt idx="1">
                  <c:v>1028614</c:v>
                </c:pt>
                <c:pt idx="2">
                  <c:v>1180717</c:v>
                </c:pt>
                <c:pt idx="3">
                  <c:v>1116979</c:v>
                </c:pt>
                <c:pt idx="4">
                  <c:v>235587</c:v>
                </c:pt>
                <c:pt idx="5">
                  <c:v>421955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C0-4684-9271-C51A804B94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Retail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Fresh</c:v>
                </c:pt>
                <c:pt idx="1">
                  <c:v>Milk</c:v>
                </c:pt>
                <c:pt idx="2">
                  <c:v>Grocery</c:v>
                </c:pt>
                <c:pt idx="3">
                  <c:v>Frozen</c:v>
                </c:pt>
                <c:pt idx="4">
                  <c:v>Detergents_Paper</c:v>
                </c:pt>
                <c:pt idx="5">
                  <c:v>Delicassen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1264414</c:v>
                </c:pt>
                <c:pt idx="1">
                  <c:v>1521743</c:v>
                </c:pt>
                <c:pt idx="2">
                  <c:v>2317845</c:v>
                </c:pt>
                <c:pt idx="3">
                  <c:v>234671</c:v>
                </c:pt>
                <c:pt idx="4">
                  <c:v>1032270</c:v>
                </c:pt>
                <c:pt idx="5">
                  <c:v>248988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C0-4684-9271-C51A804B94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0675807"/>
        <c:axId val="990677247"/>
      </c:lineChart>
      <c:catAx>
        <c:axId val="990675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677247"/>
        <c:crosses val="autoZero"/>
        <c:auto val="1"/>
        <c:lblAlgn val="ctr"/>
        <c:lblOffset val="100"/>
        <c:noMultiLvlLbl val="0"/>
      </c:catAx>
      <c:valAx>
        <c:axId val="99067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675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Segmentasi</a:t>
            </a:r>
            <a:r>
              <a:rPr lang="en-US" baseline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aseline="0" dirty="0" err="1">
                <a:solidFill>
                  <a:schemeClr val="accent1">
                    <a:lumMod val="75000"/>
                  </a:schemeClr>
                </a:solidFill>
              </a:rPr>
              <a:t>Pelanggan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Horeica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Region 1</c:v>
                </c:pt>
                <c:pt idx="1">
                  <c:v>Region 2</c:v>
                </c:pt>
                <c:pt idx="2">
                  <c:v>Region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59</c:v>
                </c:pt>
                <c:pt idx="1">
                  <c:v>28</c:v>
                </c:pt>
                <c:pt idx="2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D8-41F3-BC8E-A708889200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Retail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Region 1</c:v>
                </c:pt>
                <c:pt idx="1">
                  <c:v>Region 2</c:v>
                </c:pt>
                <c:pt idx="2">
                  <c:v>Region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18</c:v>
                </c:pt>
                <c:pt idx="1">
                  <c:v>19</c:v>
                </c:pt>
                <c:pt idx="2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D8-41F3-BC8E-A70888920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17177999"/>
        <c:axId val="717180399"/>
        <c:axId val="0"/>
      </c:bar3DChart>
      <c:catAx>
        <c:axId val="717177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180399"/>
        <c:crosses val="autoZero"/>
        <c:auto val="1"/>
        <c:lblAlgn val="ctr"/>
        <c:lblOffset val="100"/>
        <c:noMultiLvlLbl val="0"/>
      </c:catAx>
      <c:valAx>
        <c:axId val="717180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17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e1d838b627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e1d838b627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7eff44cef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7eff44cef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651b29f6b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651b29f6b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45187" y="25391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073900" y="43342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90650" y="-739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488469" y="9906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1847" y="317796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2700000">
            <a:off x="8734960" y="34209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2700000">
            <a:off x="8734956" y="4708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700000">
            <a:off x="3258027" y="2948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2700000">
            <a:off x="2091794" y="46543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2700000">
            <a:off x="266135" y="18944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95722" y="171242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548472" y="481431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subTitle" idx="1"/>
          </p:nvPr>
        </p:nvSpPr>
        <p:spPr>
          <a:xfrm>
            <a:off x="3780475" y="1545650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2"/>
          </p:nvPr>
        </p:nvSpPr>
        <p:spPr>
          <a:xfrm>
            <a:off x="3780475" y="1212500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3"/>
          </p:nvPr>
        </p:nvSpPr>
        <p:spPr>
          <a:xfrm>
            <a:off x="3780475" y="2716013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4"/>
          </p:nvPr>
        </p:nvSpPr>
        <p:spPr>
          <a:xfrm>
            <a:off x="3780475" y="2382863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5"/>
          </p:nvPr>
        </p:nvSpPr>
        <p:spPr>
          <a:xfrm>
            <a:off x="3780475" y="3886375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6"/>
          </p:nvPr>
        </p:nvSpPr>
        <p:spPr>
          <a:xfrm>
            <a:off x="3780475" y="3553225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1159675" y="3421300"/>
            <a:ext cx="2592501" cy="2592501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4591750" y="-4122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2"/>
          <p:cNvSpPr/>
          <p:nvPr/>
        </p:nvSpPr>
        <p:spPr>
          <a:xfrm rot="-2700000">
            <a:off x="8806072" y="41272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/>
          <p:nvPr/>
        </p:nvSpPr>
        <p:spPr>
          <a:xfrm rot="-2700000">
            <a:off x="8737815" y="5679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/>
          <p:nvPr/>
        </p:nvSpPr>
        <p:spPr>
          <a:xfrm rot="-2700000">
            <a:off x="2888948" y="47421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2"/>
          <p:cNvSpPr/>
          <p:nvPr/>
        </p:nvSpPr>
        <p:spPr>
          <a:xfrm rot="-2700000">
            <a:off x="180556" y="2793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346285" y="22530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22"/>
          <p:cNvGrpSpPr/>
          <p:nvPr/>
        </p:nvGrpSpPr>
        <p:grpSpPr>
          <a:xfrm>
            <a:off x="4121021" y="-456934"/>
            <a:ext cx="901968" cy="901968"/>
            <a:chOff x="1350404" y="-3124999"/>
            <a:chExt cx="1570279" cy="1570279"/>
          </a:xfrm>
        </p:grpSpPr>
        <p:sp>
          <p:nvSpPr>
            <p:cNvPr id="251" name="Google Shape;251;p22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1647700" y="1527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idx="2" hasCustomPrompt="1"/>
          </p:nvPr>
        </p:nvSpPr>
        <p:spPr>
          <a:xfrm>
            <a:off x="796200" y="1270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3"/>
          </p:nvPr>
        </p:nvSpPr>
        <p:spPr>
          <a:xfrm>
            <a:off x="1647700" y="1194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4"/>
          </p:nvPr>
        </p:nvSpPr>
        <p:spPr>
          <a:xfrm>
            <a:off x="1647700" y="2392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title" idx="5" hasCustomPrompt="1"/>
          </p:nvPr>
        </p:nvSpPr>
        <p:spPr>
          <a:xfrm>
            <a:off x="796200" y="2135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6"/>
          </p:nvPr>
        </p:nvSpPr>
        <p:spPr>
          <a:xfrm>
            <a:off x="1647700" y="2059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7"/>
          </p:nvPr>
        </p:nvSpPr>
        <p:spPr>
          <a:xfrm>
            <a:off x="1647700" y="3257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3000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23"/>
          <p:cNvSpPr txBox="1">
            <a:spLocks noGrp="1"/>
          </p:cNvSpPr>
          <p:nvPr>
            <p:ph type="subTitle" idx="9"/>
          </p:nvPr>
        </p:nvSpPr>
        <p:spPr>
          <a:xfrm>
            <a:off x="1647700" y="2924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subTitle" idx="13"/>
          </p:nvPr>
        </p:nvSpPr>
        <p:spPr>
          <a:xfrm>
            <a:off x="1647700" y="4122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 idx="14" hasCustomPrompt="1"/>
          </p:nvPr>
        </p:nvSpPr>
        <p:spPr>
          <a:xfrm>
            <a:off x="796200" y="3865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23"/>
          <p:cNvSpPr txBox="1">
            <a:spLocks noGrp="1"/>
          </p:cNvSpPr>
          <p:nvPr>
            <p:ph type="subTitle" idx="15"/>
          </p:nvPr>
        </p:nvSpPr>
        <p:spPr>
          <a:xfrm>
            <a:off x="1647700" y="3789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-1584350" y="287197"/>
            <a:ext cx="2181807" cy="218180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3"/>
          <p:cNvSpPr/>
          <p:nvPr/>
        </p:nvSpPr>
        <p:spPr>
          <a:xfrm rot="5400000">
            <a:off x="7650425" y="37479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23"/>
          <p:cNvGrpSpPr/>
          <p:nvPr/>
        </p:nvGrpSpPr>
        <p:grpSpPr>
          <a:xfrm>
            <a:off x="7809396" y="3638666"/>
            <a:ext cx="901968" cy="901968"/>
            <a:chOff x="1350404" y="-3124999"/>
            <a:chExt cx="1570279" cy="1570279"/>
          </a:xfrm>
        </p:grpSpPr>
        <p:sp>
          <p:nvSpPr>
            <p:cNvPr id="272" name="Google Shape;272;p23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3"/>
          <p:cNvSpPr/>
          <p:nvPr/>
        </p:nvSpPr>
        <p:spPr>
          <a:xfrm rot="-2700000">
            <a:off x="242648" y="432258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3"/>
          <p:cNvSpPr/>
          <p:nvPr/>
        </p:nvSpPr>
        <p:spPr>
          <a:xfrm rot="-2700000">
            <a:off x="5260819" y="484103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251447" y="8107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/>
          <p:nvPr/>
        </p:nvSpPr>
        <p:spPr>
          <a:xfrm rot="-2700000">
            <a:off x="8687852" y="25622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"/>
          <p:cNvSpPr/>
          <p:nvPr/>
        </p:nvSpPr>
        <p:spPr>
          <a:xfrm rot="-2700000">
            <a:off x="4121110" y="1023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>
            <a:spLocks noGrp="1"/>
          </p:cNvSpPr>
          <p:nvPr>
            <p:ph type="subTitle" idx="1"/>
          </p:nvPr>
        </p:nvSpPr>
        <p:spPr>
          <a:xfrm>
            <a:off x="7199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ubTitle" idx="2"/>
          </p:nvPr>
        </p:nvSpPr>
        <p:spPr>
          <a:xfrm>
            <a:off x="7199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subTitle" idx="3"/>
          </p:nvPr>
        </p:nvSpPr>
        <p:spPr>
          <a:xfrm>
            <a:off x="7199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subTitle" idx="4"/>
          </p:nvPr>
        </p:nvSpPr>
        <p:spPr>
          <a:xfrm>
            <a:off x="7199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subTitle" idx="5"/>
          </p:nvPr>
        </p:nvSpPr>
        <p:spPr>
          <a:xfrm>
            <a:off x="7199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6"/>
          </p:nvPr>
        </p:nvSpPr>
        <p:spPr>
          <a:xfrm>
            <a:off x="7199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7"/>
          </p:nvPr>
        </p:nvSpPr>
        <p:spPr>
          <a:xfrm>
            <a:off x="46993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8"/>
          </p:nvPr>
        </p:nvSpPr>
        <p:spPr>
          <a:xfrm>
            <a:off x="46993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9"/>
          </p:nvPr>
        </p:nvSpPr>
        <p:spPr>
          <a:xfrm>
            <a:off x="46993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13"/>
          </p:nvPr>
        </p:nvSpPr>
        <p:spPr>
          <a:xfrm>
            <a:off x="46993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4"/>
          </p:nvPr>
        </p:nvSpPr>
        <p:spPr>
          <a:xfrm>
            <a:off x="46993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subTitle" idx="15"/>
          </p:nvPr>
        </p:nvSpPr>
        <p:spPr>
          <a:xfrm>
            <a:off x="46993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24"/>
          <p:cNvSpPr/>
          <p:nvPr/>
        </p:nvSpPr>
        <p:spPr>
          <a:xfrm rot="-5400000">
            <a:off x="-889950" y="39513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8093184" y="-996666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 rot="-2700000">
            <a:off x="8833547" y="44855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/>
          <p:nvPr/>
        </p:nvSpPr>
        <p:spPr>
          <a:xfrm rot="-2700000">
            <a:off x="644581" y="2270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/>
          <p:nvPr/>
        </p:nvSpPr>
        <p:spPr>
          <a:xfrm rot="-2700000">
            <a:off x="4914890" y="48163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/>
          <p:nvPr/>
        </p:nvSpPr>
        <p:spPr>
          <a:xfrm rot="-2700000">
            <a:off x="240098" y="3317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/>
          <p:nvPr/>
        </p:nvSpPr>
        <p:spPr>
          <a:xfrm rot="-2700000">
            <a:off x="8639406" y="21484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6608360" y="1986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-753977" y="3910975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295975" y="4188655"/>
            <a:ext cx="1694813" cy="830678"/>
            <a:chOff x="-215300" y="3851305"/>
            <a:chExt cx="1694813" cy="830678"/>
          </a:xfrm>
        </p:grpSpPr>
        <p:sp>
          <p:nvSpPr>
            <p:cNvPr id="321" name="Google Shape;321;p2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323" name="Google Shape;323;p2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2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6"/>
          <p:cNvSpPr/>
          <p:nvPr/>
        </p:nvSpPr>
        <p:spPr>
          <a:xfrm rot="-2700000">
            <a:off x="7679247" y="1832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/>
          <p:nvPr/>
        </p:nvSpPr>
        <p:spPr>
          <a:xfrm rot="-2700000">
            <a:off x="422294" y="56792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 rot="-2700000">
            <a:off x="8760102" y="35938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/>
          <p:nvPr/>
        </p:nvSpPr>
        <p:spPr>
          <a:xfrm rot="-2700000">
            <a:off x="228123" y="3040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 rot="-2700000">
            <a:off x="4242256" y="47461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3199535" y="1921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6"/>
          <p:cNvGrpSpPr/>
          <p:nvPr/>
        </p:nvGrpSpPr>
        <p:grpSpPr>
          <a:xfrm>
            <a:off x="8430783" y="1741366"/>
            <a:ext cx="901968" cy="901968"/>
            <a:chOff x="1350404" y="-3124999"/>
            <a:chExt cx="1570279" cy="1570279"/>
          </a:xfrm>
        </p:grpSpPr>
        <p:sp>
          <p:nvSpPr>
            <p:cNvPr id="351" name="Google Shape;351;p26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6"/>
          <p:cNvSpPr/>
          <p:nvPr/>
        </p:nvSpPr>
        <p:spPr>
          <a:xfrm>
            <a:off x="4407973" y="-1942300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8146410" y="47549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7128375" y="0"/>
            <a:ext cx="2517166" cy="1088852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650716" y="539506"/>
            <a:ext cx="1022136" cy="829949"/>
            <a:chOff x="7329141" y="362469"/>
            <a:chExt cx="1022136" cy="829949"/>
          </a:xfrm>
        </p:grpSpPr>
        <p:sp>
          <p:nvSpPr>
            <p:cNvPr id="360" name="Google Shape;360;p27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" name="Google Shape;362;p27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363" name="Google Shape;363;p27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" name="Google Shape;365;p27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7"/>
          <p:cNvSpPr/>
          <p:nvPr/>
        </p:nvSpPr>
        <p:spPr>
          <a:xfrm>
            <a:off x="6005759" y="460400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 rot="-2700000">
            <a:off x="547497" y="2405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7"/>
          <p:cNvSpPr/>
          <p:nvPr/>
        </p:nvSpPr>
        <p:spPr>
          <a:xfrm rot="-2700000">
            <a:off x="3740631" y="47064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"/>
          <p:cNvSpPr/>
          <p:nvPr/>
        </p:nvSpPr>
        <p:spPr>
          <a:xfrm rot="-2700000">
            <a:off x="4869215" y="2405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"/>
          <p:cNvSpPr/>
          <p:nvPr/>
        </p:nvSpPr>
        <p:spPr>
          <a:xfrm rot="-2700000">
            <a:off x="249023" y="4193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7"/>
          <p:cNvSpPr/>
          <p:nvPr/>
        </p:nvSpPr>
        <p:spPr>
          <a:xfrm rot="-2700000">
            <a:off x="8701281" y="20575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8370935" y="47152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-141118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-1383791" y="151605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1442285" y="1832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1626298" y="2598094"/>
            <a:ext cx="3114423" cy="3114423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7191750" y="-13688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59972" y="7434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-2700000">
            <a:off x="4446660" y="2041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2700000">
            <a:off x="8603477" y="25031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2700000">
            <a:off x="2404760" y="47616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2700000">
            <a:off x="6853619" y="463243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848072" y="43967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3151900" y="1636350"/>
            <a:ext cx="4150500" cy="130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1475300" y="1690000"/>
            <a:ext cx="1294500" cy="90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3151900" y="3080475"/>
            <a:ext cx="3124800" cy="69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720000" y="1657325"/>
            <a:ext cx="3692400" cy="11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720000" y="1324175"/>
            <a:ext cx="3692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720000" y="3326625"/>
            <a:ext cx="3692400" cy="11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720000" y="2993475"/>
            <a:ext cx="3692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7733623" y="3739775"/>
            <a:ext cx="2549720" cy="254972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5"/>
          <p:cNvGrpSpPr/>
          <p:nvPr/>
        </p:nvGrpSpPr>
        <p:grpSpPr>
          <a:xfrm>
            <a:off x="4480608" y="-456934"/>
            <a:ext cx="901968" cy="901968"/>
            <a:chOff x="1350404" y="-3124999"/>
            <a:chExt cx="1570279" cy="1570279"/>
          </a:xfrm>
        </p:grpSpPr>
        <p:sp>
          <p:nvSpPr>
            <p:cNvPr id="59" name="Google Shape;59;p5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/>
          <p:nvPr/>
        </p:nvSpPr>
        <p:spPr>
          <a:xfrm rot="-2700000">
            <a:off x="2949972" y="1060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 rot="-2700000">
            <a:off x="297915" y="14793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 rot="-2700000">
            <a:off x="2193523" y="477138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 rot="-2700000">
            <a:off x="8773656" y="5142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88310" y="33213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-752503" y="-740378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 rot="5400000">
            <a:off x="7832550" y="4153000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 rot="-2700000">
            <a:off x="8650260" y="5055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 rot="-2700000">
            <a:off x="8806494" y="31366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227347" y="26846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 rot="-2700000">
            <a:off x="1901219" y="48340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 rot="-2700000">
            <a:off x="4190627" y="2161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4280550" y="826000"/>
            <a:ext cx="3936300" cy="115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4280550" y="2093200"/>
            <a:ext cx="3936300" cy="22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>
            <a:spLocks noGrp="1"/>
          </p:cNvSpPr>
          <p:nvPr>
            <p:ph type="pic" idx="2"/>
          </p:nvPr>
        </p:nvSpPr>
        <p:spPr>
          <a:xfrm>
            <a:off x="726450" y="539500"/>
            <a:ext cx="3232800" cy="4064400"/>
          </a:xfrm>
          <a:prstGeom prst="round1Rect">
            <a:avLst>
              <a:gd name="adj" fmla="val 2425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895850" y="1517700"/>
            <a:ext cx="4740900" cy="210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6985175" y="3093975"/>
            <a:ext cx="2823515" cy="2823515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-1120800" y="-666912"/>
            <a:ext cx="2412822" cy="2412822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150782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8"/>
          <p:cNvGrpSpPr/>
          <p:nvPr/>
        </p:nvGrpSpPr>
        <p:grpSpPr>
          <a:xfrm>
            <a:off x="971933" y="-362459"/>
            <a:ext cx="901968" cy="901968"/>
            <a:chOff x="1350404" y="-3124999"/>
            <a:chExt cx="1570279" cy="1570279"/>
          </a:xfrm>
        </p:grpSpPr>
        <p:sp>
          <p:nvSpPr>
            <p:cNvPr id="95" name="Google Shape;95;p8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8"/>
          <p:cNvSpPr/>
          <p:nvPr/>
        </p:nvSpPr>
        <p:spPr>
          <a:xfrm rot="-2700000">
            <a:off x="6424797" y="47018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 rot="-2700000">
            <a:off x="253681" y="27190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 rot="-2700000">
            <a:off x="4685702" y="2017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"/>
          <p:cNvSpPr/>
          <p:nvPr/>
        </p:nvSpPr>
        <p:spPr>
          <a:xfrm rot="-2700000">
            <a:off x="8557898" y="4708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/>
          <p:nvPr/>
        </p:nvSpPr>
        <p:spPr>
          <a:xfrm rot="-2700000">
            <a:off x="2831331" y="47990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8723635" y="23877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5982401" y="-1443476"/>
            <a:ext cx="1810973" cy="1810973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720075" y="1229900"/>
            <a:ext cx="4149300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2"/>
          </p:nvPr>
        </p:nvSpPr>
        <p:spPr>
          <a:xfrm>
            <a:off x="5258200" y="1229900"/>
            <a:ext cx="31659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-1066000" y="4148624"/>
            <a:ext cx="2318705" cy="2318705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 rot="-2700000">
            <a:off x="8725469" y="453535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 rot="5400000">
            <a:off x="7832400" y="51681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 rot="-2700000">
            <a:off x="248002" y="22297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3253647" y="48010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-1253581" y="-1661857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 rot="-2700000">
            <a:off x="2499794" y="1318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/>
          <p:nvPr/>
        </p:nvSpPr>
        <p:spPr>
          <a:xfrm rot="5400000">
            <a:off x="7838850" y="24005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-440256" y="47363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 rot="-2700000">
            <a:off x="6590706" y="2449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 rot="-2700000">
            <a:off x="380690" y="47085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 rot="-2700000">
            <a:off x="225873" y="37711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 rot="-2700000">
            <a:off x="5154256" y="48552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8680385" y="16892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subTitle" idx="1"/>
          </p:nvPr>
        </p:nvSpPr>
        <p:spPr>
          <a:xfrm>
            <a:off x="4938050" y="2727754"/>
            <a:ext cx="3346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5" r:id="rId9"/>
    <p:sldLayoutId id="2147483668" r:id="rId10"/>
    <p:sldLayoutId id="2147483669" r:id="rId11"/>
    <p:sldLayoutId id="2147483670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ctrTitle"/>
          </p:nvPr>
        </p:nvSpPr>
        <p:spPr>
          <a:xfrm>
            <a:off x="1423921" y="1494661"/>
            <a:ext cx="7299667" cy="18270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ID" sz="4800" dirty="0"/>
              <a:t>”</a:t>
            </a:r>
            <a:r>
              <a:rPr lang="en-ID" sz="4800" dirty="0" err="1"/>
              <a:t>Analisis</a:t>
            </a:r>
            <a:r>
              <a:rPr lang="en-ID" sz="4800" dirty="0"/>
              <a:t> </a:t>
            </a:r>
            <a:r>
              <a:rPr lang="en-ID" sz="4800" dirty="0" err="1"/>
              <a:t>Pengeluaran</a:t>
            </a:r>
            <a:r>
              <a:rPr lang="en-ID" sz="4800" dirty="0"/>
              <a:t> </a:t>
            </a:r>
            <a:r>
              <a:rPr lang="en-ID" sz="4800" dirty="0" err="1"/>
              <a:t>Pelanggan</a:t>
            </a:r>
            <a:r>
              <a:rPr lang="en-ID" sz="4800" dirty="0"/>
              <a:t> </a:t>
            </a:r>
            <a:r>
              <a:rPr lang="en-ID" sz="4400" dirty="0"/>
              <a:t>Wholesale</a:t>
            </a:r>
            <a:r>
              <a:rPr lang="en-ID" dirty="0"/>
              <a:t>”.</a:t>
            </a:r>
            <a:endParaRPr dirty="0"/>
          </a:p>
        </p:txBody>
      </p:sp>
      <p:sp>
        <p:nvSpPr>
          <p:cNvPr id="395" name="Google Shape;395;p31"/>
          <p:cNvSpPr txBox="1">
            <a:spLocks noGrp="1"/>
          </p:cNvSpPr>
          <p:nvPr>
            <p:ph type="subTitle" idx="1"/>
          </p:nvPr>
        </p:nvSpPr>
        <p:spPr>
          <a:xfrm>
            <a:off x="2715866" y="3560660"/>
            <a:ext cx="42837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Ammar Naufal Syahputra (1242002072)</a:t>
            </a:r>
            <a:endParaRPr dirty="0"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8118467" y="4032000"/>
            <a:ext cx="1098804" cy="732535"/>
            <a:chOff x="8118467" y="4032000"/>
            <a:chExt cx="1098804" cy="732535"/>
          </a:xfrm>
        </p:grpSpPr>
        <p:sp>
          <p:nvSpPr>
            <p:cNvPr id="397" name="Google Shape;397;p31"/>
            <p:cNvSpPr/>
            <p:nvPr/>
          </p:nvSpPr>
          <p:spPr>
            <a:xfrm>
              <a:off x="8118467" y="4032000"/>
              <a:ext cx="183134" cy="183133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11846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1846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18467" y="4581402"/>
              <a:ext cx="183134" cy="183079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301601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301601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8301601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8301601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8484735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8484735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8484735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8484735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8667869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8667869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8667869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8667869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8851003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851003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8851003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8851003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9034137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903413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903413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9034082" y="4581402"/>
              <a:ext cx="183133" cy="183079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8273696" y="4184110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8368300" y="42751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8588258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456830" y="443399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726908" y="4658168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8518057" y="437036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8170393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8456830" y="429354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8368300" y="4378844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8202566" y="44619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8174660" y="461713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8273696" y="432144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8919671" y="424725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1062846" y="290916"/>
            <a:ext cx="901968" cy="901968"/>
            <a:chOff x="1350404" y="-3124999"/>
            <a:chExt cx="1570279" cy="1570279"/>
          </a:xfrm>
        </p:grpSpPr>
        <p:sp>
          <p:nvSpPr>
            <p:cNvPr id="435" name="Google Shape;435;p31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31"/>
          <p:cNvSpPr txBox="1">
            <a:spLocks noGrp="1"/>
          </p:cNvSpPr>
          <p:nvPr>
            <p:ph type="ctrTitle" idx="2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4th grade</a:t>
            </a:r>
            <a:endParaRPr/>
          </a:p>
        </p:txBody>
      </p:sp>
      <p:grpSp>
        <p:nvGrpSpPr>
          <p:cNvPr id="440" name="Google Shape;440;p31"/>
          <p:cNvGrpSpPr/>
          <p:nvPr/>
        </p:nvGrpSpPr>
        <p:grpSpPr>
          <a:xfrm>
            <a:off x="4060641" y="362469"/>
            <a:ext cx="1022706" cy="830413"/>
            <a:chOff x="7329141" y="362469"/>
            <a:chExt cx="1022706" cy="830413"/>
          </a:xfrm>
        </p:grpSpPr>
        <p:sp>
          <p:nvSpPr>
            <p:cNvPr id="441" name="Google Shape;441;p31"/>
            <p:cNvSpPr/>
            <p:nvPr/>
          </p:nvSpPr>
          <p:spPr>
            <a:xfrm>
              <a:off x="7329141" y="362469"/>
              <a:ext cx="1022706" cy="830413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479397" y="507863"/>
              <a:ext cx="275878" cy="490191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3" name="Google Shape;443;p31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444" name="Google Shape;444;p31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6" name="Google Shape;446;p31"/>
            <p:cNvSpPr/>
            <p:nvPr/>
          </p:nvSpPr>
          <p:spPr>
            <a:xfrm>
              <a:off x="7755275" y="507863"/>
              <a:ext cx="222402" cy="439126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7918481" y="577354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986379" y="855683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078706" y="664248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8078706" y="691415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8078706" y="718541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8078706" y="946989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078706" y="974156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8078706" y="1001323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31"/>
          <p:cNvGrpSpPr/>
          <p:nvPr/>
        </p:nvGrpSpPr>
        <p:grpSpPr>
          <a:xfrm>
            <a:off x="-215300" y="3851305"/>
            <a:ext cx="1694813" cy="830678"/>
            <a:chOff x="-215300" y="3851305"/>
            <a:chExt cx="1694813" cy="830678"/>
          </a:xfrm>
        </p:grpSpPr>
        <p:sp>
          <p:nvSpPr>
            <p:cNvPr id="456" name="Google Shape;456;p31"/>
            <p:cNvSpPr/>
            <p:nvPr/>
          </p:nvSpPr>
          <p:spPr>
            <a:xfrm>
              <a:off x="861887" y="3947362"/>
              <a:ext cx="215268" cy="422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7" name="Google Shape;457;p31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458" name="Google Shape;458;p31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1" name="Google Shape;461;p31"/>
            <p:cNvSpPr/>
            <p:nvPr/>
          </p:nvSpPr>
          <p:spPr>
            <a:xfrm>
              <a:off x="-85801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294020" y="4210340"/>
              <a:ext cx="105708" cy="471388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83972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053745" y="4472133"/>
              <a:ext cx="105708" cy="209553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243698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2968" y="4087783"/>
              <a:ext cx="1329498" cy="42016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61417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28536" y="4354614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18446" y="418938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08356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98309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893172" y="4336368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078172" y="4457909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268082" y="4046253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4"/>
          <p:cNvSpPr txBox="1">
            <a:spLocks noGrp="1"/>
          </p:cNvSpPr>
          <p:nvPr>
            <p:ph type="title"/>
          </p:nvPr>
        </p:nvSpPr>
        <p:spPr>
          <a:xfrm>
            <a:off x="2029728" y="1479645"/>
            <a:ext cx="4740900" cy="21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875" name="Google Shape;875;p44"/>
          <p:cNvGrpSpPr/>
          <p:nvPr/>
        </p:nvGrpSpPr>
        <p:grpSpPr>
          <a:xfrm>
            <a:off x="6312823" y="1638972"/>
            <a:ext cx="1734725" cy="1955314"/>
            <a:chOff x="2594603" y="2081903"/>
            <a:chExt cx="871327" cy="982126"/>
          </a:xfrm>
        </p:grpSpPr>
        <p:sp>
          <p:nvSpPr>
            <p:cNvPr id="876" name="Google Shape;876;p44"/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4"/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4"/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4"/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44"/>
          <p:cNvGrpSpPr/>
          <p:nvPr/>
        </p:nvGrpSpPr>
        <p:grpSpPr>
          <a:xfrm>
            <a:off x="5636660" y="3135163"/>
            <a:ext cx="1001914" cy="1001824"/>
            <a:chOff x="4246593" y="503852"/>
            <a:chExt cx="902056" cy="901976"/>
          </a:xfrm>
        </p:grpSpPr>
        <p:grpSp>
          <p:nvGrpSpPr>
            <p:cNvPr id="891" name="Google Shape;891;p4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892" name="Google Shape;892;p4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4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4" name="Google Shape;894;p4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6" name="Google Shape;896;p4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897" name="Google Shape;897;p4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4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4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Isi Konten  </a:t>
            </a:r>
            <a:endParaRPr dirty="0"/>
          </a:p>
        </p:txBody>
      </p:sp>
      <p:sp>
        <p:nvSpPr>
          <p:cNvPr id="529" name="Google Shape;529;p33"/>
          <p:cNvSpPr txBox="1">
            <a:spLocks noGrp="1"/>
          </p:cNvSpPr>
          <p:nvPr>
            <p:ph type="title" idx="2"/>
          </p:nvPr>
        </p:nvSpPr>
        <p:spPr>
          <a:xfrm>
            <a:off x="796200" y="1236997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0" name="Google Shape;530;p33"/>
          <p:cNvSpPr txBox="1">
            <a:spLocks noGrp="1"/>
          </p:cNvSpPr>
          <p:nvPr>
            <p:ph type="title" idx="8"/>
          </p:nvPr>
        </p:nvSpPr>
        <p:spPr>
          <a:xfrm>
            <a:off x="796200" y="2556367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531" name="Google Shape;531;p33"/>
          <p:cNvSpPr txBox="1">
            <a:spLocks noGrp="1"/>
          </p:cNvSpPr>
          <p:nvPr>
            <p:ph type="title" idx="14"/>
          </p:nvPr>
        </p:nvSpPr>
        <p:spPr>
          <a:xfrm>
            <a:off x="796200" y="3250531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</a:p>
        </p:txBody>
      </p:sp>
      <p:sp>
        <p:nvSpPr>
          <p:cNvPr id="532" name="Google Shape;532;p33"/>
          <p:cNvSpPr txBox="1">
            <a:spLocks noGrp="1"/>
          </p:cNvSpPr>
          <p:nvPr>
            <p:ph type="subTitle" idx="3"/>
          </p:nvPr>
        </p:nvSpPr>
        <p:spPr>
          <a:xfrm>
            <a:off x="1640967" y="1270842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534" name="Google Shape;534;p33"/>
          <p:cNvSpPr txBox="1">
            <a:spLocks noGrp="1"/>
          </p:cNvSpPr>
          <p:nvPr>
            <p:ph type="subTitle" idx="6"/>
          </p:nvPr>
        </p:nvSpPr>
        <p:spPr>
          <a:xfrm>
            <a:off x="1647700" y="1838448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Ringkasan</a:t>
            </a:r>
            <a:r>
              <a:rPr lang="en-US" dirty="0"/>
              <a:t> Data</a:t>
            </a:r>
            <a:endParaRPr dirty="0"/>
          </a:p>
        </p:txBody>
      </p:sp>
      <p:sp>
        <p:nvSpPr>
          <p:cNvPr id="535" name="Google Shape;535;p33"/>
          <p:cNvSpPr txBox="1">
            <a:spLocks noGrp="1"/>
          </p:cNvSpPr>
          <p:nvPr>
            <p:ph type="title" idx="5"/>
          </p:nvPr>
        </p:nvSpPr>
        <p:spPr>
          <a:xfrm>
            <a:off x="796200" y="1862203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9"/>
          </p:nvPr>
        </p:nvSpPr>
        <p:spPr>
          <a:xfrm>
            <a:off x="1640967" y="2720164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Grafik Berdasarkan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Chanel Dan Region</a:t>
            </a:r>
            <a:endParaRPr dirty="0"/>
          </a:p>
        </p:txBody>
      </p:sp>
      <p:sp>
        <p:nvSpPr>
          <p:cNvPr id="537" name="Google Shape;537;p33"/>
          <p:cNvSpPr txBox="1">
            <a:spLocks noGrp="1"/>
          </p:cNvSpPr>
          <p:nvPr>
            <p:ph type="subTitle" idx="15"/>
          </p:nvPr>
        </p:nvSpPr>
        <p:spPr>
          <a:xfrm>
            <a:off x="1640967" y="3276408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Diagram </a:t>
            </a:r>
            <a:r>
              <a:rPr lang="en-ID" dirty="0" err="1"/>
              <a:t>Segmentasi</a:t>
            </a:r>
            <a:endParaRPr lang="en-ID" dirty="0"/>
          </a:p>
        </p:txBody>
      </p:sp>
      <p:grpSp>
        <p:nvGrpSpPr>
          <p:cNvPr id="538" name="Google Shape;538;p33"/>
          <p:cNvGrpSpPr/>
          <p:nvPr/>
        </p:nvGrpSpPr>
        <p:grpSpPr>
          <a:xfrm>
            <a:off x="8424007" y="739272"/>
            <a:ext cx="1269123" cy="979170"/>
            <a:chOff x="713232" y="1645097"/>
            <a:chExt cx="1269123" cy="979170"/>
          </a:xfrm>
        </p:grpSpPr>
        <p:sp>
          <p:nvSpPr>
            <p:cNvPr id="539" name="Google Shape;539;p33"/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" name="Google Shape;548;p33"/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549" name="Google Shape;549;p33"/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" name="Arrow: Right 7">
            <a:hlinkClick r:id="rId3" action="ppaction://hlinksldjump"/>
            <a:extLst>
              <a:ext uri="{FF2B5EF4-FFF2-40B4-BE49-F238E27FC236}">
                <a16:creationId xmlns:a16="http://schemas.microsoft.com/office/drawing/2014/main" id="{71DB2CA5-1A54-CB30-6160-319EFC0FBA88}"/>
              </a:ext>
            </a:extLst>
          </p:cNvPr>
          <p:cNvSpPr/>
          <p:nvPr/>
        </p:nvSpPr>
        <p:spPr>
          <a:xfrm>
            <a:off x="4249972" y="1362108"/>
            <a:ext cx="644056" cy="1973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rgbClr val="002060"/>
              </a:solidFill>
            </a:endParaRPr>
          </a:p>
        </p:txBody>
      </p:sp>
      <p:sp>
        <p:nvSpPr>
          <p:cNvPr id="9" name="Arrow: Right 8">
            <a:hlinkClick r:id="rId4" action="ppaction://hlinksldjump"/>
            <a:extLst>
              <a:ext uri="{FF2B5EF4-FFF2-40B4-BE49-F238E27FC236}">
                <a16:creationId xmlns:a16="http://schemas.microsoft.com/office/drawing/2014/main" id="{CD5C2BCC-81C4-4BDC-E485-2ECF07D105B9}"/>
              </a:ext>
            </a:extLst>
          </p:cNvPr>
          <p:cNvSpPr/>
          <p:nvPr/>
        </p:nvSpPr>
        <p:spPr>
          <a:xfrm>
            <a:off x="4249972" y="1961223"/>
            <a:ext cx="644056" cy="1973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rgbClr val="002060"/>
              </a:solidFill>
            </a:endParaRPr>
          </a:p>
        </p:txBody>
      </p:sp>
      <p:sp>
        <p:nvSpPr>
          <p:cNvPr id="10" name="Arrow: Right 9">
            <a:hlinkClick r:id="rId5" action="ppaction://hlinksldjump"/>
            <a:extLst>
              <a:ext uri="{FF2B5EF4-FFF2-40B4-BE49-F238E27FC236}">
                <a16:creationId xmlns:a16="http://schemas.microsoft.com/office/drawing/2014/main" id="{960F0194-6D28-1C92-ED28-610D4EFD5623}"/>
              </a:ext>
            </a:extLst>
          </p:cNvPr>
          <p:cNvSpPr/>
          <p:nvPr/>
        </p:nvSpPr>
        <p:spPr>
          <a:xfrm>
            <a:off x="4249972" y="2644914"/>
            <a:ext cx="644056" cy="1973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rgbClr val="002060"/>
              </a:solidFill>
            </a:endParaRPr>
          </a:p>
        </p:txBody>
      </p:sp>
      <p:sp>
        <p:nvSpPr>
          <p:cNvPr id="11" name="Arrow: Right 10">
            <a:hlinkClick r:id="rId6" action="ppaction://hlinksldjump"/>
            <a:extLst>
              <a:ext uri="{FF2B5EF4-FFF2-40B4-BE49-F238E27FC236}">
                <a16:creationId xmlns:a16="http://schemas.microsoft.com/office/drawing/2014/main" id="{2F45F0E4-521E-ECF0-4FF8-6F3E114BD2AA}"/>
              </a:ext>
            </a:extLst>
          </p:cNvPr>
          <p:cNvSpPr/>
          <p:nvPr/>
        </p:nvSpPr>
        <p:spPr>
          <a:xfrm>
            <a:off x="4249972" y="3356998"/>
            <a:ext cx="644056" cy="1973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hlinkClick r:id="rId7" action="ppaction://hlinksldjump"/>
            <a:extLst>
              <a:ext uri="{FF2B5EF4-FFF2-40B4-BE49-F238E27FC236}">
                <a16:creationId xmlns:a16="http://schemas.microsoft.com/office/drawing/2014/main" id="{C8432646-3D23-19F5-F4D3-DD230B563731}"/>
              </a:ext>
            </a:extLst>
          </p:cNvPr>
          <p:cNvSpPr txBox="1"/>
          <p:nvPr/>
        </p:nvSpPr>
        <p:spPr>
          <a:xfrm>
            <a:off x="1640967" y="3872658"/>
            <a:ext cx="5641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chemeClr val="tx1"/>
                </a:solidFill>
                <a:latin typeface="Passion One" panose="020B0604020202020204" charset="0"/>
              </a:rPr>
              <a:t>Kesimpulan &amp;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 err="1">
                <a:solidFill>
                  <a:schemeClr val="tx1"/>
                </a:solidFill>
                <a:latin typeface="Passion One" panose="020B0604020202020204" charset="0"/>
              </a:rPr>
              <a:t>Rekomendasi</a:t>
            </a:r>
            <a:endParaRPr lang="en-ID" sz="2000" dirty="0">
              <a:solidFill>
                <a:schemeClr val="tx1"/>
              </a:solidFill>
              <a:latin typeface="Passion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6" name="Google Shape;531;p33">
            <a:extLst>
              <a:ext uri="{FF2B5EF4-FFF2-40B4-BE49-F238E27FC236}">
                <a16:creationId xmlns:a16="http://schemas.microsoft.com/office/drawing/2014/main" id="{62047651-2902-C559-B015-F9C03D85B463}"/>
              </a:ext>
            </a:extLst>
          </p:cNvPr>
          <p:cNvSpPr txBox="1">
            <a:spLocks/>
          </p:cNvSpPr>
          <p:nvPr/>
        </p:nvSpPr>
        <p:spPr>
          <a:xfrm>
            <a:off x="796200" y="3944695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en" dirty="0"/>
              <a:t>05.</a:t>
            </a:r>
          </a:p>
        </p:txBody>
      </p:sp>
      <p:sp>
        <p:nvSpPr>
          <p:cNvPr id="17" name="Arrow: Right 16">
            <a:hlinkClick r:id="rId7" action="ppaction://hlinksldjump"/>
            <a:extLst>
              <a:ext uri="{FF2B5EF4-FFF2-40B4-BE49-F238E27FC236}">
                <a16:creationId xmlns:a16="http://schemas.microsoft.com/office/drawing/2014/main" id="{EEC0FDD8-86D5-A379-C830-9FABECFE53C4}"/>
              </a:ext>
            </a:extLst>
          </p:cNvPr>
          <p:cNvSpPr/>
          <p:nvPr/>
        </p:nvSpPr>
        <p:spPr>
          <a:xfrm>
            <a:off x="4249972" y="4069806"/>
            <a:ext cx="644056" cy="1973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>
            <a:spLocks noGrp="1"/>
          </p:cNvSpPr>
          <p:nvPr>
            <p:ph type="subTitle" idx="1"/>
          </p:nvPr>
        </p:nvSpPr>
        <p:spPr>
          <a:xfrm>
            <a:off x="350755" y="1229900"/>
            <a:ext cx="5230472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</a:rPr>
              <a:t>Data wholesale customers </a:t>
            </a:r>
            <a:r>
              <a:rPr lang="en-ID" dirty="0" err="1">
                <a:solidFill>
                  <a:schemeClr val="tx1"/>
                </a:solidFill>
              </a:rPr>
              <a:t>merupakan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kumpulan</a:t>
            </a:r>
            <a:r>
              <a:rPr lang="en-ID" dirty="0">
                <a:solidFill>
                  <a:schemeClr val="tx1"/>
                </a:solidFill>
              </a:rPr>
              <a:t> data yang </a:t>
            </a:r>
            <a:r>
              <a:rPr lang="en-ID" dirty="0" err="1">
                <a:solidFill>
                  <a:schemeClr val="tx1"/>
                </a:solidFill>
              </a:rPr>
              <a:t>berisi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informasi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transaksi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pelanggan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grosir</a:t>
            </a:r>
            <a:r>
              <a:rPr lang="en-ID" dirty="0">
                <a:solidFill>
                  <a:schemeClr val="tx1"/>
                </a:solidFill>
              </a:rPr>
              <a:t>, yang </a:t>
            </a:r>
            <a:r>
              <a:rPr lang="en-ID" dirty="0" err="1">
                <a:solidFill>
                  <a:schemeClr val="tx1"/>
                </a:solidFill>
              </a:rPr>
              <a:t>meliputi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berbagai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kategori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produk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seperti</a:t>
            </a:r>
            <a:r>
              <a:rPr lang="en-ID" dirty="0">
                <a:solidFill>
                  <a:schemeClr val="tx1"/>
                </a:solidFill>
              </a:rPr>
              <a:t> Fresh, Milk, Grocery, Frozen, </a:t>
            </a:r>
            <a:r>
              <a:rPr lang="en-ID" dirty="0" err="1">
                <a:solidFill>
                  <a:schemeClr val="tx1"/>
                </a:solidFill>
              </a:rPr>
              <a:t>Detergents_Paper</a:t>
            </a:r>
            <a:r>
              <a:rPr lang="en-ID" dirty="0">
                <a:solidFill>
                  <a:schemeClr val="tx1"/>
                </a:solidFill>
              </a:rPr>
              <a:t>, dan </a:t>
            </a:r>
            <a:r>
              <a:rPr lang="en-ID" dirty="0" err="1">
                <a:solidFill>
                  <a:schemeClr val="tx1"/>
                </a:solidFill>
              </a:rPr>
              <a:t>Delicassen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Selain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itu</a:t>
            </a:r>
            <a:r>
              <a:rPr lang="en-ID" dirty="0">
                <a:solidFill>
                  <a:schemeClr val="tx1"/>
                </a:solidFill>
              </a:rPr>
              <a:t>, data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juga </a:t>
            </a:r>
            <a:r>
              <a:rPr lang="en-ID" dirty="0" err="1">
                <a:solidFill>
                  <a:schemeClr val="tx1"/>
                </a:solidFill>
              </a:rPr>
              <a:t>mencakup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informasi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terkait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saluran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distribusi</a:t>
            </a:r>
            <a:r>
              <a:rPr lang="en-ID" dirty="0">
                <a:solidFill>
                  <a:schemeClr val="tx1"/>
                </a:solidFill>
              </a:rPr>
              <a:t> (Channel) dan wilayah </a:t>
            </a:r>
            <a:r>
              <a:rPr lang="en-ID" dirty="0" err="1">
                <a:solidFill>
                  <a:schemeClr val="tx1"/>
                </a:solidFill>
              </a:rPr>
              <a:t>pelanggan</a:t>
            </a:r>
            <a:r>
              <a:rPr lang="en-ID" dirty="0">
                <a:solidFill>
                  <a:schemeClr val="tx1"/>
                </a:solidFill>
              </a:rPr>
              <a:t> (Region).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4"/>
          <p:cNvSpPr txBox="1">
            <a:spLocks noGrp="1"/>
          </p:cNvSpPr>
          <p:nvPr>
            <p:ph type="title"/>
          </p:nvPr>
        </p:nvSpPr>
        <p:spPr>
          <a:xfrm>
            <a:off x="3402240" y="3358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grpSp>
        <p:nvGrpSpPr>
          <p:cNvPr id="559" name="Google Shape;559;p34"/>
          <p:cNvGrpSpPr/>
          <p:nvPr/>
        </p:nvGrpSpPr>
        <p:grpSpPr>
          <a:xfrm>
            <a:off x="350755" y="4018677"/>
            <a:ext cx="902056" cy="901976"/>
            <a:chOff x="4246593" y="503852"/>
            <a:chExt cx="902056" cy="901976"/>
          </a:xfrm>
        </p:grpSpPr>
        <p:grpSp>
          <p:nvGrpSpPr>
            <p:cNvPr id="560" name="Google Shape;560;p3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3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3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566" name="Google Shape;566;p3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" name="Google Shape;558;p34">
            <a:extLst>
              <a:ext uri="{FF2B5EF4-FFF2-40B4-BE49-F238E27FC236}">
                <a16:creationId xmlns:a16="http://schemas.microsoft.com/office/drawing/2014/main" id="{4EC9EBF9-7040-DA02-CD55-3F1C933BE89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87893" y="2736679"/>
            <a:ext cx="4585547" cy="1689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pembelian</a:t>
            </a:r>
            <a:r>
              <a:rPr lang="en-ID" dirty="0"/>
              <a:t>, </a:t>
            </a: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</a:t>
            </a:r>
            <a:r>
              <a:rPr lang="en-ID" dirty="0" err="1"/>
              <a:t>konsumsi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,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wawasan</a:t>
            </a:r>
            <a:r>
              <a:rPr lang="en-ID" dirty="0"/>
              <a:t> </a:t>
            </a:r>
            <a:r>
              <a:rPr lang="en-ID" dirty="0" err="1"/>
              <a:t>strategis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 </a:t>
            </a:r>
            <a:endParaRPr dirty="0"/>
          </a:p>
        </p:txBody>
      </p:sp>
      <p:sp>
        <p:nvSpPr>
          <p:cNvPr id="9" name="Google Shape;575;p35">
            <a:extLst>
              <a:ext uri="{FF2B5EF4-FFF2-40B4-BE49-F238E27FC236}">
                <a16:creationId xmlns:a16="http://schemas.microsoft.com/office/drawing/2014/main" id="{184C864F-E5FF-7C0B-83A4-F95BC8AF76B2}"/>
              </a:ext>
            </a:extLst>
          </p:cNvPr>
          <p:cNvSpPr txBox="1">
            <a:spLocks/>
          </p:cNvSpPr>
          <p:nvPr/>
        </p:nvSpPr>
        <p:spPr>
          <a:xfrm>
            <a:off x="2450604" y="358379"/>
            <a:ext cx="1437289" cy="4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" sz="2800" dirty="0">
                <a:latin typeface="Passion One" panose="020B0604020202020204" charset="0"/>
              </a:rPr>
              <a:t>01</a:t>
            </a:r>
            <a:r>
              <a:rPr lang="en" sz="4400" dirty="0">
                <a:latin typeface="Passion One" panose="020B0604020202020204" charset="0"/>
              </a:rPr>
              <a:t>.</a:t>
            </a:r>
          </a:p>
        </p:txBody>
      </p:sp>
      <p:pic>
        <p:nvPicPr>
          <p:cNvPr id="3" name="Graphic 2" descr="Home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E87B6A67-6363-75CB-7FF0-B8F37659E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6553" y="4449297"/>
            <a:ext cx="445447" cy="44544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5"/>
          <p:cNvSpPr txBox="1">
            <a:spLocks noGrp="1"/>
          </p:cNvSpPr>
          <p:nvPr>
            <p:ph type="subTitle" idx="1"/>
          </p:nvPr>
        </p:nvSpPr>
        <p:spPr>
          <a:xfrm>
            <a:off x="3100142" y="3858976"/>
            <a:ext cx="3063480" cy="943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assion One" panose="020B0604020202020204" charset="0"/>
              </a:rPr>
              <a:t>Dataset whosale Customer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Inter" panose="020B0604020202020204" charset="0"/>
                <a:ea typeface="Inter" panose="020B0604020202020204" charset="0"/>
              </a:rPr>
              <a:t>Data ini menampilkan </a:t>
            </a:r>
            <a:r>
              <a:rPr lang="en-US" sz="1050" spc="-23" dirty="0">
                <a:solidFill>
                  <a:srgbClr val="1F191A"/>
                </a:solidFill>
                <a:latin typeface="Inter" panose="020B0604020202020204" charset="0"/>
                <a:ea typeface="Inter" panose="020B0604020202020204" charset="0"/>
                <a:cs typeface="Open Sauce Light"/>
                <a:sym typeface="Open Sauce Light"/>
              </a:rPr>
              <a:t>data </a:t>
            </a:r>
            <a:r>
              <a:rPr lang="en-US" sz="1050" spc="-23" dirty="0" err="1">
                <a:solidFill>
                  <a:srgbClr val="1F191A"/>
                </a:solidFill>
                <a:latin typeface="Inter" panose="020B0604020202020204" charset="0"/>
                <a:ea typeface="Inter" panose="020B0604020202020204" charset="0"/>
                <a:cs typeface="Open Sauce Light"/>
                <a:sym typeface="Open Sauce Light"/>
              </a:rPr>
              <a:t>dari</a:t>
            </a:r>
            <a:r>
              <a:rPr lang="en-US" sz="1050" spc="-23" dirty="0">
                <a:solidFill>
                  <a:srgbClr val="1F191A"/>
                </a:solidFill>
                <a:latin typeface="Inter" panose="020B0604020202020204" charset="0"/>
                <a:ea typeface="Inter" panose="020B0604020202020204" charset="0"/>
                <a:cs typeface="Open Sauce Light"/>
                <a:sym typeface="Open Sauce Light"/>
              </a:rPr>
              <a:t> rata </a:t>
            </a:r>
            <a:r>
              <a:rPr lang="en-US" sz="1050" spc="-23" dirty="0" err="1">
                <a:solidFill>
                  <a:srgbClr val="1F191A"/>
                </a:solidFill>
                <a:latin typeface="Inter" panose="020B0604020202020204" charset="0"/>
                <a:ea typeface="Inter" panose="020B0604020202020204" charset="0"/>
                <a:cs typeface="Open Sauce Light"/>
                <a:sym typeface="Open Sauce Light"/>
              </a:rPr>
              <a:t>rata</a:t>
            </a:r>
            <a:r>
              <a:rPr lang="en-US" sz="1050" spc="-23" dirty="0">
                <a:solidFill>
                  <a:srgbClr val="1F191A"/>
                </a:solidFill>
                <a:latin typeface="Inter" panose="020B0604020202020204" charset="0"/>
                <a:ea typeface="Inter" panose="020B0604020202020204" charset="0"/>
                <a:cs typeface="Open Sauce Light"/>
                <a:sym typeface="Open Sauce Light"/>
              </a:rPr>
              <a:t>, total </a:t>
            </a:r>
            <a:r>
              <a:rPr lang="en-US" sz="1050" spc="-23" dirty="0" err="1">
                <a:solidFill>
                  <a:srgbClr val="1F191A"/>
                </a:solidFill>
                <a:latin typeface="Inter" panose="020B0604020202020204" charset="0"/>
                <a:ea typeface="Inter" panose="020B0604020202020204" charset="0"/>
                <a:cs typeface="Open Sauce Light"/>
                <a:sym typeface="Open Sauce Light"/>
              </a:rPr>
              <a:t>pengeluaran</a:t>
            </a:r>
            <a:r>
              <a:rPr lang="en-US" sz="1050" spc="-23" dirty="0">
                <a:solidFill>
                  <a:srgbClr val="1F191A"/>
                </a:solidFill>
                <a:latin typeface="Inter" panose="020B0604020202020204" charset="0"/>
                <a:ea typeface="Inter" panose="020B0604020202020204" charset="0"/>
                <a:cs typeface="Open Sauce Light"/>
                <a:sym typeface="Open Sauce Light"/>
              </a:rPr>
              <a:t> </a:t>
            </a:r>
            <a:r>
              <a:rPr lang="en-US" sz="1050" spc="-23" dirty="0" err="1">
                <a:solidFill>
                  <a:srgbClr val="1F191A"/>
                </a:solidFill>
                <a:latin typeface="Inter" panose="020B0604020202020204" charset="0"/>
                <a:ea typeface="Inter" panose="020B0604020202020204" charset="0"/>
                <a:cs typeface="Open Sauce Light"/>
                <a:sym typeface="Open Sauce Light"/>
              </a:rPr>
              <a:t>tertinggi</a:t>
            </a:r>
            <a:r>
              <a:rPr lang="en-US" sz="1050" spc="-23" dirty="0">
                <a:solidFill>
                  <a:srgbClr val="1F191A"/>
                </a:solidFill>
                <a:latin typeface="Inter" panose="020B0604020202020204" charset="0"/>
                <a:ea typeface="Inter" panose="020B0604020202020204" charset="0"/>
                <a:cs typeface="Open Sauce Light"/>
                <a:sym typeface="Open Sauce Light"/>
              </a:rPr>
              <a:t> dan total </a:t>
            </a:r>
            <a:r>
              <a:rPr lang="en-US" sz="1050" spc="-23" dirty="0" err="1">
                <a:solidFill>
                  <a:srgbClr val="1F191A"/>
                </a:solidFill>
                <a:latin typeface="Inter" panose="020B0604020202020204" charset="0"/>
                <a:ea typeface="Inter" panose="020B0604020202020204" charset="0"/>
                <a:cs typeface="Open Sauce Light"/>
                <a:sym typeface="Open Sauce Light"/>
              </a:rPr>
              <a:t>pendapatan</a:t>
            </a:r>
            <a:r>
              <a:rPr lang="en-US" sz="1050" spc="-23" dirty="0">
                <a:solidFill>
                  <a:srgbClr val="1F191A"/>
                </a:solidFill>
                <a:latin typeface="Inter" panose="020B0604020202020204" charset="0"/>
                <a:ea typeface="Inter" panose="020B0604020202020204" charset="0"/>
                <a:cs typeface="Open Sauce Light"/>
                <a:sym typeface="Open Sauce Light"/>
              </a:rPr>
              <a:t> </a:t>
            </a:r>
            <a:r>
              <a:rPr lang="en-US" sz="1050" spc="-23" dirty="0" err="1">
                <a:solidFill>
                  <a:srgbClr val="1F191A"/>
                </a:solidFill>
                <a:latin typeface="Inter" panose="020B0604020202020204" charset="0"/>
                <a:ea typeface="Inter" panose="020B0604020202020204" charset="0"/>
                <a:cs typeface="Open Sauce Light"/>
                <a:sym typeface="Open Sauce Light"/>
              </a:rPr>
              <a:t>perchannel</a:t>
            </a:r>
            <a:r>
              <a:rPr lang="en-US" sz="1050" spc="-23" dirty="0">
                <a:solidFill>
                  <a:srgbClr val="1F191A"/>
                </a:solidFill>
                <a:latin typeface="Inter" panose="020B0604020202020204" charset="0"/>
                <a:ea typeface="Inter" panose="020B0604020202020204" charset="0"/>
                <a:cs typeface="Open Sauce Light"/>
                <a:sym typeface="Open Sauce Light"/>
              </a:rPr>
              <a:t>.</a:t>
            </a:r>
            <a:endParaRPr sz="105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574" name="Google Shape;574;p35"/>
          <p:cNvSpPr txBox="1">
            <a:spLocks noGrp="1"/>
          </p:cNvSpPr>
          <p:nvPr>
            <p:ph type="title"/>
          </p:nvPr>
        </p:nvSpPr>
        <p:spPr>
          <a:xfrm>
            <a:off x="1455156" y="393348"/>
            <a:ext cx="3520583" cy="458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Ringkasan Data</a:t>
            </a:r>
            <a:endParaRPr sz="2800" dirty="0"/>
          </a:p>
        </p:txBody>
      </p:sp>
      <p:sp>
        <p:nvSpPr>
          <p:cNvPr id="575" name="Google Shape;575;p35"/>
          <p:cNvSpPr txBox="1">
            <a:spLocks noGrp="1"/>
          </p:cNvSpPr>
          <p:nvPr>
            <p:ph type="title" idx="2"/>
          </p:nvPr>
        </p:nvSpPr>
        <p:spPr>
          <a:xfrm>
            <a:off x="770818" y="263641"/>
            <a:ext cx="734198" cy="454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</a:t>
            </a:r>
            <a:r>
              <a:rPr lang="en" sz="4400" dirty="0"/>
              <a:t>.</a:t>
            </a:r>
            <a:endParaRPr sz="4400" dirty="0"/>
          </a:p>
        </p:txBody>
      </p:sp>
      <p:grpSp>
        <p:nvGrpSpPr>
          <p:cNvPr id="576" name="Google Shape;576;p35"/>
          <p:cNvGrpSpPr/>
          <p:nvPr/>
        </p:nvGrpSpPr>
        <p:grpSpPr>
          <a:xfrm>
            <a:off x="7783346" y="490666"/>
            <a:ext cx="901968" cy="901968"/>
            <a:chOff x="1350404" y="-3124999"/>
            <a:chExt cx="1570279" cy="1570279"/>
          </a:xfrm>
        </p:grpSpPr>
        <p:sp>
          <p:nvSpPr>
            <p:cNvPr id="577" name="Google Shape;577;p35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35"/>
          <p:cNvGrpSpPr/>
          <p:nvPr/>
        </p:nvGrpSpPr>
        <p:grpSpPr>
          <a:xfrm>
            <a:off x="-722917" y="2099361"/>
            <a:ext cx="1266652" cy="1056012"/>
            <a:chOff x="5378191" y="1701500"/>
            <a:chExt cx="611171" cy="509535"/>
          </a:xfrm>
        </p:grpSpPr>
        <p:sp>
          <p:nvSpPr>
            <p:cNvPr id="582" name="Google Shape;582;p35"/>
            <p:cNvSpPr/>
            <p:nvPr/>
          </p:nvSpPr>
          <p:spPr>
            <a:xfrm>
              <a:off x="5378191" y="1701500"/>
              <a:ext cx="611171" cy="509535"/>
            </a:xfrm>
            <a:custGeom>
              <a:avLst/>
              <a:gdLst/>
              <a:ahLst/>
              <a:cxnLst/>
              <a:rect l="l" t="t" r="r" b="b"/>
              <a:pathLst>
                <a:path w="1266676" h="1056032" extrusionOk="0">
                  <a:moveTo>
                    <a:pt x="1101761" y="1056032"/>
                  </a:moveTo>
                  <a:lnTo>
                    <a:pt x="164915" y="1056032"/>
                  </a:lnTo>
                  <a:cubicBezTo>
                    <a:pt x="73835" y="1056032"/>
                    <a:pt x="0" y="982197"/>
                    <a:pt x="0" y="891118"/>
                  </a:cubicBezTo>
                  <a:lnTo>
                    <a:pt x="0" y="164915"/>
                  </a:lnTo>
                  <a:cubicBezTo>
                    <a:pt x="0" y="73836"/>
                    <a:pt x="73835" y="0"/>
                    <a:pt x="164915" y="0"/>
                  </a:cubicBezTo>
                  <a:lnTo>
                    <a:pt x="1101761" y="0"/>
                  </a:lnTo>
                  <a:cubicBezTo>
                    <a:pt x="1192841" y="0"/>
                    <a:pt x="1266677" y="73836"/>
                    <a:pt x="1266677" y="164915"/>
                  </a:cubicBezTo>
                  <a:lnTo>
                    <a:pt x="1266677" y="891118"/>
                  </a:lnTo>
                  <a:cubicBezTo>
                    <a:pt x="1266677" y="982197"/>
                    <a:pt x="1192841" y="1056032"/>
                    <a:pt x="1101761" y="10560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5497928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5608451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5719011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5829571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5497928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5608451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5719011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rgbClr val="6E6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5829571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5497928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5608451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5719011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5829571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5497928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5608451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5719011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5829571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8C8D75A-685A-FD96-6720-B13BF808E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10" y="888738"/>
            <a:ext cx="2673786" cy="2799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49475-2575-9BDB-C5A2-BDC091A5F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397" y="1815719"/>
            <a:ext cx="4631624" cy="567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4D7E2-77EB-6351-0E71-44E85E00A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397" y="1094088"/>
            <a:ext cx="4313247" cy="457165"/>
          </a:xfrm>
          <a:prstGeom prst="rect">
            <a:avLst/>
          </a:prstGeom>
        </p:spPr>
      </p:pic>
      <p:sp>
        <p:nvSpPr>
          <p:cNvPr id="2" name="Arrow: Right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CCB838-1FC6-1151-6B03-F239A4548950}"/>
              </a:ext>
            </a:extLst>
          </p:cNvPr>
          <p:cNvSpPr/>
          <p:nvPr/>
        </p:nvSpPr>
        <p:spPr>
          <a:xfrm>
            <a:off x="7823543" y="4554145"/>
            <a:ext cx="644056" cy="1973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913C17-F713-1232-9303-20161796B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3899" y="2423671"/>
            <a:ext cx="2099447" cy="11996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2"/>
          <p:cNvSpPr txBox="1">
            <a:spLocks noGrp="1"/>
          </p:cNvSpPr>
          <p:nvPr>
            <p:ph type="subTitle" idx="7"/>
          </p:nvPr>
        </p:nvSpPr>
        <p:spPr>
          <a:xfrm>
            <a:off x="4882964" y="1507534"/>
            <a:ext cx="4183545" cy="838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ID" dirty="0"/>
              <a:t>Diagram </a:t>
            </a:r>
            <a:r>
              <a:rPr lang="en-ID" dirty="0" err="1"/>
              <a:t>batang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b="1" dirty="0"/>
              <a:t>Fresh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konsumsi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lain</a:t>
            </a:r>
            <a:endParaRPr dirty="0"/>
          </a:p>
        </p:txBody>
      </p:sp>
      <p:sp>
        <p:nvSpPr>
          <p:cNvPr id="833" name="Google Shape;833;p42"/>
          <p:cNvSpPr txBox="1">
            <a:spLocks noGrp="1"/>
          </p:cNvSpPr>
          <p:nvPr>
            <p:ph type="subTitle" idx="8"/>
          </p:nvPr>
        </p:nvSpPr>
        <p:spPr>
          <a:xfrm>
            <a:off x="5536282" y="1048534"/>
            <a:ext cx="404167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Poin Utama</a:t>
            </a:r>
            <a:endParaRPr sz="2800" dirty="0"/>
          </a:p>
        </p:txBody>
      </p:sp>
      <p:grpSp>
        <p:nvGrpSpPr>
          <p:cNvPr id="838" name="Google Shape;838;p42"/>
          <p:cNvGrpSpPr/>
          <p:nvPr/>
        </p:nvGrpSpPr>
        <p:grpSpPr>
          <a:xfrm flipH="1">
            <a:off x="-797143" y="1736697"/>
            <a:ext cx="1269123" cy="979170"/>
            <a:chOff x="713232" y="1645097"/>
            <a:chExt cx="1269123" cy="979170"/>
          </a:xfrm>
        </p:grpSpPr>
        <p:sp>
          <p:nvSpPr>
            <p:cNvPr id="839" name="Google Shape;839;p42"/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8" name="Google Shape;848;p42"/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849" name="Google Shape;849;p42"/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42"/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42"/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A344597-2D37-00FB-3D28-CF7E5D43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70" y="629121"/>
            <a:ext cx="3159036" cy="1905865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A6E0A2-6AF7-85E7-8FED-26175BF62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68" y="2715867"/>
            <a:ext cx="3185358" cy="187988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Subtitle 31">
            <a:extLst>
              <a:ext uri="{FF2B5EF4-FFF2-40B4-BE49-F238E27FC236}">
                <a16:creationId xmlns:a16="http://schemas.microsoft.com/office/drawing/2014/main" id="{DF09E1BF-E03D-7BB3-5B22-2BD01A0A163F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572000" y="3083107"/>
            <a:ext cx="4378272" cy="930953"/>
          </a:xfrm>
        </p:spPr>
        <p:txBody>
          <a:bodyPr/>
          <a:lstStyle/>
          <a:p>
            <a:pPr algn="just"/>
            <a:r>
              <a:rPr lang="en-ID" dirty="0"/>
              <a:t>rata-rata </a:t>
            </a:r>
            <a:r>
              <a:rPr lang="en-ID" dirty="0" err="1"/>
              <a:t>pembelian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b="1" dirty="0"/>
              <a:t>Fresh</a:t>
            </a:r>
            <a:r>
              <a:rPr lang="en-ID" dirty="0"/>
              <a:t>  dan mana yang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b="1" dirty="0"/>
              <a:t>Frozen</a:t>
            </a:r>
            <a:r>
              <a:rPr lang="en-ID" dirty="0"/>
              <a:t>.</a:t>
            </a:r>
          </a:p>
        </p:txBody>
      </p:sp>
      <p:pic>
        <p:nvPicPr>
          <p:cNvPr id="33" name="Graphic 32" descr="Hom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FB11D3BB-421A-4DA2-48C4-7B0A046D9B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76652" y="4595750"/>
            <a:ext cx="445447" cy="445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ACD380C-8C73-9557-E237-C0412121536A}"/>
              </a:ext>
            </a:extLst>
          </p:cNvPr>
          <p:cNvSpPr/>
          <p:nvPr/>
        </p:nvSpPr>
        <p:spPr>
          <a:xfrm>
            <a:off x="5362414" y="1325104"/>
            <a:ext cx="3620376" cy="1724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4" name="Google Shape;604;p36"/>
          <p:cNvSpPr txBox="1">
            <a:spLocks noGrp="1"/>
          </p:cNvSpPr>
          <p:nvPr>
            <p:ph type="title"/>
          </p:nvPr>
        </p:nvSpPr>
        <p:spPr>
          <a:xfrm>
            <a:off x="1855403" y="378499"/>
            <a:ext cx="3193677" cy="447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Grafik Pengeluaran</a:t>
            </a:r>
            <a:endParaRPr sz="2400" dirty="0"/>
          </a:p>
        </p:txBody>
      </p:sp>
      <p:grpSp>
        <p:nvGrpSpPr>
          <p:cNvPr id="606" name="Google Shape;606;p36"/>
          <p:cNvGrpSpPr/>
          <p:nvPr/>
        </p:nvGrpSpPr>
        <p:grpSpPr>
          <a:xfrm>
            <a:off x="7223732" y="4541809"/>
            <a:ext cx="1360765" cy="666952"/>
            <a:chOff x="-215300" y="3851305"/>
            <a:chExt cx="1694813" cy="830678"/>
          </a:xfrm>
        </p:grpSpPr>
        <p:sp>
          <p:nvSpPr>
            <p:cNvPr id="607" name="Google Shape;607;p3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8" name="Google Shape;608;p3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609" name="Google Shape;609;p3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2" name="Google Shape;612;p3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CB74FE6-DC7E-2DCE-66AE-B4532596C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989847"/>
              </p:ext>
            </p:extLst>
          </p:nvPr>
        </p:nvGraphicFramePr>
        <p:xfrm>
          <a:off x="524382" y="826099"/>
          <a:ext cx="4590059" cy="3459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Google Shape;530;p33">
            <a:extLst>
              <a:ext uri="{FF2B5EF4-FFF2-40B4-BE49-F238E27FC236}">
                <a16:creationId xmlns:a16="http://schemas.microsoft.com/office/drawing/2014/main" id="{6D3C2F0A-B3E2-5B39-93E0-A8CF5490CFE9}"/>
              </a:ext>
            </a:extLst>
          </p:cNvPr>
          <p:cNvSpPr txBox="1">
            <a:spLocks/>
          </p:cNvSpPr>
          <p:nvPr/>
        </p:nvSpPr>
        <p:spPr>
          <a:xfrm>
            <a:off x="1391478" y="378499"/>
            <a:ext cx="580445" cy="5336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rgbClr val="002060"/>
                </a:solidFill>
                <a:latin typeface="Passion One" panose="020B0604020202020204" charset="0"/>
              </a:rPr>
              <a:t>03.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F24F1-396C-2C42-1328-390EADE67310}"/>
              </a:ext>
            </a:extLst>
          </p:cNvPr>
          <p:cNvSpPr txBox="1"/>
          <p:nvPr/>
        </p:nvSpPr>
        <p:spPr>
          <a:xfrm>
            <a:off x="5413544" y="1494783"/>
            <a:ext cx="3518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Kategori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Fresh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pengeluaran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terbesar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di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kedua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channel,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baik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Horeca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(Hotel,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Restoran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dan Kafe)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maupun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Retail,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menunjukkan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bahwa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produk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segar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kategori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utama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mendominasi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pembelian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</p:txBody>
      </p:sp>
      <p:pic>
        <p:nvPicPr>
          <p:cNvPr id="16" name="Graphic 15" descr="Home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3EFDCEFA-DE49-D1C7-4FF1-60F81CF66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6553" y="4449297"/>
            <a:ext cx="445447" cy="445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 txBox="1">
            <a:spLocks noGrp="1"/>
          </p:cNvSpPr>
          <p:nvPr>
            <p:ph type="title"/>
          </p:nvPr>
        </p:nvSpPr>
        <p:spPr>
          <a:xfrm>
            <a:off x="769099" y="158307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04. Diagram Segmentasi</a:t>
            </a:r>
            <a:endParaRPr sz="2000" dirty="0"/>
          </a:p>
        </p:txBody>
      </p:sp>
      <p:sp>
        <p:nvSpPr>
          <p:cNvPr id="664" name="Google Shape;664;p38"/>
          <p:cNvSpPr txBox="1">
            <a:spLocks noGrp="1"/>
          </p:cNvSpPr>
          <p:nvPr>
            <p:ph type="subTitle" idx="6"/>
          </p:nvPr>
        </p:nvSpPr>
        <p:spPr>
          <a:xfrm>
            <a:off x="4493700" y="3026580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Penjelesan</a:t>
            </a:r>
            <a:endParaRPr dirty="0"/>
          </a:p>
        </p:txBody>
      </p:sp>
      <p:grpSp>
        <p:nvGrpSpPr>
          <p:cNvPr id="665" name="Google Shape;665;p38"/>
          <p:cNvGrpSpPr/>
          <p:nvPr/>
        </p:nvGrpSpPr>
        <p:grpSpPr>
          <a:xfrm>
            <a:off x="-174082" y="4199466"/>
            <a:ext cx="1433922" cy="869527"/>
            <a:chOff x="3577367" y="1677509"/>
            <a:chExt cx="1393254" cy="851132"/>
          </a:xfrm>
        </p:grpSpPr>
        <p:sp>
          <p:nvSpPr>
            <p:cNvPr id="666" name="Google Shape;666;p38"/>
            <p:cNvSpPr/>
            <p:nvPr/>
          </p:nvSpPr>
          <p:spPr>
            <a:xfrm>
              <a:off x="3605409" y="1677509"/>
              <a:ext cx="1365212" cy="851132"/>
            </a:xfrm>
            <a:custGeom>
              <a:avLst/>
              <a:gdLst/>
              <a:ahLst/>
              <a:cxnLst/>
              <a:rect l="l" t="t" r="r" b="b"/>
              <a:pathLst>
                <a:path w="2829455" h="1764004" extrusionOk="0">
                  <a:moveTo>
                    <a:pt x="2699484" y="1764004"/>
                  </a:moveTo>
                  <a:lnTo>
                    <a:pt x="129972" y="1764004"/>
                  </a:lnTo>
                  <a:cubicBezTo>
                    <a:pt x="58187" y="1764004"/>
                    <a:pt x="0" y="1705817"/>
                    <a:pt x="0" y="1634032"/>
                  </a:cubicBezTo>
                  <a:lnTo>
                    <a:pt x="0" y="129972"/>
                  </a:lnTo>
                  <a:cubicBezTo>
                    <a:pt x="0" y="58187"/>
                    <a:pt x="58187" y="0"/>
                    <a:pt x="129972" y="0"/>
                  </a:cubicBezTo>
                  <a:lnTo>
                    <a:pt x="2699484" y="0"/>
                  </a:lnTo>
                  <a:cubicBezTo>
                    <a:pt x="2771268" y="0"/>
                    <a:pt x="2829456" y="58187"/>
                    <a:pt x="2829456" y="129972"/>
                  </a:cubicBezTo>
                  <a:lnTo>
                    <a:pt x="2829456" y="1634032"/>
                  </a:lnTo>
                  <a:cubicBezTo>
                    <a:pt x="2829379" y="1705817"/>
                    <a:pt x="2771192" y="1764004"/>
                    <a:pt x="2699484" y="1764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660956" y="2269904"/>
              <a:ext cx="172521" cy="33830"/>
            </a:xfrm>
            <a:custGeom>
              <a:avLst/>
              <a:gdLst/>
              <a:ahLst/>
              <a:cxnLst/>
              <a:rect l="l" t="t" r="r" b="b"/>
              <a:pathLst>
                <a:path w="357556" h="70113" extrusionOk="0">
                  <a:moveTo>
                    <a:pt x="0" y="0"/>
                  </a:moveTo>
                  <a:lnTo>
                    <a:pt x="357556" y="0"/>
                  </a:lnTo>
                  <a:lnTo>
                    <a:pt x="357556" y="70113"/>
                  </a:lnTo>
                  <a:lnTo>
                    <a:pt x="0" y="7011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4660956" y="2102017"/>
              <a:ext cx="172520" cy="127878"/>
            </a:xfrm>
            <a:custGeom>
              <a:avLst/>
              <a:gdLst/>
              <a:ahLst/>
              <a:cxnLst/>
              <a:rect l="l" t="t" r="r" b="b"/>
              <a:pathLst>
                <a:path w="357555" h="265033" extrusionOk="0">
                  <a:moveTo>
                    <a:pt x="294583" y="265034"/>
                  </a:moveTo>
                  <a:lnTo>
                    <a:pt x="62973" y="265034"/>
                  </a:lnTo>
                  <a:cubicBezTo>
                    <a:pt x="28182" y="265034"/>
                    <a:pt x="0" y="236851"/>
                    <a:pt x="0" y="202061"/>
                  </a:cubicBezTo>
                  <a:lnTo>
                    <a:pt x="0" y="62973"/>
                  </a:lnTo>
                  <a:cubicBezTo>
                    <a:pt x="0" y="28182"/>
                    <a:pt x="28182" y="0"/>
                    <a:pt x="62973" y="0"/>
                  </a:cubicBezTo>
                  <a:lnTo>
                    <a:pt x="294583" y="0"/>
                  </a:lnTo>
                  <a:cubicBezTo>
                    <a:pt x="329374" y="0"/>
                    <a:pt x="357556" y="28182"/>
                    <a:pt x="357556" y="62973"/>
                  </a:cubicBezTo>
                  <a:lnTo>
                    <a:pt x="357556" y="202061"/>
                  </a:lnTo>
                  <a:cubicBezTo>
                    <a:pt x="357556" y="236851"/>
                    <a:pt x="329374" y="265034"/>
                    <a:pt x="294583" y="2650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4660956" y="2337139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4660956" y="2359661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4660956" y="2382146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561547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4402508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4243504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8446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392542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766423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3605409" y="1916202"/>
              <a:ext cx="958485" cy="400277"/>
            </a:xfrm>
            <a:custGeom>
              <a:avLst/>
              <a:gdLst/>
              <a:ahLst/>
              <a:cxnLst/>
              <a:rect l="l" t="t" r="r" b="b"/>
              <a:pathLst>
                <a:path w="1986498" h="829589" extrusionOk="0">
                  <a:moveTo>
                    <a:pt x="0" y="607196"/>
                  </a:moveTo>
                  <a:lnTo>
                    <a:pt x="299065" y="409465"/>
                  </a:lnTo>
                  <a:cubicBezTo>
                    <a:pt x="320486" y="395336"/>
                    <a:pt x="348289" y="395716"/>
                    <a:pt x="369330" y="410377"/>
                  </a:cubicBezTo>
                  <a:lnTo>
                    <a:pt x="590229" y="565112"/>
                  </a:lnTo>
                  <a:cubicBezTo>
                    <a:pt x="621754" y="587142"/>
                    <a:pt x="665508" y="575747"/>
                    <a:pt x="682220" y="541184"/>
                  </a:cubicBezTo>
                  <a:lnTo>
                    <a:pt x="926896" y="35273"/>
                  </a:lnTo>
                  <a:cubicBezTo>
                    <a:pt x="951508" y="-15622"/>
                    <a:pt x="1025647" y="-10228"/>
                    <a:pt x="1042663" y="43629"/>
                  </a:cubicBezTo>
                  <a:lnTo>
                    <a:pt x="1277084" y="785936"/>
                  </a:lnTo>
                  <a:cubicBezTo>
                    <a:pt x="1294251" y="840401"/>
                    <a:pt x="1369454" y="845111"/>
                    <a:pt x="1393306" y="793228"/>
                  </a:cubicBezTo>
                  <a:lnTo>
                    <a:pt x="1610635" y="321424"/>
                  </a:lnTo>
                  <a:cubicBezTo>
                    <a:pt x="1630765" y="277670"/>
                    <a:pt x="1690776" y="272277"/>
                    <a:pt x="1718426" y="311701"/>
                  </a:cubicBezTo>
                  <a:lnTo>
                    <a:pt x="1986499" y="69379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3972662" y="2024069"/>
              <a:ext cx="45595" cy="45595"/>
            </a:xfrm>
            <a:custGeom>
              <a:avLst/>
              <a:gdLst/>
              <a:ahLst/>
              <a:cxnLst/>
              <a:rect l="l" t="t" r="r" b="b"/>
              <a:pathLst>
                <a:path w="94497" h="94497" extrusionOk="0">
                  <a:moveTo>
                    <a:pt x="94497" y="47249"/>
                  </a:moveTo>
                  <a:cubicBezTo>
                    <a:pt x="94497" y="73344"/>
                    <a:pt x="73343" y="94498"/>
                    <a:pt x="47249" y="94498"/>
                  </a:cubicBezTo>
                  <a:cubicBezTo>
                    <a:pt x="21154" y="94498"/>
                    <a:pt x="0" y="73344"/>
                    <a:pt x="0" y="47249"/>
                  </a:cubicBezTo>
                  <a:cubicBezTo>
                    <a:pt x="0" y="21154"/>
                    <a:pt x="21154" y="0"/>
                    <a:pt x="47249" y="0"/>
                  </a:cubicBezTo>
                  <a:cubicBezTo>
                    <a:pt x="73343" y="0"/>
                    <a:pt x="94497" y="21154"/>
                    <a:pt x="94497" y="472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3664089" y="1827628"/>
              <a:ext cx="317443" cy="189754"/>
            </a:xfrm>
            <a:custGeom>
              <a:avLst/>
              <a:gdLst/>
              <a:ahLst/>
              <a:cxnLst/>
              <a:rect l="l" t="t" r="r" b="b"/>
              <a:pathLst>
                <a:path w="657912" h="393272" extrusionOk="0">
                  <a:moveTo>
                    <a:pt x="622286" y="386954"/>
                  </a:moveTo>
                  <a:lnTo>
                    <a:pt x="552324" y="315397"/>
                  </a:lnTo>
                  <a:lnTo>
                    <a:pt x="50059" y="315397"/>
                  </a:lnTo>
                  <a:cubicBezTo>
                    <a:pt x="22409" y="315397"/>
                    <a:pt x="0" y="292988"/>
                    <a:pt x="0" y="265337"/>
                  </a:cubicBezTo>
                  <a:lnTo>
                    <a:pt x="0" y="50059"/>
                  </a:lnTo>
                  <a:cubicBezTo>
                    <a:pt x="0" y="22409"/>
                    <a:pt x="22409" y="0"/>
                    <a:pt x="50059" y="0"/>
                  </a:cubicBezTo>
                  <a:lnTo>
                    <a:pt x="607853" y="0"/>
                  </a:lnTo>
                  <a:cubicBezTo>
                    <a:pt x="635503" y="0"/>
                    <a:pt x="657912" y="22409"/>
                    <a:pt x="657912" y="50059"/>
                  </a:cubicBezTo>
                  <a:lnTo>
                    <a:pt x="657912" y="315397"/>
                  </a:lnTo>
                  <a:lnTo>
                    <a:pt x="657912" y="372445"/>
                  </a:lnTo>
                  <a:cubicBezTo>
                    <a:pt x="657912" y="391056"/>
                    <a:pt x="635275" y="400323"/>
                    <a:pt x="622286" y="3869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3577367" y="242916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3577367" y="231823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3577367" y="220734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3577367" y="209642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3577367" y="1985534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3577367" y="187460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3577367" y="1763720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293447" y="2127573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172587" h="172587" extrusionOk="0">
                  <a:moveTo>
                    <a:pt x="172587" y="86294"/>
                  </a:moveTo>
                  <a:cubicBezTo>
                    <a:pt x="172587" y="133952"/>
                    <a:pt x="133952" y="172587"/>
                    <a:pt x="86293" y="172587"/>
                  </a:cubicBezTo>
                  <a:cubicBezTo>
                    <a:pt x="38635" y="172587"/>
                    <a:pt x="0" y="133952"/>
                    <a:pt x="0" y="86294"/>
                  </a:cubicBezTo>
                  <a:cubicBezTo>
                    <a:pt x="0" y="38635"/>
                    <a:pt x="38635" y="0"/>
                    <a:pt x="86293" y="0"/>
                  </a:cubicBezTo>
                  <a:cubicBezTo>
                    <a:pt x="133952" y="0"/>
                    <a:pt x="172587" y="38635"/>
                    <a:pt x="172587" y="86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561547" y="1738602"/>
              <a:ext cx="406653" cy="3665"/>
            </a:xfrm>
            <a:custGeom>
              <a:avLst/>
              <a:gdLst/>
              <a:ahLst/>
              <a:cxnLst/>
              <a:rect l="l" t="t" r="r" b="b"/>
              <a:pathLst>
                <a:path w="842805" h="7596" extrusionOk="0">
                  <a:moveTo>
                    <a:pt x="84280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7186820" y="-219343"/>
            <a:ext cx="1518587" cy="1233056"/>
            <a:chOff x="7329141" y="362469"/>
            <a:chExt cx="1022136" cy="829949"/>
          </a:xfrm>
        </p:grpSpPr>
        <p:sp>
          <p:nvSpPr>
            <p:cNvPr id="691" name="Google Shape;691;p38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3" name="Google Shape;693;p38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694" name="Google Shape;694;p38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6" name="Google Shape;696;p38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A0BF12-3421-1B0A-BA33-9113A742F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884930"/>
              </p:ext>
            </p:extLst>
          </p:nvPr>
        </p:nvGraphicFramePr>
        <p:xfrm>
          <a:off x="438593" y="564180"/>
          <a:ext cx="3644200" cy="2894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31A95696-9AEC-1C8F-D962-CE99A60A9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099" y="1179388"/>
            <a:ext cx="2926361" cy="847104"/>
          </a:xfrm>
          <a:prstGeom prst="rect">
            <a:avLst/>
          </a:prstGeom>
          <a:ln>
            <a:solidFill>
              <a:schemeClr val="accent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A8E3668B-A98A-06C7-5B82-E52F3DE78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527" y="3182657"/>
            <a:ext cx="506088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Channel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Horeca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mendominasi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di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semua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wilayah,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terutama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di Region 3,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jumlah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pelanggan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jauh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besar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dibandingkan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channel Retail.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Channel Retail,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meskipun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sedikit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secara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total,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kontribusi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signifikan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di Region 3. </a:t>
            </a:r>
          </a:p>
        </p:txBody>
      </p:sp>
      <p:pic>
        <p:nvPicPr>
          <p:cNvPr id="19" name="Graphic 18" descr="Hom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6147B98F-AFF1-9479-1B0E-717A4DC7D0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0069" y="4581940"/>
            <a:ext cx="445447" cy="445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963" t="-22828" r="28447" b="-23884"/>
          <a:stretch/>
        </p:blipFill>
        <p:spPr>
          <a:xfrm>
            <a:off x="-191637" y="3747073"/>
            <a:ext cx="1098044" cy="218716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709" name="Google Shape;709;p39"/>
          <p:cNvSpPr txBox="1">
            <a:spLocks noGrp="1"/>
          </p:cNvSpPr>
          <p:nvPr>
            <p:ph type="title"/>
          </p:nvPr>
        </p:nvSpPr>
        <p:spPr>
          <a:xfrm>
            <a:off x="3312629" y="718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 </a:t>
            </a:r>
            <a:endParaRPr dirty="0"/>
          </a:p>
        </p:txBody>
      </p:sp>
      <p:sp>
        <p:nvSpPr>
          <p:cNvPr id="710" name="Google Shape;710;p39"/>
          <p:cNvSpPr txBox="1"/>
          <p:nvPr/>
        </p:nvSpPr>
        <p:spPr>
          <a:xfrm>
            <a:off x="1961073" y="867028"/>
            <a:ext cx="7511144" cy="58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Region 3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wilayah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potensi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bisnis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terbesar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terutama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channel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Horeca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Fokus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pemasaran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diarahkan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banyak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ke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wilayah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ini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21" name="Google Shape;721;p39"/>
          <p:cNvGrpSpPr/>
          <p:nvPr/>
        </p:nvGrpSpPr>
        <p:grpSpPr>
          <a:xfrm>
            <a:off x="7406817" y="4690534"/>
            <a:ext cx="1393254" cy="851132"/>
            <a:chOff x="3577367" y="1677509"/>
            <a:chExt cx="1393254" cy="851132"/>
          </a:xfrm>
        </p:grpSpPr>
        <p:sp>
          <p:nvSpPr>
            <p:cNvPr id="722" name="Google Shape;722;p39"/>
            <p:cNvSpPr/>
            <p:nvPr/>
          </p:nvSpPr>
          <p:spPr>
            <a:xfrm>
              <a:off x="3605409" y="1677509"/>
              <a:ext cx="1365212" cy="851132"/>
            </a:xfrm>
            <a:custGeom>
              <a:avLst/>
              <a:gdLst/>
              <a:ahLst/>
              <a:cxnLst/>
              <a:rect l="l" t="t" r="r" b="b"/>
              <a:pathLst>
                <a:path w="2829455" h="1764004" extrusionOk="0">
                  <a:moveTo>
                    <a:pt x="2699484" y="1764004"/>
                  </a:moveTo>
                  <a:lnTo>
                    <a:pt x="129972" y="1764004"/>
                  </a:lnTo>
                  <a:cubicBezTo>
                    <a:pt x="58187" y="1764004"/>
                    <a:pt x="0" y="1705817"/>
                    <a:pt x="0" y="1634032"/>
                  </a:cubicBezTo>
                  <a:lnTo>
                    <a:pt x="0" y="129972"/>
                  </a:lnTo>
                  <a:cubicBezTo>
                    <a:pt x="0" y="58187"/>
                    <a:pt x="58187" y="0"/>
                    <a:pt x="129972" y="0"/>
                  </a:cubicBezTo>
                  <a:lnTo>
                    <a:pt x="2699484" y="0"/>
                  </a:lnTo>
                  <a:cubicBezTo>
                    <a:pt x="2771268" y="0"/>
                    <a:pt x="2829456" y="58187"/>
                    <a:pt x="2829456" y="129972"/>
                  </a:cubicBezTo>
                  <a:lnTo>
                    <a:pt x="2829456" y="1634032"/>
                  </a:lnTo>
                  <a:cubicBezTo>
                    <a:pt x="2829379" y="1705817"/>
                    <a:pt x="2771192" y="1764004"/>
                    <a:pt x="2699484" y="1764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4660956" y="2269904"/>
              <a:ext cx="172521" cy="33830"/>
            </a:xfrm>
            <a:custGeom>
              <a:avLst/>
              <a:gdLst/>
              <a:ahLst/>
              <a:cxnLst/>
              <a:rect l="l" t="t" r="r" b="b"/>
              <a:pathLst>
                <a:path w="357556" h="70113" extrusionOk="0">
                  <a:moveTo>
                    <a:pt x="0" y="0"/>
                  </a:moveTo>
                  <a:lnTo>
                    <a:pt x="357556" y="0"/>
                  </a:lnTo>
                  <a:lnTo>
                    <a:pt x="357556" y="70113"/>
                  </a:lnTo>
                  <a:lnTo>
                    <a:pt x="0" y="7011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660956" y="2102017"/>
              <a:ext cx="172520" cy="127878"/>
            </a:xfrm>
            <a:custGeom>
              <a:avLst/>
              <a:gdLst/>
              <a:ahLst/>
              <a:cxnLst/>
              <a:rect l="l" t="t" r="r" b="b"/>
              <a:pathLst>
                <a:path w="357555" h="265033" extrusionOk="0">
                  <a:moveTo>
                    <a:pt x="294583" y="265034"/>
                  </a:moveTo>
                  <a:lnTo>
                    <a:pt x="62973" y="265034"/>
                  </a:lnTo>
                  <a:cubicBezTo>
                    <a:pt x="28182" y="265034"/>
                    <a:pt x="0" y="236851"/>
                    <a:pt x="0" y="202061"/>
                  </a:cubicBezTo>
                  <a:lnTo>
                    <a:pt x="0" y="62973"/>
                  </a:lnTo>
                  <a:cubicBezTo>
                    <a:pt x="0" y="28182"/>
                    <a:pt x="28182" y="0"/>
                    <a:pt x="62973" y="0"/>
                  </a:cubicBezTo>
                  <a:lnTo>
                    <a:pt x="294583" y="0"/>
                  </a:lnTo>
                  <a:cubicBezTo>
                    <a:pt x="329374" y="0"/>
                    <a:pt x="357556" y="28182"/>
                    <a:pt x="357556" y="62973"/>
                  </a:cubicBezTo>
                  <a:lnTo>
                    <a:pt x="357556" y="202061"/>
                  </a:lnTo>
                  <a:cubicBezTo>
                    <a:pt x="357556" y="236851"/>
                    <a:pt x="329374" y="265034"/>
                    <a:pt x="294583" y="2650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660956" y="2337139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660956" y="2359661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4660956" y="2382146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4561547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4402508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4243504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8446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392542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3766423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3605409" y="1916202"/>
              <a:ext cx="958485" cy="400277"/>
            </a:xfrm>
            <a:custGeom>
              <a:avLst/>
              <a:gdLst/>
              <a:ahLst/>
              <a:cxnLst/>
              <a:rect l="l" t="t" r="r" b="b"/>
              <a:pathLst>
                <a:path w="1986498" h="829589" extrusionOk="0">
                  <a:moveTo>
                    <a:pt x="0" y="607196"/>
                  </a:moveTo>
                  <a:lnTo>
                    <a:pt x="299065" y="409465"/>
                  </a:lnTo>
                  <a:cubicBezTo>
                    <a:pt x="320486" y="395336"/>
                    <a:pt x="348289" y="395716"/>
                    <a:pt x="369330" y="410377"/>
                  </a:cubicBezTo>
                  <a:lnTo>
                    <a:pt x="590229" y="565112"/>
                  </a:lnTo>
                  <a:cubicBezTo>
                    <a:pt x="621754" y="587142"/>
                    <a:pt x="665508" y="575747"/>
                    <a:pt x="682220" y="541184"/>
                  </a:cubicBezTo>
                  <a:lnTo>
                    <a:pt x="926896" y="35273"/>
                  </a:lnTo>
                  <a:cubicBezTo>
                    <a:pt x="951508" y="-15622"/>
                    <a:pt x="1025647" y="-10228"/>
                    <a:pt x="1042663" y="43629"/>
                  </a:cubicBezTo>
                  <a:lnTo>
                    <a:pt x="1277084" y="785936"/>
                  </a:lnTo>
                  <a:cubicBezTo>
                    <a:pt x="1294251" y="840401"/>
                    <a:pt x="1369454" y="845111"/>
                    <a:pt x="1393306" y="793228"/>
                  </a:cubicBezTo>
                  <a:lnTo>
                    <a:pt x="1610635" y="321424"/>
                  </a:lnTo>
                  <a:cubicBezTo>
                    <a:pt x="1630765" y="277670"/>
                    <a:pt x="1690776" y="272277"/>
                    <a:pt x="1718426" y="311701"/>
                  </a:cubicBezTo>
                  <a:lnTo>
                    <a:pt x="1986499" y="69379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3972662" y="2024069"/>
              <a:ext cx="45595" cy="45595"/>
            </a:xfrm>
            <a:custGeom>
              <a:avLst/>
              <a:gdLst/>
              <a:ahLst/>
              <a:cxnLst/>
              <a:rect l="l" t="t" r="r" b="b"/>
              <a:pathLst>
                <a:path w="94497" h="94497" extrusionOk="0">
                  <a:moveTo>
                    <a:pt x="94497" y="47249"/>
                  </a:moveTo>
                  <a:cubicBezTo>
                    <a:pt x="94497" y="73344"/>
                    <a:pt x="73343" y="94498"/>
                    <a:pt x="47249" y="94498"/>
                  </a:cubicBezTo>
                  <a:cubicBezTo>
                    <a:pt x="21154" y="94498"/>
                    <a:pt x="0" y="73344"/>
                    <a:pt x="0" y="47249"/>
                  </a:cubicBezTo>
                  <a:cubicBezTo>
                    <a:pt x="0" y="21154"/>
                    <a:pt x="21154" y="0"/>
                    <a:pt x="47249" y="0"/>
                  </a:cubicBezTo>
                  <a:cubicBezTo>
                    <a:pt x="73343" y="0"/>
                    <a:pt x="94497" y="21154"/>
                    <a:pt x="94497" y="472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3664089" y="1827628"/>
              <a:ext cx="317443" cy="189754"/>
            </a:xfrm>
            <a:custGeom>
              <a:avLst/>
              <a:gdLst/>
              <a:ahLst/>
              <a:cxnLst/>
              <a:rect l="l" t="t" r="r" b="b"/>
              <a:pathLst>
                <a:path w="657912" h="393272" extrusionOk="0">
                  <a:moveTo>
                    <a:pt x="622286" y="386954"/>
                  </a:moveTo>
                  <a:lnTo>
                    <a:pt x="552324" y="315397"/>
                  </a:lnTo>
                  <a:lnTo>
                    <a:pt x="50059" y="315397"/>
                  </a:lnTo>
                  <a:cubicBezTo>
                    <a:pt x="22409" y="315397"/>
                    <a:pt x="0" y="292988"/>
                    <a:pt x="0" y="265337"/>
                  </a:cubicBezTo>
                  <a:lnTo>
                    <a:pt x="0" y="50059"/>
                  </a:lnTo>
                  <a:cubicBezTo>
                    <a:pt x="0" y="22409"/>
                    <a:pt x="22409" y="0"/>
                    <a:pt x="50059" y="0"/>
                  </a:cubicBezTo>
                  <a:lnTo>
                    <a:pt x="607853" y="0"/>
                  </a:lnTo>
                  <a:cubicBezTo>
                    <a:pt x="635503" y="0"/>
                    <a:pt x="657912" y="22409"/>
                    <a:pt x="657912" y="50059"/>
                  </a:cubicBezTo>
                  <a:lnTo>
                    <a:pt x="657912" y="315397"/>
                  </a:lnTo>
                  <a:lnTo>
                    <a:pt x="657912" y="372445"/>
                  </a:lnTo>
                  <a:cubicBezTo>
                    <a:pt x="657912" y="391056"/>
                    <a:pt x="635275" y="400323"/>
                    <a:pt x="622286" y="3869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3577367" y="242916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3577367" y="231823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3577367" y="220734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3577367" y="209642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3577367" y="1985534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3577367" y="187460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577367" y="1763720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93447" y="2127573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172587" h="172587" extrusionOk="0">
                  <a:moveTo>
                    <a:pt x="172587" y="86294"/>
                  </a:moveTo>
                  <a:cubicBezTo>
                    <a:pt x="172587" y="133952"/>
                    <a:pt x="133952" y="172587"/>
                    <a:pt x="86293" y="172587"/>
                  </a:cubicBezTo>
                  <a:cubicBezTo>
                    <a:pt x="38635" y="172587"/>
                    <a:pt x="0" y="133952"/>
                    <a:pt x="0" y="86294"/>
                  </a:cubicBezTo>
                  <a:cubicBezTo>
                    <a:pt x="0" y="38635"/>
                    <a:pt x="38635" y="0"/>
                    <a:pt x="86293" y="0"/>
                  </a:cubicBezTo>
                  <a:cubicBezTo>
                    <a:pt x="133952" y="0"/>
                    <a:pt x="172587" y="38635"/>
                    <a:pt x="172587" y="86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561547" y="1738602"/>
              <a:ext cx="406653" cy="3665"/>
            </a:xfrm>
            <a:custGeom>
              <a:avLst/>
              <a:gdLst/>
              <a:ahLst/>
              <a:cxnLst/>
              <a:rect l="l" t="t" r="r" b="b"/>
              <a:pathLst>
                <a:path w="842805" h="7596" extrusionOk="0">
                  <a:moveTo>
                    <a:pt x="84280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938AA7C-A92B-4D47-2743-22A368C90820}"/>
              </a:ext>
            </a:extLst>
          </p:cNvPr>
          <p:cNvSpPr/>
          <p:nvPr/>
        </p:nvSpPr>
        <p:spPr>
          <a:xfrm>
            <a:off x="1615367" y="1068370"/>
            <a:ext cx="72856" cy="7482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BB20C-419E-B426-BE3E-70A747EA344F}"/>
              </a:ext>
            </a:extLst>
          </p:cNvPr>
          <p:cNvSpPr txBox="1"/>
          <p:nvPr/>
        </p:nvSpPr>
        <p:spPr>
          <a:xfrm>
            <a:off x="1961073" y="1850968"/>
            <a:ext cx="5203556" cy="81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Region 2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membutuhkan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strategi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pemasaran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khusus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meningkatkan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jumlah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pelanggan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karena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saat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ini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aktivitas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pelanggan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paling </a:t>
            </a:r>
            <a:r>
              <a:rPr lang="en-ID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sedikit</a:t>
            </a:r>
            <a:r>
              <a:rPr lang="en-ID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BDFC56-1757-AF3B-51EC-CE91322C08CF}"/>
              </a:ext>
            </a:extLst>
          </p:cNvPr>
          <p:cNvSpPr/>
          <p:nvPr/>
        </p:nvSpPr>
        <p:spPr>
          <a:xfrm>
            <a:off x="1615367" y="1987414"/>
            <a:ext cx="72856" cy="7482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8D108-D816-ADD7-34E3-0E732EA6DCF4}"/>
              </a:ext>
            </a:extLst>
          </p:cNvPr>
          <p:cNvSpPr txBox="1"/>
          <p:nvPr/>
        </p:nvSpPr>
        <p:spPr>
          <a:xfrm>
            <a:off x="1961073" y="2840077"/>
            <a:ext cx="5203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Kombinasi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channel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Horeca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dan Retail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dapat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dioptimalkan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memaksimalkan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potensi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di </a:t>
            </a:r>
            <a:r>
              <a:rPr lang="en-ID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semua</a:t>
            </a:r>
            <a:r>
              <a:rPr lang="en-ID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wilayah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E655BD-5E1B-C92D-120A-6D504BE704BD}"/>
              </a:ext>
            </a:extLst>
          </p:cNvPr>
          <p:cNvSpPr/>
          <p:nvPr/>
        </p:nvSpPr>
        <p:spPr>
          <a:xfrm>
            <a:off x="1615367" y="3026860"/>
            <a:ext cx="72856" cy="7482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F95081-F467-5C50-F6F0-951849533432}"/>
              </a:ext>
            </a:extLst>
          </p:cNvPr>
          <p:cNvSpPr/>
          <p:nvPr/>
        </p:nvSpPr>
        <p:spPr>
          <a:xfrm>
            <a:off x="7520477" y="4410457"/>
            <a:ext cx="644056" cy="1833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Rekomendasi</a:t>
            </a:r>
            <a:endParaRPr dirty="0"/>
          </a:p>
        </p:txBody>
      </p:sp>
      <p:sp>
        <p:nvSpPr>
          <p:cNvPr id="752" name="Google Shape;752;p40"/>
          <p:cNvSpPr txBox="1">
            <a:spLocks noGrp="1"/>
          </p:cNvSpPr>
          <p:nvPr>
            <p:ph type="subTitle" idx="2"/>
          </p:nvPr>
        </p:nvSpPr>
        <p:spPr>
          <a:xfrm>
            <a:off x="1298653" y="1795939"/>
            <a:ext cx="3692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Fokus</a:t>
            </a:r>
            <a:r>
              <a:rPr lang="en-ID" dirty="0"/>
              <a:t> </a:t>
            </a:r>
            <a:r>
              <a:rPr lang="en-ID" dirty="0" err="1"/>
              <a:t>pemasaran</a:t>
            </a:r>
            <a:r>
              <a:rPr lang="en-ID" dirty="0"/>
              <a:t> pada </a:t>
            </a:r>
            <a:r>
              <a:rPr lang="en-ID" dirty="0" err="1"/>
              <a:t>kategori</a:t>
            </a:r>
            <a:r>
              <a:rPr lang="en-ID" dirty="0"/>
              <a:t> yang paling </a:t>
            </a:r>
            <a:r>
              <a:rPr lang="en-ID" dirty="0" err="1"/>
              <a:t>populer</a:t>
            </a:r>
            <a:r>
              <a:rPr lang="en-ID" dirty="0"/>
              <a:t> di </a:t>
            </a:r>
            <a:r>
              <a:rPr lang="en-ID" dirty="0" err="1"/>
              <a:t>saluran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754" name="Google Shape;754;p40"/>
          <p:cNvSpPr txBox="1">
            <a:spLocks noGrp="1"/>
          </p:cNvSpPr>
          <p:nvPr>
            <p:ph type="subTitle" idx="4"/>
          </p:nvPr>
        </p:nvSpPr>
        <p:spPr>
          <a:xfrm>
            <a:off x="1298653" y="2740301"/>
            <a:ext cx="5299414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Strategi upselling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konsumsi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lain.</a:t>
            </a:r>
          </a:p>
        </p:txBody>
      </p:sp>
      <p:grpSp>
        <p:nvGrpSpPr>
          <p:cNvPr id="755" name="Google Shape;755;p40"/>
          <p:cNvGrpSpPr/>
          <p:nvPr/>
        </p:nvGrpSpPr>
        <p:grpSpPr>
          <a:xfrm>
            <a:off x="6598067" y="174962"/>
            <a:ext cx="1669187" cy="1112825"/>
            <a:chOff x="5491417" y="588600"/>
            <a:chExt cx="1098728" cy="732459"/>
          </a:xfrm>
        </p:grpSpPr>
        <p:sp>
          <p:nvSpPr>
            <p:cNvPr id="756" name="Google Shape;756;p40"/>
            <p:cNvSpPr/>
            <p:nvPr/>
          </p:nvSpPr>
          <p:spPr>
            <a:xfrm>
              <a:off x="5491417" y="588600"/>
              <a:ext cx="183058" cy="183057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91417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491417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5491417" y="1138002"/>
              <a:ext cx="183058" cy="183002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5674551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5674551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5674551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5674551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5857685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5857685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5857685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5857685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6040819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6040819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6040819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6040819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6223953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6223953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6223953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6223953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6407087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6407087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6407087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6407032" y="1138002"/>
              <a:ext cx="183057" cy="183002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5646646" y="740710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5741250" y="831703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5961208" y="63302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5829780" y="990597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6099858" y="1214768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5891007" y="926963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5543343" y="63302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5829780" y="8501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741250" y="9354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5575516" y="1018503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5547610" y="1173732"/>
              <a:ext cx="55787" cy="55786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5646646" y="878047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6292621" y="80385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40"/>
          <p:cNvGrpSpPr/>
          <p:nvPr/>
        </p:nvGrpSpPr>
        <p:grpSpPr>
          <a:xfrm>
            <a:off x="8267169" y="3855798"/>
            <a:ext cx="1391332" cy="1391207"/>
            <a:chOff x="4246593" y="503852"/>
            <a:chExt cx="902056" cy="901976"/>
          </a:xfrm>
        </p:grpSpPr>
        <p:grpSp>
          <p:nvGrpSpPr>
            <p:cNvPr id="794" name="Google Shape;794;p40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795" name="Google Shape;795;p40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7" name="Google Shape;797;p40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9" name="Google Shape;799;p40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800" name="Google Shape;800;p40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Google Shape;716;p39">
            <a:extLst>
              <a:ext uri="{FF2B5EF4-FFF2-40B4-BE49-F238E27FC236}">
                <a16:creationId xmlns:a16="http://schemas.microsoft.com/office/drawing/2014/main" id="{F839403C-BB06-0C53-8508-E9C31B304650}"/>
              </a:ext>
            </a:extLst>
          </p:cNvPr>
          <p:cNvSpPr txBox="1"/>
          <p:nvPr/>
        </p:nvSpPr>
        <p:spPr>
          <a:xfrm>
            <a:off x="860860" y="1653481"/>
            <a:ext cx="395400" cy="358500"/>
          </a:xfrm>
          <a:prstGeom prst="rect">
            <a:avLst/>
          </a:prstGeom>
          <a:noFill/>
          <a:ln w="9525" cap="flat" cmpd="sng">
            <a:solidFill>
              <a:srgbClr val="1717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rPr>
              <a:t>1.</a:t>
            </a:r>
            <a:endParaRPr sz="1800">
              <a:solidFill>
                <a:srgbClr val="17175A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7" name="Google Shape;718;p39">
            <a:extLst>
              <a:ext uri="{FF2B5EF4-FFF2-40B4-BE49-F238E27FC236}">
                <a16:creationId xmlns:a16="http://schemas.microsoft.com/office/drawing/2014/main" id="{EC94B8C9-2EA3-68A3-DD95-56EB6405DC8D}"/>
              </a:ext>
            </a:extLst>
          </p:cNvPr>
          <p:cNvSpPr txBox="1"/>
          <p:nvPr/>
        </p:nvSpPr>
        <p:spPr>
          <a:xfrm>
            <a:off x="860860" y="2561051"/>
            <a:ext cx="395400" cy="358500"/>
          </a:xfrm>
          <a:prstGeom prst="rect">
            <a:avLst/>
          </a:prstGeom>
          <a:noFill/>
          <a:ln w="9525" cap="flat" cmpd="sng">
            <a:solidFill>
              <a:srgbClr val="1717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rPr>
              <a:t>2.</a:t>
            </a:r>
            <a:endParaRPr sz="1800">
              <a:solidFill>
                <a:srgbClr val="17175A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9" name="Google Shape;718;p39">
            <a:extLst>
              <a:ext uri="{FF2B5EF4-FFF2-40B4-BE49-F238E27FC236}">
                <a16:creationId xmlns:a16="http://schemas.microsoft.com/office/drawing/2014/main" id="{B412257F-6898-4ADA-AB66-BB03E1DCA690}"/>
              </a:ext>
            </a:extLst>
          </p:cNvPr>
          <p:cNvSpPr txBox="1"/>
          <p:nvPr/>
        </p:nvSpPr>
        <p:spPr>
          <a:xfrm>
            <a:off x="860860" y="3468621"/>
            <a:ext cx="395400" cy="358500"/>
          </a:xfrm>
          <a:prstGeom prst="rect">
            <a:avLst/>
          </a:prstGeom>
          <a:noFill/>
          <a:ln w="9525" cap="flat" cmpd="sng">
            <a:solidFill>
              <a:srgbClr val="1717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rPr>
              <a:t>3.</a:t>
            </a:r>
            <a:endParaRPr sz="1800" dirty="0">
              <a:solidFill>
                <a:srgbClr val="17175A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C6CDA-933A-A21F-F0FC-0E002E0C0DB4}"/>
              </a:ext>
            </a:extLst>
          </p:cNvPr>
          <p:cNvSpPr txBox="1"/>
          <p:nvPr/>
        </p:nvSpPr>
        <p:spPr>
          <a:xfrm>
            <a:off x="1298653" y="3342194"/>
            <a:ext cx="5141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 err="1">
                <a:solidFill>
                  <a:schemeClr val="tx1"/>
                </a:solidFill>
                <a:latin typeface="Passion One" panose="020B0604020202020204" charset="0"/>
              </a:rPr>
              <a:t>Tingkatkan</a:t>
            </a:r>
            <a:r>
              <a:rPr lang="en-ID" sz="2000" dirty="0">
                <a:solidFill>
                  <a:schemeClr val="tx1"/>
                </a:solidFill>
                <a:latin typeface="Passion One" panose="020B060402020202020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ssion One" panose="020B0604020202020204" charset="0"/>
              </a:rPr>
              <a:t>Pengeluaran</a:t>
            </a:r>
            <a:r>
              <a:rPr lang="en-ID" sz="2000" dirty="0">
                <a:solidFill>
                  <a:schemeClr val="tx1"/>
                </a:solidFill>
                <a:latin typeface="Passion One" panose="020B0604020202020204" charset="0"/>
              </a:rPr>
              <a:t> Retail: Program </a:t>
            </a:r>
            <a:r>
              <a:rPr lang="en-ID" sz="2000" dirty="0" err="1">
                <a:solidFill>
                  <a:schemeClr val="tx1"/>
                </a:solidFill>
                <a:latin typeface="Passion One" panose="020B0604020202020204" charset="0"/>
              </a:rPr>
              <a:t>loyalitas</a:t>
            </a:r>
            <a:r>
              <a:rPr lang="en-ID" sz="2000" dirty="0">
                <a:solidFill>
                  <a:schemeClr val="tx1"/>
                </a:solidFill>
                <a:latin typeface="Passion One" panose="020B0604020202020204" charset="0"/>
              </a:rPr>
              <a:t>, </a:t>
            </a:r>
            <a:r>
              <a:rPr lang="en-ID" sz="2000" dirty="0" err="1">
                <a:solidFill>
                  <a:schemeClr val="tx1"/>
                </a:solidFill>
                <a:latin typeface="Passion One" panose="020B0604020202020204" charset="0"/>
              </a:rPr>
              <a:t>penawaran</a:t>
            </a:r>
            <a:r>
              <a:rPr lang="en-ID" sz="2000" dirty="0">
                <a:solidFill>
                  <a:schemeClr val="tx1"/>
                </a:solidFill>
                <a:latin typeface="Passion One" panose="020B060402020202020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ssion One" panose="020B0604020202020204" charset="0"/>
              </a:rPr>
              <a:t>khusus</a:t>
            </a:r>
            <a:endParaRPr lang="en-ID" sz="2000" dirty="0">
              <a:solidFill>
                <a:schemeClr val="tx1"/>
              </a:solidFill>
              <a:latin typeface="Passion One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Analysis and Statistics - 4th grade by Slidesgo">
  <a:themeElements>
    <a:clrScheme name="Simple Light">
      <a:dk1>
        <a:srgbClr val="17175A"/>
      </a:dk1>
      <a:lt1>
        <a:srgbClr val="FFFFFF"/>
      </a:lt1>
      <a:dk2>
        <a:srgbClr val="F6F2CC"/>
      </a:dk2>
      <a:lt2>
        <a:srgbClr val="FCBD0E"/>
      </a:lt2>
      <a:accent1>
        <a:srgbClr val="FA9D02"/>
      </a:accent1>
      <a:accent2>
        <a:srgbClr val="FC81FD"/>
      </a:accent2>
      <a:accent3>
        <a:srgbClr val="7CE1CF"/>
      </a:accent3>
      <a:accent4>
        <a:srgbClr val="6E6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366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Arial</vt:lpstr>
      <vt:lpstr>Inter</vt:lpstr>
      <vt:lpstr>Passion One</vt:lpstr>
      <vt:lpstr>Bebas Neue</vt:lpstr>
      <vt:lpstr>Data Analysis and Statistics - 4th grade by Slidesgo</vt:lpstr>
      <vt:lpstr> ”Analisis Pengeluaran Pelanggan Wholesale”.</vt:lpstr>
      <vt:lpstr>Isi Konten  </vt:lpstr>
      <vt:lpstr>Pendahuluan</vt:lpstr>
      <vt:lpstr>Ringkasan Data</vt:lpstr>
      <vt:lpstr>PowerPoint Presentation</vt:lpstr>
      <vt:lpstr>Grafik Pengeluaran</vt:lpstr>
      <vt:lpstr>04. Diagram Segmentasi</vt:lpstr>
      <vt:lpstr>Kesimpulan </vt:lpstr>
      <vt:lpstr>Rekomendasi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Ammar Naufal</cp:lastModifiedBy>
  <cp:revision>2</cp:revision>
  <dcterms:modified xsi:type="dcterms:W3CDTF">2024-12-25T14:10:35Z</dcterms:modified>
</cp:coreProperties>
</file>