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move the slide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9A6B229-2C2B-4E69-A901-39486F19B94F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B1C3C25-EA9E-4737-8184-A3DAA1FADC7C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160044-A844-4C94-9F70-E21034A264BE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2B085D2-996E-4A81-85AF-065E0D35F80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AE3678-051F-4C60-898C-FB3F0DD3E0C9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1B1AA6-8860-49FB-B6B0-B7572D1A6E0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B50B42-972C-442D-A57C-46FFDBCADF53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4D4939-8E4C-4C28-A42A-B563184857D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AD2308D-C11D-4991-B393-2AE1EBD113CF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B2F9CA-8FFF-4EF0-8C65-71F35E11E16C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D3B041-6574-4E46-ACB5-D2CB1873592D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12ACC88-9BB2-4DC1-9EC7-54406BF6D072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30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a0a0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GB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slideLayout" Target="../slideLayouts/slideLayout6.xml"/><Relationship Id="rId8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slideLayout" Target="../slideLayouts/slideLayout9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slideLayout" Target="../slideLayouts/slideLayout10.xml"/><Relationship Id="rId10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6244560" y="2119320"/>
            <a:ext cx="762696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601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aebeb"/>
                </a:solidFill>
                <a:uFillTx/>
                <a:latin typeface="Times New Roman"/>
                <a:ea typeface="Dela Gothic One"/>
              </a:rPr>
              <a:t>Разработка базы данных для военного комиссариата</a:t>
            </a:r>
            <a:endParaRPr b="0" lang="en-GB" sz="44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Text 1"/>
          <p:cNvSpPr/>
          <p:nvPr/>
        </p:nvSpPr>
        <p:spPr>
          <a:xfrm>
            <a:off x="6244560" y="4582440"/>
            <a:ext cx="76269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 2"/>
          <p:cNvSpPr/>
          <p:nvPr/>
        </p:nvSpPr>
        <p:spPr>
          <a:xfrm>
            <a:off x="6244560" y="5172840"/>
            <a:ext cx="76269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Text 3"/>
          <p:cNvSpPr/>
          <p:nvPr/>
        </p:nvSpPr>
        <p:spPr>
          <a:xfrm>
            <a:off x="6244560" y="5763240"/>
            <a:ext cx="76269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Автор работы: студент группы И-31 Сафронов Данил</a:t>
            </a:r>
            <a:endParaRPr b="0" lang="en-GB" sz="17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2600000" y="7380000"/>
            <a:ext cx="1980000" cy="762120"/>
          </a:xfrm>
          <a:prstGeom prst="flowChartProcess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0"/>
          <p:cNvSpPr/>
          <p:nvPr/>
        </p:nvSpPr>
        <p:spPr>
          <a:xfrm>
            <a:off x="758160" y="1483560"/>
            <a:ext cx="878328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601"/>
              </a:lnSpc>
              <a:tabLst>
                <a:tab algn="l" pos="0"/>
              </a:tabLst>
            </a:pPr>
            <a:r>
              <a:rPr b="0" lang="en-US" sz="4000" strike="noStrike" u="none">
                <a:solidFill>
                  <a:srgbClr val="faebeb"/>
                </a:solidFill>
                <a:uFillTx/>
                <a:latin typeface="Times New Roman"/>
                <a:ea typeface="Dela Gothic One"/>
              </a:rPr>
              <a:t>Создание представлений</a:t>
            </a:r>
            <a:endParaRPr b="0" lang="en-GB" sz="4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Text 1"/>
          <p:cNvSpPr/>
          <p:nvPr/>
        </p:nvSpPr>
        <p:spPr>
          <a:xfrm>
            <a:off x="758160" y="2629440"/>
            <a:ext cx="13113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3080">
              <a:lnSpc>
                <a:spcPts val="2701"/>
              </a:lnSpc>
              <a:buClr>
                <a:srgbClr val="ffe5e5"/>
              </a:buClr>
              <a:buFont typeface="Calibri Light"/>
              <a:buAutoNum type="arabicPeriod"/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view ViewConscriptsInNeedOfRepetedExamination as select FirstName, SecondName, ThirdName, Birthday, NeedRepetedExamination from Conscript join PersonalFile on Conscript.ID_PersonalFile = PersonalFile.ID_Conscript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343080" indent="-343080">
              <a:lnSpc>
                <a:spcPts val="2701"/>
              </a:lnSpc>
              <a:buClr>
                <a:srgbClr val="ffe5e5"/>
              </a:buClr>
              <a:buFont typeface="Calibri Light"/>
              <a:buAutoNum type="arabicPeriod"/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view ConscriptEmploymentDateAndPost as select FirstName, SecondName, EmploymentDate, Post from Conscript join Job on Conscript.ID_Job = Job.ID_Conscript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343080" indent="-343080">
              <a:lnSpc>
                <a:spcPts val="2701"/>
              </a:lnSpc>
              <a:buClr>
                <a:srgbClr val="ffe5e5"/>
              </a:buClr>
              <a:buFont typeface="Calibri Light"/>
              <a:buAutoNum type="arabicPeriod"/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view ConscriptNationality as select FirstName, SecondName, Nationality from Conscript join Passport on Conscript.ID_Passport = Passport.ID_Conscript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343080" indent="-343080">
              <a:lnSpc>
                <a:spcPts val="2701"/>
              </a:lnSpc>
              <a:buClr>
                <a:srgbClr val="ffe5e5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view ConscriptionData as select FirstName, SecondName, concat(substring(cast(MilitaryUnitAddress as nvarchar(50)), 1, 3), '') as MilitaryUnitAddress, concat(substring(cast(MilitaryUnitNumber as nvarchar(50)), 1, 3), '') as MilitaryUnitNumber from Conscript join Conscription on Conscript.ID_Conscription = Conscription.ID_Conscription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343080" indent="-343080">
              <a:lnSpc>
                <a:spcPts val="2701"/>
              </a:lnSpc>
              <a:buClr>
                <a:srgbClr val="ffe5e5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view CorellationBetweenSpecializationAndMilitaryBranch as select FirstName, SecondName, Specialization, MilitaryBranch from Conscript join Conscription on Conscript.ID_Conscription = Conscription.ID_Conscription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Text 4"/>
          <p:cNvSpPr/>
          <p:nvPr/>
        </p:nvSpPr>
        <p:spPr>
          <a:xfrm>
            <a:off x="758160" y="4936680"/>
            <a:ext cx="13113360" cy="103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2600360" y="7380000"/>
            <a:ext cx="1980000" cy="762120"/>
          </a:xfrm>
          <a:prstGeom prst="flowChartProcess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 0"/>
          <p:cNvSpPr/>
          <p:nvPr/>
        </p:nvSpPr>
        <p:spPr>
          <a:xfrm>
            <a:off x="6111000" y="490680"/>
            <a:ext cx="4695840" cy="5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601"/>
              </a:lnSpc>
              <a:tabLst>
                <a:tab algn="l" pos="0"/>
              </a:tabLst>
            </a:pPr>
            <a:r>
              <a:rPr b="0" lang="en-US" sz="4000" strike="noStrike" u="none">
                <a:solidFill>
                  <a:srgbClr val="faebeb"/>
                </a:solidFill>
                <a:uFillTx/>
                <a:latin typeface="Times New Roman"/>
                <a:ea typeface="Dela Gothic One"/>
              </a:rPr>
              <a:t>Заключение</a:t>
            </a:r>
            <a:endParaRPr b="0" lang="en-GB" sz="4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Text 1"/>
          <p:cNvSpPr/>
          <p:nvPr/>
        </p:nvSpPr>
        <p:spPr>
          <a:xfrm>
            <a:off x="6111000" y="1434600"/>
            <a:ext cx="3813480" cy="5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4601"/>
              </a:lnSpc>
              <a:tabLst>
                <a:tab algn="l" pos="0"/>
              </a:tabLst>
            </a:pPr>
            <a:r>
              <a:rPr b="0" lang="en-US" sz="460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7</a:t>
            </a:r>
            <a:endParaRPr b="0" lang="en-GB" sz="4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Text 2"/>
          <p:cNvSpPr/>
          <p:nvPr/>
        </p:nvSpPr>
        <p:spPr>
          <a:xfrm>
            <a:off x="6843600" y="2246400"/>
            <a:ext cx="2347560" cy="2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9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Таблиц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Text 3"/>
          <p:cNvSpPr/>
          <p:nvPr/>
        </p:nvSpPr>
        <p:spPr>
          <a:xfrm>
            <a:off x="6111000" y="2646720"/>
            <a:ext cx="381348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2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Созданы таблицы для хранения всех необходимых данных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Text 4"/>
          <p:cNvSpPr/>
          <p:nvPr/>
        </p:nvSpPr>
        <p:spPr>
          <a:xfrm>
            <a:off x="10192320" y="1434600"/>
            <a:ext cx="3813480" cy="5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4601"/>
              </a:lnSpc>
              <a:tabLst>
                <a:tab algn="l" pos="0"/>
              </a:tabLst>
            </a:pPr>
            <a:r>
              <a:rPr b="0" lang="en-US" sz="460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9</a:t>
            </a:r>
            <a:endParaRPr b="0" lang="en-GB" sz="4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Text 5"/>
          <p:cNvSpPr/>
          <p:nvPr/>
        </p:nvSpPr>
        <p:spPr>
          <a:xfrm>
            <a:off x="10924920" y="2246400"/>
            <a:ext cx="2347560" cy="2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9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Запросов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Text 6"/>
          <p:cNvSpPr/>
          <p:nvPr/>
        </p:nvSpPr>
        <p:spPr>
          <a:xfrm>
            <a:off x="10192320" y="2646720"/>
            <a:ext cx="381348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2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Разработаны запросы для эффективной работы с данными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Text 7"/>
          <p:cNvSpPr/>
          <p:nvPr/>
        </p:nvSpPr>
        <p:spPr>
          <a:xfrm>
            <a:off x="8151480" y="3842280"/>
            <a:ext cx="3813480" cy="58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4601"/>
              </a:lnSpc>
              <a:tabLst>
                <a:tab algn="l" pos="0"/>
              </a:tabLst>
            </a:pPr>
            <a:r>
              <a:rPr b="0" lang="en-US" sz="460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5</a:t>
            </a:r>
            <a:endParaRPr b="0" lang="en-GB" sz="4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Text 8"/>
          <p:cNvSpPr/>
          <p:nvPr/>
        </p:nvSpPr>
        <p:spPr>
          <a:xfrm>
            <a:off x="8884440" y="4654440"/>
            <a:ext cx="2347560" cy="2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299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Представлений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Text 9"/>
          <p:cNvSpPr/>
          <p:nvPr/>
        </p:nvSpPr>
        <p:spPr>
          <a:xfrm>
            <a:off x="8151480" y="5054760"/>
            <a:ext cx="3813480" cy="5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2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Созданы представления для упрощения доступа к данным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Text 10"/>
          <p:cNvSpPr/>
          <p:nvPr/>
        </p:nvSpPr>
        <p:spPr>
          <a:xfrm>
            <a:off x="6111000" y="5826600"/>
            <a:ext cx="789480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В ходе выполнения курсового проекта была разработана реляционная база данных для предметной области «Военный комиссариат». Был проведен анализ предметной области, в ходе которого определены ключевые сущности, их атрибуты и взаимосвязи.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Text 11"/>
          <p:cNvSpPr/>
          <p:nvPr/>
        </p:nvSpPr>
        <p:spPr>
          <a:xfrm>
            <a:off x="6111000" y="6883920"/>
            <a:ext cx="7894800" cy="85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По итогу была получена работоспособная база данных, удовлетворяющая требованиям предметной области, позволяющая эффективно хранить информацию о призывниках, их личных данных и призыве, а также быстро обрабатывать запросы.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12600360" y="7640280"/>
            <a:ext cx="1980000" cy="501840"/>
          </a:xfrm>
          <a:prstGeom prst="flowChartProcess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228600" y="825480"/>
            <a:ext cx="5617440" cy="6718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0"/>
          <p:cNvSpPr/>
          <p:nvPr/>
        </p:nvSpPr>
        <p:spPr>
          <a:xfrm>
            <a:off x="728640" y="572400"/>
            <a:ext cx="1021428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349"/>
              </a:lnSpc>
              <a:tabLst>
                <a:tab algn="l" pos="0"/>
              </a:tabLst>
            </a:pPr>
            <a:r>
              <a:rPr b="0" lang="en-US" sz="4000" strike="noStrike" u="none">
                <a:solidFill>
                  <a:srgbClr val="faebeb"/>
                </a:solidFill>
                <a:uFillTx/>
                <a:latin typeface="Times New Roman"/>
                <a:ea typeface="Dela Gothic One"/>
              </a:rPr>
              <a:t>Описание предметной области</a:t>
            </a:r>
            <a:endParaRPr b="0" lang="en-GB" sz="4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68" name="Image 0" descr="preencoded.png"/>
          <p:cNvPicPr/>
          <p:nvPr/>
        </p:nvPicPr>
        <p:blipFill>
          <a:blip r:embed="rId1"/>
          <a:stretch/>
        </p:blipFill>
        <p:spPr>
          <a:xfrm>
            <a:off x="2935080" y="1673280"/>
            <a:ext cx="2172960" cy="154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Image 1" descr="preencoded.png"/>
          <p:cNvPicPr/>
          <p:nvPr/>
        </p:nvPicPr>
        <p:blipFill>
          <a:blip r:embed="rId2"/>
          <a:stretch/>
        </p:blipFill>
        <p:spPr>
          <a:xfrm>
            <a:off x="3875400" y="2466360"/>
            <a:ext cx="292320" cy="36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Text 1"/>
          <p:cNvSpPr/>
          <p:nvPr/>
        </p:nvSpPr>
        <p:spPr>
          <a:xfrm>
            <a:off x="5316480" y="2048040"/>
            <a:ext cx="273888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ffe5e5"/>
                </a:solidFill>
                <a:uFillTx/>
                <a:latin typeface="Times New Roman"/>
                <a:ea typeface="Dela Gothic One"/>
              </a:rPr>
              <a:t>Цель проекта</a:t>
            </a:r>
            <a:endParaRPr b="0" lang="en-GB" sz="21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Text 2"/>
          <p:cNvSpPr/>
          <p:nvPr/>
        </p:nvSpPr>
        <p:spPr>
          <a:xfrm>
            <a:off x="5316480" y="2515320"/>
            <a:ext cx="724320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Разработка базы данных предметной области «Военный комиссариат»</a:t>
            </a:r>
            <a:endParaRPr b="0" lang="en-GB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Shape 3"/>
          <p:cNvSpPr/>
          <p:nvPr/>
        </p:nvSpPr>
        <p:spPr>
          <a:xfrm>
            <a:off x="5160600" y="3239280"/>
            <a:ext cx="8688960" cy="11160"/>
          </a:xfrm>
          <a:prstGeom prst="roundRect">
            <a:avLst>
              <a:gd name="adj" fmla="val 764969"/>
            </a:avLst>
          </a:prstGeom>
          <a:solidFill>
            <a:srgbClr val="8d242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720" bIns="-3672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3" name="Image 2" descr="preencoded.png"/>
          <p:cNvPicPr/>
          <p:nvPr/>
        </p:nvPicPr>
        <p:blipFill>
          <a:blip r:embed="rId3"/>
          <a:stretch/>
        </p:blipFill>
        <p:spPr>
          <a:xfrm>
            <a:off x="1848240" y="3274920"/>
            <a:ext cx="4346640" cy="154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Image 3" descr="preencoded.png"/>
          <p:cNvPicPr/>
          <p:nvPr/>
        </p:nvPicPr>
        <p:blipFill>
          <a:blip r:embed="rId4"/>
          <a:stretch/>
        </p:blipFill>
        <p:spPr>
          <a:xfrm>
            <a:off x="3875400" y="3866400"/>
            <a:ext cx="292320" cy="36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Text 4"/>
          <p:cNvSpPr/>
          <p:nvPr/>
        </p:nvSpPr>
        <p:spPr>
          <a:xfrm>
            <a:off x="6403320" y="3483000"/>
            <a:ext cx="273888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ffe5e5"/>
                </a:solidFill>
                <a:uFillTx/>
                <a:latin typeface="Times New Roman"/>
                <a:ea typeface="Dela Gothic One"/>
              </a:rPr>
              <a:t>Задачи проекта</a:t>
            </a:r>
            <a:endParaRPr b="0" lang="en-GB" sz="21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Text 5"/>
          <p:cNvSpPr/>
          <p:nvPr/>
        </p:nvSpPr>
        <p:spPr>
          <a:xfrm>
            <a:off x="6403320" y="3950280"/>
            <a:ext cx="7290000" cy="6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Описание предметной области, проектирование, реализация, создание запросов</a:t>
            </a:r>
            <a:endParaRPr b="0" lang="en-GB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Shape 6"/>
          <p:cNvSpPr/>
          <p:nvPr/>
        </p:nvSpPr>
        <p:spPr>
          <a:xfrm>
            <a:off x="6247440" y="4840560"/>
            <a:ext cx="7602120" cy="11160"/>
          </a:xfrm>
          <a:prstGeom prst="roundRect">
            <a:avLst>
              <a:gd name="adj" fmla="val 764969"/>
            </a:avLst>
          </a:prstGeom>
          <a:solidFill>
            <a:srgbClr val="8d242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720" bIns="-3672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8" name="Image 4" descr="preencoded.png"/>
          <p:cNvPicPr/>
          <p:nvPr/>
        </p:nvPicPr>
        <p:blipFill>
          <a:blip r:embed="rId5"/>
          <a:stretch/>
        </p:blipFill>
        <p:spPr>
          <a:xfrm>
            <a:off x="761400" y="4876200"/>
            <a:ext cx="6520320" cy="154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Image 5" descr="preencoded.png"/>
          <p:cNvPicPr/>
          <p:nvPr/>
        </p:nvPicPr>
        <p:blipFill>
          <a:blip r:embed="rId6"/>
          <a:stretch/>
        </p:blipFill>
        <p:spPr>
          <a:xfrm>
            <a:off x="3875400" y="5468040"/>
            <a:ext cx="292320" cy="36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Text 7"/>
          <p:cNvSpPr/>
          <p:nvPr/>
        </p:nvSpPr>
        <p:spPr>
          <a:xfrm>
            <a:off x="7490160" y="5084280"/>
            <a:ext cx="470880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650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ffe5e5"/>
                </a:solidFill>
                <a:uFillTx/>
                <a:latin typeface="Times New Roman"/>
                <a:ea typeface="Dela Gothic One"/>
              </a:rPr>
              <a:t>Автоматизируемый процесс</a:t>
            </a:r>
            <a:endParaRPr b="0" lang="en-GB" sz="21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Text 8"/>
          <p:cNvSpPr/>
          <p:nvPr/>
        </p:nvSpPr>
        <p:spPr>
          <a:xfrm>
            <a:off x="7490160" y="5551560"/>
            <a:ext cx="6203160" cy="66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Учет и контроль людей, находящихся в ведомстве военных комиссариатов</a:t>
            </a:r>
            <a:endParaRPr b="0" lang="en-GB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Text 9"/>
          <p:cNvSpPr/>
          <p:nvPr/>
        </p:nvSpPr>
        <p:spPr>
          <a:xfrm>
            <a:off x="728640" y="6659640"/>
            <a:ext cx="13173120" cy="99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99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Военный комиссариат создается в субъекте Российской Федерации в целях обеспечения исполнения гражданами воинской обязанности, организации и проведения мобилизационной подготовки и мобилизации, реализации прав граждан, уволенных с военной службы, и членов их семей на социальные гарантии.</a:t>
            </a:r>
            <a:endParaRPr b="0" lang="en-GB" sz="16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2600360" y="7380000"/>
            <a:ext cx="1980000" cy="762120"/>
          </a:xfrm>
          <a:prstGeom prst="flowChartProcess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Text 0"/>
          <p:cNvSpPr/>
          <p:nvPr/>
        </p:nvSpPr>
        <p:spPr>
          <a:xfrm>
            <a:off x="658080" y="630720"/>
            <a:ext cx="7827480" cy="18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4850"/>
              </a:lnSpc>
              <a:tabLst>
                <a:tab algn="l" pos="0"/>
              </a:tabLst>
            </a:pPr>
            <a:r>
              <a:rPr b="0" lang="en-US" sz="4000" strike="noStrike" u="none">
                <a:solidFill>
                  <a:srgbClr val="faebeb"/>
                </a:solidFill>
                <a:uFillTx/>
                <a:latin typeface="Times New Roman"/>
                <a:ea typeface="Dela Gothic One"/>
              </a:rPr>
              <a:t>Организационная структура военного комиссариата</a:t>
            </a:r>
            <a:endParaRPr b="0" lang="en-GB" sz="4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Shape 1"/>
          <p:cNvSpPr/>
          <p:nvPr/>
        </p:nvSpPr>
        <p:spPr>
          <a:xfrm>
            <a:off x="658080" y="2768400"/>
            <a:ext cx="3819600" cy="2926440"/>
          </a:xfrm>
          <a:prstGeom prst="roundRect">
            <a:avLst>
              <a:gd name="adj" fmla="val 2698"/>
            </a:avLst>
          </a:prstGeom>
          <a:solidFill>
            <a:srgbClr val="740b0b"/>
          </a:solidFill>
          <a:ln w="7620">
            <a:solidFill>
              <a:srgbClr val="8d242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Text 2"/>
          <p:cNvSpPr/>
          <p:nvPr/>
        </p:nvSpPr>
        <p:spPr>
          <a:xfrm>
            <a:off x="853560" y="2963880"/>
            <a:ext cx="342828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ffe5e5"/>
                </a:solidFill>
                <a:uFillTx/>
                <a:latin typeface="Times New Roman"/>
                <a:ea typeface="Dela Gothic One"/>
              </a:rPr>
              <a:t>Пункт отбора на военную службу</a:t>
            </a:r>
            <a:endParaRPr b="0" lang="en-GB" sz="1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Text 3"/>
          <p:cNvSpPr/>
          <p:nvPr/>
        </p:nvSpPr>
        <p:spPr>
          <a:xfrm>
            <a:off x="853560" y="3695040"/>
            <a:ext cx="3428280" cy="180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350"/>
              </a:lnSpc>
              <a:tabLst>
                <a:tab algn="l" pos="0"/>
              </a:tabLst>
            </a:pPr>
            <a:r>
              <a:rPr b="0" lang="en-US" sz="145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Подразделение, отвечающее за первичный отбор кандидатов на военную службу, проведение медицинских комиссий и оформление необходимых документов для призывников.</a:t>
            </a:r>
            <a:endParaRPr b="0" lang="en-GB" sz="14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Shape 4"/>
          <p:cNvSpPr/>
          <p:nvPr/>
        </p:nvSpPr>
        <p:spPr>
          <a:xfrm>
            <a:off x="4665960" y="2768400"/>
            <a:ext cx="3819600" cy="2926440"/>
          </a:xfrm>
          <a:prstGeom prst="roundRect">
            <a:avLst>
              <a:gd name="adj" fmla="val 2698"/>
            </a:avLst>
          </a:prstGeom>
          <a:solidFill>
            <a:srgbClr val="740b0b"/>
          </a:solidFill>
          <a:ln w="7620">
            <a:solidFill>
              <a:srgbClr val="8d242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Text 5"/>
          <p:cNvSpPr/>
          <p:nvPr/>
        </p:nvSpPr>
        <p:spPr>
          <a:xfrm>
            <a:off x="4861800" y="2963880"/>
            <a:ext cx="3428280" cy="61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ffe5e5"/>
                </a:solidFill>
                <a:uFillTx/>
                <a:latin typeface="Times New Roman"/>
                <a:ea typeface="Dela Gothic One"/>
              </a:rPr>
              <a:t>Управление военного комиссариата</a:t>
            </a:r>
            <a:endParaRPr b="0" lang="en-GB" sz="1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Text 6"/>
          <p:cNvSpPr/>
          <p:nvPr/>
        </p:nvSpPr>
        <p:spPr>
          <a:xfrm>
            <a:off x="4861800" y="3695040"/>
            <a:ext cx="3428280" cy="180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350"/>
              </a:lnSpc>
              <a:tabLst>
                <a:tab algn="l" pos="0"/>
              </a:tabLst>
            </a:pPr>
            <a:r>
              <a:rPr b="0" lang="en-US" sz="145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Административное подразделение, осуществляющее руководство всеми процессами военного комиссариата, координацию работы всех отделов и взаимодействие с вышестоящими органами.</a:t>
            </a:r>
            <a:endParaRPr b="0" lang="en-GB" sz="14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Shape 7"/>
          <p:cNvSpPr/>
          <p:nvPr/>
        </p:nvSpPr>
        <p:spPr>
          <a:xfrm>
            <a:off x="658080" y="5883120"/>
            <a:ext cx="7827480" cy="1715040"/>
          </a:xfrm>
          <a:prstGeom prst="roundRect">
            <a:avLst>
              <a:gd name="adj" fmla="val 4604"/>
            </a:avLst>
          </a:prstGeom>
          <a:solidFill>
            <a:srgbClr val="740b0b"/>
          </a:solidFill>
          <a:ln w="7620">
            <a:solidFill>
              <a:srgbClr val="8d242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Text 8"/>
          <p:cNvSpPr/>
          <p:nvPr/>
        </p:nvSpPr>
        <p:spPr>
          <a:xfrm>
            <a:off x="853560" y="6078960"/>
            <a:ext cx="422388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01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ffe5e5"/>
                </a:solidFill>
                <a:uFillTx/>
                <a:latin typeface="Times New Roman"/>
                <a:ea typeface="Dela Gothic One"/>
              </a:rPr>
              <a:t>Вспомогательный персонал</a:t>
            </a:r>
            <a:endParaRPr b="0" lang="en-GB" sz="1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Text 9"/>
          <p:cNvSpPr/>
          <p:nvPr/>
        </p:nvSpPr>
        <p:spPr>
          <a:xfrm>
            <a:off x="853560" y="6500880"/>
            <a:ext cx="7436160" cy="9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350"/>
              </a:lnSpc>
              <a:tabLst>
                <a:tab algn="l" pos="0"/>
              </a:tabLst>
            </a:pPr>
            <a:r>
              <a:rPr b="0" lang="en-US" sz="145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Обслуживающий персонал, обеспечивающий техническую поддержку, документооборот и другие вспомогательные функции для эффективной работы военного комиссариата.</a:t>
            </a:r>
            <a:endParaRPr b="0" lang="en-GB" sz="14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0" descr="preencoded.png"/>
          <p:cNvPicPr/>
          <p:nvPr/>
        </p:nvPicPr>
        <p:blipFill>
          <a:blip r:embed="rId1"/>
          <a:stretch/>
        </p:blipFill>
        <p:spPr>
          <a:xfrm>
            <a:off x="7315200" y="0"/>
            <a:ext cx="7314840" cy="8229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Image 1" descr="preencoded.png"/>
          <p:cNvPicPr/>
          <p:nvPr/>
        </p:nvPicPr>
        <p:blipFill>
          <a:blip r:embed="rId2"/>
          <a:stretch/>
        </p:blipFill>
        <p:spPr>
          <a:xfrm>
            <a:off x="7349760" y="795600"/>
            <a:ext cx="7275600" cy="661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Text 0"/>
          <p:cNvSpPr/>
          <p:nvPr/>
        </p:nvSpPr>
        <p:spPr>
          <a:xfrm>
            <a:off x="758160" y="1486800"/>
            <a:ext cx="5798160" cy="285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601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aebeb"/>
                </a:solidFill>
                <a:uFillTx/>
                <a:latin typeface="Dela Gothic One"/>
                <a:ea typeface="Dela Gothic One"/>
              </a:rPr>
              <a:t>Инфологическое и даталогическое проектирование</a:t>
            </a:r>
            <a:endParaRPr b="0" lang="en-GB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 1"/>
          <p:cNvSpPr/>
          <p:nvPr/>
        </p:nvSpPr>
        <p:spPr>
          <a:xfrm>
            <a:off x="758160" y="4662360"/>
            <a:ext cx="5798160" cy="20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01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В процессе проектирования были выделены основные сущности: Chief, Job, Conscript, Conscription, PersonalFile, Passport и Parents. Для каждой сущности определены атрибуты и установлены связи между ними, что позволило создать целостную структуру базы данных.</a:t>
            </a:r>
            <a:endParaRPr b="0" lang="en-GB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 0"/>
          <p:cNvSpPr/>
          <p:nvPr/>
        </p:nvSpPr>
        <p:spPr>
          <a:xfrm>
            <a:off x="626040" y="635400"/>
            <a:ext cx="8919000" cy="58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601"/>
              </a:lnSpc>
              <a:tabLst>
                <a:tab algn="l" pos="0"/>
              </a:tabLst>
            </a:pPr>
            <a:r>
              <a:rPr b="0" lang="en-US" sz="3700" strike="noStrike" u="none">
                <a:solidFill>
                  <a:srgbClr val="faebeb"/>
                </a:solidFill>
                <a:uFillTx/>
                <a:latin typeface="Dela Gothic One"/>
                <a:ea typeface="Dela Gothic One"/>
              </a:rPr>
              <a:t>Структура таблиц базы данных</a:t>
            </a:r>
            <a:endParaRPr b="0" lang="en-GB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0" name="Image 0" descr="preencoded.png"/>
          <p:cNvPicPr/>
          <p:nvPr/>
        </p:nvPicPr>
        <p:blipFill>
          <a:blip r:embed="rId1"/>
          <a:stretch/>
        </p:blipFill>
        <p:spPr>
          <a:xfrm>
            <a:off x="626040" y="1492200"/>
            <a:ext cx="3344040" cy="71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Text 1"/>
          <p:cNvSpPr/>
          <p:nvPr/>
        </p:nvSpPr>
        <p:spPr>
          <a:xfrm>
            <a:off x="804960" y="2476080"/>
            <a:ext cx="2353680" cy="29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Conscript</a:t>
            </a:r>
            <a:endParaRPr b="0" lang="en-GB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Text 2"/>
          <p:cNvSpPr/>
          <p:nvPr/>
        </p:nvSpPr>
        <p:spPr>
          <a:xfrm>
            <a:off x="804960" y="2877480"/>
            <a:ext cx="298656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Данные о призывниках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ФИО, дата рождения, образование, специальность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" name="Image 1" descr="preencoded.png"/>
          <p:cNvPicPr/>
          <p:nvPr/>
        </p:nvPicPr>
        <p:blipFill>
          <a:blip r:embed="rId2"/>
          <a:stretch/>
        </p:blipFill>
        <p:spPr>
          <a:xfrm>
            <a:off x="3970440" y="1492200"/>
            <a:ext cx="3344400" cy="71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Text 3"/>
          <p:cNvSpPr/>
          <p:nvPr/>
        </p:nvSpPr>
        <p:spPr>
          <a:xfrm>
            <a:off x="4149360" y="2476080"/>
            <a:ext cx="2353680" cy="29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Conscription</a:t>
            </a:r>
            <a:endParaRPr b="0" lang="en-GB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Text 4"/>
          <p:cNvSpPr/>
          <p:nvPr/>
        </p:nvSpPr>
        <p:spPr>
          <a:xfrm>
            <a:off x="4149360" y="2877480"/>
            <a:ext cx="298656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Данные о призыве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Номер военной части, род войск, 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дата призыва, адрес военной части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Text 5"/>
          <p:cNvSpPr/>
          <p:nvPr/>
        </p:nvSpPr>
        <p:spPr>
          <a:xfrm>
            <a:off x="4149360" y="3270960"/>
            <a:ext cx="298656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7" name="Image 2" descr="preencoded.png"/>
          <p:cNvPicPr/>
          <p:nvPr/>
        </p:nvPicPr>
        <p:blipFill>
          <a:blip r:embed="rId3"/>
          <a:stretch/>
        </p:blipFill>
        <p:spPr>
          <a:xfrm>
            <a:off x="7315200" y="1492200"/>
            <a:ext cx="3344040" cy="71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Text 6"/>
          <p:cNvSpPr/>
          <p:nvPr/>
        </p:nvSpPr>
        <p:spPr>
          <a:xfrm>
            <a:off x="7494120" y="2476080"/>
            <a:ext cx="2353680" cy="29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Passport</a:t>
            </a:r>
            <a:endParaRPr b="0" lang="en-GB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Text 7"/>
          <p:cNvSpPr/>
          <p:nvPr/>
        </p:nvSpPr>
        <p:spPr>
          <a:xfrm>
            <a:off x="7494120" y="2877480"/>
            <a:ext cx="298656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Паспортные данные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Номер, серия, кем выдан, национальность, место рождения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0" name="Image 3" descr="preencoded.png"/>
          <p:cNvPicPr/>
          <p:nvPr/>
        </p:nvPicPr>
        <p:blipFill>
          <a:blip r:embed="rId4"/>
          <a:stretch/>
        </p:blipFill>
        <p:spPr>
          <a:xfrm>
            <a:off x="10659600" y="1492200"/>
            <a:ext cx="3344400" cy="71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" name="Text 8"/>
          <p:cNvSpPr/>
          <p:nvPr/>
        </p:nvSpPr>
        <p:spPr>
          <a:xfrm>
            <a:off x="10838520" y="2476080"/>
            <a:ext cx="2353680" cy="29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PersonalFile</a:t>
            </a:r>
            <a:endParaRPr b="0" lang="en-GB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Text 9"/>
          <p:cNvSpPr/>
          <p:nvPr/>
        </p:nvSpPr>
        <p:spPr>
          <a:xfrm>
            <a:off x="10838520" y="2877480"/>
            <a:ext cx="2986560" cy="85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Личное дело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Категория годности, медицинское заключение, даты учета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3" name="Image 4" descr="preencoded.png"/>
          <p:cNvPicPr/>
          <p:nvPr/>
        </p:nvPicPr>
        <p:blipFill>
          <a:blip r:embed="rId5"/>
          <a:stretch/>
        </p:blipFill>
        <p:spPr>
          <a:xfrm>
            <a:off x="2205720" y="4576680"/>
            <a:ext cx="3344040" cy="71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Text 10"/>
          <p:cNvSpPr/>
          <p:nvPr/>
        </p:nvSpPr>
        <p:spPr>
          <a:xfrm>
            <a:off x="2384640" y="5560560"/>
            <a:ext cx="2353680" cy="29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Job</a:t>
            </a:r>
            <a:endParaRPr b="0" lang="en-GB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Text 11"/>
          <p:cNvSpPr/>
          <p:nvPr/>
        </p:nvSpPr>
        <p:spPr>
          <a:xfrm>
            <a:off x="2384640" y="5961960"/>
            <a:ext cx="298656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Данные о работе призывника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Название компании, адрес, 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должность, дата трудоустройства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6" name="Image 5" descr="preencoded.png"/>
          <p:cNvPicPr/>
          <p:nvPr/>
        </p:nvPicPr>
        <p:blipFill>
          <a:blip r:embed="rId6"/>
          <a:stretch/>
        </p:blipFill>
        <p:spPr>
          <a:xfrm>
            <a:off x="5550120" y="4576680"/>
            <a:ext cx="3344400" cy="71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Text 13"/>
          <p:cNvSpPr/>
          <p:nvPr/>
        </p:nvSpPr>
        <p:spPr>
          <a:xfrm>
            <a:off x="5729040" y="5560560"/>
            <a:ext cx="2353680" cy="29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Chief</a:t>
            </a:r>
            <a:endParaRPr b="0" lang="en-GB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Text 14"/>
          <p:cNvSpPr/>
          <p:nvPr/>
        </p:nvSpPr>
        <p:spPr>
          <a:xfrm>
            <a:off x="5729040" y="5961960"/>
            <a:ext cx="29865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Данные о начальнике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ФИО, дата рождения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9" name="Image 6" descr="preencoded.png"/>
          <p:cNvPicPr/>
          <p:nvPr/>
        </p:nvPicPr>
        <p:blipFill>
          <a:blip r:embed="rId7"/>
          <a:stretch/>
        </p:blipFill>
        <p:spPr>
          <a:xfrm>
            <a:off x="8894880" y="4576680"/>
            <a:ext cx="3344040" cy="715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Text 15"/>
          <p:cNvSpPr/>
          <p:nvPr/>
        </p:nvSpPr>
        <p:spPr>
          <a:xfrm>
            <a:off x="9073800" y="5560560"/>
            <a:ext cx="2353680" cy="29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850" strike="noStrike" u="none">
                <a:solidFill>
                  <a:srgbClr val="ffe5e5"/>
                </a:solidFill>
                <a:uFillTx/>
                <a:latin typeface="Dela Gothic One"/>
                <a:ea typeface="Dela Gothic One"/>
              </a:rPr>
              <a:t>Parents</a:t>
            </a:r>
            <a:endParaRPr b="0" lang="en-GB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Text 16"/>
          <p:cNvSpPr/>
          <p:nvPr/>
        </p:nvSpPr>
        <p:spPr>
          <a:xfrm>
            <a:off x="9073800" y="5961960"/>
            <a:ext cx="29865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Данные о родителях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ffe5e5"/>
                </a:solidFill>
                <a:uFillTx/>
                <a:latin typeface="DM Sans"/>
                <a:ea typeface="DM Sans"/>
              </a:rPr>
              <a:t>ФИО отца и матери, номера их телефонов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2600360" y="7380000"/>
            <a:ext cx="1980000" cy="762120"/>
          </a:xfrm>
          <a:prstGeom prst="flowChartProcess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0"/>
          <p:cNvSpPr/>
          <p:nvPr/>
        </p:nvSpPr>
        <p:spPr>
          <a:xfrm>
            <a:off x="699480" y="549360"/>
            <a:ext cx="13231440" cy="13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5151"/>
              </a:lnSpc>
              <a:tabLst>
                <a:tab algn="l" pos="0"/>
              </a:tabLst>
            </a:pPr>
            <a:r>
              <a:rPr b="0" lang="en-US" sz="4100" strike="noStrike" u="none">
                <a:solidFill>
                  <a:srgbClr val="faebeb"/>
                </a:solidFill>
                <a:uFillTx/>
                <a:latin typeface="Times New Roman"/>
                <a:ea typeface="Dela Gothic One"/>
              </a:rPr>
              <a:t>Реализация физической схемы базы данных</a:t>
            </a:r>
            <a:endParaRPr b="0" lang="en-GB" sz="41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Text 1"/>
          <p:cNvSpPr/>
          <p:nvPr/>
        </p:nvSpPr>
        <p:spPr>
          <a:xfrm>
            <a:off x="1973160" y="2802600"/>
            <a:ext cx="2726280" cy="3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551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fe5e5"/>
                </a:solidFill>
                <a:uFillTx/>
                <a:latin typeface="Times New Roman"/>
                <a:ea typeface="Dela Gothic One"/>
              </a:rPr>
              <a:t>Создание таблиц</a:t>
            </a:r>
            <a:endParaRPr b="0" lang="en-GB" sz="2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Text 2"/>
          <p:cNvSpPr/>
          <p:nvPr/>
        </p:nvSpPr>
        <p:spPr>
          <a:xfrm>
            <a:off x="699480" y="3251160"/>
            <a:ext cx="40003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5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Написание SQL-запросов для создания структуры таблиц</a:t>
            </a:r>
            <a:endParaRPr b="0" lang="en-GB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26" name="Image 0" descr="preencoded.png"/>
          <p:cNvPicPr/>
          <p:nvPr/>
        </p:nvPicPr>
        <p:blipFill>
          <a:blip r:embed="rId1"/>
          <a:stretch/>
        </p:blipFill>
        <p:spPr>
          <a:xfrm>
            <a:off x="4999680" y="2263680"/>
            <a:ext cx="4630680" cy="463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7" name="Image 1" descr="preencoded.png"/>
          <p:cNvPicPr/>
          <p:nvPr/>
        </p:nvPicPr>
        <p:blipFill>
          <a:blip r:embed="rId2"/>
          <a:stretch/>
        </p:blipFill>
        <p:spPr>
          <a:xfrm>
            <a:off x="6233760" y="3066120"/>
            <a:ext cx="298440" cy="37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" name="Text 3"/>
          <p:cNvSpPr/>
          <p:nvPr/>
        </p:nvSpPr>
        <p:spPr>
          <a:xfrm>
            <a:off x="9930240" y="2802600"/>
            <a:ext cx="2819880" cy="3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fe5e5"/>
                </a:solidFill>
                <a:uFillTx/>
                <a:latin typeface="Times New Roman"/>
                <a:ea typeface="Dela Gothic One"/>
              </a:rPr>
              <a:t>Установка связей</a:t>
            </a:r>
            <a:endParaRPr b="0" lang="en-GB" sz="2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Text 4"/>
          <p:cNvSpPr/>
          <p:nvPr/>
        </p:nvSpPr>
        <p:spPr>
          <a:xfrm>
            <a:off x="9930240" y="3251160"/>
            <a:ext cx="40003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Определение первичных и внешних ключей для связывания таблиц</a:t>
            </a:r>
            <a:endParaRPr b="0" lang="en-GB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30" name="Image 2" descr="preencoded.png"/>
          <p:cNvPicPr/>
          <p:nvPr/>
        </p:nvPicPr>
        <p:blipFill>
          <a:blip r:embed="rId3"/>
          <a:stretch/>
        </p:blipFill>
        <p:spPr>
          <a:xfrm>
            <a:off x="4999680" y="2263680"/>
            <a:ext cx="4630680" cy="463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1" name="Image 3" descr="preencoded.png"/>
          <p:cNvPicPr/>
          <p:nvPr/>
        </p:nvPicPr>
        <p:blipFill>
          <a:blip r:embed="rId4"/>
          <a:stretch/>
        </p:blipFill>
        <p:spPr>
          <a:xfrm>
            <a:off x="8491680" y="3460320"/>
            <a:ext cx="298440" cy="37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" name="Text 5"/>
          <p:cNvSpPr/>
          <p:nvPr/>
        </p:nvSpPr>
        <p:spPr>
          <a:xfrm>
            <a:off x="9930240" y="5268240"/>
            <a:ext cx="3416400" cy="3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551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fe5e5"/>
                </a:solidFill>
                <a:uFillTx/>
                <a:latin typeface="Times New Roman"/>
                <a:ea typeface="Dela Gothic One"/>
              </a:rPr>
              <a:t>Заполнение данными</a:t>
            </a:r>
            <a:endParaRPr b="0" lang="en-GB" sz="2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Text 6"/>
          <p:cNvSpPr/>
          <p:nvPr/>
        </p:nvSpPr>
        <p:spPr>
          <a:xfrm>
            <a:off x="9930240" y="5716440"/>
            <a:ext cx="40003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Внесение тестовых данных для проверки работоспособности</a:t>
            </a:r>
            <a:endParaRPr b="0" lang="en-GB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34" name="Image 4" descr="preencoded.png"/>
          <p:cNvPicPr/>
          <p:nvPr/>
        </p:nvPicPr>
        <p:blipFill>
          <a:blip r:embed="rId5"/>
          <a:stretch/>
        </p:blipFill>
        <p:spPr>
          <a:xfrm>
            <a:off x="4999680" y="2263680"/>
            <a:ext cx="4630680" cy="463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5" name="Image 5" descr="preencoded.png"/>
          <p:cNvPicPr/>
          <p:nvPr/>
        </p:nvPicPr>
        <p:blipFill>
          <a:blip r:embed="rId6"/>
          <a:stretch/>
        </p:blipFill>
        <p:spPr>
          <a:xfrm>
            <a:off x="8097480" y="5718240"/>
            <a:ext cx="298440" cy="37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Text 7"/>
          <p:cNvSpPr/>
          <p:nvPr/>
        </p:nvSpPr>
        <p:spPr>
          <a:xfrm>
            <a:off x="1587960" y="5268240"/>
            <a:ext cx="3111480" cy="3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551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fe5e5"/>
                </a:solidFill>
                <a:uFillTx/>
                <a:latin typeface="Times New Roman"/>
                <a:ea typeface="Dela Gothic One"/>
              </a:rPr>
              <a:t>Создание индексов</a:t>
            </a:r>
            <a:endParaRPr b="0" lang="en-GB" sz="2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Text 8"/>
          <p:cNvSpPr/>
          <p:nvPr/>
        </p:nvSpPr>
        <p:spPr>
          <a:xfrm>
            <a:off x="699480" y="5716440"/>
            <a:ext cx="40003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ts val="25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Оптимизация производительности запросов</a:t>
            </a:r>
            <a:endParaRPr b="0" lang="en-GB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38" name="Image 6" descr="preencoded.png"/>
          <p:cNvPicPr/>
          <p:nvPr/>
        </p:nvPicPr>
        <p:blipFill>
          <a:blip r:embed="rId7"/>
          <a:stretch/>
        </p:blipFill>
        <p:spPr>
          <a:xfrm>
            <a:off x="4999680" y="2263680"/>
            <a:ext cx="4630680" cy="4630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Image 7" descr="preencoded.png"/>
          <p:cNvPicPr/>
          <p:nvPr/>
        </p:nvPicPr>
        <p:blipFill>
          <a:blip r:embed="rId8"/>
          <a:stretch/>
        </p:blipFill>
        <p:spPr>
          <a:xfrm>
            <a:off x="5839560" y="5324400"/>
            <a:ext cx="298440" cy="37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Text 9"/>
          <p:cNvSpPr/>
          <p:nvPr/>
        </p:nvSpPr>
        <p:spPr>
          <a:xfrm>
            <a:off x="699480" y="7119720"/>
            <a:ext cx="13231440" cy="95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5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Физическая реализация базы данных выполнена в Microsoft SQL Server Management Studio. Созданы все необходимые таблицы с соответствующими полями и ограничениями. Для оптимизации производительности созданы индексы по ключевым полям, что позволяет ускорить выполнение запросов.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2600360" y="7776360"/>
            <a:ext cx="1980000" cy="350640"/>
          </a:xfrm>
          <a:prstGeom prst="flowChartProcess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0"/>
          <p:cNvSpPr/>
          <p:nvPr/>
        </p:nvSpPr>
        <p:spPr>
          <a:xfrm>
            <a:off x="636120" y="501120"/>
            <a:ext cx="4784040" cy="59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700"/>
              </a:lnSpc>
              <a:tabLst>
                <a:tab algn="l" pos="0"/>
              </a:tabLst>
            </a:pPr>
            <a:r>
              <a:rPr b="0" lang="en-US" sz="4000" strike="noStrike" u="none">
                <a:solidFill>
                  <a:srgbClr val="faebeb"/>
                </a:solidFill>
                <a:uFillTx/>
                <a:latin typeface="Times New Roman"/>
                <a:ea typeface="Dela Gothic One"/>
              </a:rPr>
              <a:t>SQL-запросы</a:t>
            </a:r>
            <a:endParaRPr b="0" lang="en-GB" sz="4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Text 1"/>
          <p:cNvSpPr/>
          <p:nvPr/>
        </p:nvSpPr>
        <p:spPr>
          <a:xfrm>
            <a:off x="636120" y="1462680"/>
            <a:ext cx="7771320" cy="9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ct val="150000"/>
              </a:lnSpc>
              <a:buClr>
                <a:srgbClr val="ffe5e5"/>
              </a:buClr>
              <a:buFont typeface="Calibri Light"/>
              <a:buAutoNum type="arabicPeriod"/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Вывести количество призывников с категорией годности «А»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ffe5e5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Код запроса: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 marL="343080" indent="-343080">
              <a:lnSpc>
                <a:spcPct val="150000"/>
              </a:lnSpc>
              <a:buClr>
                <a:srgbClr val="ffe5e5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select count(*) from PersonalFile where PersonalFile.ValidityCategory = 'A'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Text 2"/>
          <p:cNvSpPr/>
          <p:nvPr/>
        </p:nvSpPr>
        <p:spPr>
          <a:xfrm>
            <a:off x="636120" y="1958040"/>
            <a:ext cx="1335744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Text 3"/>
          <p:cNvSpPr/>
          <p:nvPr/>
        </p:nvSpPr>
        <p:spPr>
          <a:xfrm>
            <a:off x="636120" y="2453400"/>
            <a:ext cx="1335744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6" name="Image 0" descr="preencoded.png"/>
          <p:cNvPicPr/>
          <p:nvPr/>
        </p:nvPicPr>
        <p:blipFill>
          <a:blip r:embed="rId1"/>
          <a:stretch/>
        </p:blipFill>
        <p:spPr>
          <a:xfrm>
            <a:off x="9756360" y="1217160"/>
            <a:ext cx="3007080" cy="185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Text 4"/>
          <p:cNvSpPr/>
          <p:nvPr/>
        </p:nvSpPr>
        <p:spPr>
          <a:xfrm>
            <a:off x="636120" y="4400640"/>
            <a:ext cx="7796880" cy="252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2. Вывести самую раннюю дату постановки на воинский учет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    </a:t>
            </a: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Код запроса: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    </a:t>
            </a: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select min(MilitaryRegistrationDate) as earliestDate from PersonalFile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48" name="Image 1" descr="preencoded.png"/>
          <p:cNvPicPr/>
          <p:nvPr/>
        </p:nvPicPr>
        <p:blipFill>
          <a:blip r:embed="rId2"/>
          <a:stretch/>
        </p:blipFill>
        <p:spPr>
          <a:xfrm>
            <a:off x="9832680" y="4400640"/>
            <a:ext cx="2849040" cy="134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Text 7"/>
          <p:cNvSpPr/>
          <p:nvPr/>
        </p:nvSpPr>
        <p:spPr>
          <a:xfrm>
            <a:off x="636120" y="7437600"/>
            <a:ext cx="13357440" cy="2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12600360" y="7380000"/>
            <a:ext cx="1980000" cy="762120"/>
          </a:xfrm>
          <a:prstGeom prst="flowChartProcess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0"/>
          <p:cNvSpPr/>
          <p:nvPr/>
        </p:nvSpPr>
        <p:spPr>
          <a:xfrm>
            <a:off x="460800" y="361800"/>
            <a:ext cx="3463560" cy="43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399"/>
              </a:lnSpc>
              <a:tabLst>
                <a:tab algn="l" pos="0"/>
              </a:tabLst>
            </a:pPr>
            <a:r>
              <a:rPr b="0" lang="en-US" sz="4000" strike="noStrike" u="none">
                <a:solidFill>
                  <a:srgbClr val="faebeb"/>
                </a:solidFill>
                <a:uFillTx/>
                <a:latin typeface="Times New Roman"/>
                <a:ea typeface="Dela Gothic One"/>
              </a:rPr>
              <a:t>SQL-запросы</a:t>
            </a:r>
            <a:endParaRPr b="0" lang="en-GB" sz="4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Text 1"/>
          <p:cNvSpPr/>
          <p:nvPr/>
        </p:nvSpPr>
        <p:spPr>
          <a:xfrm>
            <a:off x="460800" y="1058040"/>
            <a:ext cx="7587720" cy="290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highlight>
                  <a:srgbClr val="000000"/>
                </a:highlight>
                <a:uFillTx/>
                <a:latin typeface="DM Sans"/>
                <a:ea typeface="DM Sans"/>
              </a:rPr>
              <a:t>3. Вывести категории годности призывников и их имена, </a:t>
            </a:r>
            <a:endParaRPr b="0" lang="en-GB" sz="1800" strike="noStrike" u="none">
              <a:solidFill>
                <a:srgbClr val="ffffff"/>
              </a:solidFill>
              <a:highlight>
                <a:srgbClr val="000000"/>
              </a:highlight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highlight>
                  <a:srgbClr val="000000"/>
                </a:highlight>
                <a:uFillTx/>
                <a:latin typeface="DM Sans"/>
                <a:ea typeface="DM Sans"/>
              </a:rPr>
              <a:t>чей номер паспорта кончается на цифру 5</a:t>
            </a:r>
            <a:endParaRPr b="0" lang="en-GB" sz="1800" strike="noStrike" u="none">
              <a:solidFill>
                <a:srgbClr val="ffffff"/>
              </a:solidFill>
              <a:highlight>
                <a:srgbClr val="000000"/>
              </a:highlight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highlight>
                  <a:srgbClr val="000000"/>
                </a:highlight>
                <a:uFillTx/>
                <a:latin typeface="DM Sans"/>
                <a:ea typeface="DM Sans"/>
              </a:rPr>
              <a:t>Код запроса:</a:t>
            </a:r>
            <a:endParaRPr b="0" lang="en-GB" sz="1800" strike="noStrike" u="none">
              <a:solidFill>
                <a:srgbClr val="ffffff"/>
              </a:solidFill>
              <a:highlight>
                <a:srgbClr val="000000"/>
              </a:highlight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highlight>
                  <a:srgbClr val="000000"/>
                </a:highlight>
                <a:uFillTx/>
                <a:latin typeface="DM Sans"/>
                <a:ea typeface="DM Sans"/>
              </a:rPr>
              <a:t>select ValidityCategory, Conscript.SecondName from PersonalFile</a:t>
            </a:r>
            <a:endParaRPr b="0" lang="en-GB" sz="1800" strike="noStrike" u="none">
              <a:solidFill>
                <a:srgbClr val="ffffff"/>
              </a:solidFill>
              <a:highlight>
                <a:srgbClr val="000000"/>
              </a:highlight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highlight>
                  <a:srgbClr val="000000"/>
                </a:highlight>
                <a:uFillTx/>
                <a:latin typeface="DM Sans"/>
                <a:ea typeface="DM Sans"/>
              </a:rPr>
              <a:t>join Conscript on unknown link_PersonalFile = Conscript.ID_PersonalFile</a:t>
            </a:r>
            <a:endParaRPr b="0" lang="en-GB" sz="1800" strike="noStrike" u="none">
              <a:solidFill>
                <a:srgbClr val="ffffff"/>
              </a:solidFill>
              <a:highlight>
                <a:srgbClr val="000000"/>
              </a:highlight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highlight>
                  <a:srgbClr val="000000"/>
                </a:highlight>
                <a:uFillTx/>
                <a:latin typeface="DM Sans"/>
                <a:ea typeface="DM Sans"/>
              </a:rPr>
              <a:t>join Passport on Conscript.ID_Passport = Passport.ID_Passport</a:t>
            </a:r>
            <a:endParaRPr b="0" lang="en-GB" sz="1800" strike="noStrike" u="none">
              <a:solidFill>
                <a:srgbClr val="ffffff"/>
              </a:solidFill>
              <a:highlight>
                <a:srgbClr val="000000"/>
              </a:highlight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highlight>
                  <a:srgbClr val="000000"/>
                </a:highlight>
                <a:uFillTx/>
                <a:latin typeface="DM Sans"/>
                <a:ea typeface="DM Sans"/>
              </a:rPr>
              <a:t>where Passport.Number like '%5'</a:t>
            </a:r>
            <a:endParaRPr b="0" lang="en-GB" sz="1800" strike="noStrike" u="none">
              <a:solidFill>
                <a:srgbClr val="ffffff"/>
              </a:solidFill>
              <a:highlight>
                <a:srgbClr val="000000"/>
              </a:highlight>
              <a:uFillTx/>
              <a:latin typeface="Arial"/>
            </a:endParaRPr>
          </a:p>
        </p:txBody>
      </p:sp>
      <p:pic>
        <p:nvPicPr>
          <p:cNvPr id="153" name="Image 0" descr="preencoded.png"/>
          <p:cNvPicPr/>
          <p:nvPr/>
        </p:nvPicPr>
        <p:blipFill>
          <a:blip r:embed="rId1"/>
          <a:stretch/>
        </p:blipFill>
        <p:spPr>
          <a:xfrm>
            <a:off x="9450000" y="970560"/>
            <a:ext cx="3902400" cy="231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Text 7"/>
          <p:cNvSpPr/>
          <p:nvPr/>
        </p:nvSpPr>
        <p:spPr>
          <a:xfrm>
            <a:off x="460800" y="4207680"/>
            <a:ext cx="6147000" cy="91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Text 9"/>
          <p:cNvSpPr/>
          <p:nvPr/>
        </p:nvSpPr>
        <p:spPr>
          <a:xfrm>
            <a:off x="460800" y="4207680"/>
            <a:ext cx="7206840" cy="38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DM Sans"/>
                <a:ea typeface="DM Sans"/>
              </a:rPr>
              <a:t>4. Вывести имена и фамилии призывников, 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DM Sans"/>
                <a:ea typeface="DM Sans"/>
              </a:rPr>
              <a:t>у которых есть дети и начальника которых зовут на имя, 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DM Sans"/>
                <a:ea typeface="DM Sans"/>
              </a:rPr>
              <a:t>начинающееся на букву «А»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DM Sans"/>
                <a:ea typeface="DM Sans"/>
              </a:rPr>
              <a:t>Код запроса: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DM Sans"/>
                <a:ea typeface="DM Sans"/>
              </a:rPr>
              <a:t>select Conscript.SecondName, Conscript.FirstName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DM Sans"/>
                <a:ea typeface="DM Sans"/>
              </a:rPr>
              <a:t>from Conscript join Job on Conscript.ID_Job = Job.ID_Job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DM Sans"/>
                <a:ea typeface="DM Sans"/>
              </a:rPr>
              <a:t>join Chief on Job.ID_Chief = Chief.ID_Chief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DM Sans"/>
                <a:ea typeface="DM Sans"/>
              </a:rPr>
              <a:t>join Passport on Conscript.ID_Passport = Passport.ID_Passport 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DM Sans"/>
                <a:ea typeface="DM Sans"/>
              </a:rPr>
              <a:t>where Passport.HasChildren = 'yes' and Chief.SecondName like 'A%'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6" name="Text 10"/>
          <p:cNvSpPr/>
          <p:nvPr/>
        </p:nvSpPr>
        <p:spPr>
          <a:xfrm>
            <a:off x="401400" y="7090920"/>
            <a:ext cx="13708800" cy="2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650"/>
              </a:lnSpc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Text 11"/>
          <p:cNvSpPr/>
          <p:nvPr/>
        </p:nvSpPr>
        <p:spPr>
          <a:xfrm>
            <a:off x="401400" y="7449480"/>
            <a:ext cx="13708800" cy="2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650"/>
              </a:lnSpc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8" name="Image 1" descr="preencoded.png"/>
          <p:cNvPicPr/>
          <p:nvPr/>
        </p:nvPicPr>
        <p:blipFill>
          <a:blip r:embed="rId2"/>
          <a:stretch/>
        </p:blipFill>
        <p:spPr>
          <a:xfrm>
            <a:off x="9448920" y="4377960"/>
            <a:ext cx="3832920" cy="271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Text 12"/>
          <p:cNvSpPr/>
          <p:nvPr/>
        </p:nvSpPr>
        <p:spPr>
          <a:xfrm>
            <a:off x="460800" y="7659720"/>
            <a:ext cx="13708800" cy="2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650"/>
              </a:lnSpc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12600360" y="7380000"/>
            <a:ext cx="1980000" cy="762120"/>
          </a:xfrm>
          <a:prstGeom prst="flowChartProcess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Text 0"/>
          <p:cNvSpPr/>
          <p:nvPr/>
        </p:nvSpPr>
        <p:spPr>
          <a:xfrm>
            <a:off x="6174360" y="541080"/>
            <a:ext cx="6123240" cy="6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051"/>
              </a:lnSpc>
              <a:tabLst>
                <a:tab algn="l" pos="0"/>
              </a:tabLst>
            </a:pPr>
            <a:r>
              <a:rPr b="0" lang="en-US" sz="4050" strike="noStrike" u="none">
                <a:solidFill>
                  <a:srgbClr val="faebeb"/>
                </a:solidFill>
                <a:uFillTx/>
                <a:latin typeface="Times New Roman"/>
                <a:ea typeface="Dela Gothic One"/>
              </a:rPr>
              <a:t>Создание индексов</a:t>
            </a:r>
            <a:endParaRPr b="0" lang="en-GB" sz="4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Text 1"/>
          <p:cNvSpPr/>
          <p:nvPr/>
        </p:nvSpPr>
        <p:spPr>
          <a:xfrm>
            <a:off x="6174360" y="1482840"/>
            <a:ext cx="7767360" cy="49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index idx_ConscriptFirstName on Conscript(FirstName)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index idx_Birthday on Conscript(Birthday)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index idx_HasChildren on Passport(HasChildren)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index idx_ConscriptionDate on Conscription(Date)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index idx_MilitaryRegistrationDate on 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PersonalFile(MilitaryRegistrationDate)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index idx_EmploymentDate on Job(EmploymentDate)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clustered index PK_Chief on Chief(ID_Chief)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clustered index PK_Conscript on Conscript(ID_Conscript)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clustered index PK_Conscription on Conscription(ID_Conscription)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clustered index PK_PersonalFile on PersonalFile(ID_PersonalFile)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clustered index PK_Passport on Passport(ID_Passport)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e5e5"/>
                </a:solidFill>
                <a:uFillTx/>
                <a:latin typeface="Times New Roman"/>
                <a:ea typeface="DM Sans"/>
              </a:rPr>
              <a:t>create clustered index PK_Parents on Parents(ID_Parents)</a:t>
            </a:r>
            <a:endParaRPr b="0" lang="en-GB" sz="2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Text 7"/>
          <p:cNvSpPr/>
          <p:nvPr/>
        </p:nvSpPr>
        <p:spPr>
          <a:xfrm>
            <a:off x="6174360" y="4696200"/>
            <a:ext cx="7767360" cy="31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449"/>
              </a:lnSpc>
              <a:tabLst>
                <a:tab algn="l" pos="0"/>
              </a:tabLst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2600360" y="7380000"/>
            <a:ext cx="1980000" cy="762120"/>
          </a:xfrm>
          <a:prstGeom prst="flowChartProcess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LibreOffice/24.8.6.2$Windows_X86_64 LibreOffice_project/6d98ba145e9a8a39fc57bcc76981d1fb1316c60c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2025-04-23T14:26:03Z</dcterms:created>
  <dc:creator>PptxGenJS</dc:creator>
  <dc:description/>
  <dc:language>en-GB</dc:language>
  <cp:lastModifiedBy/>
  <dcterms:modified xsi:type="dcterms:W3CDTF">2025-04-23T17:48:52Z</dcterms:modified>
  <cp:revision>25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