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350" r:id="rId2"/>
    <p:sldId id="361" r:id="rId3"/>
    <p:sldId id="374" r:id="rId4"/>
    <p:sldId id="377" r:id="rId5"/>
    <p:sldId id="375" r:id="rId6"/>
    <p:sldId id="376" r:id="rId7"/>
    <p:sldId id="373" r:id="rId8"/>
    <p:sldId id="378" r:id="rId9"/>
    <p:sldId id="370" r:id="rId10"/>
    <p:sldId id="3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5" autoAdjust="0"/>
    <p:restoredTop sz="95226" autoAdjust="0"/>
  </p:normalViewPr>
  <p:slideViewPr>
    <p:cSldViewPr snapToGrid="0">
      <p:cViewPr varScale="1">
        <p:scale>
          <a:sx n="108" d="100"/>
          <a:sy n="108" d="100"/>
        </p:scale>
        <p:origin x="1134"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8" y="620715"/>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4" y="1843090"/>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base">
              <a:spcBef>
                <a:spcPct val="0"/>
              </a:spcBef>
              <a:spcAft>
                <a:spcPct val="0"/>
              </a:spcAft>
              <a:defRPr/>
            </a:pPr>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base">
              <a:spcBef>
                <a:spcPct val="0"/>
              </a:spcBef>
              <a:spcAft>
                <a:spcPct val="0"/>
              </a:spcAft>
              <a:defRPr/>
            </a:pPr>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base">
              <a:spcBef>
                <a:spcPct val="0"/>
              </a:spcBef>
              <a:spcAft>
                <a:spcPct val="0"/>
              </a:spcAft>
              <a:defRPr/>
            </a:pPr>
            <a:fld id="{4BF96DDC-2BCC-43C1-8C78-36F5B4DD4365}" type="slidenum">
              <a:rPr lang="en-US" altLang="zh-CN" smtClean="0"/>
              <a:t>‹#›</a:t>
            </a:fld>
            <a:endParaRPr lang="en-US" altLang="zh-CN"/>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A8E82-58CD-E045-8B98-B7A85B79B752}" type="datetime4">
              <a:rPr lang="en-US" smtClean="0"/>
              <a:t>August 25, 2022</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A8E82-58CD-E045-8B98-B7A85B79B752}" type="datetime4">
              <a:rPr lang="en-US" smtClean="0"/>
              <a:t>August 25, 2022</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A8E82-58CD-E045-8B98-B7A85B79B752}" type="datetime4">
              <a:rPr lang="en-US" smtClean="0"/>
              <a:t>August 25, 2022</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A8E82-58CD-E045-8B98-B7A85B79B752}" type="datetime4">
              <a:rPr lang="en-US" smtClean="0"/>
              <a:t>August 25, 2022</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A8E82-58CD-E045-8B98-B7A85B79B752}" type="datetime4">
              <a:rPr lang="en-US" smtClean="0"/>
              <a:t>August 25, 2022</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Footer Placeholder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Footer Placeholder 7"/>
          <p:cNvSpPr>
            <a:spLocks noGrp="1"/>
          </p:cNvSpPr>
          <p:nvPr>
            <p:ph type="ftr" sz="quarter" idx="11"/>
          </p:nvPr>
        </p:nvSpPr>
        <p:spPr/>
        <p:txBody>
          <a:bodyPr/>
          <a:lstStyle/>
          <a:p>
            <a:pPr fontAlgn="base">
              <a:spcBef>
                <a:spcPct val="0"/>
              </a:spcBef>
              <a:spcAft>
                <a:spcPct val="0"/>
              </a:spcAft>
              <a:defRPr/>
            </a:pPr>
            <a:endParaRPr lang="en-US" altLang="zh-CN"/>
          </a:p>
        </p:txBody>
      </p:sp>
      <p:sp>
        <p:nvSpPr>
          <p:cNvPr id="9" name="Slide Number Placeholder 8"/>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Footer Placeholder 2"/>
          <p:cNvSpPr>
            <a:spLocks noGrp="1"/>
          </p:cNvSpPr>
          <p:nvPr>
            <p:ph type="ftr" sz="quarter" idx="11"/>
          </p:nvPr>
        </p:nvSpPr>
        <p:spPr/>
        <p:txBody>
          <a:bodyPr/>
          <a:lstStyle/>
          <a:p>
            <a:pPr fontAlgn="base">
              <a:spcBef>
                <a:spcPct val="0"/>
              </a:spcBef>
              <a:spcAft>
                <a:spcPct val="0"/>
              </a:spcAft>
              <a:defRPr/>
            </a:pPr>
            <a:endParaRPr lang="en-US" altLang="zh-CN"/>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Footer Placeholder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7"/>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Footer Placeholder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a:t>
            </a:fld>
            <a:endParaRPr lang="en-US" altLang="zh-CN"/>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8"/>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2"/>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FCA8E82-58CD-E045-8B98-B7A85B79B752}" type="datetime4">
              <a:rPr lang="en-US" smtClean="0"/>
              <a:t>August 25, 2022</a:t>
            </a:fld>
            <a:endParaRPr lang="en-US" dirty="0">
              <a:latin typeface="+mn-lt"/>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Annual Review</a:t>
            </a:r>
            <a:endParaRPr lang="en-US" b="0"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94A09A9-5501-47C1-A89A-A340965A2BE2}" type="slidenum">
              <a:rPr lang="en-US" smtClean="0"/>
              <a:t>‹#›</a:t>
            </a:fld>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15" y="3110230"/>
            <a:ext cx="6461760" cy="1818005"/>
          </a:xfrm>
        </p:spPr>
        <p:txBody>
          <a:bodyPr anchor="t"/>
          <a:lstStyle/>
          <a:p>
            <a:pPr algn="ctr" defTabSz="457200" fontAlgn="auto">
              <a:spcBef>
                <a:spcPts val="0"/>
              </a:spcBef>
              <a:spcAft>
                <a:spcPts val="0"/>
              </a:spcAft>
              <a:defRPr/>
            </a:pPr>
            <a:r>
              <a:rPr lang="en-US" b="1" dirty="0">
                <a:solidFill>
                  <a:schemeClr val="accent1"/>
                </a:solidFill>
                <a:effectLst>
                  <a:outerShdw blurRad="38100" dist="25400" dir="5400000" algn="ctr" rotWithShape="0">
                    <a:srgbClr val="6E747A">
                      <a:alpha val="43000"/>
                    </a:srgbClr>
                  </a:outerShdw>
                </a:effectLst>
              </a:rPr>
              <a:t>Basic Details of the </a:t>
            </a:r>
            <a:br>
              <a:rPr lang="en-US" b="1" dirty="0">
                <a:solidFill>
                  <a:schemeClr val="accent1"/>
                </a:solidFill>
                <a:effectLst>
                  <a:outerShdw blurRad="38100" dist="25400" dir="5400000" algn="ctr" rotWithShape="0">
                    <a:srgbClr val="6E747A">
                      <a:alpha val="43000"/>
                    </a:srgbClr>
                  </a:outerShdw>
                </a:effectLst>
              </a:rPr>
            </a:br>
            <a:r>
              <a:rPr lang="en-US" b="1" dirty="0">
                <a:solidFill>
                  <a:schemeClr val="accent1"/>
                </a:solidFill>
                <a:effectLst>
                  <a:outerShdw blurRad="38100" dist="25400" dir="5400000" algn="ctr" rotWithShape="0">
                    <a:srgbClr val="6E747A">
                      <a:alpha val="43000"/>
                    </a:srgbClr>
                  </a:outerShdw>
                </a:effectLst>
              </a:rPr>
              <a:t>Team and Problem Statement</a:t>
            </a:r>
          </a:p>
        </p:txBody>
      </p:sp>
      <p:sp>
        <p:nvSpPr>
          <p:cNvPr id="3" name="Text Placeholder 2"/>
          <p:cNvSpPr>
            <a:spLocks noGrp="1"/>
          </p:cNvSpPr>
          <p:nvPr>
            <p:ph type="body" sz="quarter" idx="11"/>
          </p:nvPr>
        </p:nvSpPr>
        <p:spPr>
          <a:xfrm>
            <a:off x="5852962" y="461818"/>
            <a:ext cx="6045695" cy="5015346"/>
          </a:xfrm>
        </p:spPr>
        <p:txBody>
          <a:bodyPr numCol="1"/>
          <a:lstStyle/>
          <a:p>
            <a:r>
              <a:rPr lang="en-US" sz="2000" dirty="0">
                <a:latin typeface="+mj-lt"/>
              </a:rPr>
              <a:t>Ministry/Organization Name/Student Innovation: </a:t>
            </a:r>
          </a:p>
          <a:p>
            <a:r>
              <a:rPr lang="en-US" sz="2000" dirty="0">
                <a:solidFill>
                  <a:schemeClr val="accent5">
                    <a:lumMod val="75000"/>
                  </a:schemeClr>
                </a:solidFill>
                <a:latin typeface="+mj-lt"/>
              </a:rPr>
              <a:t>     </a:t>
            </a:r>
            <a:r>
              <a:rPr lang="en-IN" sz="2000" b="0" i="0" dirty="0">
                <a:solidFill>
                  <a:schemeClr val="accent5">
                    <a:lumMod val="75000"/>
                  </a:schemeClr>
                </a:solidFill>
                <a:effectLst/>
                <a:latin typeface="+mj-lt"/>
              </a:rPr>
              <a:t>University Grants Commission (UGC)</a:t>
            </a:r>
            <a:endParaRPr lang="en-US" sz="2000" dirty="0">
              <a:solidFill>
                <a:schemeClr val="accent5">
                  <a:lumMod val="75000"/>
                </a:schemeClr>
              </a:solidFill>
              <a:latin typeface="+mj-lt"/>
            </a:endParaRPr>
          </a:p>
          <a:p>
            <a:r>
              <a:rPr lang="en-US" sz="2000" dirty="0">
                <a:latin typeface="+mj-lt"/>
              </a:rPr>
              <a:t>PS Code:</a:t>
            </a:r>
            <a:r>
              <a:rPr lang="en-US" dirty="0">
                <a:latin typeface="+mj-lt"/>
              </a:rPr>
              <a:t>  </a:t>
            </a:r>
            <a:r>
              <a:rPr lang="en-US" sz="2000" dirty="0">
                <a:solidFill>
                  <a:schemeClr val="accent5">
                    <a:lumMod val="75000"/>
                  </a:schemeClr>
                </a:solidFill>
                <a:latin typeface="+mj-lt"/>
              </a:rPr>
              <a:t>VS938</a:t>
            </a:r>
          </a:p>
          <a:p>
            <a:r>
              <a:rPr lang="en-US" sz="2000" dirty="0">
                <a:latin typeface="+mj-lt"/>
              </a:rPr>
              <a:t>Problem Statement Title:</a:t>
            </a:r>
            <a:r>
              <a:rPr lang="en-US" dirty="0">
                <a:latin typeface="+mj-lt"/>
              </a:rPr>
              <a:t>  </a:t>
            </a:r>
            <a:r>
              <a:rPr lang="en-GB" sz="2000" dirty="0">
                <a:solidFill>
                  <a:schemeClr val="accent5">
                    <a:lumMod val="75000"/>
                  </a:schemeClr>
                </a:solidFill>
                <a:latin typeface="+mj-lt"/>
              </a:rPr>
              <a:t>Development of centralized student feedback system, accessible to the HEI, concerned university, and the regulatory body for effective monitoring of teaching-learning in the HEI and to have enhanced learning experience for the learners</a:t>
            </a:r>
            <a:endParaRPr lang="en-US" sz="2000" dirty="0">
              <a:solidFill>
                <a:schemeClr val="accent5">
                  <a:lumMod val="75000"/>
                </a:schemeClr>
              </a:solidFill>
              <a:latin typeface="+mj-lt"/>
            </a:endParaRPr>
          </a:p>
          <a:p>
            <a:r>
              <a:rPr lang="en-US" sz="2000" dirty="0">
                <a:latin typeface="+mj-lt"/>
              </a:rPr>
              <a:t>Team Name</a:t>
            </a:r>
            <a:r>
              <a:rPr lang="en-US" sz="2400" dirty="0">
                <a:latin typeface="+mj-lt"/>
              </a:rPr>
              <a:t>: </a:t>
            </a:r>
            <a:r>
              <a:rPr lang="en-US" sz="2000" dirty="0" err="1">
                <a:solidFill>
                  <a:schemeClr val="accent5">
                    <a:lumMod val="75000"/>
                  </a:schemeClr>
                </a:solidFill>
                <a:latin typeface="+mj-lt"/>
              </a:rPr>
              <a:t>Technorites</a:t>
            </a:r>
            <a:endParaRPr lang="en-US" sz="2000" dirty="0">
              <a:solidFill>
                <a:schemeClr val="accent5">
                  <a:lumMod val="75000"/>
                </a:schemeClr>
              </a:solidFill>
              <a:latin typeface="+mj-lt"/>
            </a:endParaRPr>
          </a:p>
          <a:p>
            <a:r>
              <a:rPr lang="en-US" sz="2000" dirty="0">
                <a:latin typeface="+mj-lt"/>
              </a:rPr>
              <a:t>Team Leader Name: </a:t>
            </a:r>
            <a:r>
              <a:rPr lang="en-US" sz="2000" dirty="0">
                <a:solidFill>
                  <a:schemeClr val="accent5">
                    <a:lumMod val="75000"/>
                  </a:schemeClr>
                </a:solidFill>
                <a:latin typeface="+mj-lt"/>
              </a:rPr>
              <a:t>Krishna Agarwal</a:t>
            </a:r>
          </a:p>
          <a:p>
            <a:r>
              <a:rPr lang="en-US" sz="2000" dirty="0">
                <a:latin typeface="+mj-lt"/>
              </a:rPr>
              <a:t>Institute Code: </a:t>
            </a:r>
            <a:r>
              <a:rPr lang="en-US" sz="2000" dirty="0">
                <a:solidFill>
                  <a:schemeClr val="accent5">
                    <a:lumMod val="75000"/>
                  </a:schemeClr>
                </a:solidFill>
                <a:latin typeface="+mj-lt"/>
              </a:rPr>
              <a:t>C-25195</a:t>
            </a:r>
            <a:endParaRPr lang="en-US" sz="2000" dirty="0">
              <a:latin typeface="+mj-lt"/>
            </a:endParaRPr>
          </a:p>
          <a:p>
            <a:r>
              <a:rPr lang="en-US" sz="2000" dirty="0">
                <a:latin typeface="+mj-lt"/>
              </a:rPr>
              <a:t>Institute Name:</a:t>
            </a:r>
            <a:r>
              <a:rPr lang="en-US" dirty="0">
                <a:latin typeface="+mj-lt"/>
              </a:rPr>
              <a:t> </a:t>
            </a:r>
            <a:r>
              <a:rPr lang="en-US" sz="2000" dirty="0">
                <a:solidFill>
                  <a:schemeClr val="accent5">
                    <a:lumMod val="75000"/>
                  </a:schemeClr>
                </a:solidFill>
                <a:latin typeface="+mj-lt"/>
              </a:rPr>
              <a:t>Techno India NJR Institute Of Technology</a:t>
            </a:r>
          </a:p>
          <a:p>
            <a:r>
              <a:rPr lang="en-US" sz="2000" dirty="0">
                <a:latin typeface="+mj-lt"/>
              </a:rPr>
              <a:t>Theme Name: </a:t>
            </a:r>
            <a:r>
              <a:rPr lang="en-US" sz="2000" dirty="0">
                <a:solidFill>
                  <a:schemeClr val="accent5">
                    <a:lumMod val="75000"/>
                  </a:schemeClr>
                </a:solidFill>
                <a:latin typeface="+mj-lt"/>
              </a:rPr>
              <a:t>Miscellaneous</a:t>
            </a:r>
          </a:p>
          <a:p>
            <a:endParaRPr lang="en-US" sz="2000" dirty="0">
              <a:solidFill>
                <a:schemeClr val="accent5">
                  <a:lumMod val="75000"/>
                </a:schemeClr>
              </a:solidFill>
              <a:latin typeface="+mj-lt"/>
            </a:endParaRPr>
          </a:p>
          <a:p>
            <a:endParaRPr lang="en-US" dirty="0">
              <a:latin typeface="+mj-lt"/>
            </a:endParaRP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155" y="158288"/>
            <a:ext cx="5341620" cy="2295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Team Member Details </a:t>
            </a:r>
          </a:p>
        </p:txBody>
      </p:sp>
      <p:sp>
        <p:nvSpPr>
          <p:cNvPr id="3" name="Content Placeholder 2"/>
          <p:cNvSpPr>
            <a:spLocks noGrp="1"/>
          </p:cNvSpPr>
          <p:nvPr>
            <p:ph sz="half" idx="2"/>
          </p:nvPr>
        </p:nvSpPr>
        <p:spPr>
          <a:xfrm>
            <a:off x="609600" y="773430"/>
            <a:ext cx="6292850" cy="4953000"/>
          </a:xfrm>
        </p:spPr>
        <p:txBody>
          <a:bodyPr/>
          <a:lstStyle/>
          <a:p>
            <a:r>
              <a:rPr lang="en-US" sz="1800" b="1" dirty="0">
                <a:solidFill>
                  <a:schemeClr val="tx2">
                    <a:lumMod val="75000"/>
                  </a:schemeClr>
                </a:solidFill>
              </a:rPr>
              <a:t>Team Leader Name: </a:t>
            </a:r>
            <a:r>
              <a:rPr lang="en-US" sz="1800" b="1" dirty="0">
                <a:solidFill>
                  <a:schemeClr val="accent1"/>
                </a:solidFill>
                <a:effectLst>
                  <a:outerShdw blurRad="38100" dist="25400" dir="5400000" algn="ctr" rotWithShape="0">
                    <a:srgbClr val="6E747A">
                      <a:alpha val="43000"/>
                    </a:srgbClr>
                  </a:outerShdw>
                </a:effectLst>
              </a:rPr>
              <a:t>Krishna Agarwal</a:t>
            </a:r>
          </a:p>
          <a:p>
            <a:r>
              <a:rPr lang="en-US" sz="1600" dirty="0"/>
              <a:t>Branch: </a:t>
            </a:r>
            <a:r>
              <a:rPr lang="en-US" sz="1600" dirty="0">
                <a:solidFill>
                  <a:schemeClr val="accent1"/>
                </a:solidFill>
                <a:effectLst>
                  <a:outerShdw blurRad="38100" dist="25400" dir="5400000" algn="ctr" rotWithShape="0">
                    <a:srgbClr val="6E747A">
                      <a:alpha val="43000"/>
                    </a:srgbClr>
                  </a:outerShdw>
                </a:effectLst>
              </a:rPr>
              <a:t>BTech </a:t>
            </a:r>
            <a:r>
              <a:rPr lang="en-US" sz="1600" dirty="0"/>
              <a:t>      Stream: </a:t>
            </a:r>
            <a:r>
              <a:rPr lang="en-US" sz="1600" dirty="0">
                <a:solidFill>
                  <a:schemeClr val="accent1"/>
                </a:solidFill>
                <a:effectLst>
                  <a:outerShdw blurRad="38100" dist="25400" dir="5400000" algn="ctr" rotWithShape="0">
                    <a:srgbClr val="6E747A">
                      <a:alpha val="43000"/>
                    </a:srgbClr>
                  </a:outerShdw>
                </a:effectLst>
              </a:rPr>
              <a:t>Computer Science</a:t>
            </a:r>
            <a:r>
              <a:rPr lang="en-US" sz="1600" dirty="0"/>
              <a:t>	 Year : </a:t>
            </a:r>
            <a:r>
              <a:rPr lang="en-US" sz="1600" dirty="0">
                <a:solidFill>
                  <a:schemeClr val="accent1"/>
                </a:solidFill>
                <a:effectLst>
                  <a:outerShdw blurRad="38100" dist="25400" dir="5400000" algn="ctr" rotWithShape="0">
                    <a:srgbClr val="6E747A">
                      <a:alpha val="43000"/>
                    </a:srgbClr>
                  </a:outerShdw>
                </a:effectLst>
              </a:rPr>
              <a:t>II</a:t>
            </a:r>
            <a:endParaRPr lang="en-US" sz="900" dirty="0">
              <a:solidFill>
                <a:schemeClr val="accent1"/>
              </a:solidFill>
              <a:effectLst>
                <a:outerShdw blurRad="38100" dist="25400" dir="5400000" algn="ctr" rotWithShape="0">
                  <a:srgbClr val="6E747A">
                    <a:alpha val="43000"/>
                  </a:srgbClr>
                </a:outerShdw>
              </a:effectLst>
            </a:endParaRPr>
          </a:p>
          <a:p>
            <a:pPr marL="0" indent="0">
              <a:buNone/>
            </a:pPr>
            <a:endParaRPr lang="en-US" sz="1600" dirty="0">
              <a:solidFill>
                <a:schemeClr val="accent1"/>
              </a:solidFill>
              <a:effectLst>
                <a:outerShdw blurRad="38100" dist="25400" dir="5400000" algn="ctr" rotWithShape="0">
                  <a:srgbClr val="6E747A">
                    <a:alpha val="43000"/>
                  </a:srgbClr>
                </a:outerShdw>
              </a:effectLst>
            </a:endParaRPr>
          </a:p>
          <a:p>
            <a:r>
              <a:rPr lang="en-US" sz="1600" b="1" dirty="0">
                <a:solidFill>
                  <a:schemeClr val="tx2">
                    <a:lumMod val="75000"/>
                  </a:schemeClr>
                </a:solidFill>
              </a:rPr>
              <a:t>Team Member 1 Name: </a:t>
            </a:r>
            <a:r>
              <a:rPr lang="en-US" sz="1600" b="1" dirty="0">
                <a:solidFill>
                  <a:schemeClr val="accent1"/>
                </a:solidFill>
                <a:effectLst>
                  <a:outerShdw blurRad="38100" dist="25400" dir="5400000" algn="ctr" rotWithShape="0">
                    <a:srgbClr val="6E747A">
                      <a:alpha val="43000"/>
                    </a:srgbClr>
                  </a:outerShdw>
                </a:effectLst>
              </a:rPr>
              <a:t>Sunil Kumawat</a:t>
            </a:r>
          </a:p>
          <a:p>
            <a:r>
              <a:rPr lang="en-US" sz="1600" dirty="0">
                <a:sym typeface="+mn-ea"/>
              </a:rPr>
              <a:t>Branch:</a:t>
            </a:r>
            <a:r>
              <a:rPr lang="en-US" sz="1600" dirty="0">
                <a:solidFill>
                  <a:schemeClr val="accent1"/>
                </a:solidFill>
                <a:effectLst>
                  <a:outerShdw blurRad="38100" dist="25400" dir="5400000" algn="ctr" rotWithShape="0">
                    <a:srgbClr val="6E747A">
                      <a:alpha val="43000"/>
                    </a:srgbClr>
                  </a:outerShdw>
                </a:effectLst>
                <a:sym typeface="+mn-ea"/>
              </a:rPr>
              <a:t> BTech</a:t>
            </a:r>
            <a:r>
              <a:rPr lang="en-US" sz="1600" dirty="0">
                <a:sym typeface="+mn-ea"/>
              </a:rPr>
              <a:t>       Stream: </a:t>
            </a:r>
            <a:r>
              <a:rPr lang="en-US" sz="1600" dirty="0">
                <a:solidFill>
                  <a:schemeClr val="accent1"/>
                </a:solidFill>
                <a:effectLst>
                  <a:outerShdw blurRad="38100" dist="25400" dir="5400000" algn="ctr" rotWithShape="0">
                    <a:srgbClr val="6E747A">
                      <a:alpha val="43000"/>
                    </a:srgbClr>
                  </a:outerShdw>
                </a:effectLst>
                <a:sym typeface="+mn-ea"/>
              </a:rPr>
              <a:t>Computer Science</a:t>
            </a:r>
            <a:r>
              <a:rPr lang="en-US" sz="1600" dirty="0">
                <a:sym typeface="+mn-ea"/>
              </a:rPr>
              <a:t>	  Year :</a:t>
            </a:r>
            <a:r>
              <a:rPr lang="en-US" sz="1600" dirty="0">
                <a:solidFill>
                  <a:schemeClr val="accent1"/>
                </a:solidFill>
                <a:effectLst>
                  <a:outerShdw blurRad="38100" dist="25400" dir="5400000" algn="ctr" rotWithShape="0">
                    <a:srgbClr val="6E747A">
                      <a:alpha val="43000"/>
                    </a:srgbClr>
                  </a:outerShdw>
                </a:effectLst>
                <a:sym typeface="+mn-ea"/>
              </a:rPr>
              <a:t> II</a:t>
            </a:r>
          </a:p>
          <a:p>
            <a:endParaRPr lang="en-US" sz="1600" dirty="0">
              <a:solidFill>
                <a:schemeClr val="accent1"/>
              </a:solidFill>
              <a:effectLst>
                <a:outerShdw blurRad="38100" dist="25400" dir="5400000" algn="ctr" rotWithShape="0">
                  <a:srgbClr val="6E747A">
                    <a:alpha val="43000"/>
                  </a:srgbClr>
                </a:outerShdw>
              </a:effectLst>
            </a:endParaRPr>
          </a:p>
          <a:p>
            <a:r>
              <a:rPr lang="en-US" sz="1600" b="1" dirty="0">
                <a:solidFill>
                  <a:schemeClr val="tx2">
                    <a:lumMod val="75000"/>
                  </a:schemeClr>
                </a:solidFill>
              </a:rPr>
              <a:t>Team Member 2 Name: </a:t>
            </a:r>
            <a:r>
              <a:rPr lang="en-US" sz="1600" b="1" dirty="0">
                <a:solidFill>
                  <a:schemeClr val="accent1"/>
                </a:solidFill>
                <a:effectLst>
                  <a:outerShdw blurRad="38100" dist="25400" dir="5400000" algn="ctr" rotWithShape="0">
                    <a:srgbClr val="6E747A">
                      <a:alpha val="43000"/>
                    </a:srgbClr>
                  </a:outerShdw>
                </a:effectLst>
              </a:rPr>
              <a:t>Dharmik Patel</a:t>
            </a:r>
            <a:endParaRPr lang="en-US" sz="1600" b="1" dirty="0">
              <a:solidFill>
                <a:schemeClr val="tx2">
                  <a:lumMod val="75000"/>
                </a:schemeClr>
              </a:solidFill>
            </a:endParaRPr>
          </a:p>
          <a:p>
            <a:r>
              <a:rPr lang="en-US" sz="1600" dirty="0">
                <a:sym typeface="+mn-ea"/>
              </a:rPr>
              <a:t>Branch: </a:t>
            </a:r>
            <a:r>
              <a:rPr lang="en-US" sz="1600" dirty="0">
                <a:solidFill>
                  <a:schemeClr val="accent1"/>
                </a:solidFill>
                <a:effectLst>
                  <a:outerShdw blurRad="38100" dist="25400" dir="5400000" algn="ctr" rotWithShape="0">
                    <a:srgbClr val="6E747A">
                      <a:alpha val="43000"/>
                    </a:srgbClr>
                  </a:outerShdw>
                </a:effectLst>
                <a:sym typeface="+mn-ea"/>
              </a:rPr>
              <a:t>BTech </a:t>
            </a:r>
            <a:r>
              <a:rPr lang="en-US" sz="1600" dirty="0">
                <a:sym typeface="+mn-ea"/>
              </a:rPr>
              <a:t>      Stream: </a:t>
            </a:r>
            <a:r>
              <a:rPr lang="en-US" sz="1600" dirty="0">
                <a:solidFill>
                  <a:schemeClr val="accent1"/>
                </a:solidFill>
                <a:effectLst>
                  <a:outerShdw blurRad="38100" dist="25400" dir="5400000" algn="ctr" rotWithShape="0">
                    <a:srgbClr val="6E747A">
                      <a:alpha val="43000"/>
                    </a:srgbClr>
                  </a:outerShdw>
                </a:effectLst>
                <a:sym typeface="+mn-ea"/>
              </a:rPr>
              <a:t>Computer Science</a:t>
            </a:r>
            <a:r>
              <a:rPr lang="en-US" sz="1600" dirty="0">
                <a:sym typeface="+mn-ea"/>
              </a:rPr>
              <a:t>	  Year :</a:t>
            </a:r>
            <a:r>
              <a:rPr lang="en-US" sz="1600" dirty="0">
                <a:solidFill>
                  <a:schemeClr val="accent1"/>
                </a:solidFill>
                <a:effectLst>
                  <a:outerShdw blurRad="38100" dist="25400" dir="5400000" algn="ctr" rotWithShape="0">
                    <a:srgbClr val="6E747A">
                      <a:alpha val="43000"/>
                    </a:srgbClr>
                  </a:outerShdw>
                </a:effectLst>
                <a:sym typeface="+mn-ea"/>
              </a:rPr>
              <a:t> II</a:t>
            </a:r>
          </a:p>
          <a:p>
            <a:endParaRPr lang="en-US" sz="1600" dirty="0">
              <a:solidFill>
                <a:schemeClr val="accent1"/>
              </a:solidFill>
              <a:effectLst>
                <a:outerShdw blurRad="38100" dist="25400" dir="5400000" algn="ctr" rotWithShape="0">
                  <a:srgbClr val="6E747A">
                    <a:alpha val="43000"/>
                  </a:srgbClr>
                </a:outerShdw>
              </a:effectLst>
            </a:endParaRPr>
          </a:p>
          <a:p>
            <a:r>
              <a:rPr lang="en-US" sz="1600" b="1" dirty="0">
                <a:solidFill>
                  <a:schemeClr val="tx2">
                    <a:lumMod val="75000"/>
                  </a:schemeClr>
                </a:solidFill>
              </a:rPr>
              <a:t>Team Member 3 Name: </a:t>
            </a:r>
            <a:r>
              <a:rPr lang="en-US" sz="1600" b="1" dirty="0">
                <a:solidFill>
                  <a:schemeClr val="accent1"/>
                </a:solidFill>
                <a:effectLst>
                  <a:outerShdw blurRad="38100" dist="25400" dir="5400000" algn="ctr" rotWithShape="0">
                    <a:srgbClr val="6E747A">
                      <a:alpha val="43000"/>
                    </a:srgbClr>
                  </a:outerShdw>
                </a:effectLst>
              </a:rPr>
              <a:t>Vineet Agarwal</a:t>
            </a:r>
            <a:endParaRPr lang="en-US" sz="1600" b="1" dirty="0">
              <a:solidFill>
                <a:schemeClr val="tx2">
                  <a:lumMod val="75000"/>
                </a:schemeClr>
              </a:solidFill>
            </a:endParaRPr>
          </a:p>
          <a:p>
            <a:r>
              <a:rPr lang="en-US" sz="1600" dirty="0">
                <a:sym typeface="+mn-ea"/>
              </a:rPr>
              <a:t>Branch: </a:t>
            </a:r>
            <a:r>
              <a:rPr lang="en-US" sz="1600" dirty="0">
                <a:solidFill>
                  <a:schemeClr val="accent1"/>
                </a:solidFill>
                <a:effectLst>
                  <a:outerShdw blurRad="38100" dist="25400" dir="5400000" algn="ctr" rotWithShape="0">
                    <a:srgbClr val="6E747A">
                      <a:alpha val="43000"/>
                    </a:srgbClr>
                  </a:outerShdw>
                </a:effectLst>
                <a:sym typeface="+mn-ea"/>
              </a:rPr>
              <a:t>BTech</a:t>
            </a:r>
            <a:r>
              <a:rPr lang="en-US" sz="1600" dirty="0">
                <a:sym typeface="+mn-ea"/>
              </a:rPr>
              <a:t>       Stream: </a:t>
            </a:r>
            <a:r>
              <a:rPr lang="en-US" sz="1600" dirty="0">
                <a:solidFill>
                  <a:schemeClr val="accent1"/>
                </a:solidFill>
                <a:effectLst>
                  <a:outerShdw blurRad="38100" dist="25400" dir="5400000" algn="ctr" rotWithShape="0">
                    <a:srgbClr val="6E747A">
                      <a:alpha val="43000"/>
                    </a:srgbClr>
                  </a:outerShdw>
                </a:effectLst>
                <a:sym typeface="+mn-ea"/>
              </a:rPr>
              <a:t>Computer Science</a:t>
            </a:r>
            <a:r>
              <a:rPr lang="en-US" sz="1600" dirty="0">
                <a:sym typeface="+mn-ea"/>
              </a:rPr>
              <a:t>	  Year : </a:t>
            </a:r>
            <a:r>
              <a:rPr lang="en-US" sz="1600" dirty="0">
                <a:solidFill>
                  <a:schemeClr val="accent1"/>
                </a:solidFill>
                <a:effectLst>
                  <a:outerShdw blurRad="38100" dist="25400" dir="5400000" algn="ctr" rotWithShape="0">
                    <a:srgbClr val="6E747A">
                      <a:alpha val="43000"/>
                    </a:srgbClr>
                  </a:outerShdw>
                </a:effectLst>
                <a:sym typeface="+mn-ea"/>
              </a:rPr>
              <a:t>II</a:t>
            </a:r>
          </a:p>
          <a:p>
            <a:endParaRPr lang="en-US" sz="1600" dirty="0">
              <a:solidFill>
                <a:schemeClr val="accent1"/>
              </a:solidFill>
              <a:effectLst>
                <a:outerShdw blurRad="38100" dist="25400" dir="5400000" algn="ctr" rotWithShape="0">
                  <a:srgbClr val="6E747A">
                    <a:alpha val="43000"/>
                  </a:srgbClr>
                </a:outerShdw>
              </a:effectLst>
            </a:endParaRPr>
          </a:p>
          <a:p>
            <a:r>
              <a:rPr lang="en-US" sz="1600" b="1" dirty="0">
                <a:solidFill>
                  <a:schemeClr val="tx2">
                    <a:lumMod val="75000"/>
                  </a:schemeClr>
                </a:solidFill>
              </a:rPr>
              <a:t>Team Member 4 Name: </a:t>
            </a:r>
            <a:r>
              <a:rPr lang="en-US" sz="1600" b="1" dirty="0">
                <a:solidFill>
                  <a:schemeClr val="accent1"/>
                </a:solidFill>
                <a:effectLst>
                  <a:outerShdw blurRad="38100" dist="25400" dir="5400000" algn="ctr" rotWithShape="0">
                    <a:srgbClr val="6E747A">
                      <a:alpha val="43000"/>
                    </a:srgbClr>
                  </a:outerShdw>
                </a:effectLst>
              </a:rPr>
              <a:t>Monish Soni</a:t>
            </a:r>
          </a:p>
          <a:p>
            <a:r>
              <a:rPr lang="en-US" sz="1600" dirty="0">
                <a:sym typeface="+mn-ea"/>
              </a:rPr>
              <a:t>Branch: </a:t>
            </a:r>
            <a:r>
              <a:rPr lang="en-US" sz="1600" dirty="0">
                <a:solidFill>
                  <a:schemeClr val="accent1"/>
                </a:solidFill>
                <a:effectLst>
                  <a:outerShdw blurRad="38100" dist="25400" dir="5400000" algn="ctr" rotWithShape="0">
                    <a:srgbClr val="6E747A">
                      <a:alpha val="43000"/>
                    </a:srgbClr>
                  </a:outerShdw>
                </a:effectLst>
                <a:sym typeface="+mn-ea"/>
              </a:rPr>
              <a:t>BTech</a:t>
            </a:r>
            <a:r>
              <a:rPr lang="en-US" sz="1600" dirty="0">
                <a:sym typeface="+mn-ea"/>
              </a:rPr>
              <a:t>       Stream: </a:t>
            </a:r>
            <a:r>
              <a:rPr lang="en-US" sz="1600" dirty="0">
                <a:solidFill>
                  <a:schemeClr val="accent1"/>
                </a:solidFill>
                <a:effectLst>
                  <a:outerShdw blurRad="38100" dist="25400" dir="5400000" algn="ctr" rotWithShape="0">
                    <a:srgbClr val="6E747A">
                      <a:alpha val="43000"/>
                    </a:srgbClr>
                  </a:outerShdw>
                </a:effectLst>
                <a:sym typeface="+mn-ea"/>
              </a:rPr>
              <a:t>Computer Science</a:t>
            </a:r>
            <a:r>
              <a:rPr lang="en-US" sz="1600" dirty="0">
                <a:sym typeface="+mn-ea"/>
              </a:rPr>
              <a:t>	  Year : </a:t>
            </a:r>
            <a:r>
              <a:rPr lang="en-US" sz="1600" dirty="0">
                <a:solidFill>
                  <a:schemeClr val="accent1"/>
                </a:solidFill>
                <a:effectLst>
                  <a:outerShdw blurRad="38100" dist="25400" dir="5400000" algn="ctr" rotWithShape="0">
                    <a:srgbClr val="6E747A">
                      <a:alpha val="43000"/>
                    </a:srgbClr>
                  </a:outerShdw>
                </a:effectLst>
                <a:sym typeface="+mn-ea"/>
              </a:rPr>
              <a:t>II</a:t>
            </a:r>
          </a:p>
          <a:p>
            <a:endParaRPr lang="en-US" sz="1600" dirty="0">
              <a:solidFill>
                <a:schemeClr val="accent1"/>
              </a:solidFill>
              <a:effectLst>
                <a:outerShdw blurRad="38100" dist="25400" dir="5400000" algn="ctr" rotWithShape="0">
                  <a:srgbClr val="6E747A">
                    <a:alpha val="43000"/>
                  </a:srgbClr>
                </a:outerShdw>
              </a:effectLst>
            </a:endParaRPr>
          </a:p>
          <a:p>
            <a:r>
              <a:rPr lang="en-US" sz="1600" b="1" dirty="0">
                <a:solidFill>
                  <a:schemeClr val="tx2">
                    <a:lumMod val="75000"/>
                  </a:schemeClr>
                </a:solidFill>
              </a:rPr>
              <a:t>Team Member 5 Name: </a:t>
            </a:r>
            <a:r>
              <a:rPr lang="en-US" sz="1600" b="1" dirty="0">
                <a:solidFill>
                  <a:schemeClr val="accent1"/>
                </a:solidFill>
                <a:effectLst>
                  <a:outerShdw blurRad="38100" dist="25400" dir="5400000" algn="ctr" rotWithShape="0">
                    <a:srgbClr val="6E747A">
                      <a:alpha val="43000"/>
                    </a:srgbClr>
                  </a:outerShdw>
                </a:effectLst>
              </a:rPr>
              <a:t>Syed Nida Ali</a:t>
            </a:r>
          </a:p>
          <a:p>
            <a:r>
              <a:rPr lang="en-US" sz="1600" dirty="0">
                <a:sym typeface="+mn-ea"/>
              </a:rPr>
              <a:t>Branch: </a:t>
            </a:r>
            <a:r>
              <a:rPr lang="en-US" sz="1600" dirty="0">
                <a:solidFill>
                  <a:schemeClr val="accent1"/>
                </a:solidFill>
                <a:effectLst>
                  <a:outerShdw blurRad="38100" dist="25400" dir="5400000" algn="ctr" rotWithShape="0">
                    <a:srgbClr val="6E747A">
                      <a:alpha val="43000"/>
                    </a:srgbClr>
                  </a:outerShdw>
                </a:effectLst>
                <a:sym typeface="+mn-ea"/>
              </a:rPr>
              <a:t>BTech</a:t>
            </a:r>
            <a:r>
              <a:rPr lang="en-US" sz="1600" dirty="0">
                <a:sym typeface="+mn-ea"/>
              </a:rPr>
              <a:t>       Stream: </a:t>
            </a:r>
            <a:r>
              <a:rPr lang="en-US" sz="1600" dirty="0">
                <a:solidFill>
                  <a:schemeClr val="accent1"/>
                </a:solidFill>
                <a:effectLst>
                  <a:outerShdw blurRad="38100" dist="25400" dir="5400000" algn="ctr" rotWithShape="0">
                    <a:srgbClr val="6E747A">
                      <a:alpha val="43000"/>
                    </a:srgbClr>
                  </a:outerShdw>
                </a:effectLst>
                <a:sym typeface="+mn-ea"/>
              </a:rPr>
              <a:t>Computer Science</a:t>
            </a:r>
            <a:r>
              <a:rPr lang="en-US" sz="1600" dirty="0">
                <a:sym typeface="+mn-ea"/>
              </a:rPr>
              <a:t>	  Year : </a:t>
            </a:r>
            <a:r>
              <a:rPr lang="en-US" sz="1600" dirty="0">
                <a:solidFill>
                  <a:schemeClr val="accent1"/>
                </a:solidFill>
                <a:effectLst>
                  <a:outerShdw blurRad="38100" dist="25400" dir="5400000" algn="ctr" rotWithShape="0">
                    <a:srgbClr val="6E747A">
                      <a:alpha val="43000"/>
                    </a:srgbClr>
                  </a:outerShdw>
                </a:effectLst>
                <a:sym typeface="+mn-ea"/>
              </a:rPr>
              <a:t>II</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21805" y="1785622"/>
            <a:ext cx="5162550" cy="2218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txBox="1"/>
          <p:nvPr/>
        </p:nvSpPr>
        <p:spPr>
          <a:xfrm>
            <a:off x="8894618" y="1296731"/>
            <a:ext cx="2715492" cy="5036820"/>
          </a:xfrm>
          <a:prstGeom prst="rect">
            <a:avLst/>
          </a:prstGeom>
          <a:ln>
            <a:solidFill>
              <a:schemeClr val="bg1"/>
            </a:solidFill>
          </a:ln>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2800" dirty="0">
                <a:solidFill>
                  <a:schemeClr val="tx2"/>
                </a:solidFill>
                <a:latin typeface="Arial Narrow" panose="020B0606020202030204" pitchFamily="34" charset="0"/>
              </a:rPr>
              <a:t>FRONTEND :</a:t>
            </a:r>
            <a:endParaRPr lang="en-US" dirty="0">
              <a:solidFill>
                <a:schemeClr val="tx2"/>
              </a:solidFill>
              <a:latin typeface="Arial Narrow" panose="020B0606020202030204" pitchFamily="34" charset="0"/>
            </a:endParaRPr>
          </a:p>
          <a:p>
            <a:pPr marL="283210" indent="-283210" algn="just" fontAlgn="t">
              <a:spcBef>
                <a:spcPts val="0"/>
              </a:spcBef>
              <a:buSzPts val="1800"/>
              <a:buFont typeface="Wingdings" panose="05000000000000000000" pitchFamily="2" charset="2"/>
              <a:buChar char="§"/>
            </a:pPr>
            <a:r>
              <a:rPr lang="en-GB" sz="1800" b="1" dirty="0">
                <a:solidFill>
                  <a:srgbClr val="C66762"/>
                </a:solidFill>
                <a:latin typeface="Arial" panose="020B0604020202020204" pitchFamily="34" charset="0"/>
                <a:ea typeface="SimSun" panose="02010600030101010101" pitchFamily="2" charset="-122"/>
              </a:rPr>
              <a:t>HTML</a:t>
            </a:r>
            <a:endParaRPr lang="en-IN" sz="1800" dirty="0">
              <a:latin typeface="Arial" panose="020B0604020202020204" pitchFamily="34" charset="0"/>
            </a:endParaRP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CSS</a:t>
            </a:r>
            <a:endParaRPr lang="en-IN" sz="1800" dirty="0">
              <a:latin typeface="Arial" panose="020B0604020202020204" pitchFamily="34" charset="0"/>
            </a:endParaRP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BOOTSTRAP</a:t>
            </a: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JAVASCRIPT</a:t>
            </a: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Google Charts</a:t>
            </a:r>
          </a:p>
          <a:p>
            <a:pPr marL="285750" indent="-285750" algn="just" fontAlgn="t">
              <a:spcBef>
                <a:spcPts val="0"/>
              </a:spcBef>
              <a:buFont typeface="Arial" panose="020B0604020202020204" pitchFamily="34" charset="0"/>
              <a:buChar char="•"/>
            </a:pPr>
            <a:endParaRPr lang="en-GB" sz="1800" b="1" dirty="0">
              <a:solidFill>
                <a:srgbClr val="C66762"/>
              </a:solidFill>
              <a:latin typeface="Arial" panose="020B0604020202020204" pitchFamily="34" charset="0"/>
              <a:ea typeface="SimSun" panose="02010600030101010101" pitchFamily="2" charset="-122"/>
            </a:endParaRPr>
          </a:p>
          <a:p>
            <a:pPr algn="just" fontAlgn="t">
              <a:spcBef>
                <a:spcPts val="0"/>
              </a:spcBef>
            </a:pPr>
            <a:r>
              <a:rPr lang="en-GB" sz="2800" dirty="0">
                <a:solidFill>
                  <a:schemeClr val="tx1"/>
                </a:solidFill>
                <a:latin typeface="Arial Narrow" panose="020B0606020202030204" pitchFamily="34" charset="0"/>
                <a:ea typeface="SimSun" panose="02010600030101010101" pitchFamily="2" charset="-122"/>
              </a:rPr>
              <a:t>BACKEND :</a:t>
            </a:r>
            <a:endParaRPr lang="en-IN" sz="1800" dirty="0">
              <a:latin typeface="Arial" panose="020B0604020202020204" pitchFamily="34" charset="0"/>
            </a:endParaRP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PHP</a:t>
            </a: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JAVASCRIPT</a:t>
            </a:r>
          </a:p>
          <a:p>
            <a:pPr algn="just" fontAlgn="t">
              <a:spcBef>
                <a:spcPts val="0"/>
              </a:spcBef>
            </a:pPr>
            <a:endParaRPr lang="en-GB" sz="1800" b="1" dirty="0">
              <a:solidFill>
                <a:srgbClr val="C66762"/>
              </a:solidFill>
              <a:latin typeface="Arial" panose="020B0604020202020204" pitchFamily="34" charset="0"/>
              <a:ea typeface="SimSun" panose="02010600030101010101" pitchFamily="2" charset="-122"/>
            </a:endParaRPr>
          </a:p>
          <a:p>
            <a:pPr algn="just" fontAlgn="t">
              <a:spcBef>
                <a:spcPts val="0"/>
              </a:spcBef>
            </a:pPr>
            <a:r>
              <a:rPr lang="en-GB" sz="2800" dirty="0">
                <a:solidFill>
                  <a:schemeClr val="tx1"/>
                </a:solidFill>
                <a:latin typeface="Arial Narrow" panose="020B0606020202030204" pitchFamily="34" charset="0"/>
                <a:ea typeface="SimSun" panose="02010600030101010101" pitchFamily="2" charset="-122"/>
              </a:rPr>
              <a:t>DATABASE :</a:t>
            </a:r>
            <a:endParaRPr lang="en-IN" sz="2800" dirty="0">
              <a:solidFill>
                <a:schemeClr val="tx1"/>
              </a:solidFill>
              <a:latin typeface="Arial Narrow" panose="020B0606020202030204" pitchFamily="34" charset="0"/>
            </a:endParaRP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MYSQL</a:t>
            </a:r>
          </a:p>
          <a:p>
            <a:pPr marL="285750" indent="-285750" algn="just" fontAlgn="t">
              <a:spcBef>
                <a:spcPts val="0"/>
              </a:spcBef>
              <a:buFont typeface="Arial" panose="020B0604020202020204" pitchFamily="34" charset="0"/>
              <a:buChar char="•"/>
            </a:pPr>
            <a:r>
              <a:rPr lang="en-GB" sz="1800" b="1" dirty="0">
                <a:solidFill>
                  <a:srgbClr val="C66762"/>
                </a:solidFill>
                <a:latin typeface="Arial" panose="020B0604020202020204" pitchFamily="34" charset="0"/>
                <a:ea typeface="SimSun" panose="02010600030101010101" pitchFamily="2" charset="-122"/>
              </a:rPr>
              <a:t>SQL WORKBENCH</a:t>
            </a:r>
            <a:endParaRPr lang="en-IN" sz="1800" dirty="0">
              <a:latin typeface="Arial" panose="020B0604020202020204" pitchFamily="34" charset="0"/>
            </a:endParaRPr>
          </a:p>
          <a:p>
            <a:pPr algn="just"/>
            <a:endParaRPr lang="en-US" sz="2800" dirty="0"/>
          </a:p>
          <a:p>
            <a:pPr algn="just"/>
            <a:endParaRPr lang="en-US" dirty="0"/>
          </a:p>
        </p:txBody>
      </p:sp>
      <p:sp>
        <p:nvSpPr>
          <p:cNvPr id="6" name="TextBox 5"/>
          <p:cNvSpPr txBox="1"/>
          <p:nvPr/>
        </p:nvSpPr>
        <p:spPr>
          <a:xfrm>
            <a:off x="914396" y="524449"/>
            <a:ext cx="7554686" cy="4955203"/>
          </a:xfrm>
          <a:prstGeom prst="rect">
            <a:avLst/>
          </a:prstGeom>
          <a:noFill/>
        </p:spPr>
        <p:txBody>
          <a:bodyPr wrap="square" rtlCol="0">
            <a:spAutoFit/>
          </a:bodyPr>
          <a:lstStyle/>
          <a:p>
            <a:pPr algn="ctr"/>
            <a:r>
              <a:rPr lang="en-GB" altLang="en-GB" sz="2800" dirty="0"/>
              <a:t>IDEA </a:t>
            </a:r>
            <a:r>
              <a:rPr lang="en-US" altLang="en-GB" sz="2800" dirty="0">
                <a:effectLst/>
              </a:rPr>
              <a:t>/ APPROACH</a:t>
            </a:r>
          </a:p>
          <a:p>
            <a:pPr algn="ctr"/>
            <a:endParaRPr lang="en-US" altLang="en-GB" dirty="0">
              <a:solidFill>
                <a:schemeClr val="accent5">
                  <a:lumMod val="75000"/>
                </a:schemeClr>
              </a:solidFill>
              <a:sym typeface="+mn-ea"/>
            </a:endParaRPr>
          </a:p>
          <a:p>
            <a:pPr marL="285750" indent="-285750">
              <a:buFont typeface="Wingdings" panose="05000000000000000000" pitchFamily="2" charset="2"/>
              <a:buChar char="q"/>
            </a:pPr>
            <a:r>
              <a:rPr lang="en-US" altLang="en-GB" dirty="0">
                <a:solidFill>
                  <a:schemeClr val="accent5">
                    <a:lumMod val="75000"/>
                  </a:schemeClr>
                </a:solidFill>
                <a:sym typeface="+mn-ea"/>
              </a:rPr>
              <a:t>The main objective behind here is to present a centralized and transparent portal where every individual associated with any educational body can give their feedback which in the future can be helpful to enhance and develop learning experience for learners.</a:t>
            </a:r>
          </a:p>
          <a:p>
            <a:pPr marL="285750" indent="-285750">
              <a:buFont typeface="Wingdings" panose="05000000000000000000" pitchFamily="2" charset="2"/>
              <a:buChar char="q"/>
            </a:pPr>
            <a:endParaRPr lang="en-US" altLang="en-GB" dirty="0">
              <a:solidFill>
                <a:schemeClr val="accent5">
                  <a:lumMod val="75000"/>
                </a:schemeClr>
              </a:solidFill>
              <a:sym typeface="+mn-ea"/>
            </a:endParaRPr>
          </a:p>
          <a:p>
            <a:pPr marL="285750" indent="-285750">
              <a:buFont typeface="Wingdings" panose="05000000000000000000" pitchFamily="2" charset="2"/>
              <a:buChar char="q"/>
            </a:pPr>
            <a:r>
              <a:rPr lang="en-US" altLang="en-GB" dirty="0">
                <a:solidFill>
                  <a:schemeClr val="accent5">
                    <a:lumMod val="75000"/>
                  </a:schemeClr>
                </a:solidFill>
                <a:sym typeface="+mn-ea"/>
              </a:rPr>
              <a:t>The reports in a graphical format that are generated will be comparable on both state and region-wise basis effectively.</a:t>
            </a:r>
          </a:p>
          <a:p>
            <a:pPr marL="285750" indent="-285750">
              <a:buFont typeface="Wingdings" panose="05000000000000000000" pitchFamily="2" charset="2"/>
              <a:buChar char="q"/>
            </a:pPr>
            <a:endParaRPr lang="en-US" altLang="en-GB" dirty="0">
              <a:solidFill>
                <a:schemeClr val="accent5">
                  <a:lumMod val="75000"/>
                </a:schemeClr>
              </a:solidFill>
              <a:sym typeface="+mn-ea"/>
            </a:endParaRPr>
          </a:p>
          <a:p>
            <a:pPr marL="285750" indent="-285750">
              <a:buFont typeface="Wingdings" panose="05000000000000000000" pitchFamily="2" charset="2"/>
              <a:buChar char="q"/>
            </a:pPr>
            <a:r>
              <a:rPr lang="en-US" altLang="en-GB" dirty="0">
                <a:solidFill>
                  <a:schemeClr val="accent5">
                    <a:lumMod val="75000"/>
                  </a:schemeClr>
                </a:solidFill>
                <a:sym typeface="+mn-ea"/>
              </a:rPr>
              <a:t>HEIs can keep a check on their institution performances and implementations in the education system. The feedback forms will be accessible to Students, Parents, Alumni, Employer, Faculty.</a:t>
            </a:r>
          </a:p>
          <a:p>
            <a:pPr marL="285750" indent="-285750">
              <a:buFont typeface="Wingdings" panose="05000000000000000000" pitchFamily="2" charset="2"/>
              <a:buChar char="q"/>
            </a:pPr>
            <a:endParaRPr lang="en-US" altLang="en-GB" dirty="0">
              <a:solidFill>
                <a:schemeClr val="accent5">
                  <a:lumMod val="75000"/>
                </a:schemeClr>
              </a:solidFill>
              <a:sym typeface="+mn-ea"/>
            </a:endParaRPr>
          </a:p>
          <a:p>
            <a:pPr marL="285750" indent="-285750">
              <a:buFont typeface="Wingdings" panose="05000000000000000000" pitchFamily="2" charset="2"/>
              <a:buChar char="q"/>
            </a:pPr>
            <a:r>
              <a:rPr lang="en-US" altLang="en-GB" dirty="0">
                <a:solidFill>
                  <a:schemeClr val="accent5">
                    <a:lumMod val="75000"/>
                  </a:schemeClr>
                </a:solidFill>
                <a:sym typeface="+mn-ea"/>
              </a:rPr>
              <a:t>HEIs can control the flow of feedback, that is, they can separately maintain and create reports according to the participation of stakeholders. </a:t>
            </a:r>
            <a:endParaRPr lang="en-GB" dirty="0">
              <a:solidFill>
                <a:schemeClr val="accent5">
                  <a:lumMod val="75000"/>
                </a:schemeClr>
              </a:solidFill>
            </a:endParaRPr>
          </a:p>
        </p:txBody>
      </p:sp>
      <p:sp>
        <p:nvSpPr>
          <p:cNvPr id="4" name="TextBox 3">
            <a:extLst>
              <a:ext uri="{FF2B5EF4-FFF2-40B4-BE49-F238E27FC236}">
                <a16:creationId xmlns:a16="http://schemas.microsoft.com/office/drawing/2014/main" id="{54ECA6F6-033F-4CF1-AC76-199ABBBC4D04}"/>
              </a:ext>
            </a:extLst>
          </p:cNvPr>
          <p:cNvSpPr txBox="1"/>
          <p:nvPr/>
        </p:nvSpPr>
        <p:spPr>
          <a:xfrm>
            <a:off x="8358910" y="524449"/>
            <a:ext cx="3251200" cy="523220"/>
          </a:xfrm>
          <a:prstGeom prst="rect">
            <a:avLst/>
          </a:prstGeom>
          <a:noFill/>
        </p:spPr>
        <p:txBody>
          <a:bodyPr wrap="square" rtlCol="0">
            <a:spAutoFit/>
          </a:bodyPr>
          <a:lstStyle/>
          <a:p>
            <a:pPr algn="ctr"/>
            <a:r>
              <a:rPr lang="en-IN" sz="2800" dirty="0"/>
              <a:t>Technology Stack</a:t>
            </a:r>
          </a:p>
        </p:txBody>
      </p:sp>
      <p:cxnSp>
        <p:nvCxnSpPr>
          <p:cNvPr id="7" name="Straight Connector 6">
            <a:extLst>
              <a:ext uri="{FF2B5EF4-FFF2-40B4-BE49-F238E27FC236}">
                <a16:creationId xmlns:a16="http://schemas.microsoft.com/office/drawing/2014/main" id="{F02F462E-CDBA-4ADE-BAC0-F567F2D46307}"/>
              </a:ext>
            </a:extLst>
          </p:cNvPr>
          <p:cNvCxnSpPr/>
          <p:nvPr/>
        </p:nvCxnSpPr>
        <p:spPr bwMode="auto">
          <a:xfrm>
            <a:off x="8358910" y="701963"/>
            <a:ext cx="0" cy="443345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D57F-5766-6580-CAF4-62503AD399EE}"/>
              </a:ext>
            </a:extLst>
          </p:cNvPr>
          <p:cNvSpPr>
            <a:spLocks noGrp="1"/>
          </p:cNvSpPr>
          <p:nvPr>
            <p:ph type="title"/>
          </p:nvPr>
        </p:nvSpPr>
        <p:spPr>
          <a:xfrm>
            <a:off x="4338221" y="163869"/>
            <a:ext cx="3119021" cy="582613"/>
          </a:xfrm>
        </p:spPr>
        <p:txBody>
          <a:bodyPr/>
          <a:lstStyle/>
          <a:p>
            <a:r>
              <a:rPr lang="en-IN" dirty="0">
                <a:solidFill>
                  <a:schemeClr val="accent1"/>
                </a:solidFill>
              </a:rPr>
              <a:t>HEIs Features</a:t>
            </a:r>
          </a:p>
        </p:txBody>
      </p:sp>
      <p:sp>
        <p:nvSpPr>
          <p:cNvPr id="5" name="Slide Number Placeholder 4">
            <a:extLst>
              <a:ext uri="{FF2B5EF4-FFF2-40B4-BE49-F238E27FC236}">
                <a16:creationId xmlns:a16="http://schemas.microsoft.com/office/drawing/2014/main" id="{EE318355-8AD4-01CF-4C83-219329728A9E}"/>
              </a:ext>
            </a:extLst>
          </p:cNvPr>
          <p:cNvSpPr>
            <a:spLocks noGrp="1"/>
          </p:cNvSpPr>
          <p:nvPr>
            <p:ph type="sldNum" sz="quarter" idx="12"/>
          </p:nvPr>
        </p:nvSpPr>
        <p:spPr/>
        <p:txBody>
          <a:bodyPr/>
          <a:lstStyle/>
          <a:p>
            <a:fld id="{294A09A9-5501-47C1-A89A-A340965A2BE2}" type="slidenum">
              <a:rPr lang="en-US" smtClean="0"/>
              <a:t>3</a:t>
            </a:fld>
            <a:endParaRPr lang="en-US" dirty="0">
              <a:latin typeface="+mn-lt"/>
            </a:endParaRPr>
          </a:p>
        </p:txBody>
      </p:sp>
      <p:sp>
        <p:nvSpPr>
          <p:cNvPr id="7" name="TextBox 6">
            <a:extLst>
              <a:ext uri="{FF2B5EF4-FFF2-40B4-BE49-F238E27FC236}">
                <a16:creationId xmlns:a16="http://schemas.microsoft.com/office/drawing/2014/main" id="{A11874C2-0CCA-C71F-BF7F-F6BAC212ADFE}"/>
              </a:ext>
            </a:extLst>
          </p:cNvPr>
          <p:cNvSpPr txBox="1"/>
          <p:nvPr/>
        </p:nvSpPr>
        <p:spPr>
          <a:xfrm flipH="1">
            <a:off x="6690820" y="3935901"/>
            <a:ext cx="4366483" cy="923330"/>
          </a:xfrm>
          <a:prstGeom prst="rect">
            <a:avLst/>
          </a:prstGeom>
          <a:noFill/>
        </p:spPr>
        <p:txBody>
          <a:bodyPr wrap="square" rtlCol="0">
            <a:spAutoFit/>
          </a:bodyPr>
          <a:lstStyle/>
          <a:p>
            <a:pPr>
              <a:buFont typeface="Wingdings" panose="05000000000000000000" pitchFamily="2" charset="2"/>
              <a:buChar char="q"/>
            </a:pPr>
            <a:r>
              <a:rPr lang="en-US" sz="1800" dirty="0">
                <a:solidFill>
                  <a:schemeClr val="accent5">
                    <a:lumMod val="75000"/>
                  </a:schemeClr>
                </a:solidFill>
                <a:latin typeface="Roboto" panose="02000000000000000000" pitchFamily="2" charset="0"/>
              </a:rPr>
              <a:t> </a:t>
            </a:r>
            <a:r>
              <a:rPr lang="en-US" sz="1800" dirty="0">
                <a:solidFill>
                  <a:schemeClr val="accent5">
                    <a:lumMod val="75000"/>
                  </a:schemeClr>
                </a:solidFill>
                <a:latin typeface="Roboto" panose="020B0604020202020204" pitchFamily="2" charset="0"/>
              </a:rPr>
              <a:t>HEIs can send feedback to the stakeholders Students, Faculty, Alumni, Parents, Employer</a:t>
            </a:r>
            <a:endParaRPr lang="en-US" sz="1800" dirty="0">
              <a:solidFill>
                <a:schemeClr val="accent5">
                  <a:lumMod val="75000"/>
                </a:schemeClr>
              </a:solidFill>
              <a:latin typeface="Roboto" panose="02000000000000000000" pitchFamily="2" charset="0"/>
            </a:endParaRPr>
          </a:p>
        </p:txBody>
      </p:sp>
      <p:pic>
        <p:nvPicPr>
          <p:cNvPr id="8" name="Content Placeholder 18">
            <a:extLst>
              <a:ext uri="{FF2B5EF4-FFF2-40B4-BE49-F238E27FC236}">
                <a16:creationId xmlns:a16="http://schemas.microsoft.com/office/drawing/2014/main" id="{CECB5B0D-7D79-4C5A-C34F-25C3907544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35" y="3284907"/>
            <a:ext cx="4680000" cy="2225318"/>
          </a:xfrm>
          <a:prstGeom prst="rect">
            <a:avLst/>
          </a:prstGeom>
          <a:effectLst>
            <a:outerShdw blurRad="50800" dist="38100" dir="5400000" algn="t" rotWithShape="0">
              <a:prstClr val="black">
                <a:alpha val="40000"/>
              </a:prstClr>
            </a:outerShdw>
          </a:effectLst>
          <a:scene3d>
            <a:camera prst="perspectiveFront"/>
            <a:lightRig rig="threePt" dir="t"/>
          </a:scene3d>
        </p:spPr>
      </p:pic>
      <p:sp>
        <p:nvSpPr>
          <p:cNvPr id="14" name="TextBox 13">
            <a:extLst>
              <a:ext uri="{FF2B5EF4-FFF2-40B4-BE49-F238E27FC236}">
                <a16:creationId xmlns:a16="http://schemas.microsoft.com/office/drawing/2014/main" id="{8474E5AC-075C-A49C-1407-F104F93CB07E}"/>
              </a:ext>
            </a:extLst>
          </p:cNvPr>
          <p:cNvSpPr txBox="1"/>
          <p:nvPr/>
        </p:nvSpPr>
        <p:spPr>
          <a:xfrm>
            <a:off x="1023521" y="1422359"/>
            <a:ext cx="5158204" cy="646331"/>
          </a:xfrm>
          <a:prstGeom prst="rect">
            <a:avLst/>
          </a:prstGeom>
          <a:noFill/>
        </p:spPr>
        <p:txBody>
          <a:bodyPr wrap="square" rtlCol="0">
            <a:spAutoFit/>
          </a:bodyPr>
          <a:lstStyle/>
          <a:p>
            <a:pPr>
              <a:buFont typeface="Wingdings" panose="05000000000000000000" pitchFamily="2" charset="2"/>
              <a:buChar char="q"/>
            </a:pPr>
            <a:r>
              <a:rPr lang="en-US" sz="1800" dirty="0">
                <a:solidFill>
                  <a:schemeClr val="accent5">
                    <a:lumMod val="75000"/>
                  </a:schemeClr>
                </a:solidFill>
                <a:latin typeface="Roboto" panose="020B0604020202020204" pitchFamily="2" charset="0"/>
              </a:rPr>
              <a:t> HEIs can directly register on the </a:t>
            </a:r>
            <a:r>
              <a:rPr lang="en-US" sz="1800" dirty="0" err="1">
                <a:solidFill>
                  <a:schemeClr val="accent5">
                    <a:lumMod val="75000"/>
                  </a:schemeClr>
                </a:solidFill>
                <a:latin typeface="Roboto" panose="020B0604020202020204" pitchFamily="2" charset="0"/>
              </a:rPr>
              <a:t>Pratikriya</a:t>
            </a:r>
            <a:r>
              <a:rPr lang="en-US" sz="1800" dirty="0">
                <a:solidFill>
                  <a:schemeClr val="accent5">
                    <a:lumMod val="75000"/>
                  </a:schemeClr>
                </a:solidFill>
                <a:latin typeface="Roboto" panose="020B0604020202020204" pitchFamily="2" charset="0"/>
              </a:rPr>
              <a:t> </a:t>
            </a:r>
            <a:r>
              <a:rPr lang="en-US" sz="1800" dirty="0" err="1">
                <a:solidFill>
                  <a:schemeClr val="accent5">
                    <a:lumMod val="75000"/>
                  </a:schemeClr>
                </a:solidFill>
                <a:latin typeface="Roboto" panose="020B0604020202020204" pitchFamily="2" charset="0"/>
              </a:rPr>
              <a:t>Vishleshan</a:t>
            </a:r>
            <a:r>
              <a:rPr lang="en-US" sz="1800" dirty="0">
                <a:solidFill>
                  <a:schemeClr val="accent5">
                    <a:lumMod val="75000"/>
                  </a:schemeClr>
                </a:solidFill>
                <a:latin typeface="Roboto" panose="020B0604020202020204" pitchFamily="2" charset="0"/>
              </a:rPr>
              <a:t> portal using necessary details</a:t>
            </a:r>
          </a:p>
        </p:txBody>
      </p:sp>
      <p:pic>
        <p:nvPicPr>
          <p:cNvPr id="16" name="Picture 15">
            <a:extLst>
              <a:ext uri="{FF2B5EF4-FFF2-40B4-BE49-F238E27FC236}">
                <a16:creationId xmlns:a16="http://schemas.microsoft.com/office/drawing/2014/main" id="{B6E13F69-A3FD-DC63-8391-076F12AD7A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7303" y="879800"/>
            <a:ext cx="4680000" cy="227052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896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F32012-C743-6A7C-3090-FF2AB092D77B}"/>
              </a:ext>
            </a:extLst>
          </p:cNvPr>
          <p:cNvSpPr>
            <a:spLocks noGrp="1"/>
          </p:cNvSpPr>
          <p:nvPr>
            <p:ph type="sldNum" sz="quarter" idx="12"/>
          </p:nvPr>
        </p:nvSpPr>
        <p:spPr/>
        <p:txBody>
          <a:bodyPr/>
          <a:lstStyle/>
          <a:p>
            <a:fld id="{294A09A9-5501-47C1-A89A-A340965A2BE2}" type="slidenum">
              <a:rPr lang="en-US" smtClean="0"/>
              <a:t>4</a:t>
            </a:fld>
            <a:endParaRPr lang="en-US" dirty="0">
              <a:latin typeface="+mn-lt"/>
            </a:endParaRPr>
          </a:p>
        </p:txBody>
      </p:sp>
      <p:sp>
        <p:nvSpPr>
          <p:cNvPr id="6" name="TextBox 5">
            <a:extLst>
              <a:ext uri="{FF2B5EF4-FFF2-40B4-BE49-F238E27FC236}">
                <a16:creationId xmlns:a16="http://schemas.microsoft.com/office/drawing/2014/main" id="{D0839BF3-39AA-FE76-6DC4-F81B7DC8776D}"/>
              </a:ext>
            </a:extLst>
          </p:cNvPr>
          <p:cNvSpPr txBox="1"/>
          <p:nvPr/>
        </p:nvSpPr>
        <p:spPr>
          <a:xfrm flipH="1">
            <a:off x="1306082" y="1017020"/>
            <a:ext cx="4366483" cy="923330"/>
          </a:xfrm>
          <a:prstGeom prst="rect">
            <a:avLst/>
          </a:prstGeom>
          <a:noFill/>
        </p:spPr>
        <p:txBody>
          <a:bodyPr wrap="square" rtlCol="0">
            <a:spAutoFit/>
          </a:bodyPr>
          <a:lstStyle/>
          <a:p>
            <a:pPr>
              <a:buFont typeface="Wingdings" panose="05000000000000000000" pitchFamily="2" charset="2"/>
              <a:buChar char="q"/>
            </a:pPr>
            <a:r>
              <a:rPr lang="en-US" sz="1800" dirty="0">
                <a:solidFill>
                  <a:schemeClr val="accent5">
                    <a:lumMod val="75000"/>
                  </a:schemeClr>
                </a:solidFill>
                <a:latin typeface="Roboto" panose="02000000000000000000" pitchFamily="2" charset="0"/>
              </a:rPr>
              <a:t> HEI can upload details of the stakeholders on the portal using CSVs or directly in the portal using forms</a:t>
            </a:r>
          </a:p>
        </p:txBody>
      </p:sp>
      <p:sp>
        <p:nvSpPr>
          <p:cNvPr id="8" name="TextBox 7">
            <a:extLst>
              <a:ext uri="{FF2B5EF4-FFF2-40B4-BE49-F238E27FC236}">
                <a16:creationId xmlns:a16="http://schemas.microsoft.com/office/drawing/2014/main" id="{370E77DF-ECF0-FD05-C5BD-04C24C1D2060}"/>
              </a:ext>
            </a:extLst>
          </p:cNvPr>
          <p:cNvSpPr txBox="1"/>
          <p:nvPr/>
        </p:nvSpPr>
        <p:spPr>
          <a:xfrm flipH="1">
            <a:off x="6153383" y="3762375"/>
            <a:ext cx="4954906" cy="923330"/>
          </a:xfrm>
          <a:prstGeom prst="rect">
            <a:avLst/>
          </a:prstGeom>
          <a:noFill/>
        </p:spPr>
        <p:txBody>
          <a:bodyPr wrap="square" rtlCol="0">
            <a:spAutoFit/>
          </a:bodyPr>
          <a:lstStyle/>
          <a:p>
            <a:pPr>
              <a:buFont typeface="Wingdings" panose="05000000000000000000" pitchFamily="2" charset="2"/>
              <a:buChar char="q"/>
            </a:pPr>
            <a:r>
              <a:rPr lang="en-US" sz="1800" dirty="0">
                <a:solidFill>
                  <a:schemeClr val="accent5">
                    <a:lumMod val="75000"/>
                  </a:schemeClr>
                </a:solidFill>
                <a:latin typeface="Roboto" panose="02000000000000000000" pitchFamily="2" charset="0"/>
              </a:rPr>
              <a:t> HEIs can see results of the issued feedback on the portal and the results will be in form of graph for better analysis.</a:t>
            </a:r>
          </a:p>
        </p:txBody>
      </p:sp>
      <p:pic>
        <p:nvPicPr>
          <p:cNvPr id="9" name="Content Placeholder 10">
            <a:extLst>
              <a:ext uri="{FF2B5EF4-FFF2-40B4-BE49-F238E27FC236}">
                <a16:creationId xmlns:a16="http://schemas.microsoft.com/office/drawing/2014/main" id="{86FCE14C-22CA-4064-3548-EF29FDA9B0B0}"/>
              </a:ext>
            </a:extLst>
          </p:cNvPr>
          <p:cNvPicPr>
            <a:picLocks noChangeAspect="1"/>
          </p:cNvPicPr>
          <p:nvPr/>
        </p:nvPicPr>
        <p:blipFill rotWithShape="1">
          <a:blip r:embed="rId2">
            <a:extLst>
              <a:ext uri="{28A0092B-C50C-407E-A947-70E740481C1C}">
                <a14:useLocalDpi xmlns:a14="http://schemas.microsoft.com/office/drawing/2010/main" val="0"/>
              </a:ext>
            </a:extLst>
          </a:blip>
          <a:srcRect t="1271" b="16381"/>
          <a:stretch/>
        </p:blipFill>
        <p:spPr>
          <a:xfrm>
            <a:off x="2045945" y="2095499"/>
            <a:ext cx="2507005" cy="3935947"/>
          </a:xfrm>
          <a:prstGeom prst="rect">
            <a:avLst/>
          </a:prstGeom>
          <a:ln>
            <a:noFill/>
          </a:ln>
          <a:effectLst>
            <a:outerShdw blurRad="50800" dist="38100" dir="2700000" algn="tl" rotWithShape="0">
              <a:prstClr val="black">
                <a:alpha val="40000"/>
              </a:prstClr>
            </a:outerShdw>
          </a:effectLst>
        </p:spPr>
      </p:pic>
      <p:sp>
        <p:nvSpPr>
          <p:cNvPr id="10" name="Title 1">
            <a:extLst>
              <a:ext uri="{FF2B5EF4-FFF2-40B4-BE49-F238E27FC236}">
                <a16:creationId xmlns:a16="http://schemas.microsoft.com/office/drawing/2014/main" id="{9F32FB18-9BC0-8BEB-0290-A42681843C55}"/>
              </a:ext>
            </a:extLst>
          </p:cNvPr>
          <p:cNvSpPr>
            <a:spLocks noGrp="1"/>
          </p:cNvSpPr>
          <p:nvPr>
            <p:ph type="title"/>
          </p:nvPr>
        </p:nvSpPr>
        <p:spPr>
          <a:xfrm>
            <a:off x="4338221" y="163869"/>
            <a:ext cx="3119021" cy="582613"/>
          </a:xfrm>
        </p:spPr>
        <p:txBody>
          <a:bodyPr/>
          <a:lstStyle/>
          <a:p>
            <a:r>
              <a:rPr lang="en-IN" dirty="0">
                <a:solidFill>
                  <a:schemeClr val="accent1"/>
                </a:solidFill>
              </a:rPr>
              <a:t>HEIs Features</a:t>
            </a:r>
          </a:p>
        </p:txBody>
      </p:sp>
      <p:pic>
        <p:nvPicPr>
          <p:cNvPr id="4" name="Picture 3">
            <a:extLst>
              <a:ext uri="{FF2B5EF4-FFF2-40B4-BE49-F238E27FC236}">
                <a16:creationId xmlns:a16="http://schemas.microsoft.com/office/drawing/2014/main" id="{AC8317B1-D423-93F2-ACB5-519185FB3B16}"/>
              </a:ext>
            </a:extLst>
          </p:cNvPr>
          <p:cNvPicPr>
            <a:picLocks noChangeAspect="1"/>
          </p:cNvPicPr>
          <p:nvPr/>
        </p:nvPicPr>
        <p:blipFill>
          <a:blip r:embed="rId3"/>
          <a:stretch>
            <a:fillRect/>
          </a:stretch>
        </p:blipFill>
        <p:spPr>
          <a:xfrm>
            <a:off x="6153383" y="872750"/>
            <a:ext cx="4785775" cy="2395936"/>
          </a:xfrm>
          <a:prstGeom prst="rect">
            <a:avLst/>
          </a:prstGeom>
        </p:spPr>
      </p:pic>
    </p:spTree>
    <p:extLst>
      <p:ext uri="{BB962C8B-B14F-4D97-AF65-F5344CB8AC3E}">
        <p14:creationId xmlns:p14="http://schemas.microsoft.com/office/powerpoint/2010/main" val="61453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DE0F-A7B0-7F98-3568-A929CDDAFFF1}"/>
              </a:ext>
            </a:extLst>
          </p:cNvPr>
          <p:cNvSpPr>
            <a:spLocks noGrp="1"/>
          </p:cNvSpPr>
          <p:nvPr>
            <p:ph type="title"/>
          </p:nvPr>
        </p:nvSpPr>
        <p:spPr/>
        <p:txBody>
          <a:bodyPr/>
          <a:lstStyle/>
          <a:p>
            <a:pPr algn="ctr"/>
            <a:r>
              <a:rPr lang="en-IN" dirty="0">
                <a:solidFill>
                  <a:schemeClr val="accent1"/>
                </a:solidFill>
              </a:rPr>
              <a:t>Student/Faculty Features</a:t>
            </a:r>
          </a:p>
        </p:txBody>
      </p:sp>
      <p:sp>
        <p:nvSpPr>
          <p:cNvPr id="5" name="Slide Number Placeholder 4">
            <a:extLst>
              <a:ext uri="{FF2B5EF4-FFF2-40B4-BE49-F238E27FC236}">
                <a16:creationId xmlns:a16="http://schemas.microsoft.com/office/drawing/2014/main" id="{059BD81A-62EC-8F6F-AEA9-7726A01992CC}"/>
              </a:ext>
            </a:extLst>
          </p:cNvPr>
          <p:cNvSpPr>
            <a:spLocks noGrp="1"/>
          </p:cNvSpPr>
          <p:nvPr>
            <p:ph type="sldNum" sz="quarter" idx="12"/>
          </p:nvPr>
        </p:nvSpPr>
        <p:spPr/>
        <p:txBody>
          <a:bodyPr/>
          <a:lstStyle/>
          <a:p>
            <a:fld id="{294A09A9-5501-47C1-A89A-A340965A2BE2}" type="slidenum">
              <a:rPr lang="en-US" smtClean="0"/>
              <a:t>5</a:t>
            </a:fld>
            <a:endParaRPr lang="en-US" dirty="0">
              <a:latin typeface="+mn-lt"/>
            </a:endParaRPr>
          </a:p>
        </p:txBody>
      </p:sp>
      <p:sp>
        <p:nvSpPr>
          <p:cNvPr id="6" name="TextBox 5">
            <a:extLst>
              <a:ext uri="{FF2B5EF4-FFF2-40B4-BE49-F238E27FC236}">
                <a16:creationId xmlns:a16="http://schemas.microsoft.com/office/drawing/2014/main" id="{E375A7AB-C48E-AE62-45DC-6D56B1640358}"/>
              </a:ext>
            </a:extLst>
          </p:cNvPr>
          <p:cNvSpPr txBox="1"/>
          <p:nvPr/>
        </p:nvSpPr>
        <p:spPr>
          <a:xfrm>
            <a:off x="1068954" y="1107232"/>
            <a:ext cx="5562601" cy="1754326"/>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chemeClr val="accent5">
                    <a:lumMod val="75000"/>
                  </a:schemeClr>
                </a:solidFill>
                <a:latin typeface="Roboto" panose="02000000000000000000" pitchFamily="2" charset="0"/>
              </a:rPr>
              <a:t> Students and Faculties can submit feedback forms by directly login in the </a:t>
            </a:r>
            <a:r>
              <a:rPr lang="en-US" sz="1800" dirty="0" err="1">
                <a:solidFill>
                  <a:schemeClr val="accent5">
                    <a:lumMod val="75000"/>
                  </a:schemeClr>
                </a:solidFill>
                <a:latin typeface="Roboto" panose="02000000000000000000" pitchFamily="2" charset="0"/>
              </a:rPr>
              <a:t>Pratikriya</a:t>
            </a:r>
            <a:r>
              <a:rPr lang="en-US" sz="1800" dirty="0">
                <a:solidFill>
                  <a:schemeClr val="accent5">
                    <a:lumMod val="75000"/>
                  </a:schemeClr>
                </a:solidFill>
                <a:latin typeface="Roboto" panose="02000000000000000000" pitchFamily="2" charset="0"/>
              </a:rPr>
              <a:t> </a:t>
            </a:r>
            <a:r>
              <a:rPr lang="en-US" sz="1800" dirty="0" err="1">
                <a:solidFill>
                  <a:schemeClr val="accent5">
                    <a:lumMod val="75000"/>
                  </a:schemeClr>
                </a:solidFill>
                <a:latin typeface="Roboto" panose="02000000000000000000" pitchFamily="2" charset="0"/>
              </a:rPr>
              <a:t>Vishleshan</a:t>
            </a:r>
            <a:r>
              <a:rPr lang="en-US" sz="1800" dirty="0">
                <a:solidFill>
                  <a:schemeClr val="accent5">
                    <a:lumMod val="75000"/>
                  </a:schemeClr>
                </a:solidFill>
                <a:latin typeface="Roboto" panose="02000000000000000000" pitchFamily="2" charset="0"/>
              </a:rPr>
              <a:t> portal</a:t>
            </a:r>
          </a:p>
          <a:p>
            <a:pPr marL="285750" indent="-285750">
              <a:buFont typeface="Wingdings" panose="05000000000000000000" pitchFamily="2" charset="2"/>
              <a:buChar char="q"/>
            </a:pPr>
            <a:endParaRPr lang="en-US" sz="1800" dirty="0">
              <a:solidFill>
                <a:schemeClr val="accent5">
                  <a:lumMod val="75000"/>
                </a:schemeClr>
              </a:solidFill>
              <a:latin typeface="Roboto" panose="02000000000000000000" pitchFamily="2" charset="0"/>
            </a:endParaRPr>
          </a:p>
          <a:p>
            <a:pPr marL="285750" indent="-285750">
              <a:buFont typeface="Wingdings" panose="05000000000000000000" pitchFamily="2" charset="2"/>
              <a:buChar char="q"/>
            </a:pPr>
            <a:r>
              <a:rPr lang="en-US" dirty="0">
                <a:solidFill>
                  <a:schemeClr val="accent5">
                    <a:lumMod val="75000"/>
                  </a:schemeClr>
                </a:solidFill>
                <a:latin typeface="Roboto" panose="02000000000000000000" pitchFamily="2" charset="0"/>
              </a:rPr>
              <a:t> Sliders are provided in the forms instead of options for better user experience</a:t>
            </a:r>
            <a:endParaRPr lang="en-US" sz="1800" dirty="0">
              <a:solidFill>
                <a:schemeClr val="accent5">
                  <a:lumMod val="75000"/>
                </a:schemeClr>
              </a:solidFill>
              <a:latin typeface="Roboto" panose="02000000000000000000" pitchFamily="2" charset="0"/>
            </a:endParaRPr>
          </a:p>
        </p:txBody>
      </p:sp>
      <p:pic>
        <p:nvPicPr>
          <p:cNvPr id="7" name="Picture 6">
            <a:extLst>
              <a:ext uri="{FF2B5EF4-FFF2-40B4-BE49-F238E27FC236}">
                <a16:creationId xmlns:a16="http://schemas.microsoft.com/office/drawing/2014/main" id="{4492B895-8F38-FFDB-B36D-C4061A2356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2291" y="3321513"/>
            <a:ext cx="5195925" cy="2555412"/>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8EC83621-755D-2F3E-C0E7-8B57884B9875}"/>
              </a:ext>
            </a:extLst>
          </p:cNvPr>
          <p:cNvPicPr>
            <a:picLocks noChangeAspect="1"/>
          </p:cNvPicPr>
          <p:nvPr/>
        </p:nvPicPr>
        <p:blipFill rotWithShape="1">
          <a:blip r:embed="rId3">
            <a:extLst>
              <a:ext uri="{28A0092B-C50C-407E-A947-70E740481C1C}">
                <a14:useLocalDpi xmlns:a14="http://schemas.microsoft.com/office/drawing/2010/main" val="0"/>
              </a:ext>
            </a:extLst>
          </a:blip>
          <a:srcRect l="394" t="4805"/>
          <a:stretch/>
        </p:blipFill>
        <p:spPr>
          <a:xfrm>
            <a:off x="8174776" y="856621"/>
            <a:ext cx="3198074" cy="5144758"/>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356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03AC-F515-823B-96D3-F1BB2C90B9A0}"/>
              </a:ext>
            </a:extLst>
          </p:cNvPr>
          <p:cNvSpPr>
            <a:spLocks noGrp="1"/>
          </p:cNvSpPr>
          <p:nvPr>
            <p:ph type="title"/>
          </p:nvPr>
        </p:nvSpPr>
        <p:spPr/>
        <p:txBody>
          <a:bodyPr/>
          <a:lstStyle/>
          <a:p>
            <a:pPr algn="ctr"/>
            <a:r>
              <a:rPr lang="en-IN" dirty="0">
                <a:solidFill>
                  <a:schemeClr val="accent1"/>
                </a:solidFill>
              </a:rPr>
              <a:t>Alumni/Parents/Employer Features</a:t>
            </a:r>
          </a:p>
        </p:txBody>
      </p:sp>
      <p:sp>
        <p:nvSpPr>
          <p:cNvPr id="5" name="Slide Number Placeholder 4">
            <a:extLst>
              <a:ext uri="{FF2B5EF4-FFF2-40B4-BE49-F238E27FC236}">
                <a16:creationId xmlns:a16="http://schemas.microsoft.com/office/drawing/2014/main" id="{F8EBB07D-0860-6946-D51C-9F26E4D26D62}"/>
              </a:ext>
            </a:extLst>
          </p:cNvPr>
          <p:cNvSpPr>
            <a:spLocks noGrp="1"/>
          </p:cNvSpPr>
          <p:nvPr>
            <p:ph type="sldNum" sz="quarter" idx="12"/>
          </p:nvPr>
        </p:nvSpPr>
        <p:spPr/>
        <p:txBody>
          <a:bodyPr/>
          <a:lstStyle/>
          <a:p>
            <a:fld id="{294A09A9-5501-47C1-A89A-A340965A2BE2}" type="slidenum">
              <a:rPr lang="en-US" smtClean="0"/>
              <a:t>6</a:t>
            </a:fld>
            <a:endParaRPr lang="en-US" dirty="0">
              <a:latin typeface="+mn-lt"/>
            </a:endParaRPr>
          </a:p>
        </p:txBody>
      </p:sp>
      <p:sp>
        <p:nvSpPr>
          <p:cNvPr id="6" name="TextBox 5">
            <a:extLst>
              <a:ext uri="{FF2B5EF4-FFF2-40B4-BE49-F238E27FC236}">
                <a16:creationId xmlns:a16="http://schemas.microsoft.com/office/drawing/2014/main" id="{B92E3722-1101-9001-9BFD-3C9BDCB8C0D5}"/>
              </a:ext>
            </a:extLst>
          </p:cNvPr>
          <p:cNvSpPr txBox="1"/>
          <p:nvPr/>
        </p:nvSpPr>
        <p:spPr>
          <a:xfrm>
            <a:off x="1104900" y="1095375"/>
            <a:ext cx="5353050" cy="2031325"/>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chemeClr val="accent5">
                    <a:lumMod val="75000"/>
                  </a:schemeClr>
                </a:solidFill>
                <a:latin typeface="Roboto" panose="02000000000000000000" pitchFamily="2" charset="0"/>
              </a:rPr>
              <a:t>Request to fill the form for Parents, Alumni,     Employer will be send to their respective Email-ID, this will make sure that we get maximum participation in the Feedbacks</a:t>
            </a:r>
          </a:p>
          <a:p>
            <a:endParaRPr lang="en-US" sz="1800" dirty="0">
              <a:solidFill>
                <a:schemeClr val="accent5">
                  <a:lumMod val="75000"/>
                </a:schemeClr>
              </a:solidFill>
              <a:latin typeface="Roboto" panose="02000000000000000000" pitchFamily="2" charset="0"/>
            </a:endParaRPr>
          </a:p>
          <a:p>
            <a:pPr marL="285750" indent="-285750">
              <a:buFont typeface="Wingdings" panose="05000000000000000000" pitchFamily="2" charset="2"/>
              <a:buChar char="q"/>
            </a:pPr>
            <a:r>
              <a:rPr lang="en-US" dirty="0">
                <a:solidFill>
                  <a:schemeClr val="accent5">
                    <a:lumMod val="75000"/>
                  </a:schemeClr>
                </a:solidFill>
                <a:latin typeface="Roboto" panose="02000000000000000000" pitchFamily="2" charset="0"/>
              </a:rPr>
              <a:t>Sliders are provided in the forms instead of options for better user experience</a:t>
            </a:r>
            <a:endParaRPr lang="en-US" sz="1800" dirty="0">
              <a:solidFill>
                <a:schemeClr val="accent5">
                  <a:lumMod val="75000"/>
                </a:schemeClr>
              </a:solidFill>
              <a:latin typeface="Roboto" panose="02000000000000000000" pitchFamily="2" charset="0"/>
            </a:endParaRPr>
          </a:p>
        </p:txBody>
      </p:sp>
      <p:pic>
        <p:nvPicPr>
          <p:cNvPr id="8" name="Picture 7">
            <a:extLst>
              <a:ext uri="{FF2B5EF4-FFF2-40B4-BE49-F238E27FC236}">
                <a16:creationId xmlns:a16="http://schemas.microsoft.com/office/drawing/2014/main" id="{6102BCC1-2BC7-0A83-0BC0-4EDCC47831C4}"/>
              </a:ext>
            </a:extLst>
          </p:cNvPr>
          <p:cNvPicPr>
            <a:picLocks noChangeAspect="1"/>
          </p:cNvPicPr>
          <p:nvPr/>
        </p:nvPicPr>
        <p:blipFill>
          <a:blip r:embed="rId2"/>
          <a:stretch>
            <a:fillRect/>
          </a:stretch>
        </p:blipFill>
        <p:spPr>
          <a:xfrm>
            <a:off x="1429464" y="3539643"/>
            <a:ext cx="4703921" cy="2381732"/>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F3E3232A-C1AA-696F-C8C8-1929CE55FFA9}"/>
              </a:ext>
            </a:extLst>
          </p:cNvPr>
          <p:cNvPicPr>
            <a:picLocks noChangeAspect="1"/>
          </p:cNvPicPr>
          <p:nvPr/>
        </p:nvPicPr>
        <p:blipFill rotWithShape="1">
          <a:blip r:embed="rId3">
            <a:extLst>
              <a:ext uri="{28A0092B-C50C-407E-A947-70E740481C1C}">
                <a14:useLocalDpi xmlns:a14="http://schemas.microsoft.com/office/drawing/2010/main" val="0"/>
              </a:ext>
            </a:extLst>
          </a:blip>
          <a:srcRect l="394" t="4805"/>
          <a:stretch/>
        </p:blipFill>
        <p:spPr>
          <a:xfrm>
            <a:off x="7774726" y="856621"/>
            <a:ext cx="3198074" cy="5144758"/>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0366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CB69-5036-7337-4FEE-51CE41711C8E}"/>
              </a:ext>
            </a:extLst>
          </p:cNvPr>
          <p:cNvSpPr>
            <a:spLocks noGrp="1"/>
          </p:cNvSpPr>
          <p:nvPr>
            <p:ph type="title"/>
          </p:nvPr>
        </p:nvSpPr>
        <p:spPr>
          <a:xfrm>
            <a:off x="4470400" y="212025"/>
            <a:ext cx="3251200" cy="582613"/>
          </a:xfrm>
        </p:spPr>
        <p:txBody>
          <a:bodyPr/>
          <a:lstStyle/>
          <a:p>
            <a:r>
              <a:rPr lang="en-IN" dirty="0">
                <a:solidFill>
                  <a:schemeClr val="accent1"/>
                </a:solidFill>
              </a:rPr>
              <a:t>Future Aspects</a:t>
            </a:r>
          </a:p>
        </p:txBody>
      </p:sp>
      <p:sp>
        <p:nvSpPr>
          <p:cNvPr id="3" name="Content Placeholder 2">
            <a:extLst>
              <a:ext uri="{FF2B5EF4-FFF2-40B4-BE49-F238E27FC236}">
                <a16:creationId xmlns:a16="http://schemas.microsoft.com/office/drawing/2014/main" id="{F07CFDE8-436C-6907-0813-BBBBEAD813A6}"/>
              </a:ext>
            </a:extLst>
          </p:cNvPr>
          <p:cNvSpPr>
            <a:spLocks noGrp="1"/>
          </p:cNvSpPr>
          <p:nvPr>
            <p:ph sz="half" idx="1"/>
          </p:nvPr>
        </p:nvSpPr>
        <p:spPr>
          <a:xfrm>
            <a:off x="485775" y="1005679"/>
            <a:ext cx="11096625" cy="5057683"/>
          </a:xfrm>
        </p:spPr>
        <p:txBody>
          <a:bodyPr/>
          <a:lstStyle/>
          <a:p>
            <a:pPr>
              <a:buFont typeface="Wingdings" panose="05000000000000000000" pitchFamily="2" charset="2"/>
              <a:buChar char="q"/>
            </a:pPr>
            <a:r>
              <a:rPr lang="en-US" sz="1800" b="0" i="0" u="none" strike="noStrike" dirty="0">
                <a:solidFill>
                  <a:schemeClr val="accent5">
                    <a:lumMod val="75000"/>
                  </a:schemeClr>
                </a:solidFill>
                <a:effectLst/>
                <a:latin typeface="Roboto" panose="020B0604020202020204" pitchFamily="2" charset="0"/>
              </a:rPr>
              <a:t>Admin/AICTE can also send feedback to all the colleges at Nation/State/Region Wise and can even customize the Questions on the form</a:t>
            </a:r>
          </a:p>
          <a:p>
            <a:pPr>
              <a:buFont typeface="Wingdings" panose="05000000000000000000" pitchFamily="2" charset="2"/>
              <a:buChar char="q"/>
            </a:pPr>
            <a:endParaRPr lang="en-US" sz="1800" b="0" i="0" u="none" strike="noStrike" dirty="0">
              <a:solidFill>
                <a:schemeClr val="accent5">
                  <a:lumMod val="75000"/>
                </a:schemeClr>
              </a:solidFill>
              <a:effectLst/>
              <a:latin typeface="Roboto" panose="020B0604020202020204" pitchFamily="2" charset="0"/>
            </a:endParaRPr>
          </a:p>
          <a:p>
            <a:pPr>
              <a:buFont typeface="Wingdings" panose="05000000000000000000" pitchFamily="2" charset="2"/>
              <a:buChar char="q"/>
            </a:pPr>
            <a:r>
              <a:rPr lang="en-US" sz="1800" b="0" i="0" u="none" strike="noStrike" dirty="0">
                <a:solidFill>
                  <a:schemeClr val="accent5">
                    <a:lumMod val="75000"/>
                  </a:schemeClr>
                </a:solidFill>
                <a:effectLst/>
                <a:latin typeface="Roboto" panose="02000000000000000000" pitchFamily="2" charset="0"/>
              </a:rPr>
              <a:t>One feature is to Take suggestions of the stakeholders and use </a:t>
            </a:r>
            <a:r>
              <a:rPr lang="en-US" sz="1800" i="0" u="none" strike="noStrike" dirty="0">
                <a:solidFill>
                  <a:schemeClr val="accent5">
                    <a:lumMod val="75000"/>
                  </a:schemeClr>
                </a:solidFill>
                <a:effectLst/>
                <a:latin typeface="Roboto" panose="02000000000000000000" pitchFamily="2" charset="0"/>
              </a:rPr>
              <a:t>Artificial Intelligence</a:t>
            </a:r>
            <a:r>
              <a:rPr lang="en-US" sz="1800" b="0" i="0" u="none" strike="noStrike" dirty="0">
                <a:solidFill>
                  <a:schemeClr val="accent5">
                    <a:lumMod val="75000"/>
                  </a:schemeClr>
                </a:solidFill>
                <a:effectLst/>
                <a:latin typeface="Roboto" panose="02000000000000000000" pitchFamily="2" charset="0"/>
              </a:rPr>
              <a:t> to analyze the reviews, which helps the university/AICTE to improve Educational System.</a:t>
            </a:r>
          </a:p>
          <a:p>
            <a:pPr>
              <a:buFont typeface="Wingdings" panose="05000000000000000000" pitchFamily="2" charset="2"/>
              <a:buChar char="q"/>
            </a:pPr>
            <a:endParaRPr lang="en-US" sz="1800" b="0" i="0" u="none" strike="noStrike" dirty="0">
              <a:solidFill>
                <a:schemeClr val="accent5">
                  <a:lumMod val="75000"/>
                </a:schemeClr>
              </a:solidFill>
              <a:effectLst/>
              <a:latin typeface="Roboto" panose="02000000000000000000" pitchFamily="2" charset="0"/>
            </a:endParaRPr>
          </a:p>
          <a:p>
            <a:pPr>
              <a:buFont typeface="Wingdings" panose="05000000000000000000" pitchFamily="2" charset="2"/>
              <a:buChar char="q"/>
            </a:pPr>
            <a:r>
              <a:rPr lang="en-US" sz="1800" b="0" i="0" u="none" strike="noStrike" dirty="0">
                <a:solidFill>
                  <a:schemeClr val="accent5">
                    <a:lumMod val="75000"/>
                  </a:schemeClr>
                </a:solidFill>
                <a:effectLst/>
                <a:latin typeface="Roboto" panose="02000000000000000000" pitchFamily="2" charset="0"/>
              </a:rPr>
              <a:t>Implement a Ranking System to award the Faculties and colleges according to their performance.</a:t>
            </a:r>
          </a:p>
          <a:p>
            <a:pPr>
              <a:buFont typeface="Wingdings" panose="05000000000000000000" pitchFamily="2" charset="2"/>
              <a:buChar char="q"/>
            </a:pPr>
            <a:endParaRPr lang="en-US" sz="1800" b="0" i="0" u="none" strike="noStrike" dirty="0">
              <a:solidFill>
                <a:schemeClr val="accent5">
                  <a:lumMod val="75000"/>
                </a:schemeClr>
              </a:solidFill>
              <a:effectLst/>
              <a:latin typeface="Roboto" panose="02000000000000000000" pitchFamily="2" charset="0"/>
            </a:endParaRPr>
          </a:p>
          <a:p>
            <a:pPr>
              <a:buFont typeface="Wingdings" panose="05000000000000000000" pitchFamily="2" charset="2"/>
              <a:buChar char="q"/>
            </a:pPr>
            <a:r>
              <a:rPr lang="en-US" sz="1800" b="0" i="0" u="none" strike="noStrike" dirty="0">
                <a:solidFill>
                  <a:schemeClr val="accent5">
                    <a:lumMod val="75000"/>
                  </a:schemeClr>
                </a:solidFill>
                <a:effectLst/>
                <a:latin typeface="Roboto" panose="02000000000000000000" pitchFamily="2" charset="0"/>
              </a:rPr>
              <a:t>Currently, the stakeholders' data is hidden from the HEI and Admin.  we can also encrypt the data for more security</a:t>
            </a:r>
          </a:p>
          <a:p>
            <a:pPr>
              <a:buFont typeface="Wingdings" panose="05000000000000000000" pitchFamily="2" charset="2"/>
              <a:buChar char="q"/>
            </a:pPr>
            <a:endParaRPr lang="en-US" sz="1800" dirty="0">
              <a:solidFill>
                <a:schemeClr val="accent5">
                  <a:lumMod val="75000"/>
                </a:schemeClr>
              </a:solidFill>
              <a:latin typeface="Roboto" panose="02000000000000000000" pitchFamily="2" charset="0"/>
            </a:endParaRPr>
          </a:p>
          <a:p>
            <a:pPr>
              <a:buFont typeface="Wingdings" panose="05000000000000000000" pitchFamily="2" charset="2"/>
              <a:buChar char="q"/>
            </a:pPr>
            <a:r>
              <a:rPr lang="en-US" sz="1800" b="0" i="0" u="none" strike="noStrike" dirty="0">
                <a:solidFill>
                  <a:schemeClr val="accent5">
                    <a:lumMod val="75000"/>
                  </a:schemeClr>
                </a:solidFill>
                <a:effectLst/>
                <a:latin typeface="Roboto" panose="02000000000000000000" pitchFamily="2" charset="0"/>
              </a:rPr>
              <a:t>HEIs or UGC/AICTE can generate poles on the portal for students and faculties </a:t>
            </a:r>
          </a:p>
          <a:p>
            <a:pPr>
              <a:buFont typeface="Wingdings" panose="05000000000000000000" pitchFamily="2" charset="2"/>
              <a:buChar char="q"/>
            </a:pPr>
            <a:endParaRPr lang="en-US" sz="1800" dirty="0">
              <a:solidFill>
                <a:schemeClr val="accent5">
                  <a:lumMod val="75000"/>
                </a:schemeClr>
              </a:solidFill>
              <a:latin typeface="Roboto" panose="02000000000000000000" pitchFamily="2" charset="0"/>
            </a:endParaRPr>
          </a:p>
          <a:p>
            <a:pPr>
              <a:buFont typeface="Wingdings" panose="05000000000000000000" pitchFamily="2" charset="2"/>
              <a:buChar char="q"/>
            </a:pPr>
            <a:endParaRPr lang="en-IN" dirty="0"/>
          </a:p>
        </p:txBody>
      </p:sp>
      <p:sp>
        <p:nvSpPr>
          <p:cNvPr id="7" name="Slide Number Placeholder 6">
            <a:extLst>
              <a:ext uri="{FF2B5EF4-FFF2-40B4-BE49-F238E27FC236}">
                <a16:creationId xmlns:a16="http://schemas.microsoft.com/office/drawing/2014/main" id="{40F2BEC2-8590-15AD-27CC-49D729D6BDD3}"/>
              </a:ext>
            </a:extLst>
          </p:cNvPr>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7</a:t>
            </a:fld>
            <a:endParaRPr lang="en-US" altLang="zh-CN"/>
          </a:p>
        </p:txBody>
      </p:sp>
    </p:spTree>
    <p:extLst>
      <p:ext uri="{BB962C8B-B14F-4D97-AF65-F5344CB8AC3E}">
        <p14:creationId xmlns:p14="http://schemas.microsoft.com/office/powerpoint/2010/main" val="81356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F85E-60DB-2A1F-4047-89A9E79F3609}"/>
              </a:ext>
            </a:extLst>
          </p:cNvPr>
          <p:cNvSpPr>
            <a:spLocks noGrp="1"/>
          </p:cNvSpPr>
          <p:nvPr>
            <p:ph type="title"/>
          </p:nvPr>
        </p:nvSpPr>
        <p:spPr>
          <a:xfrm>
            <a:off x="3983115" y="119480"/>
            <a:ext cx="3562905" cy="582613"/>
          </a:xfrm>
        </p:spPr>
        <p:txBody>
          <a:bodyPr/>
          <a:lstStyle/>
          <a:p>
            <a:r>
              <a:rPr lang="en-IN" dirty="0">
                <a:solidFill>
                  <a:schemeClr val="accent1"/>
                </a:solidFill>
              </a:rPr>
              <a:t>Prototype of App</a:t>
            </a:r>
          </a:p>
        </p:txBody>
      </p:sp>
      <p:sp>
        <p:nvSpPr>
          <p:cNvPr id="7" name="Slide Number Placeholder 6">
            <a:extLst>
              <a:ext uri="{FF2B5EF4-FFF2-40B4-BE49-F238E27FC236}">
                <a16:creationId xmlns:a16="http://schemas.microsoft.com/office/drawing/2014/main" id="{3F67C230-3280-AB8D-4B79-B29DB0ECA37B}"/>
              </a:ext>
            </a:extLst>
          </p:cNvPr>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8</a:t>
            </a:fld>
            <a:endParaRPr lang="en-US" altLang="zh-CN"/>
          </a:p>
        </p:txBody>
      </p:sp>
      <p:pic>
        <p:nvPicPr>
          <p:cNvPr id="9" name="Picture 8">
            <a:extLst>
              <a:ext uri="{FF2B5EF4-FFF2-40B4-BE49-F238E27FC236}">
                <a16:creationId xmlns:a16="http://schemas.microsoft.com/office/drawing/2014/main" id="{B071BF6D-13B6-B711-12A6-E84CA5978D81}"/>
              </a:ext>
            </a:extLst>
          </p:cNvPr>
          <p:cNvPicPr>
            <a:picLocks noChangeAspect="1"/>
          </p:cNvPicPr>
          <p:nvPr/>
        </p:nvPicPr>
        <p:blipFill rotWithShape="1">
          <a:blip r:embed="rId2"/>
          <a:srcRect l="1619" t="1" b="329"/>
          <a:stretch/>
        </p:blipFill>
        <p:spPr>
          <a:xfrm>
            <a:off x="6730999" y="846845"/>
            <a:ext cx="1558767" cy="3217155"/>
          </a:xfrm>
          <a:prstGeom prst="rect">
            <a:avLst/>
          </a:prstGeom>
        </p:spPr>
      </p:pic>
      <p:pic>
        <p:nvPicPr>
          <p:cNvPr id="11" name="Picture 10">
            <a:extLst>
              <a:ext uri="{FF2B5EF4-FFF2-40B4-BE49-F238E27FC236}">
                <a16:creationId xmlns:a16="http://schemas.microsoft.com/office/drawing/2014/main" id="{FFB89DD0-3BB0-D392-E408-8FEACC7428FB}"/>
              </a:ext>
            </a:extLst>
          </p:cNvPr>
          <p:cNvPicPr>
            <a:picLocks noChangeAspect="1"/>
          </p:cNvPicPr>
          <p:nvPr/>
        </p:nvPicPr>
        <p:blipFill rotWithShape="1">
          <a:blip r:embed="rId3"/>
          <a:srcRect l="1141" t="494" r="1123" b="658"/>
          <a:stretch/>
        </p:blipFill>
        <p:spPr>
          <a:xfrm>
            <a:off x="8822531" y="2478881"/>
            <a:ext cx="1783557" cy="3624264"/>
          </a:xfrm>
          <a:prstGeom prst="rect">
            <a:avLst/>
          </a:prstGeom>
        </p:spPr>
      </p:pic>
      <p:sp>
        <p:nvSpPr>
          <p:cNvPr id="12" name="TextBox 11">
            <a:extLst>
              <a:ext uri="{FF2B5EF4-FFF2-40B4-BE49-F238E27FC236}">
                <a16:creationId xmlns:a16="http://schemas.microsoft.com/office/drawing/2014/main" id="{26488E01-A8F9-DA42-418B-CBBB632F2FAD}"/>
              </a:ext>
            </a:extLst>
          </p:cNvPr>
          <p:cNvSpPr txBox="1"/>
          <p:nvPr/>
        </p:nvSpPr>
        <p:spPr>
          <a:xfrm>
            <a:off x="1083076" y="1633492"/>
            <a:ext cx="4554244" cy="923330"/>
          </a:xfrm>
          <a:prstGeom prst="rect">
            <a:avLst/>
          </a:prstGeom>
          <a:noFill/>
        </p:spPr>
        <p:txBody>
          <a:bodyPr wrap="square" rtlCol="0">
            <a:spAutoFit/>
          </a:bodyPr>
          <a:lstStyle/>
          <a:p>
            <a:r>
              <a:rPr lang="en-IN" dirty="0">
                <a:solidFill>
                  <a:schemeClr val="accent5">
                    <a:lumMod val="75000"/>
                  </a:schemeClr>
                </a:solidFill>
              </a:rPr>
              <a:t>If the application of the portal can be used very frequently than a mobile application can be of great help</a:t>
            </a:r>
          </a:p>
        </p:txBody>
      </p:sp>
      <p:sp>
        <p:nvSpPr>
          <p:cNvPr id="13" name="TextBox 12">
            <a:extLst>
              <a:ext uri="{FF2B5EF4-FFF2-40B4-BE49-F238E27FC236}">
                <a16:creationId xmlns:a16="http://schemas.microsoft.com/office/drawing/2014/main" id="{0E0F338B-9A90-7565-DF8C-A6206E233159}"/>
              </a:ext>
            </a:extLst>
          </p:cNvPr>
          <p:cNvSpPr txBox="1"/>
          <p:nvPr/>
        </p:nvSpPr>
        <p:spPr>
          <a:xfrm flipH="1">
            <a:off x="1083076" y="3050225"/>
            <a:ext cx="4811696" cy="1754326"/>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accent5">
                    <a:lumMod val="75000"/>
                  </a:schemeClr>
                </a:solidFill>
              </a:rPr>
              <a:t>This will increase the interaction with stakeholders </a:t>
            </a:r>
          </a:p>
          <a:p>
            <a:pPr marL="285750" indent="-285750">
              <a:buFont typeface="Wingdings" panose="05000000000000000000" pitchFamily="2" charset="2"/>
              <a:buChar char="q"/>
            </a:pPr>
            <a:endParaRPr lang="en-IN" dirty="0">
              <a:solidFill>
                <a:schemeClr val="accent5">
                  <a:lumMod val="75000"/>
                </a:schemeClr>
              </a:solidFill>
            </a:endParaRPr>
          </a:p>
          <a:p>
            <a:pPr marL="285750" indent="-285750">
              <a:buFont typeface="Wingdings" panose="05000000000000000000" pitchFamily="2" charset="2"/>
              <a:buChar char="q"/>
            </a:pPr>
            <a:r>
              <a:rPr lang="en-IN" dirty="0">
                <a:solidFill>
                  <a:schemeClr val="accent5">
                    <a:lumMod val="75000"/>
                  </a:schemeClr>
                </a:solidFill>
              </a:rPr>
              <a:t>Provides good User Experience</a:t>
            </a:r>
          </a:p>
          <a:p>
            <a:pPr marL="285750" indent="-285750">
              <a:buFont typeface="Wingdings" panose="05000000000000000000" pitchFamily="2" charset="2"/>
              <a:buChar char="q"/>
            </a:pPr>
            <a:endParaRPr lang="en-IN" dirty="0">
              <a:solidFill>
                <a:schemeClr val="accent5">
                  <a:lumMod val="75000"/>
                </a:schemeClr>
              </a:solidFill>
            </a:endParaRPr>
          </a:p>
          <a:p>
            <a:pPr marL="285750" indent="-285750">
              <a:buFont typeface="Wingdings" panose="05000000000000000000" pitchFamily="2" charset="2"/>
              <a:buChar char="q"/>
            </a:pPr>
            <a:endParaRPr lang="en-IN" dirty="0">
              <a:solidFill>
                <a:schemeClr val="accent5">
                  <a:lumMod val="75000"/>
                </a:schemeClr>
              </a:solidFill>
            </a:endParaRPr>
          </a:p>
        </p:txBody>
      </p:sp>
    </p:spTree>
    <p:extLst>
      <p:ext uri="{BB962C8B-B14F-4D97-AF65-F5344CB8AC3E}">
        <p14:creationId xmlns:p14="http://schemas.microsoft.com/office/powerpoint/2010/main" val="2973410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fontAlgn="base">
              <a:spcBef>
                <a:spcPct val="0"/>
              </a:spcBef>
              <a:spcAft>
                <a:spcPct val="0"/>
              </a:spcAft>
              <a:defRPr/>
            </a:pPr>
            <a:fld id="{9C4527FD-C22F-4528-B2BB-24ACAEFD76BE}" type="slidenum">
              <a:rPr lang="en-US" altLang="zh-CN" smtClean="0"/>
              <a:t>9</a:t>
            </a:fld>
            <a:endParaRPr lang="en-US" altLang="zh-CN"/>
          </a:p>
        </p:txBody>
      </p:sp>
      <p:pic>
        <p:nvPicPr>
          <p:cNvPr id="10" name="Picture 9">
            <a:extLst>
              <a:ext uri="{FF2B5EF4-FFF2-40B4-BE49-F238E27FC236}">
                <a16:creationId xmlns:a16="http://schemas.microsoft.com/office/drawing/2014/main" id="{007FC783-E349-4C73-BDB0-783D73FC2E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73514" y="544946"/>
            <a:ext cx="5731271" cy="5291356"/>
          </a:xfrm>
          <a:prstGeom prst="rect">
            <a:avLst/>
          </a:prstGeom>
          <a:effectLst>
            <a:outerShdw blurRad="50800" dist="38100" dir="5400000" algn="t" rotWithShape="0">
              <a:prstClr val="black">
                <a:alpha val="40000"/>
              </a:prstClr>
            </a:outerShdw>
          </a:effectLst>
        </p:spPr>
      </p:pic>
      <p:sp>
        <p:nvSpPr>
          <p:cNvPr id="11" name="Title 1">
            <a:extLst>
              <a:ext uri="{FF2B5EF4-FFF2-40B4-BE49-F238E27FC236}">
                <a16:creationId xmlns:a16="http://schemas.microsoft.com/office/drawing/2014/main" id="{D7C636F4-154D-45B1-8857-0513C54AB62D}"/>
              </a:ext>
            </a:extLst>
          </p:cNvPr>
          <p:cNvSpPr txBox="1">
            <a:spLocks/>
          </p:cNvSpPr>
          <p:nvPr/>
        </p:nvSpPr>
        <p:spPr>
          <a:xfrm>
            <a:off x="6961389" y="70312"/>
            <a:ext cx="3552421" cy="474634"/>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3200" dirty="0">
                <a:ln/>
                <a:solidFill>
                  <a:schemeClr val="accent1"/>
                </a:solidFill>
                <a:effectLst>
                  <a:outerShdw blurRad="38100" dist="25400" dir="5400000" algn="ctr" rotWithShape="0">
                    <a:srgbClr val="6E747A">
                      <a:alpha val="43000"/>
                    </a:srgbClr>
                  </a:outerShdw>
                </a:effectLst>
              </a:rPr>
              <a:t>Use Cases</a:t>
            </a:r>
          </a:p>
        </p:txBody>
      </p:sp>
      <p:sp>
        <p:nvSpPr>
          <p:cNvPr id="9" name="Title 1">
            <a:extLst>
              <a:ext uri="{FF2B5EF4-FFF2-40B4-BE49-F238E27FC236}">
                <a16:creationId xmlns:a16="http://schemas.microsoft.com/office/drawing/2014/main" id="{2CCBC0C2-6D65-4A53-7F70-FD448A43FB64}"/>
              </a:ext>
            </a:extLst>
          </p:cNvPr>
          <p:cNvSpPr txBox="1">
            <a:spLocks/>
          </p:cNvSpPr>
          <p:nvPr/>
        </p:nvSpPr>
        <p:spPr>
          <a:xfrm>
            <a:off x="1078834" y="70312"/>
            <a:ext cx="3552421" cy="474634"/>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3200" dirty="0">
                <a:ln/>
                <a:solidFill>
                  <a:schemeClr val="accent1"/>
                </a:solidFill>
                <a:effectLst>
                  <a:outerShdw blurRad="38100" dist="25400" dir="5400000" algn="ctr" rotWithShape="0">
                    <a:srgbClr val="6E747A">
                      <a:alpha val="43000"/>
                    </a:srgbClr>
                  </a:outerShdw>
                </a:effectLst>
              </a:rPr>
              <a:t>Dependencies</a:t>
            </a:r>
          </a:p>
        </p:txBody>
      </p:sp>
      <p:sp>
        <p:nvSpPr>
          <p:cNvPr id="12" name="TextBox 11">
            <a:extLst>
              <a:ext uri="{FF2B5EF4-FFF2-40B4-BE49-F238E27FC236}">
                <a16:creationId xmlns:a16="http://schemas.microsoft.com/office/drawing/2014/main" id="{70FD3D95-3138-97F9-ABCC-01D93224A2D7}"/>
              </a:ext>
            </a:extLst>
          </p:cNvPr>
          <p:cNvSpPr txBox="1"/>
          <p:nvPr/>
        </p:nvSpPr>
        <p:spPr>
          <a:xfrm>
            <a:off x="320960" y="738783"/>
            <a:ext cx="5366327" cy="2031325"/>
          </a:xfrm>
          <a:prstGeom prst="rect">
            <a:avLst/>
          </a:prstGeom>
          <a:noFill/>
        </p:spPr>
        <p:txBody>
          <a:bodyPr wrap="square" rtlCol="0">
            <a:spAutoFit/>
          </a:bodyPr>
          <a:lstStyle/>
          <a:p>
            <a:pPr marL="0" indent="0"/>
            <a:r>
              <a:rPr lang="en-IN" dirty="0"/>
              <a:t> </a:t>
            </a:r>
            <a:r>
              <a:rPr lang="en-IN" dirty="0">
                <a:solidFill>
                  <a:schemeClr val="accent5">
                    <a:lumMod val="75000"/>
                  </a:schemeClr>
                </a:solidFill>
              </a:rPr>
              <a:t>1.</a:t>
            </a:r>
            <a:r>
              <a:rPr lang="en-GB" sz="1800" dirty="0">
                <a:solidFill>
                  <a:schemeClr val="accent5">
                    <a:lumMod val="75000"/>
                  </a:schemeClr>
                </a:solidFill>
              </a:rPr>
              <a:t> HEI (Head of Engineering </a:t>
            </a:r>
            <a:r>
              <a:rPr lang="en-GB" dirty="0">
                <a:solidFill>
                  <a:schemeClr val="accent5">
                    <a:lumMod val="75000"/>
                  </a:schemeClr>
                </a:solidFill>
              </a:rPr>
              <a:t>institution</a:t>
            </a:r>
            <a:r>
              <a:rPr lang="en-GB" sz="1800" dirty="0">
                <a:solidFill>
                  <a:schemeClr val="accent5">
                    <a:lumMod val="75000"/>
                  </a:schemeClr>
                </a:solidFill>
              </a:rPr>
              <a:t>)</a:t>
            </a:r>
          </a:p>
          <a:p>
            <a:pPr marL="0" indent="0"/>
            <a:r>
              <a:rPr lang="en-GB" sz="1800" dirty="0">
                <a:solidFill>
                  <a:schemeClr val="accent5">
                    <a:lumMod val="75000"/>
                  </a:schemeClr>
                </a:solidFill>
              </a:rPr>
              <a:t> 2. Student</a:t>
            </a:r>
          </a:p>
          <a:p>
            <a:pPr marL="0" indent="0"/>
            <a:r>
              <a:rPr lang="en-GB" sz="1800" dirty="0">
                <a:solidFill>
                  <a:schemeClr val="accent5">
                    <a:lumMod val="75000"/>
                  </a:schemeClr>
                </a:solidFill>
              </a:rPr>
              <a:t> 3. Faculty</a:t>
            </a:r>
          </a:p>
          <a:p>
            <a:pPr marL="0" indent="0"/>
            <a:r>
              <a:rPr lang="en-GB" sz="1800" dirty="0">
                <a:solidFill>
                  <a:schemeClr val="accent5">
                    <a:lumMod val="75000"/>
                  </a:schemeClr>
                </a:solidFill>
              </a:rPr>
              <a:t> 4. Parent</a:t>
            </a:r>
          </a:p>
          <a:p>
            <a:pPr marL="0" indent="0"/>
            <a:r>
              <a:rPr lang="en-GB" sz="1800" dirty="0">
                <a:solidFill>
                  <a:schemeClr val="accent5">
                    <a:lumMod val="75000"/>
                  </a:schemeClr>
                </a:solidFill>
              </a:rPr>
              <a:t> 5. Alumni</a:t>
            </a:r>
          </a:p>
          <a:p>
            <a:pPr marL="0" indent="0"/>
            <a:r>
              <a:rPr lang="en-GB" sz="1800" dirty="0">
                <a:solidFill>
                  <a:schemeClr val="accent5">
                    <a:lumMod val="75000"/>
                  </a:schemeClr>
                </a:solidFill>
              </a:rPr>
              <a:t> 6. Employee</a:t>
            </a:r>
            <a:endParaRPr lang="en-GB" dirty="0">
              <a:solidFill>
                <a:schemeClr val="accent5">
                  <a:lumMod val="75000"/>
                </a:schemeClr>
              </a:solidFill>
            </a:endParaRPr>
          </a:p>
          <a:p>
            <a:r>
              <a:rPr lang="en-IN" dirty="0"/>
              <a:t> </a:t>
            </a:r>
          </a:p>
        </p:txBody>
      </p:sp>
      <p:sp>
        <p:nvSpPr>
          <p:cNvPr id="13" name="TextBox 12">
            <a:extLst>
              <a:ext uri="{FF2B5EF4-FFF2-40B4-BE49-F238E27FC236}">
                <a16:creationId xmlns:a16="http://schemas.microsoft.com/office/drawing/2014/main" id="{983BFE4A-28D5-87E6-2C38-73CAB03A208A}"/>
              </a:ext>
            </a:extLst>
          </p:cNvPr>
          <p:cNvSpPr txBox="1"/>
          <p:nvPr/>
        </p:nvSpPr>
        <p:spPr>
          <a:xfrm>
            <a:off x="1497299" y="3309467"/>
            <a:ext cx="2715490" cy="523220"/>
          </a:xfrm>
          <a:prstGeom prst="rect">
            <a:avLst/>
          </a:prstGeom>
          <a:noFill/>
        </p:spPr>
        <p:txBody>
          <a:bodyPr wrap="square">
            <a:spAutoFit/>
          </a:bodyPr>
          <a:lstStyle/>
          <a:p>
            <a:pPr algn="ctr"/>
            <a:r>
              <a:rPr lang="en-US" sz="2800" dirty="0">
                <a:ln/>
                <a:solidFill>
                  <a:schemeClr val="accent1"/>
                </a:solidFill>
                <a:effectLst>
                  <a:outerShdw blurRad="38100" dist="25400" dir="5400000" algn="ctr" rotWithShape="0">
                    <a:srgbClr val="6E747A">
                      <a:alpha val="43000"/>
                    </a:srgbClr>
                  </a:outerShdw>
                </a:effectLst>
              </a:rPr>
              <a:t>Showstopper</a:t>
            </a:r>
          </a:p>
        </p:txBody>
      </p:sp>
      <p:sp>
        <p:nvSpPr>
          <p:cNvPr id="15" name="TextBox 14">
            <a:extLst>
              <a:ext uri="{FF2B5EF4-FFF2-40B4-BE49-F238E27FC236}">
                <a16:creationId xmlns:a16="http://schemas.microsoft.com/office/drawing/2014/main" id="{CEFF2AE8-60B8-B806-FE14-33709B1983E3}"/>
              </a:ext>
            </a:extLst>
          </p:cNvPr>
          <p:cNvSpPr txBox="1"/>
          <p:nvPr/>
        </p:nvSpPr>
        <p:spPr>
          <a:xfrm>
            <a:off x="320960" y="3994484"/>
            <a:ext cx="5698836" cy="923330"/>
          </a:xfrm>
          <a:prstGeom prst="rect">
            <a:avLst/>
          </a:prstGeom>
          <a:noFill/>
        </p:spPr>
        <p:txBody>
          <a:bodyPr wrap="square" rtlCol="0">
            <a:spAutoFit/>
          </a:bodyPr>
          <a:lstStyle/>
          <a:p>
            <a:pPr marL="0" indent="0"/>
            <a:r>
              <a:rPr lang="en-GB" sz="1800" dirty="0">
                <a:solidFill>
                  <a:schemeClr val="accent5">
                    <a:lumMod val="75000"/>
                  </a:schemeClr>
                </a:solidFill>
              </a:rPr>
              <a:t>1</a:t>
            </a:r>
            <a:r>
              <a:rPr lang="en-US" altLang="en-GB" sz="1800" dirty="0">
                <a:solidFill>
                  <a:schemeClr val="accent5">
                    <a:lumMod val="75000"/>
                  </a:schemeClr>
                </a:solidFill>
              </a:rPr>
              <a:t>. </a:t>
            </a:r>
            <a:r>
              <a:rPr lang="en-GB" sz="1800" dirty="0">
                <a:solidFill>
                  <a:schemeClr val="accent5">
                    <a:lumMod val="75000"/>
                  </a:schemeClr>
                </a:solidFill>
              </a:rPr>
              <a:t>Lack of Participation in feedback by stakeholders</a:t>
            </a:r>
            <a:r>
              <a:rPr lang="en-GB" sz="1600" dirty="0">
                <a:solidFill>
                  <a:schemeClr val="accent5">
                    <a:lumMod val="75000"/>
                  </a:schemeClr>
                </a:solidFill>
              </a:rPr>
              <a:t>.</a:t>
            </a:r>
          </a:p>
          <a:p>
            <a:pPr marL="0" indent="0"/>
            <a:r>
              <a:rPr lang="en-GB" sz="1800" dirty="0">
                <a:solidFill>
                  <a:schemeClr val="accent5">
                    <a:lumMod val="75000"/>
                  </a:schemeClr>
                </a:solidFill>
              </a:rPr>
              <a:t>2. </a:t>
            </a:r>
            <a:r>
              <a:rPr lang="en-US" altLang="en-GB" sz="1800" dirty="0">
                <a:solidFill>
                  <a:schemeClr val="accent5">
                    <a:lumMod val="75000"/>
                  </a:schemeClr>
                </a:solidFill>
              </a:rPr>
              <a:t>Lack of number of feedbacks taken by Colleges. </a:t>
            </a:r>
            <a:r>
              <a:rPr lang="en-GB" sz="1600" dirty="0">
                <a:solidFill>
                  <a:schemeClr val="accent5">
                    <a:lumMod val="75000"/>
                  </a:schemeClr>
                </a:solidFill>
              </a:rPr>
              <a:t> </a:t>
            </a:r>
          </a:p>
          <a:p>
            <a:endParaRPr lang="en-IN" dirty="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1077</TotalTime>
  <Words>724</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Roboto</vt:lpstr>
      <vt:lpstr>Wingdings</vt:lpstr>
      <vt:lpstr>Orange Waves</vt:lpstr>
      <vt:lpstr>Basic Details of the  Team and Problem Statement</vt:lpstr>
      <vt:lpstr>PowerPoint Presentation</vt:lpstr>
      <vt:lpstr>HEIs Features</vt:lpstr>
      <vt:lpstr>HEIs Features</vt:lpstr>
      <vt:lpstr>Student/Faculty Features</vt:lpstr>
      <vt:lpstr>Alumni/Parents/Employer Features</vt:lpstr>
      <vt:lpstr>Future Aspects</vt:lpstr>
      <vt:lpstr>Prototype of App</vt:lpstr>
      <vt:lpstr>PowerPoint Presentation</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Krishna Agarwal</cp:lastModifiedBy>
  <cp:revision>59</cp:revision>
  <dcterms:created xsi:type="dcterms:W3CDTF">2022-02-11T07:14:00Z</dcterms:created>
  <dcterms:modified xsi:type="dcterms:W3CDTF">2022-08-25T13:15:26Z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F869B635C34B4BE9B186A70F7F94EEDB</vt:lpwstr>
  </property>
  <property fmtid="{D5CDD505-2E9C-101B-9397-08002B2CF9AE}" pid="4" name="KSOProductBuildVer">
    <vt:lpwstr>1033-11.2.0.11029</vt:lpwstr>
  </property>
</Properties>
</file>