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79" r:id="rId6"/>
    <p:sldId id="280" r:id="rId7"/>
    <p:sldId id="281" r:id="rId8"/>
    <p:sldId id="294" r:id="rId9"/>
    <p:sldId id="299" r:id="rId10"/>
    <p:sldId id="296" r:id="rId11"/>
    <p:sldId id="297" r:id="rId12"/>
    <p:sldId id="290" r:id="rId13"/>
    <p:sldId id="298"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83904-BCF5-4576-B8F2-C9DC4EB3A46D}" v="85" dt="2023-12-12T09:58:46.131"/>
    <p1510:client id="{876925D5-95CC-7ACF-144C-7277B8638AB0}" v="31" dt="2023-12-12T09:19:40.552"/>
    <p1510:client id="{ECBEE790-9AB9-4ED7-A389-5B9113A9BBBF}" v="139" dt="2023-12-12T10:58:34.08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khi Rajput" userId="S::pakhi.rajput@tuni.fi::3750ac12-4030-4d19-9ac1-1248ec005cfd" providerId="AD" clId="Web-{876925D5-95CC-7ACF-144C-7277B8638AB0}"/>
    <pc:docChg chg="modSld">
      <pc:chgData name="Pakhi Rajput" userId="S::pakhi.rajput@tuni.fi::3750ac12-4030-4d19-9ac1-1248ec005cfd" providerId="AD" clId="Web-{876925D5-95CC-7ACF-144C-7277B8638AB0}" dt="2023-12-12T09:18:19.050" v="28" actId="20577"/>
      <pc:docMkLst>
        <pc:docMk/>
      </pc:docMkLst>
      <pc:sldChg chg="modSp">
        <pc:chgData name="Pakhi Rajput" userId="S::pakhi.rajput@tuni.fi::3750ac12-4030-4d19-9ac1-1248ec005cfd" providerId="AD" clId="Web-{876925D5-95CC-7ACF-144C-7277B8638AB0}" dt="2023-12-12T09:06:13.826" v="16" actId="1076"/>
        <pc:sldMkLst>
          <pc:docMk/>
          <pc:sldMk cId="2131568492" sldId="278"/>
        </pc:sldMkLst>
        <pc:spChg chg="mod">
          <ac:chgData name="Pakhi Rajput" userId="S::pakhi.rajput@tuni.fi::3750ac12-4030-4d19-9ac1-1248ec005cfd" providerId="AD" clId="Web-{876925D5-95CC-7ACF-144C-7277B8638AB0}" dt="2023-12-12T09:06:13.826" v="16" actId="1076"/>
          <ac:spMkLst>
            <pc:docMk/>
            <pc:sldMk cId="2131568492" sldId="278"/>
            <ac:spMk id="3" creationId="{86C1060B-300F-3CE3-E5AA-D8E29791C960}"/>
          </ac:spMkLst>
        </pc:spChg>
      </pc:sldChg>
      <pc:sldChg chg="modSp">
        <pc:chgData name="Pakhi Rajput" userId="S::pakhi.rajput@tuni.fi::3750ac12-4030-4d19-9ac1-1248ec005cfd" providerId="AD" clId="Web-{876925D5-95CC-7ACF-144C-7277B8638AB0}" dt="2023-12-12T09:16:15.437" v="22" actId="20577"/>
        <pc:sldMkLst>
          <pc:docMk/>
          <pc:sldMk cId="3170280394" sldId="290"/>
        </pc:sldMkLst>
        <pc:spChg chg="mod">
          <ac:chgData name="Pakhi Rajput" userId="S::pakhi.rajput@tuni.fi::3750ac12-4030-4d19-9ac1-1248ec005cfd" providerId="AD" clId="Web-{876925D5-95CC-7ACF-144C-7277B8638AB0}" dt="2023-12-12T09:16:15.437" v="22" actId="20577"/>
          <ac:spMkLst>
            <pc:docMk/>
            <pc:sldMk cId="3170280394" sldId="290"/>
            <ac:spMk id="17" creationId="{44C23BEE-4B87-F002-FF66-D8A738074D36}"/>
          </ac:spMkLst>
        </pc:spChg>
      </pc:sldChg>
      <pc:sldChg chg="modSp">
        <pc:chgData name="Pakhi Rajput" userId="S::pakhi.rajput@tuni.fi::3750ac12-4030-4d19-9ac1-1248ec005cfd" providerId="AD" clId="Web-{876925D5-95CC-7ACF-144C-7277B8638AB0}" dt="2023-12-12T09:09:15.706" v="19" actId="20577"/>
        <pc:sldMkLst>
          <pc:docMk/>
          <pc:sldMk cId="3855922958" sldId="294"/>
        </pc:sldMkLst>
        <pc:spChg chg="mod">
          <ac:chgData name="Pakhi Rajput" userId="S::pakhi.rajput@tuni.fi::3750ac12-4030-4d19-9ac1-1248ec005cfd" providerId="AD" clId="Web-{876925D5-95CC-7ACF-144C-7277B8638AB0}" dt="2023-12-12T09:09:15.706" v="19" actId="20577"/>
          <ac:spMkLst>
            <pc:docMk/>
            <pc:sldMk cId="3855922958" sldId="294"/>
            <ac:spMk id="3" creationId="{1E0B8C4B-3A3C-9FD1-59FB-1666C1F09376}"/>
          </ac:spMkLst>
        </pc:spChg>
      </pc:sldChg>
      <pc:sldChg chg="modSp">
        <pc:chgData name="Pakhi Rajput" userId="S::pakhi.rajput@tuni.fi::3750ac12-4030-4d19-9ac1-1248ec005cfd" providerId="AD" clId="Web-{876925D5-95CC-7ACF-144C-7277B8638AB0}" dt="2023-12-12T09:18:19.050" v="28" actId="20577"/>
        <pc:sldMkLst>
          <pc:docMk/>
          <pc:sldMk cId="3550744118" sldId="298"/>
        </pc:sldMkLst>
        <pc:spChg chg="mod">
          <ac:chgData name="Pakhi Rajput" userId="S::pakhi.rajput@tuni.fi::3750ac12-4030-4d19-9ac1-1248ec005cfd" providerId="AD" clId="Web-{876925D5-95CC-7ACF-144C-7277B8638AB0}" dt="2023-12-12T09:18:19.050" v="28" actId="20577"/>
          <ac:spMkLst>
            <pc:docMk/>
            <pc:sldMk cId="3550744118" sldId="298"/>
            <ac:spMk id="3" creationId="{2BE8FDE3-DBA4-6A04-C75D-E56FE92EF368}"/>
          </ac:spMkLst>
        </pc:spChg>
      </pc:sldChg>
    </pc:docChg>
  </pc:docChgLst>
  <pc:docChgLst>
    <pc:chgData name="Pakhi Rajput" userId="S::pakhi.rajput@tuni.fi::3750ac12-4030-4d19-9ac1-1248ec005cfd" providerId="AD" clId="Web-{79883904-BCF5-4576-B8F2-C9DC4EB3A46D}"/>
    <pc:docChg chg="modSld">
      <pc:chgData name="Pakhi Rajput" userId="S::pakhi.rajput@tuni.fi::3750ac12-4030-4d19-9ac1-1248ec005cfd" providerId="AD" clId="Web-{79883904-BCF5-4576-B8F2-C9DC4EB3A46D}" dt="2023-12-12T09:58:46.131" v="81" actId="20577"/>
      <pc:docMkLst>
        <pc:docMk/>
      </pc:docMkLst>
      <pc:sldChg chg="modSp">
        <pc:chgData name="Pakhi Rajput" userId="S::pakhi.rajput@tuni.fi::3750ac12-4030-4d19-9ac1-1248ec005cfd" providerId="AD" clId="Web-{79883904-BCF5-4576-B8F2-C9DC4EB3A46D}" dt="2023-12-12T09:55:29.567" v="18" actId="20577"/>
        <pc:sldMkLst>
          <pc:docMk/>
          <pc:sldMk cId="3170280394" sldId="290"/>
        </pc:sldMkLst>
        <pc:spChg chg="mod">
          <ac:chgData name="Pakhi Rajput" userId="S::pakhi.rajput@tuni.fi::3750ac12-4030-4d19-9ac1-1248ec005cfd" providerId="AD" clId="Web-{79883904-BCF5-4576-B8F2-C9DC4EB3A46D}" dt="2023-12-12T09:49:27.298" v="6" actId="1076"/>
          <ac:spMkLst>
            <pc:docMk/>
            <pc:sldMk cId="3170280394" sldId="290"/>
            <ac:spMk id="15" creationId="{3218D8CE-3F98-47A3-7BAC-E9779CC5F984}"/>
          </ac:spMkLst>
        </pc:spChg>
        <pc:spChg chg="mod">
          <ac:chgData name="Pakhi Rajput" userId="S::pakhi.rajput@tuni.fi::3750ac12-4030-4d19-9ac1-1248ec005cfd" providerId="AD" clId="Web-{79883904-BCF5-4576-B8F2-C9DC4EB3A46D}" dt="2023-12-12T09:55:29.567" v="18" actId="20577"/>
          <ac:spMkLst>
            <pc:docMk/>
            <pc:sldMk cId="3170280394" sldId="290"/>
            <ac:spMk id="17" creationId="{44C23BEE-4B87-F002-FF66-D8A738074D36}"/>
          </ac:spMkLst>
        </pc:spChg>
      </pc:sldChg>
      <pc:sldChg chg="modSp">
        <pc:chgData name="Pakhi Rajput" userId="S::pakhi.rajput@tuni.fi::3750ac12-4030-4d19-9ac1-1248ec005cfd" providerId="AD" clId="Web-{79883904-BCF5-4576-B8F2-C9DC4EB3A46D}" dt="2023-12-12T09:58:46.131" v="81" actId="20577"/>
        <pc:sldMkLst>
          <pc:docMk/>
          <pc:sldMk cId="3550744118" sldId="298"/>
        </pc:sldMkLst>
        <pc:spChg chg="mod">
          <ac:chgData name="Pakhi Rajput" userId="S::pakhi.rajput@tuni.fi::3750ac12-4030-4d19-9ac1-1248ec005cfd" providerId="AD" clId="Web-{79883904-BCF5-4576-B8F2-C9DC4EB3A46D}" dt="2023-12-12T09:58:46.131" v="81" actId="20577"/>
          <ac:spMkLst>
            <pc:docMk/>
            <pc:sldMk cId="3550744118" sldId="298"/>
            <ac:spMk id="3" creationId="{2BE8FDE3-DBA4-6A04-C75D-E56FE92EF368}"/>
          </ac:spMkLst>
        </pc:spChg>
      </pc:sldChg>
    </pc:docChg>
  </pc:docChgLst>
  <pc:docChgLst>
    <pc:chgData name="My Nguyen" userId="adba25bd-da5d-4a7d-bcba-f28fa92dac3e" providerId="ADAL" clId="{ECBEE790-9AB9-4ED7-A389-5B9113A9BBBF}"/>
    <pc:docChg chg="undo custSel addSld delSld modSld">
      <pc:chgData name="My Nguyen" userId="adba25bd-da5d-4a7d-bcba-f28fa92dac3e" providerId="ADAL" clId="{ECBEE790-9AB9-4ED7-A389-5B9113A9BBBF}" dt="2023-12-12T10:58:35.446" v="132" actId="20577"/>
      <pc:docMkLst>
        <pc:docMk/>
      </pc:docMkLst>
      <pc:sldChg chg="modSp mod">
        <pc:chgData name="My Nguyen" userId="adba25bd-da5d-4a7d-bcba-f28fa92dac3e" providerId="ADAL" clId="{ECBEE790-9AB9-4ED7-A389-5B9113A9BBBF}" dt="2023-12-12T10:27:30.621" v="52" actId="20577"/>
        <pc:sldMkLst>
          <pc:docMk/>
          <pc:sldMk cId="720553930" sldId="296"/>
        </pc:sldMkLst>
        <pc:spChg chg="mod">
          <ac:chgData name="My Nguyen" userId="adba25bd-da5d-4a7d-bcba-f28fa92dac3e" providerId="ADAL" clId="{ECBEE790-9AB9-4ED7-A389-5B9113A9BBBF}" dt="2023-12-12T10:27:30.621" v="52" actId="20577"/>
          <ac:spMkLst>
            <pc:docMk/>
            <pc:sldMk cId="720553930" sldId="296"/>
            <ac:spMk id="3" creationId="{1E0B8C4B-3A3C-9FD1-59FB-1666C1F09376}"/>
          </ac:spMkLst>
        </pc:spChg>
      </pc:sldChg>
      <pc:sldChg chg="addSp modSp mod">
        <pc:chgData name="My Nguyen" userId="adba25bd-da5d-4a7d-bcba-f28fa92dac3e" providerId="ADAL" clId="{ECBEE790-9AB9-4ED7-A389-5B9113A9BBBF}" dt="2023-12-12T10:58:35.446" v="132" actId="20577"/>
        <pc:sldMkLst>
          <pc:docMk/>
          <pc:sldMk cId="2736977225" sldId="297"/>
        </pc:sldMkLst>
        <pc:spChg chg="mod">
          <ac:chgData name="My Nguyen" userId="adba25bd-da5d-4a7d-bcba-f28fa92dac3e" providerId="ADAL" clId="{ECBEE790-9AB9-4ED7-A389-5B9113A9BBBF}" dt="2023-12-12T10:58:35.446" v="132" actId="20577"/>
          <ac:spMkLst>
            <pc:docMk/>
            <pc:sldMk cId="2736977225" sldId="297"/>
            <ac:spMk id="3" creationId="{1E0B8C4B-3A3C-9FD1-59FB-1666C1F09376}"/>
          </ac:spMkLst>
        </pc:spChg>
        <pc:picChg chg="add mod">
          <ac:chgData name="My Nguyen" userId="adba25bd-da5d-4a7d-bcba-f28fa92dac3e" providerId="ADAL" clId="{ECBEE790-9AB9-4ED7-A389-5B9113A9BBBF}" dt="2023-12-12T09:59:32.760" v="3" actId="1076"/>
          <ac:picMkLst>
            <pc:docMk/>
            <pc:sldMk cId="2736977225" sldId="297"/>
            <ac:picMk id="5" creationId="{AD61104C-0361-4B76-A4FE-4B9552410581}"/>
          </ac:picMkLst>
        </pc:picChg>
      </pc:sldChg>
      <pc:sldChg chg="modSp mod">
        <pc:chgData name="My Nguyen" userId="adba25bd-da5d-4a7d-bcba-f28fa92dac3e" providerId="ADAL" clId="{ECBEE790-9AB9-4ED7-A389-5B9113A9BBBF}" dt="2023-12-12T10:57:50.538" v="124" actId="20577"/>
        <pc:sldMkLst>
          <pc:docMk/>
          <pc:sldMk cId="3834719605" sldId="299"/>
        </pc:sldMkLst>
        <pc:spChg chg="mod">
          <ac:chgData name="My Nguyen" userId="adba25bd-da5d-4a7d-bcba-f28fa92dac3e" providerId="ADAL" clId="{ECBEE790-9AB9-4ED7-A389-5B9113A9BBBF}" dt="2023-12-12T10:32:29.715" v="53" actId="20577"/>
          <ac:spMkLst>
            <pc:docMk/>
            <pc:sldMk cId="3834719605" sldId="299"/>
            <ac:spMk id="7" creationId="{742EED07-93FD-CC19-B793-9427A96F55C7}"/>
          </ac:spMkLst>
        </pc:spChg>
        <pc:spChg chg="mod">
          <ac:chgData name="My Nguyen" userId="adba25bd-da5d-4a7d-bcba-f28fa92dac3e" providerId="ADAL" clId="{ECBEE790-9AB9-4ED7-A389-5B9113A9BBBF}" dt="2023-12-12T10:32:47.494" v="54" actId="1076"/>
          <ac:spMkLst>
            <pc:docMk/>
            <pc:sldMk cId="3834719605" sldId="299"/>
            <ac:spMk id="8" creationId="{A747ADA5-4190-C072-002E-FAA0D8F5D110}"/>
          </ac:spMkLst>
        </pc:spChg>
        <pc:spChg chg="mod">
          <ac:chgData name="My Nguyen" userId="adba25bd-da5d-4a7d-bcba-f28fa92dac3e" providerId="ADAL" clId="{ECBEE790-9AB9-4ED7-A389-5B9113A9BBBF}" dt="2023-12-12T10:32:53.336" v="55" actId="1076"/>
          <ac:spMkLst>
            <pc:docMk/>
            <pc:sldMk cId="3834719605" sldId="299"/>
            <ac:spMk id="9" creationId="{68EEB7DD-74E9-720A-8D63-6D7E0BA90E0F}"/>
          </ac:spMkLst>
        </pc:spChg>
        <pc:spChg chg="mod">
          <ac:chgData name="My Nguyen" userId="adba25bd-da5d-4a7d-bcba-f28fa92dac3e" providerId="ADAL" clId="{ECBEE790-9AB9-4ED7-A389-5B9113A9BBBF}" dt="2023-12-12T10:57:50.538" v="124" actId="20577"/>
          <ac:spMkLst>
            <pc:docMk/>
            <pc:sldMk cId="3834719605" sldId="299"/>
            <ac:spMk id="12" creationId="{CE3C1BFF-2275-1E7D-0604-E6F5CFEC01F6}"/>
          </ac:spMkLst>
        </pc:spChg>
        <pc:spChg chg="mod">
          <ac:chgData name="My Nguyen" userId="adba25bd-da5d-4a7d-bcba-f28fa92dac3e" providerId="ADAL" clId="{ECBEE790-9AB9-4ED7-A389-5B9113A9BBBF}" dt="2023-12-12T10:26:05.747" v="39" actId="20577"/>
          <ac:spMkLst>
            <pc:docMk/>
            <pc:sldMk cId="3834719605" sldId="299"/>
            <ac:spMk id="14" creationId="{DD1D0BF9-FCAA-67DA-79AB-E6E7E6D2B6A1}"/>
          </ac:spMkLst>
        </pc:spChg>
      </pc:sldChg>
      <pc:sldChg chg="modSp new del mod">
        <pc:chgData name="My Nguyen" userId="adba25bd-da5d-4a7d-bcba-f28fa92dac3e" providerId="ADAL" clId="{ECBEE790-9AB9-4ED7-A389-5B9113A9BBBF}" dt="2023-12-12T10:53:04.035" v="67" actId="47"/>
        <pc:sldMkLst>
          <pc:docMk/>
          <pc:sldMk cId="600733246" sldId="300"/>
        </pc:sldMkLst>
        <pc:spChg chg="mod">
          <ac:chgData name="My Nguyen" userId="adba25bd-da5d-4a7d-bcba-f28fa92dac3e" providerId="ADAL" clId="{ECBEE790-9AB9-4ED7-A389-5B9113A9BBBF}" dt="2023-12-12T10:52:59.379" v="66" actId="20577"/>
          <ac:spMkLst>
            <pc:docMk/>
            <pc:sldMk cId="600733246" sldId="300"/>
            <ac:spMk id="4" creationId="{3CAC023B-1DA0-499D-98CE-4B42D303BF77}"/>
          </ac:spMkLst>
        </pc:spChg>
      </pc:sldChg>
      <pc:sldChg chg="addSp delSp modSp new del mod modClrScheme chgLayout">
        <pc:chgData name="My Nguyen" userId="adba25bd-da5d-4a7d-bcba-f28fa92dac3e" providerId="ADAL" clId="{ECBEE790-9AB9-4ED7-A389-5B9113A9BBBF}" dt="2023-12-12T10:55:26.298" v="118" actId="47"/>
        <pc:sldMkLst>
          <pc:docMk/>
          <pc:sldMk cId="1672211426" sldId="300"/>
        </pc:sldMkLst>
        <pc:spChg chg="del">
          <ac:chgData name="My Nguyen" userId="adba25bd-da5d-4a7d-bcba-f28fa92dac3e" providerId="ADAL" clId="{ECBEE790-9AB9-4ED7-A389-5B9113A9BBBF}" dt="2023-12-12T10:53:13.198" v="69" actId="700"/>
          <ac:spMkLst>
            <pc:docMk/>
            <pc:sldMk cId="1672211426" sldId="300"/>
            <ac:spMk id="2" creationId="{C590D555-3438-A886-2EE8-AA653D68B184}"/>
          </ac:spMkLst>
        </pc:spChg>
        <pc:spChg chg="del">
          <ac:chgData name="My Nguyen" userId="adba25bd-da5d-4a7d-bcba-f28fa92dac3e" providerId="ADAL" clId="{ECBEE790-9AB9-4ED7-A389-5B9113A9BBBF}" dt="2023-12-12T10:53:13.198" v="69" actId="700"/>
          <ac:spMkLst>
            <pc:docMk/>
            <pc:sldMk cId="1672211426" sldId="300"/>
            <ac:spMk id="3" creationId="{5D5B2231-E9BA-CBF6-6207-4F39219A7F95}"/>
          </ac:spMkLst>
        </pc:spChg>
        <pc:spChg chg="mod ord">
          <ac:chgData name="My Nguyen" userId="adba25bd-da5d-4a7d-bcba-f28fa92dac3e" providerId="ADAL" clId="{ECBEE790-9AB9-4ED7-A389-5B9113A9BBBF}" dt="2023-12-12T10:53:24.087" v="109" actId="20577"/>
          <ac:spMkLst>
            <pc:docMk/>
            <pc:sldMk cId="1672211426" sldId="300"/>
            <ac:spMk id="4" creationId="{CF720588-40E7-9C8E-E2D8-90BC593F9960}"/>
          </ac:spMkLst>
        </pc:spChg>
        <pc:spChg chg="mod ord">
          <ac:chgData name="My Nguyen" userId="adba25bd-da5d-4a7d-bcba-f28fa92dac3e" providerId="ADAL" clId="{ECBEE790-9AB9-4ED7-A389-5B9113A9BBBF}" dt="2023-12-12T10:53:13.198" v="69" actId="700"/>
          <ac:spMkLst>
            <pc:docMk/>
            <pc:sldMk cId="1672211426" sldId="300"/>
            <ac:spMk id="5" creationId="{89A57904-5E21-BD74-C2A1-1CE5761C382B}"/>
          </ac:spMkLst>
        </pc:spChg>
        <pc:picChg chg="add mod">
          <ac:chgData name="My Nguyen" userId="adba25bd-da5d-4a7d-bcba-f28fa92dac3e" providerId="ADAL" clId="{ECBEE790-9AB9-4ED7-A389-5B9113A9BBBF}" dt="2023-12-12T10:53:35.151" v="112" actId="14100"/>
          <ac:picMkLst>
            <pc:docMk/>
            <pc:sldMk cId="1672211426" sldId="300"/>
            <ac:picMk id="7" creationId="{5C28D30D-6326-99E5-9D52-6A14FCE53851}"/>
          </ac:picMkLst>
        </pc:picChg>
        <pc:picChg chg="add mod">
          <ac:chgData name="My Nguyen" userId="adba25bd-da5d-4a7d-bcba-f28fa92dac3e" providerId="ADAL" clId="{ECBEE790-9AB9-4ED7-A389-5B9113A9BBBF}" dt="2023-12-12T10:54:16.494" v="115" actId="14100"/>
          <ac:picMkLst>
            <pc:docMk/>
            <pc:sldMk cId="1672211426" sldId="300"/>
            <ac:picMk id="9" creationId="{3D71BA8C-FF9D-ADAF-B2BC-560613421EF4}"/>
          </ac:picMkLst>
        </pc:picChg>
        <pc:picChg chg="add mod">
          <ac:chgData name="My Nguyen" userId="adba25bd-da5d-4a7d-bcba-f28fa92dac3e" providerId="ADAL" clId="{ECBEE790-9AB9-4ED7-A389-5B9113A9BBBF}" dt="2023-12-12T10:54:54.562" v="117" actId="1076"/>
          <ac:picMkLst>
            <pc:docMk/>
            <pc:sldMk cId="1672211426" sldId="300"/>
            <ac:picMk id="11" creationId="{7F0102D6-75A5-B9EA-C0A5-58D4F73C13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431564" y="1659608"/>
            <a:ext cx="9799200" cy="1225296"/>
          </a:xfrm>
        </p:spPr>
        <p:txBody>
          <a:bodyPr/>
          <a:lstStyle/>
          <a:p>
            <a:r>
              <a:rPr lang="en-US"/>
              <a:t>Project: LOCATING</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461894" y="4008703"/>
            <a:ext cx="3493008" cy="1185824"/>
          </a:xfrm>
        </p:spPr>
        <p:txBody>
          <a:bodyPr vert="horz" lIns="0" tIns="0" rIns="0" bIns="0" rtlCol="0" anchor="t">
            <a:noAutofit/>
          </a:bodyPr>
          <a:lstStyle/>
          <a:p>
            <a:r>
              <a:rPr lang="en-US" sz="1600"/>
              <a:t>By-</a:t>
            </a:r>
            <a:endParaRPr lang="en-US" sz="1600">
              <a:cs typeface="Sabon Next LT"/>
            </a:endParaRPr>
          </a:p>
          <a:p>
            <a:r>
              <a:rPr lang="en-US" sz="1600"/>
              <a:t>My Nguyen</a:t>
            </a:r>
            <a:endParaRPr lang="en-US" sz="1600">
              <a:cs typeface="Sabon Next LT"/>
            </a:endParaRPr>
          </a:p>
          <a:p>
            <a:r>
              <a:rPr lang="en-US" sz="1600"/>
              <a:t>Pakhi Rajput</a:t>
            </a:r>
            <a:endParaRPr lang="en-US" sz="1600">
              <a:cs typeface="Sabon Next LT"/>
            </a:endParaRPr>
          </a:p>
          <a:p>
            <a:r>
              <a:rPr lang="en-US" sz="1600">
                <a:cs typeface="Sabon Next LT"/>
              </a:rPr>
              <a:t>Group: TAU07E</a:t>
            </a:r>
          </a:p>
        </p:txBody>
      </p:sp>
      <p:sp>
        <p:nvSpPr>
          <p:cNvPr id="4" name="TextBox 3">
            <a:extLst>
              <a:ext uri="{FF2B5EF4-FFF2-40B4-BE49-F238E27FC236}">
                <a16:creationId xmlns:a16="http://schemas.microsoft.com/office/drawing/2014/main" id="{88ABC109-1E78-83A4-9719-6FF822B14E62}"/>
              </a:ext>
            </a:extLst>
          </p:cNvPr>
          <p:cNvSpPr txBox="1"/>
          <p:nvPr/>
        </p:nvSpPr>
        <p:spPr>
          <a:xfrm>
            <a:off x="3035784" y="2272256"/>
            <a:ext cx="6590759" cy="830997"/>
          </a:xfrm>
          <a:prstGeom prst="rect">
            <a:avLst/>
          </a:prstGeom>
          <a:noFill/>
        </p:spPr>
        <p:txBody>
          <a:bodyPr wrap="square" rtlCol="0">
            <a:spAutoFit/>
          </a:bodyPr>
          <a:lstStyle/>
          <a:p>
            <a:r>
              <a:rPr lang="en-IN" sz="2400">
                <a:solidFill>
                  <a:srgbClr val="002060"/>
                </a:solidFill>
                <a:cs typeface="Aharoni" panose="02010803020104030203" pitchFamily="2" charset="-79"/>
              </a:rPr>
              <a:t>MATH.APP.450</a:t>
            </a:r>
          </a:p>
          <a:p>
            <a:r>
              <a:rPr lang="en-IN" sz="2400">
                <a:solidFill>
                  <a:srgbClr val="002060"/>
                </a:solidFill>
                <a:cs typeface="Aharoni" panose="02010803020104030203" pitchFamily="2" charset="-79"/>
              </a:rPr>
              <a:t>Basic Course on Mathematical Modelling</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050956" y="1298266"/>
            <a:ext cx="6766560" cy="768096"/>
          </a:xfrm>
        </p:spPr>
        <p:txBody>
          <a:bodyPr/>
          <a:lstStyle/>
          <a:p>
            <a:r>
              <a:rPr lang="en-US"/>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054671" y="2268416"/>
            <a:ext cx="5879592" cy="3140031"/>
          </a:xfrm>
        </p:spPr>
        <p:txBody>
          <a:bodyPr vert="horz" lIns="91440" tIns="45720" rIns="91440" bIns="45720" rtlCol="0" anchor="t">
            <a:noAutofit/>
          </a:bodyPr>
          <a:lstStyle/>
          <a:p>
            <a:r>
              <a:rPr lang="en-US" b="0" i="0">
                <a:solidFill>
                  <a:schemeClr val="tx1"/>
                </a:solidFill>
                <a:effectLst/>
                <a:latin typeface="Arial"/>
                <a:cs typeface="Arial"/>
              </a:rPr>
              <a:t>Our model gives an assumption-based solution where we consider a Uniform distribution and apply the Bayes’ Theorem to find the location of the cell. The model is well-defined and has 99.99% accuracy. However,</a:t>
            </a:r>
            <a:r>
              <a:rPr lang="en-US">
                <a:solidFill>
                  <a:schemeClr val="tx1"/>
                </a:solidFill>
                <a:latin typeface="Arial"/>
                <a:cs typeface="Arial"/>
              </a:rPr>
              <a:t> </a:t>
            </a:r>
            <a:r>
              <a:rPr lang="en-US" b="0" i="0">
                <a:solidFill>
                  <a:schemeClr val="tx1"/>
                </a:solidFill>
                <a:effectLst/>
                <a:latin typeface="Arial"/>
                <a:cs typeface="Arial"/>
              </a:rPr>
              <a:t>in real-life scenario, we are bound to encounter an edge. The iteration formula will be modified then to take into account the fact that the edge cells will have three </a:t>
            </a:r>
            <a:r>
              <a:rPr lang="en-US" err="1">
                <a:solidFill>
                  <a:schemeClr val="tx1"/>
                </a:solidFill>
                <a:latin typeface="Arial"/>
                <a:cs typeface="Arial"/>
              </a:rPr>
              <a:t>neighbouring</a:t>
            </a:r>
            <a:r>
              <a:rPr lang="en-US">
                <a:solidFill>
                  <a:schemeClr val="tx1"/>
                </a:solidFill>
                <a:latin typeface="Arial"/>
                <a:cs typeface="Arial"/>
              </a:rPr>
              <a:t> cells</a:t>
            </a:r>
            <a:r>
              <a:rPr lang="en-US" b="0" i="0">
                <a:solidFill>
                  <a:schemeClr val="tx1"/>
                </a:solidFill>
                <a:effectLst/>
                <a:latin typeface="Arial"/>
                <a:cs typeface="Arial"/>
              </a:rPr>
              <a:t> and the corner cells will have two </a:t>
            </a:r>
            <a:r>
              <a:rPr lang="en-US" b="0" i="0" err="1">
                <a:solidFill>
                  <a:schemeClr val="tx1"/>
                </a:solidFill>
                <a:effectLst/>
                <a:latin typeface="Arial"/>
                <a:cs typeface="Arial"/>
              </a:rPr>
              <a:t>neighbouring</a:t>
            </a:r>
            <a:r>
              <a:rPr lang="en-US" b="0" i="0">
                <a:solidFill>
                  <a:schemeClr val="tx1"/>
                </a:solidFill>
                <a:effectLst/>
                <a:latin typeface="Arial"/>
                <a:cs typeface="Arial"/>
              </a:rPr>
              <a:t> cells.</a:t>
            </a:r>
            <a:endParaRPr lang="en-US">
              <a:solidFill>
                <a:schemeClr val="tx1"/>
              </a:solidFill>
            </a:endParaRPr>
          </a:p>
          <a:p>
            <a:br>
              <a:rPr lang="en-US" b="0" i="0">
                <a:effectLst/>
                <a:latin typeface="Lato" panose="020F0502020204030203" pitchFamily="34" charset="0"/>
              </a:rPr>
            </a:br>
            <a:r>
              <a:rPr lang="en-US">
                <a:solidFill>
                  <a:schemeClr val="tx1"/>
                </a:solidFill>
                <a:latin typeface="Arial"/>
                <a:cs typeface="Arial"/>
              </a:rPr>
              <a:t>Also, when we have more number of cells., the computation gets slower. In</a:t>
            </a:r>
            <a:r>
              <a:rPr lang="en-US" b="0" i="0">
                <a:solidFill>
                  <a:schemeClr val="tx1"/>
                </a:solidFill>
                <a:effectLst/>
                <a:latin typeface="Arial"/>
                <a:cs typeface="Arial"/>
              </a:rPr>
              <a:t> further developments of the project, efforts can be made to eliminate areas of the map that have constantly low probabilities after certain amount of iterations to reduce the computation time.</a:t>
            </a:r>
            <a:endParaRPr lang="en-US">
              <a:solidFill>
                <a:schemeClr val="tx1"/>
              </a:solidFill>
            </a:endParaRPr>
          </a:p>
          <a:p>
            <a:endParaRPr lang="en-US"/>
          </a:p>
        </p:txBody>
      </p:sp>
    </p:spTree>
    <p:extLst>
      <p:ext uri="{BB962C8B-B14F-4D97-AF65-F5344CB8AC3E}">
        <p14:creationId xmlns:p14="http://schemas.microsoft.com/office/powerpoint/2010/main" val="355074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a:t>Introduction​</a:t>
            </a:r>
          </a:p>
          <a:p>
            <a:r>
              <a:rPr lang="en-US"/>
              <a:t>Model</a:t>
            </a:r>
          </a:p>
          <a:p>
            <a:r>
              <a:rPr lang="en-US"/>
              <a:t>​Results</a:t>
            </a:r>
          </a:p>
          <a:p>
            <a:r>
              <a:rPr lang="en-US"/>
              <a:t>​Summary​</a:t>
            </a:r>
          </a:p>
          <a:p>
            <a:endParaRPr lang="en-US"/>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l" rtl="0"/>
            <a:r>
              <a:rPr lang="en-US" b="0" i="0">
                <a:solidFill>
                  <a:srgbClr val="495365"/>
                </a:solidFill>
                <a:effectLst/>
                <a:latin typeface="Arial" panose="020B0604020202020204" pitchFamily="34" charset="0"/>
              </a:rPr>
              <a:t>The purpose of this project is to model a situation where we predict the location of a windowless vehicle on a map where each cell is colored either blue, green, red or white. In this problem situation, the vehicle can only move forward, backward, left or right and steering is not allowed. There is no knowledge of the location of the vehicle at the beginning. For each step the vehicle takes, an observation of the color of the current cell is recorded. Another layer of complexity is added when the memory is limited to only 10 steps. Lastly, the probability of getting an incorrect color is given as 0.001.</a:t>
            </a:r>
            <a:br>
              <a:rPr lang="en-US" b="0" i="0">
                <a:solidFill>
                  <a:srgbClr val="495365"/>
                </a:solidFill>
                <a:effectLst/>
                <a:latin typeface="Lato" panose="020F0502020204030203" pitchFamily="34" charset="0"/>
              </a:rPr>
            </a:br>
            <a:r>
              <a:rPr lang="en-US" b="0" i="0">
                <a:solidFill>
                  <a:srgbClr val="495365"/>
                </a:solidFill>
                <a:effectLst/>
                <a:latin typeface="Arial" panose="020B0604020202020204" pitchFamily="34" charset="0"/>
              </a:rPr>
              <a:t>In this report we go through the process of building a probabilistic model based on Bayes’ Theorem to formulate a solution for this Localization problem. Some assumptions and considerations are made at the beginning of the project based on which the solutions is derived. The goal is to provide a practical model and solution keeping in mind the conditions given.</a:t>
            </a:r>
            <a:endParaRPr lang="en-US" b="0" i="0">
              <a:solidFill>
                <a:srgbClr val="495365"/>
              </a:solidFill>
              <a:effectLst/>
              <a:latin typeface="Lato" panose="020F0502020204030203" pitchFamily="34" charset="0"/>
            </a:endParaRPr>
          </a:p>
          <a:p>
            <a:br>
              <a:rPr lang="en-US"/>
            </a:br>
            <a:endParaRPr lang="en-US"/>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a:latin typeface="Arial Black" panose="020B0604020202020204" pitchFamily="34" charset="0"/>
                <a:cs typeface="Arial Black" panose="020B0604020202020204" pitchFamily="34" charset="0"/>
              </a:rPr>
              <a:t>Modelling</a:t>
            </a:r>
            <a:endParaRPr lang="en-US" sz="4400" b="1">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a:t>ASSUMPTIONS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vert="horz" lIns="91440" tIns="45720" rIns="91440" bIns="45720" rtlCol="0" anchor="t">
            <a:noAutofit/>
          </a:bodyPr>
          <a:lstStyle/>
          <a:p>
            <a:pPr marL="0" indent="0" algn="l" rtl="0">
              <a:buNone/>
            </a:pPr>
            <a:r>
              <a:rPr lang="en-US" b="0" i="0">
                <a:solidFill>
                  <a:srgbClr val="495365"/>
                </a:solidFill>
                <a:effectLst/>
                <a:latin typeface="Arial"/>
                <a:cs typeface="Arial"/>
              </a:rPr>
              <a:t>Based on the available information given by the project, we have made some assumptions:</a:t>
            </a:r>
          </a:p>
          <a:p>
            <a:pPr marL="285750" indent="-285750">
              <a:buFont typeface="Arial" panose="020B0604020202020204" pitchFamily="34" charset="0"/>
              <a:buChar char="•"/>
            </a:pPr>
            <a:r>
              <a:rPr lang="en-US">
                <a:solidFill>
                  <a:srgbClr val="495365"/>
                </a:solidFill>
                <a:latin typeface="Arial"/>
                <a:cs typeface="Arial"/>
              </a:rPr>
              <a:t> </a:t>
            </a:r>
            <a:r>
              <a:rPr lang="en-US" b="0" i="0">
                <a:solidFill>
                  <a:srgbClr val="495365"/>
                </a:solidFill>
                <a:effectLst/>
                <a:latin typeface="Arial"/>
                <a:cs typeface="Arial"/>
              </a:rPr>
              <a:t>Each step is taken with the 100% accuracy, meaning that the vehicle is always in </a:t>
            </a:r>
            <a:r>
              <a:rPr lang="en-US">
                <a:solidFill>
                  <a:srgbClr val="495365"/>
                </a:solidFill>
                <a:latin typeface="Arial"/>
                <a:cs typeface="Arial"/>
              </a:rPr>
              <a:t>the middle</a:t>
            </a:r>
            <a:r>
              <a:rPr lang="en-US" b="0" i="0">
                <a:solidFill>
                  <a:srgbClr val="495365"/>
                </a:solidFill>
                <a:effectLst/>
                <a:latin typeface="Arial"/>
                <a:cs typeface="Arial"/>
              </a:rPr>
              <a:t> of the cells.</a:t>
            </a:r>
          </a:p>
          <a:p>
            <a:pPr marL="285750" indent="-285750" algn="l" rtl="0">
              <a:buFont typeface="Arial" panose="020B0604020202020204" pitchFamily="34" charset="0"/>
              <a:buChar char="•"/>
            </a:pPr>
            <a:r>
              <a:rPr lang="en-US" b="0" i="0">
                <a:solidFill>
                  <a:srgbClr val="495365"/>
                </a:solidFill>
                <a:effectLst/>
                <a:latin typeface="Arial"/>
                <a:cs typeface="Arial"/>
              </a:rPr>
              <a:t>The possibility that you will come to the edge of the area does not need to be considered.</a:t>
            </a:r>
          </a:p>
          <a:p>
            <a:pPr marL="285750" indent="-285750" algn="l" rtl="0">
              <a:buFont typeface="Arial" panose="020B0604020202020204" pitchFamily="34" charset="0"/>
              <a:buChar char="•"/>
            </a:pPr>
            <a:r>
              <a:rPr lang="en-US" b="0" i="0">
                <a:solidFill>
                  <a:srgbClr val="495365"/>
                </a:solidFill>
                <a:effectLst/>
                <a:latin typeface="Arial"/>
                <a:cs typeface="Arial"/>
              </a:rPr>
              <a:t>You don’t know the orientation of your movement, meaning the direction of your movement doesn’t match the way you view the map.</a:t>
            </a:r>
          </a:p>
          <a:p>
            <a:pPr marL="285750" indent="-285750" algn="l" rtl="0">
              <a:buFont typeface="Arial" panose="020B0604020202020204" pitchFamily="34" charset="0"/>
              <a:buChar char="•"/>
            </a:pPr>
            <a:r>
              <a:rPr lang="en-US" b="0" i="0">
                <a:solidFill>
                  <a:srgbClr val="495365"/>
                </a:solidFill>
                <a:effectLst/>
                <a:latin typeface="Arial" panose="020B0604020202020204" pitchFamily="34" charset="0"/>
              </a:rPr>
              <a:t>If there’s one cell that reaches 0.999 probability, we can conclude that the vehicle location is in that cell.</a:t>
            </a:r>
            <a:br>
              <a:rPr lang="en-US"/>
            </a:br>
            <a:endParaRPr lang="en-US"/>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385592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a:t>
            </a:fld>
            <a:endParaRPr lang="en-US"/>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685032" y="291818"/>
            <a:ext cx="3822192" cy="411480"/>
          </a:xfrm>
        </p:spPr>
        <p:txBody>
          <a:bodyPr/>
          <a:lstStyle/>
          <a:p>
            <a:r>
              <a:rPr lang="en-US"/>
              <a:t>Building the model</a:t>
            </a:r>
          </a:p>
        </p:txBody>
      </p:sp>
      <mc:AlternateContent xmlns:mc="http://schemas.openxmlformats.org/markup-compatibility/2006">
        <mc:Choice xmlns:a14="http://schemas.microsoft.com/office/drawing/2010/main" Requires="a14">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731520"/>
                <a:ext cx="3741928" cy="3684588"/>
              </a:xfrm>
            </p:spPr>
            <p:txBody>
              <a:bodyPr/>
              <a:lstStyle/>
              <a:p>
                <a:pPr marL="0" indent="0" algn="l" rtl="0">
                  <a:buNone/>
                </a:pPr>
                <a:r>
                  <a:rPr lang="en-US" b="0" i="0">
                    <a:solidFill>
                      <a:schemeClr val="tx1"/>
                    </a:solidFill>
                    <a:effectLst/>
                    <a:latin typeface="Arial" panose="020B0604020202020204" pitchFamily="34" charset="0"/>
                  </a:rPr>
                  <a:t>The problem has many uncertainties: where you are and your perception of the correct color of the cell; therefore, we proceed to see further if the probabilistic approach will be used to solve the problem, more specifically Bayesian method. With this method, we don’t have to worry the memory limit, as the knowledge of the previous steps is already updated in the current step.</a:t>
                </a:r>
              </a:p>
              <a:p>
                <a:pPr marL="0" indent="0" algn="l" rtl="0">
                  <a:buNone/>
                </a:pPr>
                <a:br>
                  <a:rPr lang="en-US">
                    <a:solidFill>
                      <a:schemeClr val="tx1"/>
                    </a:solidFill>
                  </a:rPr>
                </a:br>
                <a:r>
                  <a:rPr lang="en-US" b="0" i="0">
                    <a:solidFill>
                      <a:schemeClr val="tx1"/>
                    </a:solidFill>
                    <a:effectLst/>
                    <a:latin typeface="Arial" panose="020B0604020202020204" pitchFamily="34" charset="0"/>
                  </a:rPr>
                  <a:t>We have observation as </a:t>
                </a:r>
                <a14:m>
                  <m:oMath xmlns:m="http://schemas.openxmlformats.org/officeDocument/2006/math">
                    <m:sSub>
                      <m:sSubPr>
                        <m:ctrlPr>
                          <a:rPr lang="en-US" b="0" i="1" smtClean="0">
                            <a:solidFill>
                              <a:schemeClr val="tx1"/>
                            </a:solidFill>
                            <a:effectLst/>
                            <a:latin typeface="Cambria Math" panose="02040503050406030204" pitchFamily="18" charset="0"/>
                          </a:rPr>
                        </m:ctrlPr>
                      </m:sSubPr>
                      <m:e>
                        <m:r>
                          <a:rPr lang="en-IN" b="0" i="1" smtClean="0">
                            <a:solidFill>
                              <a:schemeClr val="tx1"/>
                            </a:solidFill>
                            <a:effectLst/>
                            <a:latin typeface="Cambria Math" panose="02040503050406030204" pitchFamily="18" charset="0"/>
                          </a:rPr>
                          <m:t>𝑂</m:t>
                        </m:r>
                      </m:e>
                      <m:sub>
                        <m:r>
                          <a:rPr lang="en-IN" b="0" i="1" smtClean="0">
                            <a:solidFill>
                              <a:schemeClr val="tx1"/>
                            </a:solidFill>
                            <a:effectLst/>
                            <a:latin typeface="Cambria Math" panose="02040503050406030204" pitchFamily="18" charset="0"/>
                          </a:rPr>
                          <m:t>𝑡</m:t>
                        </m:r>
                      </m:sub>
                    </m:sSub>
                  </m:oMath>
                </a14:m>
                <a:r>
                  <a:rPr lang="en-US" b="0" i="0">
                    <a:solidFill>
                      <a:schemeClr val="tx1"/>
                    </a:solidFill>
                    <a:effectLst/>
                    <a:latin typeface="Arial" panose="020B0604020202020204" pitchFamily="34" charset="0"/>
                  </a:rPr>
                  <a:t>, the color of each cell as </a:t>
                </a:r>
                <a14:m>
                  <m:oMath xmlns:m="http://schemas.openxmlformats.org/officeDocument/2006/math">
                    <m:sSub>
                      <m:sSubPr>
                        <m:ctrlPr>
                          <a:rPr lang="en-US" b="0" i="1" smtClean="0">
                            <a:solidFill>
                              <a:schemeClr val="tx1"/>
                            </a:solidFill>
                            <a:effectLst/>
                            <a:latin typeface="Cambria Math" panose="02040503050406030204" pitchFamily="18" charset="0"/>
                          </a:rPr>
                        </m:ctrlPr>
                      </m:sSubPr>
                      <m:e>
                        <m:r>
                          <a:rPr lang="en-US" b="0" i="1" smtClean="0">
                            <a:solidFill>
                              <a:schemeClr val="tx1"/>
                            </a:solidFill>
                            <a:effectLst/>
                            <a:latin typeface="Cambria Math" panose="02040503050406030204" pitchFamily="18" charset="0"/>
                          </a:rPr>
                          <m:t>𝐶</m:t>
                        </m:r>
                      </m:e>
                      <m:sub>
                        <m:r>
                          <a:rPr lang="en-IN" b="0" i="1" smtClean="0">
                            <a:solidFill>
                              <a:schemeClr val="tx1"/>
                            </a:solidFill>
                            <a:effectLst/>
                            <a:latin typeface="Cambria Math" panose="02040503050406030204" pitchFamily="18" charset="0"/>
                          </a:rPr>
                          <m:t>𝑡</m:t>
                        </m:r>
                      </m:sub>
                    </m:sSub>
                  </m:oMath>
                </a14:m>
                <a:r>
                  <a:rPr lang="en-US" b="0" i="0">
                    <a:solidFill>
                      <a:schemeClr val="tx1"/>
                    </a:solidFill>
                    <a:effectLst/>
                    <a:latin typeface="Arial" panose="020B0604020202020204" pitchFamily="34" charset="0"/>
                  </a:rPr>
                  <a:t>, and </a:t>
                </a:r>
                <a14:m>
                  <m:oMath xmlns:m="http://schemas.openxmlformats.org/officeDocument/2006/math">
                    <m:sSub>
                      <m:sSubPr>
                        <m:ctrlPr>
                          <a:rPr lang="en-US" b="0" i="1" smtClean="0">
                            <a:solidFill>
                              <a:schemeClr val="tx1"/>
                            </a:solidFill>
                            <a:effectLst/>
                            <a:latin typeface="Cambria Math" panose="02040503050406030204" pitchFamily="18" charset="0"/>
                          </a:rPr>
                        </m:ctrlPr>
                      </m:sSubPr>
                      <m:e>
                        <m:r>
                          <a:rPr lang="en-IN" b="0" i="1" smtClean="0">
                            <a:solidFill>
                              <a:schemeClr val="tx1"/>
                            </a:solidFill>
                            <a:effectLst/>
                            <a:latin typeface="Cambria Math" panose="02040503050406030204" pitchFamily="18" charset="0"/>
                          </a:rPr>
                          <m:t>𝑥</m:t>
                        </m:r>
                      </m:e>
                      <m:sub>
                        <m:r>
                          <a:rPr lang="en-IN" b="0" i="1" smtClean="0">
                            <a:solidFill>
                              <a:schemeClr val="tx1"/>
                            </a:solidFill>
                            <a:effectLst/>
                            <a:latin typeface="Cambria Math" panose="02040503050406030204" pitchFamily="18" charset="0"/>
                          </a:rPr>
                          <m:t>𝑡</m:t>
                        </m:r>
                      </m:sub>
                    </m:sSub>
                  </m:oMath>
                </a14:m>
                <a:r>
                  <a:rPr lang="en-US" b="0" i="0">
                    <a:solidFill>
                      <a:schemeClr val="tx1"/>
                    </a:solidFill>
                    <a:effectLst/>
                    <a:latin typeface="Arial" panose="020B0604020202020204" pitchFamily="34" charset="0"/>
                  </a:rPr>
                  <a:t> be the state of the whole map at step </a:t>
                </a:r>
                <a14:m>
                  <m:oMath xmlns:m="http://schemas.openxmlformats.org/officeDocument/2006/math">
                    <m:r>
                      <a:rPr lang="en-IN" b="0" i="1" smtClean="0">
                        <a:solidFill>
                          <a:schemeClr val="tx1"/>
                        </a:solidFill>
                        <a:effectLst/>
                        <a:latin typeface="Cambria Math" panose="02040503050406030204" pitchFamily="18" charset="0"/>
                      </a:rPr>
                      <m:t>𝑡</m:t>
                    </m:r>
                  </m:oMath>
                </a14:m>
                <a:r>
                  <a:rPr lang="en-US">
                    <a:solidFill>
                      <a:schemeClr val="tx1"/>
                    </a:solidFill>
                  </a:rPr>
                  <a:t>.</a:t>
                </a:r>
                <a:br>
                  <a:rPr lang="en-US"/>
                </a:br>
                <a:br>
                  <a:rPr lang="en-US"/>
                </a:br>
                <a:endParaRPr lang="en-US"/>
              </a:p>
            </p:txBody>
          </p:sp>
        </mc:Choice>
        <mc:Fallback>
          <p:sp>
            <p:nvSpPr>
              <p:cNvPr id="12" name="Content Placeholder 11">
                <a:extLst>
                  <a:ext uri="{FF2B5EF4-FFF2-40B4-BE49-F238E27FC236}">
                    <a16:creationId xmlns:a16="http://schemas.microsoft.com/office/drawing/2014/main" id="{CE3C1BFF-2275-1E7D-0604-E6F5CFEC01F6}"/>
                  </a:ext>
                </a:extLst>
              </p:cNvPr>
              <p:cNvSpPr>
                <a:spLocks noGrp="1" noRot="1" noChangeAspect="1" noMove="1" noResize="1" noEditPoints="1" noAdjustHandles="1" noChangeArrowheads="1" noChangeShapeType="1" noTextEdit="1"/>
              </p:cNvSpPr>
              <p:nvPr>
                <p:ph sz="half" idx="2"/>
              </p:nvPr>
            </p:nvSpPr>
            <p:spPr>
              <a:xfrm>
                <a:off x="3685032" y="731520"/>
                <a:ext cx="3741928" cy="3684588"/>
              </a:xfrm>
              <a:blipFill>
                <a:blip r:embed="rId2"/>
                <a:stretch>
                  <a:fillRect l="-1958" t="-331" r="-1794"/>
                </a:stretch>
              </a:blipFill>
            </p:spPr>
            <p:txBody>
              <a:bodyPr/>
              <a:lstStyle/>
              <a:p>
                <a:r>
                  <a:rPr lang="en-US">
                    <a:noFill/>
                  </a:rPr>
                  <a:t> </a:t>
                </a:r>
              </a:p>
            </p:txBody>
          </p:sp>
        </mc:Fallback>
      </mc:AlternateContent>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751573" y="769692"/>
            <a:ext cx="3822192" cy="411480"/>
          </a:xfrm>
        </p:spPr>
        <p:txBody>
          <a:bodyPr/>
          <a:lstStyle/>
          <a:p>
            <a:r>
              <a:rPr lang="en-US"/>
              <a:t>Color observation model</a:t>
            </a:r>
          </a:p>
        </p:txBody>
      </p:sp>
      <mc:AlternateContent xmlns:mc="http://schemas.openxmlformats.org/markup-compatibility/2006">
        <mc:Choice xmlns:a14="http://schemas.microsoft.com/office/drawing/2010/main" Requires="a14">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831837" y="1219344"/>
                <a:ext cx="3741928" cy="3684588"/>
              </a:xfrm>
            </p:spPr>
            <p:txBody>
              <a:bodyPr/>
              <a:lstStyle/>
              <a:p>
                <a:pPr marL="0" indent="0">
                  <a:buNone/>
                </a:pPr>
                <a:r>
                  <a:rPr lang="en-US" b="0" i="0">
                    <a:solidFill>
                      <a:schemeClr val="tx1"/>
                    </a:solidFill>
                    <a:effectLst/>
                    <a:latin typeface="Arial" panose="020B0604020202020204" pitchFamily="34" charset="0"/>
                  </a:rPr>
                  <a:t>Let </a:t>
                </a:r>
                <a14:m>
                  <m:oMath xmlns:m="http://schemas.openxmlformats.org/officeDocument/2006/math">
                    <m:sSub>
                      <m:sSubPr>
                        <m:ctrlPr>
                          <a:rPr lang="en-US" b="0" i="1" smtClean="0">
                            <a:solidFill>
                              <a:schemeClr val="tx1"/>
                            </a:solidFill>
                            <a:effectLst/>
                            <a:latin typeface="Cambria Math" panose="02040503050406030204" pitchFamily="18" charset="0"/>
                          </a:rPr>
                        </m:ctrlPr>
                      </m:sSubPr>
                      <m:e>
                        <m:r>
                          <a:rPr lang="en-IN" b="0" i="1" smtClean="0">
                            <a:solidFill>
                              <a:schemeClr val="tx1"/>
                            </a:solidFill>
                            <a:effectLst/>
                            <a:latin typeface="Cambria Math" panose="02040503050406030204" pitchFamily="18" charset="0"/>
                          </a:rPr>
                          <m:t>𝑃</m:t>
                        </m:r>
                      </m:e>
                      <m:sub>
                        <m:r>
                          <a:rPr lang="en-IN" b="0" i="1" smtClean="0">
                            <a:solidFill>
                              <a:schemeClr val="tx1"/>
                            </a:solidFill>
                            <a:effectLst/>
                            <a:latin typeface="Cambria Math" panose="02040503050406030204" pitchFamily="18" charset="0"/>
                          </a:rPr>
                          <m:t>𝑖𝑛𝑐𝑜𝑟𝑟𝑒𝑐𝑡</m:t>
                        </m:r>
                      </m:sub>
                    </m:sSub>
                    <m:r>
                      <a:rPr lang="en-IN" b="0" i="1" smtClean="0">
                        <a:solidFill>
                          <a:schemeClr val="tx1"/>
                        </a:solidFill>
                        <a:effectLst/>
                        <a:latin typeface="Cambria Math" panose="02040503050406030204" pitchFamily="18" charset="0"/>
                      </a:rPr>
                      <m:t> </m:t>
                    </m:r>
                  </m:oMath>
                </a14:m>
                <a:r>
                  <a:rPr lang="en-US" b="0" i="0">
                    <a:solidFill>
                      <a:schemeClr val="tx1"/>
                    </a:solidFill>
                    <a:effectLst/>
                    <a:latin typeface="Arial" panose="020B0604020202020204" pitchFamily="34" charset="0"/>
                  </a:rPr>
                  <a:t>be the probability of incorrect color perception, and it equals = 0.001. The probability of correct color perception is then </a:t>
                </a:r>
                <a14:m>
                  <m:oMath xmlns:m="http://schemas.openxmlformats.org/officeDocument/2006/math">
                    <m:sSub>
                      <m:sSubPr>
                        <m:ctrlPr>
                          <a:rPr lang="en-US" b="0" i="1" smtClean="0">
                            <a:solidFill>
                              <a:schemeClr val="tx1"/>
                            </a:solidFill>
                            <a:effectLst/>
                            <a:latin typeface="Cambria Math" panose="02040503050406030204" pitchFamily="18" charset="0"/>
                          </a:rPr>
                        </m:ctrlPr>
                      </m:sSubPr>
                      <m:e>
                        <m:r>
                          <a:rPr lang="en-IN" b="0" i="1" smtClean="0">
                            <a:solidFill>
                              <a:schemeClr val="tx1"/>
                            </a:solidFill>
                            <a:effectLst/>
                            <a:latin typeface="Cambria Math" panose="02040503050406030204" pitchFamily="18" charset="0"/>
                          </a:rPr>
                          <m:t>𝑃</m:t>
                        </m:r>
                      </m:e>
                      <m:sub>
                        <m:r>
                          <a:rPr lang="en-IN" b="0" i="1" smtClean="0">
                            <a:solidFill>
                              <a:schemeClr val="tx1"/>
                            </a:solidFill>
                            <a:effectLst/>
                            <a:latin typeface="Cambria Math" panose="02040503050406030204" pitchFamily="18" charset="0"/>
                          </a:rPr>
                          <m:t>𝑐𝑜𝑟𝑟𝑒𝑐𝑡</m:t>
                        </m:r>
                      </m:sub>
                    </m:sSub>
                  </m:oMath>
                </a14:m>
                <a:r>
                  <a:rPr lang="en-US" b="0" i="0">
                    <a:solidFill>
                      <a:schemeClr val="tx1"/>
                    </a:solidFill>
                    <a:effectLst/>
                    <a:latin typeface="Arial" panose="020B0604020202020204" pitchFamily="34" charset="0"/>
                  </a:rPr>
                  <a:t> = 1 − </a:t>
                </a:r>
                <a14:m>
                  <m:oMath xmlns:m="http://schemas.openxmlformats.org/officeDocument/2006/math">
                    <m:sSub>
                      <m:sSubPr>
                        <m:ctrlPr>
                          <a:rPr lang="en-US"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𝑃</m:t>
                        </m:r>
                      </m:e>
                      <m:sub>
                        <m:r>
                          <a:rPr lang="en-IN" i="1">
                            <a:solidFill>
                              <a:schemeClr val="tx1"/>
                            </a:solidFill>
                            <a:latin typeface="Cambria Math" panose="02040503050406030204" pitchFamily="18" charset="0"/>
                          </a:rPr>
                          <m:t>𝑖𝑛𝑐𝑜𝑟𝑟𝑒𝑐𝑡</m:t>
                        </m:r>
                      </m:sub>
                    </m:sSub>
                    <m:r>
                      <a:rPr lang="en-IN" i="1">
                        <a:solidFill>
                          <a:schemeClr val="tx1"/>
                        </a:solidFill>
                        <a:latin typeface="Cambria Math" panose="02040503050406030204" pitchFamily="18" charset="0"/>
                      </a:rPr>
                      <m:t> </m:t>
                    </m:r>
                  </m:oMath>
                </a14:m>
                <a:r>
                  <a:rPr lang="en-US" b="0" i="0">
                    <a:solidFill>
                      <a:schemeClr val="tx1"/>
                    </a:solidFill>
                    <a:effectLst/>
                    <a:latin typeface="Arial" panose="020B0604020202020204" pitchFamily="34" charset="0"/>
                  </a:rPr>
                  <a:t>= 0.999.</a:t>
                </a:r>
              </a:p>
              <a:p>
                <a:pPr marL="0" indent="0">
                  <a:buNone/>
                </a:pPr>
                <a:endParaRPr lang="en-US">
                  <a:solidFill>
                    <a:schemeClr val="tx1"/>
                  </a:solidFill>
                </a:endParaRPr>
              </a:p>
              <a:p>
                <a:pPr marL="0" indent="0">
                  <a:buNone/>
                </a:pPr>
                <a:r>
                  <a:rPr lang="en-US" b="0" i="0">
                    <a:solidFill>
                      <a:schemeClr val="tx1"/>
                    </a:solidFill>
                    <a:effectLst/>
                    <a:latin typeface="Arial" panose="020B0604020202020204" pitchFamily="34" charset="0"/>
                  </a:rPr>
                  <a:t>For each of the other three colors, the probability of correctly perceiving that specific color is </a:t>
                </a:r>
                <a14:m>
                  <m:oMath xmlns:m="http://schemas.openxmlformats.org/officeDocument/2006/math">
                    <m:sSub>
                      <m:sSubPr>
                        <m:ctrlPr>
                          <a:rPr lang="en-US" b="0" i="1" smtClean="0">
                            <a:solidFill>
                              <a:schemeClr val="tx1"/>
                            </a:solidFill>
                            <a:effectLst/>
                            <a:latin typeface="Cambria Math" panose="02040503050406030204" pitchFamily="18" charset="0"/>
                          </a:rPr>
                        </m:ctrlPr>
                      </m:sSubPr>
                      <m:e>
                        <m:r>
                          <a:rPr lang="en-IN" b="0" i="1" smtClean="0">
                            <a:solidFill>
                              <a:schemeClr val="tx1"/>
                            </a:solidFill>
                            <a:effectLst/>
                            <a:latin typeface="Cambria Math" panose="02040503050406030204" pitchFamily="18" charset="0"/>
                          </a:rPr>
                          <m:t>𝑃</m:t>
                        </m:r>
                      </m:e>
                      <m:sub>
                        <m:r>
                          <a:rPr lang="en-IN" b="0" i="1" smtClean="0">
                            <a:solidFill>
                              <a:schemeClr val="tx1"/>
                            </a:solidFill>
                            <a:effectLst/>
                            <a:latin typeface="Cambria Math" panose="02040503050406030204" pitchFamily="18" charset="0"/>
                          </a:rPr>
                          <m:t>𝑜𝑡h𝑒𝑟</m:t>
                        </m:r>
                      </m:sub>
                    </m:sSub>
                  </m:oMath>
                </a14:m>
                <a:r>
                  <a:rPr lang="en-US" b="0" i="0">
                    <a:solidFill>
                      <a:schemeClr val="tx1"/>
                    </a:solidFill>
                    <a:effectLst/>
                    <a:latin typeface="Arial" panose="020B0604020202020204" pitchFamily="34" charset="0"/>
                  </a:rPr>
                  <a:t> = </a:t>
                </a:r>
                <a14:m>
                  <m:oMath xmlns:m="http://schemas.openxmlformats.org/officeDocument/2006/math">
                    <m:sSub>
                      <m:sSubPr>
                        <m:ctrlPr>
                          <a:rPr lang="en-US"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𝑃</m:t>
                        </m:r>
                      </m:e>
                      <m:sub>
                        <m:r>
                          <a:rPr lang="en-IN" i="1">
                            <a:solidFill>
                              <a:schemeClr val="tx1"/>
                            </a:solidFill>
                            <a:latin typeface="Cambria Math" panose="02040503050406030204" pitchFamily="18" charset="0"/>
                          </a:rPr>
                          <m:t>𝑖𝑛𝑐𝑜𝑟𝑟𝑒𝑐𝑡</m:t>
                        </m:r>
                      </m:sub>
                    </m:sSub>
                  </m:oMath>
                </a14:m>
                <a:r>
                  <a:rPr lang="en-US" b="0" i="0">
                    <a:solidFill>
                      <a:schemeClr val="tx1"/>
                    </a:solidFill>
                    <a:effectLst/>
                    <a:latin typeface="Arial" panose="020B0604020202020204" pitchFamily="34" charset="0"/>
                  </a:rPr>
                  <a:t> × </a:t>
                </a:r>
                <a14:m>
                  <m:oMath xmlns:m="http://schemas.openxmlformats.org/officeDocument/2006/math">
                    <m:f>
                      <m:fPr>
                        <m:ctrlPr>
                          <a:rPr lang="en-US" b="0" i="1" smtClean="0">
                            <a:solidFill>
                              <a:schemeClr val="tx1"/>
                            </a:solidFill>
                            <a:effectLst/>
                            <a:latin typeface="Cambria Math" panose="02040503050406030204" pitchFamily="18" charset="0"/>
                          </a:rPr>
                        </m:ctrlPr>
                      </m:fPr>
                      <m:num>
                        <m:r>
                          <a:rPr lang="en-IN" b="0" i="1" smtClean="0">
                            <a:solidFill>
                              <a:schemeClr val="tx1"/>
                            </a:solidFill>
                            <a:effectLst/>
                            <a:latin typeface="Cambria Math" panose="02040503050406030204" pitchFamily="18" charset="0"/>
                          </a:rPr>
                          <m:t>1</m:t>
                        </m:r>
                      </m:num>
                      <m:den>
                        <m:r>
                          <a:rPr lang="en-IN" b="0" i="1" smtClean="0">
                            <a:solidFill>
                              <a:schemeClr val="tx1"/>
                            </a:solidFill>
                            <a:effectLst/>
                            <a:latin typeface="Cambria Math" panose="02040503050406030204" pitchFamily="18" charset="0"/>
                          </a:rPr>
                          <m:t>3</m:t>
                        </m:r>
                      </m:den>
                    </m:f>
                  </m:oMath>
                </a14:m>
                <a:br>
                  <a:rPr lang="en-US"/>
                </a:br>
                <a:endParaRPr lang="en-US"/>
              </a:p>
            </p:txBody>
          </p:sp>
        </mc:Choice>
        <mc:Fallback>
          <p:sp>
            <p:nvSpPr>
              <p:cNvPr id="14" name="Content Placeholder 13">
                <a:extLst>
                  <a:ext uri="{FF2B5EF4-FFF2-40B4-BE49-F238E27FC236}">
                    <a16:creationId xmlns:a16="http://schemas.microsoft.com/office/drawing/2014/main" id="{DD1D0BF9-FCAA-67DA-79AB-E6E7E6D2B6A1}"/>
                  </a:ext>
                </a:extLst>
              </p:cNvPr>
              <p:cNvSpPr>
                <a:spLocks noGrp="1" noRot="1" noChangeAspect="1" noMove="1" noResize="1" noEditPoints="1" noAdjustHandles="1" noChangeArrowheads="1" noChangeShapeType="1" noTextEdit="1"/>
              </p:cNvSpPr>
              <p:nvPr>
                <p:ph sz="quarter" idx="4"/>
              </p:nvPr>
            </p:nvSpPr>
            <p:spPr>
              <a:xfrm>
                <a:off x="7831837" y="1219344"/>
                <a:ext cx="3741928" cy="3684588"/>
              </a:xfrm>
              <a:blipFill>
                <a:blip r:embed="rId3"/>
                <a:stretch>
                  <a:fillRect l="-1954" t="-331" r="-814"/>
                </a:stretch>
              </a:blipFill>
            </p:spPr>
            <p:txBody>
              <a:bodyPr/>
              <a:lstStyle/>
              <a:p>
                <a:r>
                  <a:rPr lang="en-US">
                    <a:noFill/>
                  </a:rPr>
                  <a:t> </a:t>
                </a:r>
              </a:p>
            </p:txBody>
          </p:sp>
        </mc:Fallback>
      </mc:AlternateContent>
      <p:sp>
        <p:nvSpPr>
          <p:cNvPr id="6" name="Text Placeholder 12">
            <a:extLst>
              <a:ext uri="{FF2B5EF4-FFF2-40B4-BE49-F238E27FC236}">
                <a16:creationId xmlns:a16="http://schemas.microsoft.com/office/drawing/2014/main" id="{9F44A75F-8415-3781-EFC4-48720F87D459}"/>
              </a:ext>
            </a:extLst>
          </p:cNvPr>
          <p:cNvSpPr txBox="1">
            <a:spLocks/>
          </p:cNvSpPr>
          <p:nvPr/>
        </p:nvSpPr>
        <p:spPr>
          <a:xfrm>
            <a:off x="3685032" y="4276322"/>
            <a:ext cx="3822192"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Motion model</a:t>
            </a:r>
          </a:p>
        </p:txBody>
      </p:sp>
      <mc:AlternateContent xmlns:mc="http://schemas.openxmlformats.org/markup-compatibility/2006">
        <mc:Choice xmlns:a14="http://schemas.microsoft.com/office/drawing/2010/main" Requires="a14">
          <p:sp>
            <p:nvSpPr>
              <p:cNvPr id="7" name="Content Placeholder 13">
                <a:extLst>
                  <a:ext uri="{FF2B5EF4-FFF2-40B4-BE49-F238E27FC236}">
                    <a16:creationId xmlns:a16="http://schemas.microsoft.com/office/drawing/2014/main" id="{742EED07-93FD-CC19-B793-9427A96F55C7}"/>
                  </a:ext>
                </a:extLst>
              </p:cNvPr>
              <p:cNvSpPr txBox="1">
                <a:spLocks/>
              </p:cNvSpPr>
              <p:nvPr/>
            </p:nvSpPr>
            <p:spPr>
              <a:xfrm>
                <a:off x="3725164" y="4687802"/>
                <a:ext cx="4106673" cy="1694486"/>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chemeClr val="tx1"/>
                    </a:solidFill>
                    <a:effectLst/>
                    <a:latin typeface="Arial" panose="020B0604020202020204" pitchFamily="34" charset="0"/>
                  </a:rPr>
                  <a:t>As the possibility of coming to the edge of the area does not need to be considered, each cell</a:t>
                </a:r>
                <a:br>
                  <a:rPr lang="en-US">
                    <a:solidFill>
                      <a:schemeClr val="tx1"/>
                    </a:solidFill>
                  </a:rPr>
                </a:br>
                <a:r>
                  <a:rPr lang="en-US" b="0" i="0">
                    <a:solidFill>
                      <a:schemeClr val="tx1"/>
                    </a:solidFill>
                    <a:effectLst/>
                    <a:latin typeface="Arial" panose="020B0604020202020204" pitchFamily="34" charset="0"/>
                  </a:rPr>
                  <a:t>in the map can always be reached from all four directions: left, right, up, down; therefore, </a:t>
                </a:r>
                <a14:m>
                  <m:oMath xmlns:m="http://schemas.openxmlformats.org/officeDocument/2006/math">
                    <m:f>
                      <m:fPr>
                        <m:ctrlPr>
                          <a:rPr lang="en-US" b="0" i="1" smtClean="0">
                            <a:solidFill>
                              <a:schemeClr val="tx1"/>
                            </a:solidFill>
                            <a:effectLst/>
                            <a:latin typeface="Cambria Math" panose="02040503050406030204" pitchFamily="18" charset="0"/>
                          </a:rPr>
                        </m:ctrlPr>
                      </m:fPr>
                      <m:num>
                        <m:r>
                          <a:rPr lang="en-IN" b="0" i="1" smtClean="0">
                            <a:solidFill>
                              <a:schemeClr val="tx1"/>
                            </a:solidFill>
                            <a:effectLst/>
                            <a:latin typeface="Cambria Math" panose="02040503050406030204" pitchFamily="18" charset="0"/>
                          </a:rPr>
                          <m:t>1</m:t>
                        </m:r>
                      </m:num>
                      <m:den>
                        <m:r>
                          <a:rPr lang="en-IN" b="0" i="1" smtClean="0">
                            <a:solidFill>
                              <a:schemeClr val="tx1"/>
                            </a:solidFill>
                            <a:effectLst/>
                            <a:latin typeface="Cambria Math" panose="02040503050406030204" pitchFamily="18" charset="0"/>
                          </a:rPr>
                          <m:t>4</m:t>
                        </m:r>
                      </m:den>
                    </m:f>
                  </m:oMath>
                </a14:m>
                <a:r>
                  <a:rPr lang="en-US" b="0" i="0">
                    <a:solidFill>
                      <a:schemeClr val="tx1"/>
                    </a:solidFill>
                    <a:effectLst/>
                    <a:latin typeface="Arial" panose="020B0604020202020204" pitchFamily="34" charset="0"/>
                  </a:rPr>
                  <a:t> possibility that each adjacent cell has to step to the considered cell in the map.</a:t>
                </a:r>
                <a:endParaRPr lang="en-US">
                  <a:solidFill>
                    <a:schemeClr val="tx1"/>
                  </a:solidFill>
                </a:endParaRPr>
              </a:p>
            </p:txBody>
          </p:sp>
        </mc:Choice>
        <mc:Fallback>
          <p:sp>
            <p:nvSpPr>
              <p:cNvPr id="7" name="Content Placeholder 13">
                <a:extLst>
                  <a:ext uri="{FF2B5EF4-FFF2-40B4-BE49-F238E27FC236}">
                    <a16:creationId xmlns:a16="http://schemas.microsoft.com/office/drawing/2014/main" id="{742EED07-93FD-CC19-B793-9427A96F55C7}"/>
                  </a:ext>
                </a:extLst>
              </p:cNvPr>
              <p:cNvSpPr txBox="1">
                <a:spLocks noRot="1" noChangeAspect="1" noMove="1" noResize="1" noEditPoints="1" noAdjustHandles="1" noChangeArrowheads="1" noChangeShapeType="1" noTextEdit="1"/>
              </p:cNvSpPr>
              <p:nvPr/>
            </p:nvSpPr>
            <p:spPr>
              <a:xfrm>
                <a:off x="3725164" y="4687802"/>
                <a:ext cx="4106673" cy="1694486"/>
              </a:xfrm>
              <a:prstGeom prst="rect">
                <a:avLst/>
              </a:prstGeom>
              <a:blipFill>
                <a:blip r:embed="rId4"/>
                <a:stretch>
                  <a:fillRect l="-1632" t="-719" r="-2077"/>
                </a:stretch>
              </a:blipFill>
            </p:spPr>
            <p:txBody>
              <a:bodyPr/>
              <a:lstStyle/>
              <a:p>
                <a:r>
                  <a:rPr lang="en-US">
                    <a:noFill/>
                  </a:rPr>
                  <a:t> </a:t>
                </a:r>
              </a:p>
            </p:txBody>
          </p:sp>
        </mc:Fallback>
      </mc:AlternateContent>
      <p:sp>
        <p:nvSpPr>
          <p:cNvPr id="8" name="Text Placeholder 12">
            <a:extLst>
              <a:ext uri="{FF2B5EF4-FFF2-40B4-BE49-F238E27FC236}">
                <a16:creationId xmlns:a16="http://schemas.microsoft.com/office/drawing/2014/main" id="{A747ADA5-4190-C072-002E-FAA0D8F5D110}"/>
              </a:ext>
            </a:extLst>
          </p:cNvPr>
          <p:cNvSpPr txBox="1">
            <a:spLocks/>
          </p:cNvSpPr>
          <p:nvPr/>
        </p:nvSpPr>
        <p:spPr>
          <a:xfrm>
            <a:off x="7831837" y="4276322"/>
            <a:ext cx="3822192"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INITIAL DISTRIBUTION</a:t>
            </a:r>
          </a:p>
        </p:txBody>
      </p:sp>
      <mc:AlternateContent xmlns:mc="http://schemas.openxmlformats.org/markup-compatibility/2006">
        <mc:Choice xmlns:a14="http://schemas.microsoft.com/office/drawing/2010/main" Requires="a14">
          <p:sp>
            <p:nvSpPr>
              <p:cNvPr id="9" name="Content Placeholder 13">
                <a:extLst>
                  <a:ext uri="{FF2B5EF4-FFF2-40B4-BE49-F238E27FC236}">
                    <a16:creationId xmlns:a16="http://schemas.microsoft.com/office/drawing/2014/main" id="{68EEB7DD-74E9-720A-8D63-6D7E0BA90E0F}"/>
                  </a:ext>
                </a:extLst>
              </p:cNvPr>
              <p:cNvSpPr txBox="1">
                <a:spLocks/>
              </p:cNvSpPr>
              <p:nvPr/>
            </p:nvSpPr>
            <p:spPr>
              <a:xfrm>
                <a:off x="7871969" y="4725974"/>
                <a:ext cx="4106673" cy="1282801"/>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chemeClr val="tx1"/>
                    </a:solidFill>
                    <a:effectLst/>
                    <a:latin typeface="Arial" panose="020B0604020202020204" pitchFamily="34" charset="0"/>
                  </a:rPr>
                  <a:t>The initial probability of each cell in the map is predicted to be distributed equally before</a:t>
                </a:r>
                <a:br>
                  <a:rPr lang="en-US">
                    <a:solidFill>
                      <a:schemeClr val="tx1"/>
                    </a:solidFill>
                  </a:rPr>
                </a:br>
                <a:r>
                  <a:rPr lang="en-US" b="0" i="0">
                    <a:solidFill>
                      <a:schemeClr val="tx1"/>
                    </a:solidFill>
                    <a:effectLst/>
                    <a:latin typeface="Arial" panose="020B0604020202020204" pitchFamily="34" charset="0"/>
                  </a:rPr>
                  <a:t>any observations made: </a:t>
                </a:r>
                <a14:m>
                  <m:oMath xmlns:m="http://schemas.openxmlformats.org/officeDocument/2006/math">
                    <m:f>
                      <m:fPr>
                        <m:ctrlPr>
                          <a:rPr lang="en-US" b="0" i="1" smtClean="0">
                            <a:solidFill>
                              <a:schemeClr val="tx1"/>
                            </a:solidFill>
                            <a:effectLst/>
                            <a:latin typeface="Cambria Math" panose="02040503050406030204" pitchFamily="18" charset="0"/>
                          </a:rPr>
                        </m:ctrlPr>
                      </m:fPr>
                      <m:num>
                        <m:r>
                          <a:rPr lang="en-IN" b="0" i="1" smtClean="0">
                            <a:solidFill>
                              <a:schemeClr val="tx1"/>
                            </a:solidFill>
                            <a:effectLst/>
                            <a:latin typeface="Cambria Math" panose="02040503050406030204" pitchFamily="18" charset="0"/>
                          </a:rPr>
                          <m:t>1</m:t>
                        </m:r>
                      </m:num>
                      <m:den>
                        <m:r>
                          <a:rPr lang="en-IN" b="0" i="1" smtClean="0">
                            <a:solidFill>
                              <a:schemeClr val="tx1"/>
                            </a:solidFill>
                            <a:effectLst/>
                            <a:latin typeface="Cambria Math" panose="02040503050406030204" pitchFamily="18" charset="0"/>
                          </a:rPr>
                          <m:t>𝑛</m:t>
                        </m:r>
                      </m:den>
                    </m:f>
                  </m:oMath>
                </a14:m>
                <a:r>
                  <a:rPr lang="en-US" b="0" i="0">
                    <a:solidFill>
                      <a:schemeClr val="tx1"/>
                    </a:solidFill>
                    <a:effectLst/>
                    <a:latin typeface="Arial" panose="020B0604020202020204" pitchFamily="34" charset="0"/>
                  </a:rPr>
                  <a:t> with </a:t>
                </a:r>
                <a14:m>
                  <m:oMath xmlns:m="http://schemas.openxmlformats.org/officeDocument/2006/math">
                    <m:r>
                      <a:rPr lang="en-IN" b="0" i="1" smtClean="0">
                        <a:solidFill>
                          <a:schemeClr val="tx1"/>
                        </a:solidFill>
                        <a:effectLst/>
                        <a:latin typeface="Cambria Math" panose="02040503050406030204" pitchFamily="18" charset="0"/>
                      </a:rPr>
                      <m:t>𝑛</m:t>
                    </m:r>
                  </m:oMath>
                </a14:m>
                <a:r>
                  <a:rPr lang="en-US" b="0" i="0">
                    <a:solidFill>
                      <a:schemeClr val="tx1"/>
                    </a:solidFill>
                    <a:effectLst/>
                    <a:latin typeface="Arial" panose="020B0604020202020204" pitchFamily="34" charset="0"/>
                  </a:rPr>
                  <a:t> is the number of cells in the map.</a:t>
                </a:r>
                <a:endParaRPr lang="en-US">
                  <a:solidFill>
                    <a:schemeClr val="tx1"/>
                  </a:solidFill>
                </a:endParaRPr>
              </a:p>
            </p:txBody>
          </p:sp>
        </mc:Choice>
        <mc:Fallback>
          <p:sp>
            <p:nvSpPr>
              <p:cNvPr id="9" name="Content Placeholder 13">
                <a:extLst>
                  <a:ext uri="{FF2B5EF4-FFF2-40B4-BE49-F238E27FC236}">
                    <a16:creationId xmlns:a16="http://schemas.microsoft.com/office/drawing/2014/main" id="{68EEB7DD-74E9-720A-8D63-6D7E0BA90E0F}"/>
                  </a:ext>
                </a:extLst>
              </p:cNvPr>
              <p:cNvSpPr txBox="1">
                <a:spLocks noRot="1" noChangeAspect="1" noMove="1" noResize="1" noEditPoints="1" noAdjustHandles="1" noChangeArrowheads="1" noChangeShapeType="1" noTextEdit="1"/>
              </p:cNvSpPr>
              <p:nvPr/>
            </p:nvSpPr>
            <p:spPr>
              <a:xfrm>
                <a:off x="7871969" y="4725974"/>
                <a:ext cx="4106673" cy="1282801"/>
              </a:xfrm>
              <a:prstGeom prst="rect">
                <a:avLst/>
              </a:prstGeom>
              <a:blipFill>
                <a:blip r:embed="rId5"/>
                <a:stretch>
                  <a:fillRect l="-1632" t="-948" r="-1187"/>
                </a:stretch>
              </a:blipFill>
            </p:spPr>
            <p:txBody>
              <a:bodyPr/>
              <a:lstStyle/>
              <a:p>
                <a:r>
                  <a:rPr lang="en-US">
                    <a:noFill/>
                  </a:rPr>
                  <a:t> </a:t>
                </a:r>
              </a:p>
            </p:txBody>
          </p:sp>
        </mc:Fallback>
      </mc:AlternateContent>
    </p:spTree>
    <p:extLst>
      <p:ext uri="{BB962C8B-B14F-4D97-AF65-F5344CB8AC3E}">
        <p14:creationId xmlns:p14="http://schemas.microsoft.com/office/powerpoint/2010/main" val="383471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55057" y="577550"/>
            <a:ext cx="7107500" cy="768096"/>
          </a:xfrm>
        </p:spPr>
        <p:txBody>
          <a:bodyPr/>
          <a:lstStyle/>
          <a:p>
            <a:r>
              <a:rPr lang="en-US" sz="3200"/>
              <a:t>Derivation of the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55056" y="1345646"/>
                <a:ext cx="8495429" cy="5723896"/>
              </a:xfrm>
            </p:spPr>
            <p:txBody>
              <a:bodyPr/>
              <a:lstStyle/>
              <a:p>
                <a:pPr marL="0" indent="0" rtl="0">
                  <a:buNone/>
                </a:pPr>
                <a:r>
                  <a:rPr lang="en-US">
                    <a:solidFill>
                      <a:schemeClr val="tx1"/>
                    </a:solidFill>
                    <a:effectLst/>
                    <a:latin typeface="Arial" panose="020B0604020202020204" pitchFamily="34" charset="0"/>
                  </a:rPr>
                  <a:t>Starting with applying the definition of Bayes’ theorem to the map system, we have:</a:t>
                </a:r>
              </a:p>
              <a:p>
                <a:pPr/>
                <a14:m>
                  <m:oMathPara xmlns:m="http://schemas.openxmlformats.org/officeDocument/2006/math">
                    <m:oMathParaPr>
                      <m:jc m:val="centerGroup"/>
                    </m:oMathParaPr>
                    <m:oMath xmlns:m="http://schemas.openxmlformats.org/officeDocument/2006/math">
                      <m:r>
                        <a:rPr lang="en-IN" b="0" i="1" smtClean="0">
                          <a:solidFill>
                            <a:schemeClr val="tx1"/>
                          </a:solidFill>
                          <a:effectLst/>
                          <a:latin typeface="Cambria Math" panose="02040503050406030204" pitchFamily="18" charset="0"/>
                        </a:rPr>
                        <m:t>𝑝</m:t>
                      </m:r>
                      <m:d>
                        <m:dPr>
                          <m:ctrlPr>
                            <a:rPr lang="en-IN" b="0" i="1" smtClean="0">
                              <a:solidFill>
                                <a:schemeClr val="tx1"/>
                              </a:solidFill>
                              <a:effectLst/>
                              <a:latin typeface="Cambria Math" panose="02040503050406030204" pitchFamily="18" charset="0"/>
                            </a:rPr>
                          </m:ctrlPr>
                        </m:dPr>
                        <m:e>
                          <m:sSub>
                            <m:sSubPr>
                              <m:ctrlPr>
                                <a:rPr lang="en-IN" b="0" i="1" smtClean="0">
                                  <a:solidFill>
                                    <a:schemeClr val="tx1"/>
                                  </a:solidFill>
                                  <a:effectLst/>
                                  <a:latin typeface="Cambria Math" panose="02040503050406030204" pitchFamily="18" charset="0"/>
                                </a:rPr>
                              </m:ctrlPr>
                            </m:sSubPr>
                            <m:e>
                              <m:r>
                                <a:rPr lang="en-IN" b="0" i="1" smtClean="0">
                                  <a:solidFill>
                                    <a:schemeClr val="tx1"/>
                                  </a:solidFill>
                                  <a:effectLst/>
                                  <a:latin typeface="Cambria Math" panose="02040503050406030204" pitchFamily="18" charset="0"/>
                                </a:rPr>
                                <m:t>𝑥</m:t>
                              </m:r>
                            </m:e>
                            <m:sub>
                              <m:r>
                                <a:rPr lang="en-IN" b="0" i="1" smtClean="0">
                                  <a:solidFill>
                                    <a:schemeClr val="tx1"/>
                                  </a:solidFill>
                                  <a:effectLst/>
                                  <a:latin typeface="Cambria Math" panose="02040503050406030204" pitchFamily="18" charset="0"/>
                                </a:rPr>
                                <m:t>𝑡</m:t>
                              </m:r>
                            </m:sub>
                          </m:sSub>
                          <m:r>
                            <a:rPr lang="en-IN" b="0" i="1" smtClean="0">
                              <a:solidFill>
                                <a:schemeClr val="tx1"/>
                              </a:solidFill>
                              <a:effectLst/>
                              <a:latin typeface="Cambria Math" panose="02040503050406030204" pitchFamily="18" charset="0"/>
                            </a:rPr>
                            <m:t>|</m:t>
                          </m:r>
                          <m:sSub>
                            <m:sSubPr>
                              <m:ctrlPr>
                                <a:rPr lang="en-IN" b="0" i="1" smtClean="0">
                                  <a:solidFill>
                                    <a:schemeClr val="tx1"/>
                                  </a:solidFill>
                                  <a:effectLst/>
                                  <a:latin typeface="Cambria Math" panose="02040503050406030204" pitchFamily="18" charset="0"/>
                                </a:rPr>
                              </m:ctrlPr>
                            </m:sSubPr>
                            <m:e>
                              <m:r>
                                <a:rPr lang="en-IN" b="0" i="1" smtClean="0">
                                  <a:solidFill>
                                    <a:schemeClr val="tx1"/>
                                  </a:solidFill>
                                  <a:effectLst/>
                                  <a:latin typeface="Cambria Math" panose="02040503050406030204" pitchFamily="18" charset="0"/>
                                </a:rPr>
                                <m:t>𝑂</m:t>
                              </m:r>
                            </m:e>
                            <m:sub>
                              <m:r>
                                <a:rPr lang="en-IN" b="0" i="1" smtClean="0">
                                  <a:solidFill>
                                    <a:schemeClr val="tx1"/>
                                  </a:solidFill>
                                  <a:effectLst/>
                                  <a:latin typeface="Cambria Math" panose="02040503050406030204" pitchFamily="18" charset="0"/>
                                </a:rPr>
                                <m:t>𝑡</m:t>
                              </m:r>
                            </m:sub>
                          </m:sSub>
                        </m:e>
                      </m:d>
                      <m:r>
                        <a:rPr lang="en-IN" b="0" i="1" smtClean="0">
                          <a:solidFill>
                            <a:schemeClr val="tx1"/>
                          </a:solidFill>
                          <a:effectLst/>
                          <a:latin typeface="Cambria Math" panose="02040503050406030204" pitchFamily="18" charset="0"/>
                        </a:rPr>
                        <m:t>=</m:t>
                      </m:r>
                      <m:f>
                        <m:fPr>
                          <m:ctrlPr>
                            <a:rPr lang="en-IN" b="0" i="1" smtClean="0">
                              <a:solidFill>
                                <a:schemeClr val="tx1"/>
                              </a:solidFill>
                              <a:effectLst/>
                              <a:latin typeface="Cambria Math" panose="02040503050406030204" pitchFamily="18" charset="0"/>
                            </a:rPr>
                          </m:ctrlPr>
                        </m:fPr>
                        <m:num>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𝑂</m:t>
                                  </m:r>
                                </m:e>
                                <m:sub>
                                  <m:r>
                                    <a:rPr lang="en-IN" i="1">
                                      <a:solidFill>
                                        <a:schemeClr val="tx1"/>
                                      </a:solidFill>
                                      <a:latin typeface="Cambria Math" panose="02040503050406030204" pitchFamily="18" charset="0"/>
                                    </a:rPr>
                                    <m:t>𝑡</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𝑥</m:t>
                                  </m:r>
                                </m:e>
                                <m:sub>
                                  <m:r>
                                    <a:rPr lang="en-IN" b="0" i="1" smtClean="0">
                                      <a:solidFill>
                                        <a:schemeClr val="tx1"/>
                                      </a:solidFill>
                                      <a:latin typeface="Cambria Math" panose="02040503050406030204" pitchFamily="18" charset="0"/>
                                    </a:rPr>
                                    <m:t>𝑡</m:t>
                                  </m:r>
                                </m:sub>
                              </m:sSub>
                            </m:e>
                          </m:d>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𝑥</m:t>
                                  </m:r>
                                </m:e>
                                <m:sub>
                                  <m:r>
                                    <a:rPr lang="en-IN" b="0" i="1" smtClean="0">
                                      <a:solidFill>
                                        <a:schemeClr val="tx1"/>
                                      </a:solidFill>
                                      <a:latin typeface="Cambria Math" panose="02040503050406030204" pitchFamily="18" charset="0"/>
                                    </a:rPr>
                                    <m:t>𝑡</m:t>
                                  </m:r>
                                </m:sub>
                              </m:sSub>
                            </m:e>
                          </m:d>
                        </m:num>
                        <m:den>
                          <m:r>
                            <a:rPr lang="en-IN" b="0" i="1" smtClean="0">
                              <a:solidFill>
                                <a:schemeClr val="tx1"/>
                              </a:solidFill>
                              <a:effectLst/>
                              <a:latin typeface="Cambria Math" panose="02040503050406030204" pitchFamily="18" charset="0"/>
                            </a:rPr>
                            <m:t>𝑝</m:t>
                          </m:r>
                          <m:d>
                            <m:dPr>
                              <m:ctrlPr>
                                <a:rPr lang="en-IN" b="0" i="1" smtClean="0">
                                  <a:solidFill>
                                    <a:schemeClr val="tx1"/>
                                  </a:solidFill>
                                  <a:effectLst/>
                                  <a:latin typeface="Cambria Math" panose="02040503050406030204" pitchFamily="18" charset="0"/>
                                </a:rPr>
                              </m:ctrlPr>
                            </m:dPr>
                            <m:e>
                              <m:sSub>
                                <m:sSubPr>
                                  <m:ctrlPr>
                                    <a:rPr lang="en-IN" b="0" i="1" smtClean="0">
                                      <a:solidFill>
                                        <a:schemeClr val="tx1"/>
                                      </a:solidFill>
                                      <a:effectLst/>
                                      <a:latin typeface="Cambria Math" panose="02040503050406030204" pitchFamily="18" charset="0"/>
                                    </a:rPr>
                                  </m:ctrlPr>
                                </m:sSubPr>
                                <m:e>
                                  <m:r>
                                    <a:rPr lang="en-IN" b="0" i="1" smtClean="0">
                                      <a:solidFill>
                                        <a:schemeClr val="tx1"/>
                                      </a:solidFill>
                                      <a:effectLst/>
                                      <a:latin typeface="Cambria Math" panose="02040503050406030204" pitchFamily="18" charset="0"/>
                                    </a:rPr>
                                    <m:t>𝑂</m:t>
                                  </m:r>
                                </m:e>
                                <m:sub>
                                  <m:r>
                                    <a:rPr lang="en-IN" b="0" i="1" smtClean="0">
                                      <a:solidFill>
                                        <a:schemeClr val="tx1"/>
                                      </a:solidFill>
                                      <a:effectLst/>
                                      <a:latin typeface="Cambria Math" panose="02040503050406030204" pitchFamily="18" charset="0"/>
                                    </a:rPr>
                                    <m:t>𝑡</m:t>
                                  </m:r>
                                </m:sub>
                              </m:sSub>
                            </m:e>
                          </m:d>
                        </m:den>
                      </m:f>
                    </m:oMath>
                  </m:oMathPara>
                </a14:m>
                <a:endParaRPr lang="en-US">
                  <a:solidFill>
                    <a:schemeClr val="tx1"/>
                  </a:solidFill>
                  <a:effectLst/>
                </a:endParaRPr>
              </a:p>
              <a:p>
                <a:pPr/>
                <a14:m>
                  <m:oMathPara xmlns:m="http://schemas.openxmlformats.org/officeDocument/2006/math">
                    <m:oMathParaPr>
                      <m:jc m:val="centerGroup"/>
                    </m:oMathParaPr>
                    <m:oMath xmlns:m="http://schemas.openxmlformats.org/officeDocument/2006/math">
                      <m:r>
                        <a:rPr lang="en-IN" i="1" smtClean="0">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𝑎</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𝑏</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𝑂</m:t>
                              </m:r>
                            </m:e>
                            <m:sub>
                              <m:r>
                                <a:rPr lang="en-IN" b="0" i="1" smtClean="0">
                                  <a:solidFill>
                                    <a:schemeClr val="tx1"/>
                                  </a:solidFill>
                                  <a:latin typeface="Cambria Math" panose="02040503050406030204" pitchFamily="18" charset="0"/>
                                </a:rPr>
                                <m:t>𝑡</m:t>
                              </m:r>
                            </m:sub>
                          </m:sSub>
                        </m:e>
                      </m:d>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𝑂</m:t>
                                  </m:r>
                                </m:e>
                                <m:sub>
                                  <m:r>
                                    <a:rPr lang="en-IN" i="1">
                                      <a:solidFill>
                                        <a:schemeClr val="tx1"/>
                                      </a:solidFill>
                                      <a:latin typeface="Cambria Math" panose="02040503050406030204" pitchFamily="18" charset="0"/>
                                    </a:rPr>
                                    <m:t>𝑡</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𝑎</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𝑏</m:t>
                                  </m:r>
                                </m:sub>
                              </m:sSub>
                            </m:e>
                          </m:d>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𝑎</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𝑏</m:t>
                                  </m:r>
                                </m:sub>
                              </m:sSub>
                            </m:e>
                          </m:d>
                        </m:num>
                        <m:den>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𝑂</m:t>
                                  </m:r>
                                </m:e>
                                <m:sub>
                                  <m:r>
                                    <a:rPr lang="en-IN" i="1">
                                      <a:solidFill>
                                        <a:schemeClr val="tx1"/>
                                      </a:solidFill>
                                      <a:latin typeface="Cambria Math" panose="02040503050406030204" pitchFamily="18" charset="0"/>
                                    </a:rPr>
                                    <m:t>𝑡</m:t>
                                  </m:r>
                                </m:sub>
                              </m:sSub>
                            </m:e>
                          </m:d>
                        </m:den>
                      </m:f>
                    </m:oMath>
                  </m:oMathPara>
                </a14:m>
                <a:endParaRPr lang="en-US">
                  <a:solidFill>
                    <a:schemeClr val="tx1"/>
                  </a:solidFill>
                  <a:effectLst/>
                </a:endParaRPr>
              </a:p>
              <a:p>
                <a:pPr/>
                <a:r>
                  <a:rPr lang="en-IN" b="0" i="0">
                    <a:solidFill>
                      <a:schemeClr val="tx1"/>
                    </a:solidFill>
                    <a:effectLst/>
                    <a:latin typeface="Arial" panose="020B0604020202020204" pitchFamily="34" charset="0"/>
                  </a:rPr>
                  <a:t>Using the law of total probability, we can express the denominator in terms of the joint probability:</a:t>
                </a:r>
                <a:br>
                  <a:rPr lang="en-IN">
                    <a:solidFill>
                      <a:schemeClr val="tx1"/>
                    </a:solidFill>
                  </a:rPr>
                </a:br>
                <a14:m>
                  <m:oMathPara xmlns:m="http://schemas.openxmlformats.org/officeDocument/2006/math">
                    <m:oMathParaPr>
                      <m:jc m:val="centerGroup"/>
                    </m:oMathParaPr>
                    <m:oMath xmlns:m="http://schemas.openxmlformats.org/officeDocument/2006/math">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𝐶</m:t>
                              </m:r>
                            </m:e>
                            <m:sub>
                              <m:r>
                                <a:rPr lang="en-IN" i="1">
                                  <a:solidFill>
                                    <a:schemeClr val="tx1"/>
                                  </a:solidFill>
                                  <a:latin typeface="Cambria Math" panose="02040503050406030204" pitchFamily="18" charset="0"/>
                                </a:rPr>
                                <m:t>𝑎</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𝑏</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𝑂</m:t>
                              </m:r>
                            </m:e>
                            <m:sub>
                              <m:r>
                                <a:rPr lang="en-IN" b="0" i="1" smtClean="0">
                                  <a:solidFill>
                                    <a:schemeClr val="tx1"/>
                                  </a:solidFill>
                                  <a:latin typeface="Cambria Math" panose="02040503050406030204" pitchFamily="18" charset="0"/>
                                </a:rPr>
                                <m:t>𝑡</m:t>
                              </m:r>
                            </m:sub>
                          </m:sSub>
                        </m:e>
                      </m:d>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𝑂</m:t>
                                  </m:r>
                                </m:e>
                                <m:sub>
                                  <m:r>
                                    <a:rPr lang="en-IN" i="1">
                                      <a:solidFill>
                                        <a:schemeClr val="tx1"/>
                                      </a:solidFill>
                                      <a:latin typeface="Cambria Math" panose="02040503050406030204" pitchFamily="18" charset="0"/>
                                    </a:rPr>
                                    <m:t>𝑡</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𝑎</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𝑏</m:t>
                                  </m:r>
                                </m:sub>
                              </m:sSub>
                            </m:e>
                          </m:d>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𝐶</m:t>
                                  </m:r>
                                </m:e>
                                <m:sub>
                                  <m:r>
                                    <a:rPr lang="en-IN" i="1">
                                      <a:solidFill>
                                        <a:schemeClr val="tx1"/>
                                      </a:solidFill>
                                      <a:latin typeface="Cambria Math" panose="02040503050406030204" pitchFamily="18" charset="0"/>
                                    </a:rPr>
                                    <m:t>𝑎</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𝑏</m:t>
                                  </m:r>
                                </m:sub>
                              </m:sSub>
                            </m:e>
                          </m:d>
                        </m:num>
                        <m:den>
                          <m:nary>
                            <m:naryPr>
                              <m:chr m:val="∑"/>
                              <m:ctrlPr>
                                <a:rPr lang="en-IN" i="1" smtClean="0">
                                  <a:solidFill>
                                    <a:schemeClr val="tx1"/>
                                  </a:solidFill>
                                  <a:latin typeface="Cambria Math" panose="02040503050406030204" pitchFamily="18" charset="0"/>
                                </a:rPr>
                              </m:ctrlPr>
                            </m:naryPr>
                            <m:sub>
                              <m:r>
                                <m:rPr>
                                  <m:brk m:alnAt="23"/>
                                </m:rP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𝑗</m:t>
                              </m:r>
                              <m:r>
                                <a:rPr lang="en-IN" b="0" i="1" smtClean="0">
                                  <a:solidFill>
                                    <a:schemeClr val="tx1"/>
                                  </a:solidFill>
                                  <a:latin typeface="Cambria Math" panose="02040503050406030204" pitchFamily="18" charset="0"/>
                                </a:rPr>
                                <m:t>=1</m:t>
                              </m:r>
                            </m:sub>
                            <m:sup>
                              <m:r>
                                <a:rPr lang="en-IN" b="0" i="1" smtClean="0">
                                  <a:solidFill>
                                    <a:schemeClr val="tx1"/>
                                  </a:solidFill>
                                  <a:latin typeface="Cambria Math" panose="02040503050406030204" pitchFamily="18" charset="0"/>
                                </a:rPr>
                                <m:t>𝑛</m:t>
                              </m:r>
                            </m:sup>
                            <m:e>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𝑂</m:t>
                                      </m:r>
                                    </m:e>
                                    <m:sub>
                                      <m:r>
                                        <a:rPr lang="en-IN" i="1">
                                          <a:solidFill>
                                            <a:schemeClr val="tx1"/>
                                          </a:solidFill>
                                          <a:latin typeface="Cambria Math" panose="02040503050406030204" pitchFamily="18" charset="0"/>
                                        </a:rPr>
                                        <m:t>𝑡</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𝑗</m:t>
                                      </m:r>
                                    </m:sub>
                                  </m:sSub>
                                </m:e>
                              </m:d>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𝑗</m:t>
                                      </m:r>
                                    </m:sub>
                                  </m:sSub>
                                </m:e>
                              </m:d>
                            </m:e>
                          </m:nary>
                        </m:den>
                      </m:f>
                    </m:oMath>
                  </m:oMathPara>
                </a14:m>
                <a:endParaRPr lang="en-US">
                  <a:solidFill>
                    <a:schemeClr val="tx1"/>
                  </a:solidFill>
                  <a:effectLst/>
                </a:endParaRPr>
              </a:p>
              <a:p>
                <a:br>
                  <a:rPr lang="en-US">
                    <a:solidFill>
                      <a:schemeClr val="tx1"/>
                    </a:solidFill>
                    <a:effectLst/>
                  </a:rPr>
                </a:br>
                <a:r>
                  <a:rPr lang="en-US">
                    <a:solidFill>
                      <a:schemeClr val="tx1"/>
                    </a:solidFill>
                    <a:effectLst/>
                    <a:latin typeface="Arial" panose="020B0604020202020204" pitchFamily="34" charset="0"/>
                  </a:rPr>
                  <a:t>In words, Bayes’ theorem allows to update the prior probability in the probability of an</a:t>
                </a:r>
                <a:br>
                  <a:rPr lang="en-US">
                    <a:solidFill>
                      <a:schemeClr val="tx1"/>
                    </a:solidFill>
                    <a:effectLst/>
                  </a:rPr>
                </a:br>
                <a:r>
                  <a:rPr lang="en-US">
                    <a:solidFill>
                      <a:schemeClr val="tx1"/>
                    </a:solidFill>
                    <a:effectLst/>
                    <a:latin typeface="Arial" panose="020B0604020202020204" pitchFamily="34" charset="0"/>
                  </a:rPr>
                  <a:t>observation of color based on new observation after a new movement (one step away of the current cell) is made.</a:t>
                </a:r>
                <a:endParaRPr lang="en-US">
                  <a:solidFill>
                    <a:schemeClr val="tx1"/>
                  </a:solidFill>
                </a:endParaRPr>
              </a:p>
              <a:p>
                <a:pPr/>
                <a:br>
                  <a:rPr lang="en-IN">
                    <a:solidFill>
                      <a:schemeClr val="tx1"/>
                    </a:solidFill>
                  </a:rPr>
                </a:br>
                <a:r>
                  <a:rPr lang="en-IN" b="0" i="0">
                    <a:solidFill>
                      <a:schemeClr val="tx1"/>
                    </a:solidFill>
                    <a:effectLst/>
                    <a:latin typeface="Arial" panose="020B0604020202020204" pitchFamily="34" charset="0"/>
                  </a:rPr>
                  <a:t>We have the first update, when there’s no step taken yet:</a:t>
                </a:r>
                <a:br>
                  <a:rPr lang="en-IN"/>
                </a:br>
                <a14:m>
                  <m:oMathPara xmlns:m="http://schemas.openxmlformats.org/officeDocument/2006/math">
                    <m:oMathParaPr>
                      <m:jc m:val="centerGroup"/>
                    </m:oMathParaPr>
                    <m:oMath xmlns:m="http://schemas.openxmlformats.org/officeDocument/2006/math">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𝐶</m:t>
                              </m:r>
                            </m:e>
                            <m:sub>
                              <m:r>
                                <a:rPr lang="en-IN" i="1">
                                  <a:solidFill>
                                    <a:schemeClr val="tx1"/>
                                  </a:solidFill>
                                  <a:latin typeface="Cambria Math" panose="02040503050406030204" pitchFamily="18" charset="0"/>
                                </a:rPr>
                                <m:t>𝑎</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𝑏</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𝑂</m:t>
                              </m:r>
                            </m:e>
                            <m:sub>
                              <m:r>
                                <a:rPr lang="en-IN" b="0" i="1" smtClean="0">
                                  <a:solidFill>
                                    <a:schemeClr val="tx1"/>
                                  </a:solidFill>
                                  <a:latin typeface="Cambria Math" panose="02040503050406030204" pitchFamily="18" charset="0"/>
                                </a:rPr>
                                <m:t>0</m:t>
                              </m:r>
                            </m:sub>
                          </m:sSub>
                        </m:e>
                      </m:d>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𝑂</m:t>
                                  </m:r>
                                </m:e>
                                <m:sub>
                                  <m:r>
                                    <a:rPr lang="en-IN" b="0" i="1" smtClean="0">
                                      <a:solidFill>
                                        <a:schemeClr val="tx1"/>
                                      </a:solidFill>
                                      <a:latin typeface="Cambria Math" panose="02040503050406030204" pitchFamily="18" charset="0"/>
                                    </a:rPr>
                                    <m:t>0</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𝑎</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𝑏</m:t>
                                  </m:r>
                                </m:sub>
                              </m:sSub>
                            </m:e>
                          </m:d>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𝐶</m:t>
                                  </m:r>
                                </m:e>
                                <m:sub>
                                  <m:r>
                                    <a:rPr lang="en-IN" i="1">
                                      <a:solidFill>
                                        <a:schemeClr val="tx1"/>
                                      </a:solidFill>
                                      <a:latin typeface="Cambria Math" panose="02040503050406030204" pitchFamily="18" charset="0"/>
                                    </a:rPr>
                                    <m:t>𝑎</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𝑏</m:t>
                                  </m:r>
                                </m:sub>
                              </m:sSub>
                            </m:e>
                          </m:d>
                        </m:num>
                        <m:den>
                          <m:nary>
                            <m:naryPr>
                              <m:chr m:val="∑"/>
                              <m:ctrlPr>
                                <a:rPr lang="en-IN" i="1">
                                  <a:solidFill>
                                    <a:schemeClr val="tx1"/>
                                  </a:solidFill>
                                  <a:latin typeface="Cambria Math" panose="02040503050406030204" pitchFamily="18" charset="0"/>
                                </a:rPr>
                              </m:ctrlPr>
                            </m:naryPr>
                            <m:sub>
                              <m:r>
                                <m:rPr>
                                  <m:brk m:alnAt="23"/>
                                </m:rPr>
                                <a:rPr lang="en-IN" i="1">
                                  <a:solidFill>
                                    <a:schemeClr val="tx1"/>
                                  </a:solidFill>
                                  <a:latin typeface="Cambria Math" panose="02040503050406030204" pitchFamily="18" charset="0"/>
                                </a:rPr>
                                <m:t>𝑖</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𝑗</m:t>
                              </m:r>
                              <m:r>
                                <a:rPr lang="en-IN" i="1">
                                  <a:solidFill>
                                    <a:schemeClr val="tx1"/>
                                  </a:solidFill>
                                  <a:latin typeface="Cambria Math" panose="02040503050406030204" pitchFamily="18" charset="0"/>
                                </a:rPr>
                                <m:t>=1</m:t>
                              </m:r>
                            </m:sub>
                            <m:sup>
                              <m:r>
                                <a:rPr lang="en-IN" i="1">
                                  <a:solidFill>
                                    <a:schemeClr val="tx1"/>
                                  </a:solidFill>
                                  <a:latin typeface="Cambria Math" panose="02040503050406030204" pitchFamily="18" charset="0"/>
                                </a:rPr>
                                <m:t>𝑛</m:t>
                              </m:r>
                            </m:sup>
                            <m:e>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𝑂</m:t>
                                      </m:r>
                                    </m:e>
                                    <m:sub>
                                      <m:r>
                                        <a:rPr lang="en-IN" b="0" i="1" smtClean="0">
                                          <a:solidFill>
                                            <a:schemeClr val="tx1"/>
                                          </a:solidFill>
                                          <a:latin typeface="Cambria Math" panose="02040503050406030204" pitchFamily="18" charset="0"/>
                                        </a:rPr>
                                        <m:t>0</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𝑗</m:t>
                                      </m:r>
                                    </m:sub>
                                  </m:sSub>
                                </m:e>
                              </m:d>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𝐶</m:t>
                                      </m:r>
                                    </m:e>
                                    <m:sub>
                                      <m:r>
                                        <a:rPr lang="en-IN" i="1">
                                          <a:solidFill>
                                            <a:schemeClr val="tx1"/>
                                          </a:solidFill>
                                          <a:latin typeface="Cambria Math" panose="02040503050406030204" pitchFamily="18" charset="0"/>
                                        </a:rPr>
                                        <m:t>𝑖</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𝑗</m:t>
                                      </m:r>
                                    </m:sub>
                                  </m:sSub>
                                </m:e>
                              </m:d>
                            </m:e>
                          </m:nary>
                        </m:den>
                      </m:f>
                      <m:r>
                        <a:rPr lang="en-IN" b="0" i="1" smtClean="0">
                          <a:solidFill>
                            <a:schemeClr val="tx1"/>
                          </a:solidFill>
                          <a:latin typeface="Cambria Math" panose="02040503050406030204" pitchFamily="18" charset="0"/>
                        </a:rPr>
                        <m:t> = </m:t>
                      </m:r>
                      <m:r>
                        <a:rPr lang="en-IN" b="1" i="1" smtClean="0">
                          <a:solidFill>
                            <a:schemeClr val="tx1"/>
                          </a:solidFill>
                          <a:latin typeface="Cambria Math" panose="02040503050406030204" pitchFamily="18" charset="0"/>
                          <a:ea typeface="Cambria Math" panose="02040503050406030204" pitchFamily="18" charset="0"/>
                        </a:rPr>
                        <m:t>𝜼</m:t>
                      </m:r>
                      <m:r>
                        <a:rPr lang="en-IN" b="1" i="1" smtClean="0">
                          <a:solidFill>
                            <a:schemeClr val="tx1"/>
                          </a:solidFill>
                          <a:latin typeface="Cambria Math" panose="02040503050406030204" pitchFamily="18" charset="0"/>
                          <a:ea typeface="Cambria Math" panose="02040503050406030204" pitchFamily="18" charset="0"/>
                        </a:rPr>
                        <m:t>.</m:t>
                      </m:r>
                      <m:r>
                        <a:rPr lang="en-IN" b="1" i="1">
                          <a:solidFill>
                            <a:schemeClr val="tx1"/>
                          </a:solidFill>
                          <a:latin typeface="Cambria Math" panose="02040503050406030204" pitchFamily="18" charset="0"/>
                        </a:rPr>
                        <m:t>𝒑</m:t>
                      </m:r>
                      <m:d>
                        <m:dPr>
                          <m:ctrlPr>
                            <a:rPr lang="en-IN" b="1" i="1">
                              <a:solidFill>
                                <a:schemeClr val="tx1"/>
                              </a:solidFill>
                              <a:latin typeface="Cambria Math" panose="02040503050406030204" pitchFamily="18" charset="0"/>
                            </a:rPr>
                          </m:ctrlPr>
                        </m:dPr>
                        <m:e>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𝑶</m:t>
                              </m:r>
                            </m:e>
                            <m:sub>
                              <m:r>
                                <a:rPr lang="en-IN" b="1" i="1">
                                  <a:solidFill>
                                    <a:schemeClr val="tx1"/>
                                  </a:solidFill>
                                  <a:latin typeface="Cambria Math" panose="02040503050406030204" pitchFamily="18" charset="0"/>
                                </a:rPr>
                                <m:t>𝟎</m:t>
                              </m:r>
                            </m:sub>
                          </m:sSub>
                          <m:r>
                            <a:rPr lang="en-IN" b="1" i="1" smtClean="0">
                              <a:solidFill>
                                <a:schemeClr val="tx1"/>
                              </a:solidFill>
                              <a:latin typeface="Cambria Math" panose="02040503050406030204" pitchFamily="18" charset="0"/>
                            </a:rPr>
                            <m:t>|</m:t>
                          </m:r>
                          <m:sSub>
                            <m:sSubPr>
                              <m:ctrlPr>
                                <a:rPr lang="en-IN" b="1"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𝑪</m:t>
                              </m:r>
                            </m:e>
                            <m:sub>
                              <m:r>
                                <a:rPr lang="en-IN" b="1" i="1" smtClean="0">
                                  <a:solidFill>
                                    <a:schemeClr val="tx1"/>
                                  </a:solidFill>
                                  <a:latin typeface="Cambria Math" panose="02040503050406030204" pitchFamily="18" charset="0"/>
                                </a:rPr>
                                <m:t>𝒂</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𝒃</m:t>
                              </m:r>
                            </m:sub>
                          </m:sSub>
                        </m:e>
                      </m:d>
                      <m:r>
                        <a:rPr lang="en-IN" b="1" i="1">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𝒑</m:t>
                      </m:r>
                      <m:d>
                        <m:dPr>
                          <m:ctrlPr>
                            <a:rPr lang="en-IN" b="1" i="1">
                              <a:solidFill>
                                <a:schemeClr val="tx1"/>
                              </a:solidFill>
                              <a:latin typeface="Cambria Math" panose="02040503050406030204" pitchFamily="18" charset="0"/>
                            </a:rPr>
                          </m:ctrlPr>
                        </m:dPr>
                        <m:e>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𝑪</m:t>
                              </m:r>
                            </m:e>
                            <m:sub>
                              <m:r>
                                <a:rPr lang="en-IN" b="1" i="1">
                                  <a:solidFill>
                                    <a:schemeClr val="tx1"/>
                                  </a:solidFill>
                                  <a:latin typeface="Cambria Math" panose="02040503050406030204" pitchFamily="18" charset="0"/>
                                </a:rPr>
                                <m:t>𝒂</m:t>
                              </m:r>
                              <m:r>
                                <a:rPr lang="en-IN" b="1" i="1">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𝒃</m:t>
                              </m:r>
                            </m:sub>
                          </m:sSub>
                        </m:e>
                      </m:d>
                    </m:oMath>
                  </m:oMathPara>
                </a14:m>
                <a:endParaRPr lang="en-US" b="1">
                  <a:solidFill>
                    <a:schemeClr val="tx1"/>
                  </a:solidFill>
                </a:endParaRPr>
              </a:p>
            </p:txBody>
          </p:sp>
        </mc:Choice>
        <mc:Fallback>
          <p:sp>
            <p:nvSpPr>
              <p:cNvPr id="3" name="Content Placeholder 2">
                <a:extLst>
                  <a:ext uri="{FF2B5EF4-FFF2-40B4-BE49-F238E27FC236}">
                    <a16:creationId xmlns:a16="http://schemas.microsoft.com/office/drawing/2014/main" id="{1E0B8C4B-3A3C-9FD1-59FB-1666C1F09376}"/>
                  </a:ext>
                </a:extLst>
              </p:cNvPr>
              <p:cNvSpPr>
                <a:spLocks noGrp="1" noRot="1" noChangeAspect="1" noMove="1" noResize="1" noEditPoints="1" noAdjustHandles="1" noChangeArrowheads="1" noChangeShapeType="1" noTextEdit="1"/>
              </p:cNvSpPr>
              <p:nvPr>
                <p:ph idx="1"/>
              </p:nvPr>
            </p:nvSpPr>
            <p:spPr>
              <a:xfrm>
                <a:off x="3555056" y="1345646"/>
                <a:ext cx="8495429" cy="5723896"/>
              </a:xfrm>
              <a:blipFill>
                <a:blip r:embed="rId2"/>
                <a:stretch>
                  <a:fillRect l="-287" t="-319"/>
                </a:stretch>
              </a:blipFill>
            </p:spPr>
            <p:txBody>
              <a:bodyPr/>
              <a:lstStyle/>
              <a:p>
                <a:r>
                  <a:rPr lang="en-US">
                    <a:noFill/>
                  </a:rPr>
                  <a:t> </a:t>
                </a:r>
              </a:p>
            </p:txBody>
          </p:sp>
        </mc:Fallback>
      </mc:AlternateContent>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72055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55056" y="746534"/>
            <a:ext cx="7107500" cy="768096"/>
          </a:xfrm>
        </p:spPr>
        <p:txBody>
          <a:bodyPr/>
          <a:lstStyle/>
          <a:p>
            <a:r>
              <a:rPr lang="en-US" sz="3200"/>
              <a:t>Derivation of the model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55056" y="2191807"/>
                <a:ext cx="8495429" cy="4004277"/>
              </a:xfrm>
            </p:spPr>
            <p:txBody>
              <a:bodyPr/>
              <a:lstStyle/>
              <a:p>
                <a:pPr marL="0" indent="0" rtl="0">
                  <a:buNone/>
                </a:pPr>
                <a:r>
                  <a:rPr lang="en-US" b="0" i="0">
                    <a:solidFill>
                      <a:schemeClr val="tx1"/>
                    </a:solidFill>
                    <a:effectLst/>
                    <a:latin typeface="Arial" panose="020B0604020202020204" pitchFamily="34" charset="0"/>
                  </a:rPr>
                  <a:t>As we proceed step by step, we update the probabilities of the cells accordingly. For each</a:t>
                </a:r>
                <a:br>
                  <a:rPr lang="en-US">
                    <a:solidFill>
                      <a:schemeClr val="tx1"/>
                    </a:solidFill>
                  </a:rPr>
                </a:br>
                <a:r>
                  <a:rPr lang="en-US" b="0" i="0">
                    <a:solidFill>
                      <a:schemeClr val="tx1"/>
                    </a:solidFill>
                    <a:effectLst/>
                    <a:latin typeface="Arial" panose="020B0604020202020204" pitchFamily="34" charset="0"/>
                  </a:rPr>
                  <a:t>cell, there are four neighboring cells. This implies that if one cell is set to be the current</a:t>
                </a:r>
                <a:br>
                  <a:rPr lang="en-US">
                    <a:solidFill>
                      <a:schemeClr val="tx1"/>
                    </a:solidFill>
                  </a:rPr>
                </a:br>
                <a:r>
                  <a:rPr lang="en-US" b="0" i="0">
                    <a:solidFill>
                      <a:schemeClr val="tx1"/>
                    </a:solidFill>
                    <a:effectLst/>
                    <a:latin typeface="Arial" panose="020B0604020202020204" pitchFamily="34" charset="0"/>
                  </a:rPr>
                  <a:t>location , there is a </a:t>
                </a:r>
                <a14:m>
                  <m:oMath xmlns:m="http://schemas.openxmlformats.org/officeDocument/2006/math">
                    <m:sSub>
                      <m:sSubPr>
                        <m:ctrlPr>
                          <a:rPr lang="en-US" b="0" i="1" smtClean="0">
                            <a:solidFill>
                              <a:schemeClr val="tx1"/>
                            </a:solidFill>
                            <a:effectLst/>
                            <a:latin typeface="Cambria Math" panose="02040503050406030204" pitchFamily="18" charset="0"/>
                          </a:rPr>
                        </m:ctrlPr>
                      </m:sSubPr>
                      <m:e>
                        <m:r>
                          <a:rPr lang="en-IN" b="0" i="1" smtClean="0">
                            <a:solidFill>
                              <a:schemeClr val="tx1"/>
                            </a:solidFill>
                            <a:effectLst/>
                            <a:latin typeface="Cambria Math" panose="02040503050406030204" pitchFamily="18" charset="0"/>
                          </a:rPr>
                          <m:t>𝑝</m:t>
                        </m:r>
                      </m:e>
                      <m:sub>
                        <m:r>
                          <a:rPr lang="en-IN" b="0" i="1" smtClean="0">
                            <a:solidFill>
                              <a:schemeClr val="tx1"/>
                            </a:solidFill>
                            <a:effectLst/>
                            <a:latin typeface="Cambria Math" panose="02040503050406030204" pitchFamily="18" charset="0"/>
                          </a:rPr>
                          <m:t>𝑝𝑟𝑒𝑣</m:t>
                        </m:r>
                      </m:sub>
                    </m:sSub>
                  </m:oMath>
                </a14:m>
                <a:r>
                  <a:rPr lang="en-US" b="0" i="0">
                    <a:solidFill>
                      <a:schemeClr val="tx1"/>
                    </a:solidFill>
                    <a:effectLst/>
                    <a:latin typeface="Arial" panose="020B0604020202020204" pitchFamily="34" charset="0"/>
                  </a:rPr>
                  <a:t> = </a:t>
                </a:r>
                <a14:m>
                  <m:oMath xmlns:m="http://schemas.openxmlformats.org/officeDocument/2006/math">
                    <m:f>
                      <m:fPr>
                        <m:ctrlPr>
                          <a:rPr lang="en-US" b="0" i="1" smtClean="0">
                            <a:solidFill>
                              <a:schemeClr val="tx1"/>
                            </a:solidFill>
                            <a:effectLst/>
                            <a:latin typeface="Cambria Math" panose="02040503050406030204" pitchFamily="18" charset="0"/>
                          </a:rPr>
                        </m:ctrlPr>
                      </m:fPr>
                      <m:num>
                        <m:r>
                          <a:rPr lang="en-IN" b="0" i="1" smtClean="0">
                            <a:solidFill>
                              <a:schemeClr val="tx1"/>
                            </a:solidFill>
                            <a:effectLst/>
                            <a:latin typeface="Cambria Math" panose="02040503050406030204" pitchFamily="18" charset="0"/>
                          </a:rPr>
                          <m:t>1</m:t>
                        </m:r>
                      </m:num>
                      <m:den>
                        <m:r>
                          <a:rPr lang="en-IN" b="0" i="1" smtClean="0">
                            <a:solidFill>
                              <a:schemeClr val="tx1"/>
                            </a:solidFill>
                            <a:effectLst/>
                            <a:latin typeface="Cambria Math" panose="02040503050406030204" pitchFamily="18" charset="0"/>
                          </a:rPr>
                          <m:t>4</m:t>
                        </m:r>
                      </m:den>
                    </m:f>
                  </m:oMath>
                </a14:m>
                <a:r>
                  <a:rPr lang="en-US" b="0" i="0">
                    <a:solidFill>
                      <a:schemeClr val="tx1"/>
                    </a:solidFill>
                    <a:effectLst/>
                    <a:latin typeface="Arial" panose="020B0604020202020204" pitchFamily="34" charset="0"/>
                  </a:rPr>
                  <a:t> chance for each of these adjacent cells to be the previous</a:t>
                </a:r>
                <a:br>
                  <a:rPr lang="en-US">
                    <a:solidFill>
                      <a:schemeClr val="tx1"/>
                    </a:solidFill>
                  </a:rPr>
                </a:br>
                <a:r>
                  <a:rPr lang="en-US" b="0" i="0">
                    <a:solidFill>
                      <a:schemeClr val="tx1"/>
                    </a:solidFill>
                    <a:effectLst/>
                    <a:latin typeface="Arial" panose="020B0604020202020204" pitchFamily="34" charset="0"/>
                  </a:rPr>
                  <a:t>location. Therefore, when re-evaluating our prior probability of the any cell, we take</a:t>
                </a:r>
                <a:br>
                  <a:rPr lang="en-US">
                    <a:solidFill>
                      <a:schemeClr val="tx1"/>
                    </a:solidFill>
                  </a:rPr>
                </a:br>
                <a:r>
                  <a:rPr lang="en-US" b="0" i="0">
                    <a:solidFill>
                      <a:schemeClr val="tx1"/>
                    </a:solidFill>
                    <a:effectLst/>
                    <a:latin typeface="Arial" panose="020B0604020202020204" pitchFamily="34" charset="0"/>
                  </a:rPr>
                  <a:t>into account the sum of all the probabilities of surrounding cells in the previous update. Let</a:t>
                </a:r>
                <a:br>
                  <a:rPr lang="en-US">
                    <a:solidFill>
                      <a:schemeClr val="tx1"/>
                    </a:solidFill>
                  </a:rPr>
                </a:br>
                <a:r>
                  <a:rPr lang="en-US" b="0" i="0">
                    <a:solidFill>
                      <a:schemeClr val="tx1"/>
                    </a:solidFill>
                    <a:effectLst/>
                    <a:latin typeface="Arial" panose="020B0604020202020204" pitchFamily="34" charset="0"/>
                  </a:rPr>
                  <a:t>continue with cell </a:t>
                </a:r>
                <a14:m>
                  <m:oMath xmlns:m="http://schemas.openxmlformats.org/officeDocument/2006/math">
                    <m:sSub>
                      <m:sSubPr>
                        <m:ctrlPr>
                          <a:rPr lang="en-US" b="0" i="1" smtClean="0">
                            <a:solidFill>
                              <a:schemeClr val="tx1"/>
                            </a:solidFill>
                            <a:effectLst/>
                            <a:latin typeface="Cambria Math" panose="02040503050406030204" pitchFamily="18" charset="0"/>
                          </a:rPr>
                        </m:ctrlPr>
                      </m:sSubPr>
                      <m:e>
                        <m:r>
                          <a:rPr lang="en-IN" b="0" i="1" smtClean="0">
                            <a:solidFill>
                              <a:schemeClr val="tx1"/>
                            </a:solidFill>
                            <a:effectLst/>
                            <a:latin typeface="Cambria Math" panose="02040503050406030204" pitchFamily="18" charset="0"/>
                          </a:rPr>
                          <m:t>𝐶</m:t>
                        </m:r>
                      </m:e>
                      <m:sub>
                        <m:r>
                          <a:rPr lang="en-IN" b="0" i="1" smtClean="0">
                            <a:solidFill>
                              <a:schemeClr val="tx1"/>
                            </a:solidFill>
                            <a:effectLst/>
                            <a:latin typeface="Cambria Math" panose="02040503050406030204" pitchFamily="18" charset="0"/>
                          </a:rPr>
                          <m:t>𝑎</m:t>
                        </m:r>
                        <m:r>
                          <a:rPr lang="en-IN" b="0" i="1" smtClean="0">
                            <a:solidFill>
                              <a:schemeClr val="tx1"/>
                            </a:solidFill>
                            <a:effectLst/>
                            <a:latin typeface="Cambria Math" panose="02040503050406030204" pitchFamily="18" charset="0"/>
                          </a:rPr>
                          <m:t>,</m:t>
                        </m:r>
                        <m:r>
                          <a:rPr lang="en-IN" b="0" i="1" smtClean="0">
                            <a:solidFill>
                              <a:schemeClr val="tx1"/>
                            </a:solidFill>
                            <a:effectLst/>
                            <a:latin typeface="Cambria Math" panose="02040503050406030204" pitchFamily="18" charset="0"/>
                          </a:rPr>
                          <m:t>𝑏</m:t>
                        </m:r>
                      </m:sub>
                    </m:sSub>
                  </m:oMath>
                </a14:m>
                <a:r>
                  <a:rPr lang="en-US" b="0" i="0">
                    <a:solidFill>
                      <a:schemeClr val="tx1"/>
                    </a:solidFill>
                    <a:effectLst/>
                    <a:latin typeface="Arial" panose="020B0604020202020204" pitchFamily="34" charset="0"/>
                  </a:rPr>
                  <a:t> after the first step:</a:t>
                </a:r>
              </a:p>
              <a:p>
                <a:pPr algn="ctr"/>
                <a14:m>
                  <m:oMathPara xmlns:m="http://schemas.openxmlformats.org/officeDocument/2006/math">
                    <m:oMathParaPr>
                      <m:jc m:val="centerGroup"/>
                    </m:oMathParaPr>
                    <m:oMath xmlns:m="http://schemas.openxmlformats.org/officeDocument/2006/math">
                      <m:r>
                        <a:rPr lang="en-IN" i="1" smtClean="0">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𝐶</m:t>
                              </m:r>
                            </m:e>
                            <m:sub>
                              <m:r>
                                <a:rPr lang="en-IN" i="1">
                                  <a:solidFill>
                                    <a:schemeClr val="tx1"/>
                                  </a:solidFill>
                                  <a:latin typeface="Cambria Math" panose="02040503050406030204" pitchFamily="18" charset="0"/>
                                </a:rPr>
                                <m:t>𝑎</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𝑏</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𝑂</m:t>
                              </m:r>
                            </m:e>
                            <m:sub>
                              <m:r>
                                <a:rPr lang="en-IN" b="0" i="1" smtClean="0">
                                  <a:solidFill>
                                    <a:schemeClr val="tx1"/>
                                  </a:solidFill>
                                  <a:latin typeface="Cambria Math" panose="02040503050406030204" pitchFamily="18" charset="0"/>
                                </a:rPr>
                                <m:t>𝑡</m:t>
                              </m:r>
                            </m:sub>
                          </m:sSub>
                        </m:e>
                      </m:d>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𝑂</m:t>
                                  </m:r>
                                </m:e>
                                <m:sub>
                                  <m:r>
                                    <a:rPr lang="en-IN" i="1">
                                      <a:solidFill>
                                        <a:schemeClr val="tx1"/>
                                      </a:solidFill>
                                      <a:latin typeface="Cambria Math" panose="02040503050406030204" pitchFamily="18" charset="0"/>
                                    </a:rPr>
                                    <m:t>𝑡</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𝑎</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𝑏</m:t>
                                  </m:r>
                                </m:sub>
                              </m:sSub>
                            </m:e>
                          </m:d>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𝐶</m:t>
                                  </m:r>
                                </m:e>
                                <m:sub>
                                  <m:r>
                                    <a:rPr lang="en-IN" i="1">
                                      <a:solidFill>
                                        <a:schemeClr val="tx1"/>
                                      </a:solidFill>
                                      <a:latin typeface="Cambria Math" panose="02040503050406030204" pitchFamily="18" charset="0"/>
                                    </a:rPr>
                                    <m:t>𝑎</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𝑏</m:t>
                                  </m:r>
                                </m:sub>
                              </m:sSub>
                            </m:e>
                          </m:d>
                        </m:num>
                        <m:den>
                          <m:nary>
                            <m:naryPr>
                              <m:chr m:val="∑"/>
                              <m:ctrlPr>
                                <a:rPr lang="en-IN" i="1" smtClean="0">
                                  <a:solidFill>
                                    <a:schemeClr val="tx1"/>
                                  </a:solidFill>
                                  <a:latin typeface="Cambria Math" panose="02040503050406030204" pitchFamily="18" charset="0"/>
                                </a:rPr>
                              </m:ctrlPr>
                            </m:naryPr>
                            <m:sub>
                              <m:r>
                                <m:rPr>
                                  <m:brk m:alnAt="23"/>
                                </m:rP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𝑗</m:t>
                              </m:r>
                              <m:r>
                                <a:rPr lang="en-IN" b="0" i="1" smtClean="0">
                                  <a:solidFill>
                                    <a:schemeClr val="tx1"/>
                                  </a:solidFill>
                                  <a:latin typeface="Cambria Math" panose="02040503050406030204" pitchFamily="18" charset="0"/>
                                </a:rPr>
                                <m:t>=1</m:t>
                              </m:r>
                            </m:sub>
                            <m:sup>
                              <m:r>
                                <a:rPr lang="en-IN" b="0" i="1" smtClean="0">
                                  <a:solidFill>
                                    <a:schemeClr val="tx1"/>
                                  </a:solidFill>
                                  <a:latin typeface="Cambria Math" panose="02040503050406030204" pitchFamily="18" charset="0"/>
                                </a:rPr>
                                <m:t>𝑛</m:t>
                              </m:r>
                            </m:sup>
                            <m:e>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𝑂</m:t>
                                      </m:r>
                                    </m:e>
                                    <m:sub>
                                      <m:r>
                                        <a:rPr lang="en-IN" i="1">
                                          <a:solidFill>
                                            <a:schemeClr val="tx1"/>
                                          </a:solidFill>
                                          <a:latin typeface="Cambria Math" panose="02040503050406030204" pitchFamily="18" charset="0"/>
                                        </a:rPr>
                                        <m:t>𝑡</m:t>
                                      </m:r>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𝑗</m:t>
                                      </m:r>
                                    </m:sub>
                                  </m:sSub>
                                </m:e>
                              </m:d>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𝑗</m:t>
                                      </m:r>
                                    </m:sub>
                                  </m:sSub>
                                </m:e>
                              </m:d>
                            </m:e>
                          </m:nary>
                        </m:den>
                      </m:f>
                    </m:oMath>
                  </m:oMathPara>
                </a14:m>
                <a:endParaRPr lang="en-US" b="0" i="1">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f>
                        <m:fPr>
                          <m:ctrlPr>
                            <a:rPr lang="en-IN" b="0" i="1" smtClean="0">
                              <a:solidFill>
                                <a:schemeClr val="tx1"/>
                              </a:solidFill>
                              <a:latin typeface="Cambria Math" panose="02040503050406030204" pitchFamily="18" charset="0"/>
                            </a:rPr>
                          </m:ctrlPr>
                        </m:fPr>
                        <m:num>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𝑂</m:t>
                                  </m:r>
                                </m:e>
                                <m:sub>
                                  <m:r>
                                    <a:rPr lang="en-IN" i="1">
                                      <a:solidFill>
                                        <a:schemeClr val="tx1"/>
                                      </a:solidFill>
                                      <a:latin typeface="Cambria Math" panose="02040503050406030204" pitchFamily="18" charset="0"/>
                                    </a:rPr>
                                    <m:t>𝑡</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𝑎</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𝑏</m:t>
                                  </m:r>
                                </m:sub>
                              </m:sSub>
                            </m:e>
                          </m:d>
                          <m:r>
                            <a:rPr lang="en-IN" b="0" i="1" smtClean="0">
                              <a:solidFill>
                                <a:schemeClr val="tx1"/>
                              </a:solidFill>
                              <a:latin typeface="Cambria Math" panose="02040503050406030204" pitchFamily="18" charset="0"/>
                            </a:rPr>
                            <m:t>.</m:t>
                          </m:r>
                          <m:nary>
                            <m:naryPr>
                              <m:chr m:val="∑"/>
                              <m:ctrlPr>
                                <a:rPr lang="en-IN" b="0" i="1" smtClean="0">
                                  <a:solidFill>
                                    <a:schemeClr val="tx1"/>
                                  </a:solidFill>
                                  <a:latin typeface="Cambria Math" panose="02040503050406030204" pitchFamily="18" charset="0"/>
                                </a:rPr>
                              </m:ctrlPr>
                            </m:naryPr>
                            <m:sub>
                              <m:r>
                                <m:rPr>
                                  <m:brk m:alnAt="23"/>
                                </m:rPr>
                                <a:rPr lang="en-IN" b="0" i="1" smtClean="0">
                                  <a:solidFill>
                                    <a:schemeClr val="tx1"/>
                                  </a:solidFill>
                                  <a:latin typeface="Cambria Math" panose="02040503050406030204" pitchFamily="18" charset="0"/>
                                </a:rPr>
                                <m:t>𝑚</m:t>
                              </m:r>
                              <m:r>
                                <a:rPr lang="en-IN" b="0" i="1" smtClean="0">
                                  <a:solidFill>
                                    <a:schemeClr val="tx1"/>
                                  </a:solidFill>
                                  <a:latin typeface="Cambria Math" panose="02040503050406030204" pitchFamily="18" charset="0"/>
                                </a:rPr>
                                <m:t>=1</m:t>
                              </m:r>
                            </m:sub>
                            <m:sup>
                              <m:r>
                                <a:rPr lang="en-IN" b="0" i="1" smtClean="0">
                                  <a:solidFill>
                                    <a:schemeClr val="tx1"/>
                                  </a:solidFill>
                                  <a:latin typeface="Cambria Math" panose="02040503050406030204" pitchFamily="18" charset="0"/>
                                </a:rPr>
                                <m:t>4</m:t>
                              </m:r>
                            </m:sup>
                            <m:e>
                              <m:r>
                                <a:rPr lang="en-IN" b="0" i="1" smtClean="0">
                                  <a:solidFill>
                                    <a:schemeClr val="tx1"/>
                                  </a:solidFill>
                                  <a:latin typeface="Cambria Math" panose="02040503050406030204" pitchFamily="18" charset="0"/>
                                </a:rPr>
                                <m:t>𝑝</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𝑚</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𝑂</m:t>
                                      </m:r>
                                    </m:e>
                                    <m:sub>
                                      <m:r>
                                        <a:rPr lang="en-IN" b="0" i="1" smtClean="0">
                                          <a:solidFill>
                                            <a:schemeClr val="tx1"/>
                                          </a:solidFill>
                                          <a:latin typeface="Cambria Math" panose="02040503050406030204" pitchFamily="18" charset="0"/>
                                        </a:rPr>
                                        <m:t>𝑡</m:t>
                                      </m:r>
                                      <m:r>
                                        <a:rPr lang="en-IN" b="0" i="1" smtClean="0">
                                          <a:solidFill>
                                            <a:schemeClr val="tx1"/>
                                          </a:solidFill>
                                          <a:latin typeface="Cambria Math" panose="02040503050406030204" pitchFamily="18" charset="0"/>
                                        </a:rPr>
                                        <m:t>−1</m:t>
                                      </m:r>
                                    </m:sub>
                                  </m:sSub>
                                </m:e>
                              </m:d>
                              <m:r>
                                <a:rPr lang="en-IN"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𝑝</m:t>
                                  </m:r>
                                </m:e>
                                <m:sub>
                                  <m:r>
                                    <a:rPr lang="en-IN" i="1">
                                      <a:solidFill>
                                        <a:schemeClr val="tx1"/>
                                      </a:solidFill>
                                      <a:latin typeface="Cambria Math" panose="02040503050406030204" pitchFamily="18" charset="0"/>
                                    </a:rPr>
                                    <m:t>𝑝𝑟𝑒𝑣</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𝑐𝑒𝑙𝑙</m:t>
                                  </m:r>
                                </m:sub>
                              </m:sSub>
                            </m:e>
                          </m:nary>
                        </m:num>
                        <m:den>
                          <m:nary>
                            <m:naryPr>
                              <m:chr m:val="∑"/>
                              <m:ctrlPr>
                                <a:rPr lang="en-IN" b="0" i="1" smtClean="0">
                                  <a:solidFill>
                                    <a:schemeClr val="tx1"/>
                                  </a:solidFill>
                                  <a:latin typeface="Cambria Math" panose="02040503050406030204" pitchFamily="18" charset="0"/>
                                </a:rPr>
                              </m:ctrlPr>
                            </m:naryPr>
                            <m:sub>
                              <m:r>
                                <m:rPr>
                                  <m:brk m:alnAt="23"/>
                                </m:rP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𝑗</m:t>
                              </m:r>
                              <m:r>
                                <a:rPr lang="en-IN" b="0" i="1" smtClean="0">
                                  <a:solidFill>
                                    <a:schemeClr val="tx1"/>
                                  </a:solidFill>
                                  <a:latin typeface="Cambria Math" panose="02040503050406030204" pitchFamily="18" charset="0"/>
                                </a:rPr>
                                <m:t>=1</m:t>
                              </m:r>
                            </m:sub>
                            <m:sup>
                              <m:r>
                                <a:rPr lang="en-IN" b="0" i="1" smtClean="0">
                                  <a:solidFill>
                                    <a:schemeClr val="tx1"/>
                                  </a:solidFill>
                                  <a:latin typeface="Cambria Math" panose="02040503050406030204" pitchFamily="18" charset="0"/>
                                </a:rPr>
                                <m:t>𝑛</m:t>
                              </m:r>
                            </m:sup>
                            <m:e>
                              <m:nary>
                                <m:naryPr>
                                  <m:chr m:val="∑"/>
                                  <m:ctrlPr>
                                    <a:rPr lang="en-IN" i="1">
                                      <a:solidFill>
                                        <a:schemeClr val="tx1"/>
                                      </a:solidFill>
                                      <a:latin typeface="Cambria Math" panose="02040503050406030204" pitchFamily="18" charset="0"/>
                                    </a:rPr>
                                  </m:ctrlPr>
                                </m:naryPr>
                                <m:sub>
                                  <m:r>
                                    <m:rPr>
                                      <m:brk m:alnAt="23"/>
                                    </m:rPr>
                                    <a:rPr lang="en-IN" i="1">
                                      <a:solidFill>
                                        <a:schemeClr val="tx1"/>
                                      </a:solidFill>
                                      <a:latin typeface="Cambria Math" panose="02040503050406030204" pitchFamily="18" charset="0"/>
                                    </a:rPr>
                                    <m:t>𝑚</m:t>
                                  </m:r>
                                  <m:r>
                                    <a:rPr lang="en-IN" i="1">
                                      <a:solidFill>
                                        <a:schemeClr val="tx1"/>
                                      </a:solidFill>
                                      <a:latin typeface="Cambria Math" panose="02040503050406030204" pitchFamily="18" charset="0"/>
                                    </a:rPr>
                                    <m:t>=1</m:t>
                                  </m:r>
                                </m:sub>
                                <m:sup>
                                  <m:r>
                                    <a:rPr lang="en-IN" i="1">
                                      <a:solidFill>
                                        <a:schemeClr val="tx1"/>
                                      </a:solidFill>
                                      <a:latin typeface="Cambria Math" panose="02040503050406030204" pitchFamily="18" charset="0"/>
                                    </a:rPr>
                                    <m:t>4</m:t>
                                  </m:r>
                                </m:sup>
                                <m:e>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i="1">
                                              <a:solidFill>
                                                <a:schemeClr val="tx1"/>
                                              </a:solidFill>
                                              <a:latin typeface="Cambria Math" panose="02040503050406030204" pitchFamily="18" charset="0"/>
                                            </a:rPr>
                                            <m:t>𝑚</m:t>
                                          </m:r>
                                        </m:sub>
                                      </m:sSub>
                                      <m:r>
                                        <a:rPr lang="en-IN" i="1">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𝑂</m:t>
                                          </m:r>
                                        </m:e>
                                        <m:sub>
                                          <m:r>
                                            <a:rPr lang="en-IN" i="1">
                                              <a:solidFill>
                                                <a:schemeClr val="tx1"/>
                                              </a:solidFill>
                                              <a:latin typeface="Cambria Math" panose="02040503050406030204" pitchFamily="18" charset="0"/>
                                            </a:rPr>
                                            <m:t>𝑡</m:t>
                                          </m:r>
                                          <m:r>
                                            <a:rPr lang="en-IN" i="1">
                                              <a:solidFill>
                                                <a:schemeClr val="tx1"/>
                                              </a:solidFill>
                                              <a:latin typeface="Cambria Math" panose="02040503050406030204" pitchFamily="18" charset="0"/>
                                            </a:rPr>
                                            <m:t>−1</m:t>
                                          </m:r>
                                        </m:sub>
                                      </m:sSub>
                                    </m:e>
                                  </m:d>
                                  <m:r>
                                    <a:rPr lang="en-IN"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𝑝</m:t>
                                      </m:r>
                                    </m:e>
                                    <m:sub>
                                      <m:r>
                                        <a:rPr lang="en-IN" i="1">
                                          <a:solidFill>
                                            <a:schemeClr val="tx1"/>
                                          </a:solidFill>
                                          <a:latin typeface="Cambria Math" panose="02040503050406030204" pitchFamily="18" charset="0"/>
                                        </a:rPr>
                                        <m:t>𝑝𝑟𝑒𝑣</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𝑐𝑒𝑙𝑙</m:t>
                                      </m:r>
                                    </m:sub>
                                  </m:sSub>
                                </m:e>
                              </m:nary>
                              <m:r>
                                <a:rPr lang="en-IN" b="0" i="1" smtClean="0">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𝑝</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𝑂</m:t>
                                      </m:r>
                                    </m:e>
                                    <m:sub>
                                      <m:r>
                                        <a:rPr lang="en-IN" i="1">
                                          <a:solidFill>
                                            <a:schemeClr val="tx1"/>
                                          </a:solidFill>
                                          <a:latin typeface="Cambria Math" panose="02040503050406030204" pitchFamily="18" charset="0"/>
                                        </a:rPr>
                                        <m:t>𝑡</m:t>
                                      </m:r>
                                    </m:sub>
                                  </m:sSub>
                                  <m:r>
                                    <a:rPr lang="en-IN" i="1">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𝑗</m:t>
                                      </m:r>
                                    </m:sub>
                                  </m:sSub>
                                </m:e>
                              </m:d>
                            </m:e>
                          </m:nary>
                        </m:den>
                      </m:f>
                    </m:oMath>
                  </m:oMathPara>
                </a14:m>
                <a:endParaRPr lang="en-US" b="0" i="1">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ea typeface="Cambria Math" panose="02040503050406030204" pitchFamily="18" charset="0"/>
                        </a:rPr>
                        <m:t>𝜼</m:t>
                      </m:r>
                      <m:r>
                        <a:rPr lang="en-IN" b="1" i="1" smtClean="0">
                          <a:solidFill>
                            <a:schemeClr val="tx1"/>
                          </a:solidFill>
                          <a:latin typeface="Cambria Math" panose="02040503050406030204" pitchFamily="18" charset="0"/>
                          <a:ea typeface="Cambria Math" panose="02040503050406030204" pitchFamily="18" charset="0"/>
                        </a:rPr>
                        <m:t>.</m:t>
                      </m:r>
                      <m:r>
                        <a:rPr lang="en-IN" b="1" i="1">
                          <a:solidFill>
                            <a:schemeClr val="tx1"/>
                          </a:solidFill>
                          <a:latin typeface="Cambria Math" panose="02040503050406030204" pitchFamily="18" charset="0"/>
                        </a:rPr>
                        <m:t>𝒑</m:t>
                      </m:r>
                      <m:d>
                        <m:dPr>
                          <m:ctrlPr>
                            <a:rPr lang="en-IN" b="1" i="1">
                              <a:solidFill>
                                <a:schemeClr val="tx1"/>
                              </a:solidFill>
                              <a:latin typeface="Cambria Math" panose="02040503050406030204" pitchFamily="18" charset="0"/>
                            </a:rPr>
                          </m:ctrlPr>
                        </m:dPr>
                        <m:e>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𝑶</m:t>
                              </m:r>
                            </m:e>
                            <m:sub>
                              <m:r>
                                <a:rPr lang="en-IN" b="1" i="1">
                                  <a:solidFill>
                                    <a:schemeClr val="tx1"/>
                                  </a:solidFill>
                                  <a:latin typeface="Cambria Math" panose="02040503050406030204" pitchFamily="18" charset="0"/>
                                </a:rPr>
                                <m:t>𝒕</m:t>
                              </m:r>
                            </m:sub>
                          </m:sSub>
                          <m:r>
                            <a:rPr lang="en-IN" b="1" i="1">
                              <a:solidFill>
                                <a:schemeClr val="tx1"/>
                              </a:solidFill>
                              <a:latin typeface="Cambria Math" panose="02040503050406030204" pitchFamily="18" charset="0"/>
                            </a:rPr>
                            <m:t>|</m:t>
                          </m:r>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𝑪</m:t>
                              </m:r>
                            </m:e>
                            <m:sub>
                              <m:r>
                                <a:rPr lang="en-IN" b="1" i="1">
                                  <a:solidFill>
                                    <a:schemeClr val="tx1"/>
                                  </a:solidFill>
                                  <a:latin typeface="Cambria Math" panose="02040503050406030204" pitchFamily="18" charset="0"/>
                                </a:rPr>
                                <m:t>𝒂</m:t>
                              </m:r>
                              <m:r>
                                <a:rPr lang="en-IN" b="1" i="1">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𝒃</m:t>
                              </m:r>
                            </m:sub>
                          </m:sSub>
                        </m:e>
                      </m:d>
                      <m:r>
                        <a:rPr lang="en-IN" b="1" i="1">
                          <a:solidFill>
                            <a:schemeClr val="tx1"/>
                          </a:solidFill>
                          <a:latin typeface="Cambria Math" panose="02040503050406030204" pitchFamily="18" charset="0"/>
                        </a:rPr>
                        <m:t>.</m:t>
                      </m:r>
                      <m:nary>
                        <m:naryPr>
                          <m:chr m:val="∑"/>
                          <m:ctrlPr>
                            <a:rPr lang="en-IN" b="1" i="1">
                              <a:solidFill>
                                <a:schemeClr val="tx1"/>
                              </a:solidFill>
                              <a:latin typeface="Cambria Math" panose="02040503050406030204" pitchFamily="18" charset="0"/>
                            </a:rPr>
                          </m:ctrlPr>
                        </m:naryPr>
                        <m:sub>
                          <m:r>
                            <m:rPr>
                              <m:brk m:alnAt="23"/>
                            </m:rPr>
                            <a:rPr lang="en-IN" b="1" i="1">
                              <a:solidFill>
                                <a:schemeClr val="tx1"/>
                              </a:solidFill>
                              <a:latin typeface="Cambria Math" panose="02040503050406030204" pitchFamily="18" charset="0"/>
                            </a:rPr>
                            <m:t>𝒎</m:t>
                          </m:r>
                          <m:r>
                            <a:rPr lang="en-IN" b="1" i="1">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𝟏</m:t>
                          </m:r>
                        </m:sub>
                        <m:sup>
                          <m:r>
                            <a:rPr lang="en-IN" b="1" i="1">
                              <a:solidFill>
                                <a:schemeClr val="tx1"/>
                              </a:solidFill>
                              <a:latin typeface="Cambria Math" panose="02040503050406030204" pitchFamily="18" charset="0"/>
                            </a:rPr>
                            <m:t>𝟒</m:t>
                          </m:r>
                        </m:sup>
                        <m:e>
                          <m:r>
                            <a:rPr lang="en-IN" b="1" i="1">
                              <a:solidFill>
                                <a:schemeClr val="tx1"/>
                              </a:solidFill>
                              <a:latin typeface="Cambria Math" panose="02040503050406030204" pitchFamily="18" charset="0"/>
                            </a:rPr>
                            <m:t>𝒑</m:t>
                          </m:r>
                          <m:d>
                            <m:dPr>
                              <m:ctrlPr>
                                <a:rPr lang="en-IN" b="1" i="1">
                                  <a:solidFill>
                                    <a:schemeClr val="tx1"/>
                                  </a:solidFill>
                                  <a:latin typeface="Cambria Math" panose="02040503050406030204" pitchFamily="18" charset="0"/>
                                </a:rPr>
                              </m:ctrlPr>
                            </m:dPr>
                            <m:e>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𝑪</m:t>
                                  </m:r>
                                </m:e>
                                <m:sub>
                                  <m:r>
                                    <a:rPr lang="en-IN" b="1" i="1">
                                      <a:solidFill>
                                        <a:schemeClr val="tx1"/>
                                      </a:solidFill>
                                      <a:latin typeface="Cambria Math" panose="02040503050406030204" pitchFamily="18" charset="0"/>
                                    </a:rPr>
                                    <m:t>𝒎</m:t>
                                  </m:r>
                                </m:sub>
                              </m:sSub>
                              <m:r>
                                <a:rPr lang="en-IN" b="1" i="1">
                                  <a:solidFill>
                                    <a:schemeClr val="tx1"/>
                                  </a:solidFill>
                                  <a:latin typeface="Cambria Math" panose="02040503050406030204" pitchFamily="18" charset="0"/>
                                </a:rPr>
                                <m:t>|</m:t>
                              </m:r>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𝑶</m:t>
                                  </m:r>
                                </m:e>
                                <m:sub>
                                  <m:r>
                                    <a:rPr lang="en-IN" b="1" i="1">
                                      <a:solidFill>
                                        <a:schemeClr val="tx1"/>
                                      </a:solidFill>
                                      <a:latin typeface="Cambria Math" panose="02040503050406030204" pitchFamily="18" charset="0"/>
                                    </a:rPr>
                                    <m:t>𝒕</m:t>
                                  </m:r>
                                  <m:r>
                                    <a:rPr lang="en-IN" b="1" i="1">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𝟏</m:t>
                                  </m:r>
                                </m:sub>
                              </m:sSub>
                            </m:e>
                          </m:d>
                          <m:r>
                            <a:rPr lang="en-IN" b="1"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𝒑</m:t>
                              </m:r>
                            </m:e>
                            <m:sub>
                              <m:r>
                                <a:rPr lang="en-IN" b="1" i="1">
                                  <a:solidFill>
                                    <a:schemeClr val="tx1"/>
                                  </a:solidFill>
                                  <a:latin typeface="Cambria Math" panose="02040503050406030204" pitchFamily="18" charset="0"/>
                                </a:rPr>
                                <m:t>𝒑𝒓𝒆𝒗</m:t>
                              </m:r>
                              <m:r>
                                <a:rPr lang="en-IN" b="1" i="1">
                                  <a:solidFill>
                                    <a:schemeClr val="tx1"/>
                                  </a:solidFill>
                                  <a:latin typeface="Cambria Math" panose="02040503050406030204" pitchFamily="18" charset="0"/>
                                </a:rPr>
                                <m:t> </m:t>
                              </m:r>
                              <m:r>
                                <a:rPr lang="en-IN" b="1" i="1">
                                  <a:solidFill>
                                    <a:schemeClr val="tx1"/>
                                  </a:solidFill>
                                  <a:latin typeface="Cambria Math" panose="02040503050406030204" pitchFamily="18" charset="0"/>
                                </a:rPr>
                                <m:t>𝒄𝒆𝒍𝒍</m:t>
                              </m:r>
                            </m:sub>
                          </m:sSub>
                        </m:e>
                      </m:nary>
                    </m:oMath>
                  </m:oMathPara>
                </a14:m>
                <a:endParaRPr lang="en-US" b="1">
                  <a:solidFill>
                    <a:schemeClr val="tx1"/>
                  </a:solidFill>
                </a:endParaRPr>
              </a:p>
              <a:p>
                <a:pPr algn="l" rtl="0"/>
                <a:r>
                  <a:rPr lang="en-US" b="0" i="0">
                    <a:solidFill>
                      <a:schemeClr val="tx1"/>
                    </a:solidFill>
                    <a:effectLst/>
                    <a:latin typeface="Arial" panose="020B0604020202020204" pitchFamily="34" charset="0"/>
                  </a:rPr>
                  <a:t>Iterate this equation for all cells in the map after taking each step until we find a cell that has probability that is equal or more than 0.999.</a:t>
                </a:r>
                <a:br>
                  <a:rPr lang="en-US" b="0" i="0">
                    <a:solidFill>
                      <a:schemeClr val="tx1"/>
                    </a:solidFill>
                    <a:effectLst/>
                    <a:latin typeface="Lato" panose="020F0502020204030203" pitchFamily="34" charset="0"/>
                  </a:rPr>
                </a:br>
                <a:br>
                  <a:rPr lang="en-US"/>
                </a:br>
                <a:endParaRPr lang="en-US">
                  <a:solidFill>
                    <a:schemeClr val="tx1"/>
                  </a:solidFill>
                </a:endParaRPr>
              </a:p>
            </p:txBody>
          </p:sp>
        </mc:Choice>
        <mc:Fallback>
          <p:sp>
            <p:nvSpPr>
              <p:cNvPr id="3" name="Content Placeholder 2">
                <a:extLst>
                  <a:ext uri="{FF2B5EF4-FFF2-40B4-BE49-F238E27FC236}">
                    <a16:creationId xmlns:a16="http://schemas.microsoft.com/office/drawing/2014/main" id="{1E0B8C4B-3A3C-9FD1-59FB-1666C1F09376}"/>
                  </a:ext>
                </a:extLst>
              </p:cNvPr>
              <p:cNvSpPr>
                <a:spLocks noGrp="1" noRot="1" noChangeAspect="1" noMove="1" noResize="1" noEditPoints="1" noAdjustHandles="1" noChangeArrowheads="1" noChangeShapeType="1" noTextEdit="1"/>
              </p:cNvSpPr>
              <p:nvPr>
                <p:ph idx="1"/>
              </p:nvPr>
            </p:nvSpPr>
            <p:spPr>
              <a:xfrm>
                <a:off x="3555056" y="2191807"/>
                <a:ext cx="8495429" cy="4004277"/>
              </a:xfrm>
              <a:blipFill>
                <a:blip r:embed="rId2"/>
                <a:stretch>
                  <a:fillRect l="-287" t="-610"/>
                </a:stretch>
              </a:blipFill>
            </p:spPr>
            <p:txBody>
              <a:bodyPr/>
              <a:lstStyle/>
              <a:p>
                <a:r>
                  <a:rPr lang="en-US">
                    <a:noFill/>
                  </a:rPr>
                  <a:t> </a:t>
                </a:r>
              </a:p>
            </p:txBody>
          </p:sp>
        </mc:Fallback>
      </mc:AlternateContent>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a:p>
        </p:txBody>
      </p:sp>
      <p:pic>
        <p:nvPicPr>
          <p:cNvPr id="5" name="Picture 4">
            <a:extLst>
              <a:ext uri="{FF2B5EF4-FFF2-40B4-BE49-F238E27FC236}">
                <a16:creationId xmlns:a16="http://schemas.microsoft.com/office/drawing/2014/main" id="{AD61104C-0361-4B76-A4FE-4B9552410581}"/>
              </a:ext>
            </a:extLst>
          </p:cNvPr>
          <p:cNvPicPr>
            <a:picLocks noChangeAspect="1"/>
          </p:cNvPicPr>
          <p:nvPr/>
        </p:nvPicPr>
        <p:blipFill>
          <a:blip r:embed="rId3"/>
          <a:stretch>
            <a:fillRect/>
          </a:stretch>
        </p:blipFill>
        <p:spPr>
          <a:xfrm>
            <a:off x="0" y="0"/>
            <a:ext cx="3421598" cy="3312398"/>
          </a:xfrm>
          <a:prstGeom prst="rect">
            <a:avLst/>
          </a:prstGeom>
        </p:spPr>
      </p:pic>
    </p:spTree>
    <p:extLst>
      <p:ext uri="{BB962C8B-B14F-4D97-AF65-F5344CB8AC3E}">
        <p14:creationId xmlns:p14="http://schemas.microsoft.com/office/powerpoint/2010/main" val="273697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a:p>
        </p:txBody>
      </p:sp>
      <p:sp>
        <p:nvSpPr>
          <p:cNvPr id="15" name="Text Placeholder 14">
            <a:extLst>
              <a:ext uri="{FF2B5EF4-FFF2-40B4-BE49-F238E27FC236}">
                <a16:creationId xmlns:a16="http://schemas.microsoft.com/office/drawing/2014/main" id="{3218D8CE-3F98-47A3-7BAC-E9779CC5F984}"/>
              </a:ext>
            </a:extLst>
          </p:cNvPr>
          <p:cNvSpPr>
            <a:spLocks noGrp="1"/>
          </p:cNvSpPr>
          <p:nvPr>
            <p:ph type="body" idx="1"/>
          </p:nvPr>
        </p:nvSpPr>
        <p:spPr>
          <a:xfrm>
            <a:off x="3769997" y="1489709"/>
            <a:ext cx="3822192" cy="621997"/>
          </a:xfrm>
        </p:spPr>
        <p:txBody>
          <a:bodyPr/>
          <a:lstStyle/>
          <a:p>
            <a:r>
              <a:rPr lang="en-IN" sz="4000"/>
              <a:t>RESULTS</a:t>
            </a:r>
          </a:p>
        </p:txBody>
      </p:sp>
      <p:sp>
        <p:nvSpPr>
          <p:cNvPr id="17" name="Content Placeholder 16">
            <a:extLst>
              <a:ext uri="{FF2B5EF4-FFF2-40B4-BE49-F238E27FC236}">
                <a16:creationId xmlns:a16="http://schemas.microsoft.com/office/drawing/2014/main" id="{44C23BEE-4B87-F002-FF66-D8A738074D36}"/>
              </a:ext>
            </a:extLst>
          </p:cNvPr>
          <p:cNvSpPr>
            <a:spLocks noGrp="1"/>
          </p:cNvSpPr>
          <p:nvPr>
            <p:ph sz="half" idx="2"/>
          </p:nvPr>
        </p:nvSpPr>
        <p:spPr>
          <a:xfrm>
            <a:off x="3769997" y="2556013"/>
            <a:ext cx="8422003" cy="3606963"/>
          </a:xfrm>
        </p:spPr>
        <p:txBody>
          <a:bodyPr vert="horz" lIns="45720" tIns="45720" rIns="45720" bIns="45720" rtlCol="0" anchor="t">
            <a:noAutofit/>
          </a:bodyPr>
          <a:lstStyle/>
          <a:p>
            <a:pPr marL="0" indent="0">
              <a:buNone/>
            </a:pPr>
            <a:r>
              <a:rPr lang="en-US">
                <a:solidFill>
                  <a:schemeClr val="tx1"/>
                </a:solidFill>
                <a:latin typeface="Arial"/>
                <a:cs typeface="Arial"/>
              </a:rPr>
              <a:t>Our model is robust and is able to give the location with equal or more than 99.99%</a:t>
            </a:r>
            <a:br>
              <a:rPr lang="en-US">
                <a:solidFill>
                  <a:schemeClr val="tx1"/>
                </a:solidFill>
                <a:latin typeface="Arial"/>
                <a:cs typeface="Arial"/>
              </a:rPr>
            </a:br>
            <a:r>
              <a:rPr lang="en-US">
                <a:solidFill>
                  <a:schemeClr val="tx1"/>
                </a:solidFill>
                <a:latin typeface="Arial"/>
                <a:cs typeface="Arial"/>
              </a:rPr>
              <a:t>accuracy, without considering the memory limit or known orientation of the movement.</a:t>
            </a:r>
            <a:endParaRPr lang="en-US">
              <a:solidFill>
                <a:schemeClr val="tx1"/>
              </a:solidFill>
            </a:endParaRPr>
          </a:p>
          <a:p>
            <a:pPr marL="0" indent="0">
              <a:buNone/>
            </a:pPr>
            <a:endParaRPr lang="en-US">
              <a:solidFill>
                <a:schemeClr val="tx1"/>
              </a:solidFill>
              <a:latin typeface="Arial"/>
              <a:cs typeface="Arial"/>
            </a:endParaRPr>
          </a:p>
          <a:p>
            <a:pPr marL="0" indent="0">
              <a:buNone/>
            </a:pPr>
            <a:r>
              <a:rPr lang="en-US" b="0" i="0">
                <a:solidFill>
                  <a:schemeClr val="tx1"/>
                </a:solidFill>
                <a:effectLst/>
                <a:latin typeface="Arial"/>
                <a:cs typeface="Arial"/>
              </a:rPr>
              <a:t>In real life, our model will need re-modelling to suit the uncertainty of the movement, since each step is also made with imperfect metric. In that case, we can remodel the motion model with, </a:t>
            </a:r>
            <a:r>
              <a:rPr lang="en-US" b="0" i="0" err="1">
                <a:solidFill>
                  <a:schemeClr val="tx1"/>
                </a:solidFill>
                <a:effectLst/>
                <a:latin typeface="Arial"/>
                <a:cs typeface="Arial"/>
              </a:rPr>
              <a:t>e.g</a:t>
            </a:r>
            <a:r>
              <a:rPr lang="en-US" b="0" i="0">
                <a:solidFill>
                  <a:schemeClr val="tx1"/>
                </a:solidFill>
                <a:effectLst/>
                <a:latin typeface="Arial"/>
                <a:cs typeface="Arial"/>
              </a:rPr>
              <a:t>, Gaussian distribution.</a:t>
            </a:r>
            <a:r>
              <a:rPr lang="en-US">
                <a:solidFill>
                  <a:schemeClr val="tx1"/>
                </a:solidFill>
                <a:latin typeface="Arial"/>
                <a:cs typeface="Arial"/>
              </a:rPr>
              <a:t> </a:t>
            </a:r>
            <a:endParaRPr lang="en-US" b="0" i="0">
              <a:solidFill>
                <a:schemeClr val="tx1"/>
              </a:solidFill>
              <a:effectLst/>
              <a:latin typeface="Arial" panose="020B0604020202020204" pitchFamily="34" charset="0"/>
              <a:cs typeface="Arial"/>
            </a:endParaRPr>
          </a:p>
          <a:p>
            <a:pPr marL="0" indent="0">
              <a:buNone/>
            </a:pPr>
            <a:endParaRPr lang="en-US">
              <a:solidFill>
                <a:schemeClr val="tx1"/>
              </a:solidFill>
              <a:latin typeface="Arial" panose="020B0604020202020204" pitchFamily="34" charset="0"/>
            </a:endParaRPr>
          </a:p>
          <a:p>
            <a:pPr marL="0" indent="0">
              <a:buNone/>
            </a:pPr>
            <a:r>
              <a:rPr lang="en-US" b="0" i="0">
                <a:solidFill>
                  <a:schemeClr val="tx1"/>
                </a:solidFill>
                <a:effectLst/>
                <a:latin typeface="Arial"/>
                <a:cs typeface="Arial"/>
              </a:rPr>
              <a:t>Another thing is the edge of the map, as in real life, the map can’t have infinite size. So, we need to modify the iteration formula a bit. Instead of generalization that there are always four neighboring cells, we can have three for side cells, and two for corner cells, which can be easily cooperated in our model in the last equation. With this additional requirement, it helps improve the margin error caused by the four-edge generation in simulation.</a:t>
            </a:r>
          </a:p>
          <a:p>
            <a:pPr marL="0" indent="0">
              <a:buNone/>
            </a:pPr>
            <a:br>
              <a:rPr lang="en-US"/>
            </a:br>
            <a:r>
              <a:rPr lang="en-US" b="0" i="0">
                <a:solidFill>
                  <a:schemeClr val="tx1"/>
                </a:solidFill>
                <a:effectLst/>
                <a:latin typeface="Arial"/>
                <a:cs typeface="Arial"/>
              </a:rPr>
              <a:t>As the number of cells increases, the computation load is larger, and therefore, it takes</a:t>
            </a:r>
            <a:br>
              <a:rPr lang="en-US"/>
            </a:br>
            <a:r>
              <a:rPr lang="en-US" b="0" i="0">
                <a:solidFill>
                  <a:schemeClr val="tx1"/>
                </a:solidFill>
                <a:effectLst/>
                <a:latin typeface="Arial"/>
                <a:cs typeface="Arial"/>
              </a:rPr>
              <a:t>longer to find the location.</a:t>
            </a:r>
            <a:endParaRPr lang="en-US">
              <a:solidFill>
                <a:schemeClr val="tx1"/>
              </a:solidFill>
              <a:latin typeface="Arial"/>
              <a:cs typeface="Arial"/>
            </a:endParaRPr>
          </a:p>
          <a:p>
            <a:pPr marL="0" indent="0">
              <a:buNone/>
            </a:pPr>
            <a:endParaRPr lang="en-IN"/>
          </a:p>
        </p:txBody>
      </p:sp>
    </p:spTree>
    <p:extLst>
      <p:ext uri="{BB962C8B-B14F-4D97-AF65-F5344CB8AC3E}">
        <p14:creationId xmlns:p14="http://schemas.microsoft.com/office/powerpoint/2010/main" val="31702803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{72D67A72-AC9E-4CB0-B31F-44E27BAACADC}tf78438558_win32</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Project: LOCATING</vt:lpstr>
      <vt:lpstr>AGENDA</vt:lpstr>
      <vt:lpstr>Introduction</vt:lpstr>
      <vt:lpstr>Modelling</vt:lpstr>
      <vt:lpstr>ASSUMPTIONS</vt:lpstr>
      <vt:lpstr>PowerPoint Presentation</vt:lpstr>
      <vt:lpstr>Derivation of the model</vt:lpstr>
      <vt:lpstr>Derivation of the model (CONT.)</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LOCATING</dc:title>
  <dc:subject/>
  <dc:creator>Pakhi Rajput</dc:creator>
  <cp:revision>1</cp:revision>
  <dcterms:created xsi:type="dcterms:W3CDTF">2023-12-07T17:31:05Z</dcterms:created>
  <dcterms:modified xsi:type="dcterms:W3CDTF">2023-12-12T10:58:43Z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