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6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457211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148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647" y="457200"/>
            <a:ext cx="328422" cy="47472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422147" y="326897"/>
                </a:moveTo>
                <a:lnTo>
                  <a:pt x="422147" y="0"/>
                </a:lnTo>
                <a:lnTo>
                  <a:pt x="0" y="0"/>
                </a:lnTo>
                <a:lnTo>
                  <a:pt x="0" y="326897"/>
                </a:lnTo>
                <a:lnTo>
                  <a:pt x="422147" y="3268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39" y="806195"/>
            <a:ext cx="8593836" cy="40005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86547" y="348995"/>
            <a:ext cx="31750" cy="857250"/>
          </a:xfrm>
          <a:custGeom>
            <a:avLst/>
            <a:gdLst/>
            <a:ahLst/>
            <a:cxnLst/>
            <a:rect l="l" t="t" r="r" b="b"/>
            <a:pathLst>
              <a:path w="31750" h="857250">
                <a:moveTo>
                  <a:pt x="31241" y="857249"/>
                </a:moveTo>
                <a:lnTo>
                  <a:pt x="31241" y="0"/>
                </a:lnTo>
                <a:lnTo>
                  <a:pt x="0" y="0"/>
                </a:lnTo>
                <a:lnTo>
                  <a:pt x="0" y="857249"/>
                </a:lnTo>
                <a:lnTo>
                  <a:pt x="31241" y="857249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65567" y="1206245"/>
            <a:ext cx="422275" cy="147955"/>
          </a:xfrm>
          <a:custGeom>
            <a:avLst/>
            <a:gdLst/>
            <a:ahLst/>
            <a:cxnLst/>
            <a:rect l="l" t="t" r="r" b="b"/>
            <a:pathLst>
              <a:path w="422275" h="147955">
                <a:moveTo>
                  <a:pt x="422147" y="147827"/>
                </a:moveTo>
                <a:lnTo>
                  <a:pt x="422147" y="0"/>
                </a:lnTo>
                <a:lnTo>
                  <a:pt x="0" y="0"/>
                </a:lnTo>
                <a:lnTo>
                  <a:pt x="0" y="147827"/>
                </a:lnTo>
                <a:lnTo>
                  <a:pt x="422147" y="14782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35899" y="1206245"/>
            <a:ext cx="368045" cy="147827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1039" y="1206245"/>
            <a:ext cx="560832" cy="22859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486547" y="1206245"/>
            <a:ext cx="31750" cy="196215"/>
          </a:xfrm>
          <a:custGeom>
            <a:avLst/>
            <a:gdLst/>
            <a:ahLst/>
            <a:cxnLst/>
            <a:rect l="l" t="t" r="r" b="b"/>
            <a:pathLst>
              <a:path w="31750" h="196215">
                <a:moveTo>
                  <a:pt x="31241" y="195833"/>
                </a:moveTo>
                <a:lnTo>
                  <a:pt x="31241" y="0"/>
                </a:lnTo>
                <a:lnTo>
                  <a:pt x="0" y="0"/>
                </a:lnTo>
                <a:lnTo>
                  <a:pt x="0" y="195833"/>
                </a:lnTo>
                <a:lnTo>
                  <a:pt x="31241" y="195833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2039" y="2602229"/>
            <a:ext cx="1143000" cy="3185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4123" y="2622295"/>
            <a:ext cx="7805153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457211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148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647" y="457200"/>
            <a:ext cx="328422" cy="47472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422147" y="326897"/>
                </a:moveTo>
                <a:lnTo>
                  <a:pt x="422147" y="0"/>
                </a:lnTo>
                <a:lnTo>
                  <a:pt x="0" y="0"/>
                </a:lnTo>
                <a:lnTo>
                  <a:pt x="0" y="326897"/>
                </a:lnTo>
                <a:lnTo>
                  <a:pt x="422147" y="3268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39" y="806195"/>
            <a:ext cx="8593836" cy="40005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86547" y="348995"/>
            <a:ext cx="31750" cy="857250"/>
          </a:xfrm>
          <a:custGeom>
            <a:avLst/>
            <a:gdLst/>
            <a:ahLst/>
            <a:cxnLst/>
            <a:rect l="l" t="t" r="r" b="b"/>
            <a:pathLst>
              <a:path w="31750" h="857250">
                <a:moveTo>
                  <a:pt x="31241" y="857249"/>
                </a:moveTo>
                <a:lnTo>
                  <a:pt x="31241" y="0"/>
                </a:lnTo>
                <a:lnTo>
                  <a:pt x="0" y="0"/>
                </a:lnTo>
                <a:lnTo>
                  <a:pt x="0" y="857249"/>
                </a:lnTo>
                <a:lnTo>
                  <a:pt x="31241" y="857249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839" y="348995"/>
            <a:ext cx="9144000" cy="10972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7239" y="844296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199"/>
                </a:moveTo>
                <a:lnTo>
                  <a:pt x="8763000" y="0"/>
                </a:lnTo>
                <a:lnTo>
                  <a:pt x="0" y="0"/>
                </a:lnTo>
                <a:lnTo>
                  <a:pt x="0" y="76199"/>
                </a:lnTo>
                <a:lnTo>
                  <a:pt x="876300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7239" y="1711451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50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0402" y="596899"/>
            <a:ext cx="913259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1277" y="1589024"/>
            <a:ext cx="8530844" cy="5036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573" y="6860953"/>
            <a:ext cx="544830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3573" y="6836916"/>
            <a:ext cx="3784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6.1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FE7B3-00CE-A2DE-08B2-C98867AEF2B5}"/>
              </a:ext>
            </a:extLst>
          </p:cNvPr>
          <p:cNvSpPr txBox="1"/>
          <p:nvPr/>
        </p:nvSpPr>
        <p:spPr>
          <a:xfrm>
            <a:off x="2673061" y="3597625"/>
            <a:ext cx="53461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Bandwidth Utilization: Multiplexing and Spreading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373" y="371347"/>
            <a:ext cx="2371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6.1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74839" y="2062745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2173" y="1284224"/>
            <a:ext cx="8531860" cy="529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Assume that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voice channel occupies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bandwidth of </a:t>
            </a:r>
            <a:r>
              <a:rPr sz="2800" b="1" i="1" dirty="0">
                <a:latin typeface="Times New Roman"/>
                <a:cs typeface="Times New Roman"/>
              </a:rPr>
              <a:t>4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kHz.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need to combine three voice channels into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link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bandwidth of 12 kHz, from 20 to 32 kHz. Show the </a:t>
            </a:r>
            <a:r>
              <a:rPr sz="2800" b="1" i="1" dirty="0">
                <a:latin typeface="Times New Roman"/>
                <a:cs typeface="Times New Roman"/>
              </a:rPr>
              <a:t> configuration, </a:t>
            </a:r>
            <a:r>
              <a:rPr sz="2800" b="1" i="1" spc="-5" dirty="0">
                <a:latin typeface="Times New Roman"/>
                <a:cs typeface="Times New Roman"/>
              </a:rPr>
              <a:t>using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frequency domain. Assume there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are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guard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bands.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172720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shift </a:t>
            </a:r>
            <a:r>
              <a:rPr sz="2800" b="1" i="1" dirty="0">
                <a:latin typeface="Times New Roman"/>
                <a:cs typeface="Times New Roman"/>
              </a:rPr>
              <a:t>(modulate) each of the three voice channels to a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different </a:t>
            </a:r>
            <a:r>
              <a:rPr sz="2800" b="1" i="1" dirty="0">
                <a:latin typeface="Times New Roman"/>
                <a:cs typeface="Times New Roman"/>
              </a:rPr>
              <a:t>bandwidth, as </a:t>
            </a:r>
            <a:r>
              <a:rPr sz="2800" b="1" i="1" spc="-5" dirty="0">
                <a:latin typeface="Times New Roman"/>
                <a:cs typeface="Times New Roman"/>
              </a:rPr>
              <a:t>shown </a:t>
            </a:r>
            <a:r>
              <a:rPr sz="2800" b="1" i="1" dirty="0">
                <a:latin typeface="Times New Roman"/>
                <a:cs typeface="Times New Roman"/>
              </a:rPr>
              <a:t>in Figure 6.6.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dirty="0">
                <a:latin typeface="Times New Roman"/>
                <a:cs typeface="Times New Roman"/>
              </a:rPr>
              <a:t>use 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20- to 24-kHz bandwidth for the first channel, the 24- to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28-kHz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bandwidth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for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second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channel,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28-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32-kHz bandwidth for the third one. Then we combine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them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shown</a:t>
            </a:r>
            <a:r>
              <a:rPr sz="2800" b="1" i="1" dirty="0">
                <a:latin typeface="Times New Roman"/>
                <a:cs typeface="Times New Roman"/>
              </a:rPr>
              <a:t> in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Figure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6.6.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5394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7239" y="1178052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49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8373" y="599947"/>
            <a:ext cx="280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6.6	</a:t>
            </a:r>
            <a:r>
              <a:rPr sz="2000" i="1" spc="-5" dirty="0">
                <a:latin typeface="Times New Roman"/>
                <a:cs typeface="Times New Roman"/>
              </a:rPr>
              <a:t>Example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6.1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7239" y="1248155"/>
            <a:ext cx="8763000" cy="5463540"/>
            <a:chOff x="927239" y="1248155"/>
            <a:chExt cx="8763000" cy="54635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0639" y="1248155"/>
              <a:ext cx="8153400" cy="53492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27239" y="6635496"/>
              <a:ext cx="8763000" cy="76200"/>
            </a:xfrm>
            <a:custGeom>
              <a:avLst/>
              <a:gdLst/>
              <a:ahLst/>
              <a:cxnLst/>
              <a:rect l="l" t="t" r="r" b="b"/>
              <a:pathLst>
                <a:path w="8763000" h="76200">
                  <a:moveTo>
                    <a:pt x="8763000" y="76200"/>
                  </a:moveTo>
                  <a:lnTo>
                    <a:pt x="87630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763000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373" y="371347"/>
            <a:ext cx="2371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6.2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839" y="4634496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82172" y="1817624"/>
            <a:ext cx="8529955" cy="4551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10" dirty="0">
                <a:latin typeface="Times New Roman"/>
                <a:cs typeface="Times New Roman"/>
              </a:rPr>
              <a:t>Five </a:t>
            </a:r>
            <a:r>
              <a:rPr sz="2800" b="1" i="1" spc="-5" dirty="0">
                <a:latin typeface="Times New Roman"/>
                <a:cs typeface="Times New Roman"/>
              </a:rPr>
              <a:t>channels, each with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100-kHz bandwidth, are to </a:t>
            </a:r>
            <a:r>
              <a:rPr sz="2800" b="1" i="1" dirty="0">
                <a:latin typeface="Times New Roman"/>
                <a:cs typeface="Times New Roman"/>
              </a:rPr>
              <a:t>be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multiplexed </a:t>
            </a:r>
            <a:r>
              <a:rPr sz="2800" b="1" i="1" spc="-25" dirty="0">
                <a:latin typeface="Times New Roman"/>
                <a:cs typeface="Times New Roman"/>
              </a:rPr>
              <a:t>together. </a:t>
            </a:r>
            <a:r>
              <a:rPr sz="2800" b="1" i="1" spc="-5" dirty="0">
                <a:latin typeface="Times New Roman"/>
                <a:cs typeface="Times New Roman"/>
              </a:rPr>
              <a:t>What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the minimum bandwidth of </a:t>
            </a:r>
            <a:r>
              <a:rPr sz="2800" b="1" i="1" dirty="0">
                <a:latin typeface="Times New Roman"/>
                <a:cs typeface="Times New Roman"/>
              </a:rPr>
              <a:t> th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link </a:t>
            </a:r>
            <a:r>
              <a:rPr sz="2800" b="1" i="1" spc="-5" dirty="0">
                <a:latin typeface="Times New Roman"/>
                <a:cs typeface="Times New Roman"/>
              </a:rPr>
              <a:t>if ther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10" dirty="0">
                <a:latin typeface="Times New Roman"/>
                <a:cs typeface="Times New Roman"/>
              </a:rPr>
              <a:t>need </a:t>
            </a:r>
            <a:r>
              <a:rPr sz="2800" b="1" i="1" dirty="0">
                <a:latin typeface="Times New Roman"/>
                <a:cs typeface="Times New Roman"/>
              </a:rPr>
              <a:t>for a </a:t>
            </a:r>
            <a:r>
              <a:rPr sz="2800" b="1" i="1" spc="-5" dirty="0">
                <a:latin typeface="Times New Roman"/>
                <a:cs typeface="Times New Roman"/>
              </a:rPr>
              <a:t>guard </a:t>
            </a:r>
            <a:r>
              <a:rPr sz="2800" b="1" i="1" dirty="0">
                <a:latin typeface="Times New Roman"/>
                <a:cs typeface="Times New Roman"/>
              </a:rPr>
              <a:t>band of </a:t>
            </a:r>
            <a:r>
              <a:rPr sz="2800" b="1" i="1" spc="-5" dirty="0">
                <a:latin typeface="Times New Roman"/>
                <a:cs typeface="Times New Roman"/>
              </a:rPr>
              <a:t>10 </a:t>
            </a:r>
            <a:r>
              <a:rPr sz="2800" b="1" i="1" dirty="0">
                <a:latin typeface="Times New Roman"/>
                <a:cs typeface="Times New Roman"/>
              </a:rPr>
              <a:t>kHz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between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channels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prevent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interference?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6985">
              <a:lnSpc>
                <a:spcPct val="100000"/>
              </a:lnSpc>
              <a:tabLst>
                <a:tab pos="733425" algn="l"/>
                <a:tab pos="1434465" algn="l"/>
                <a:tab pos="3013710" algn="l"/>
                <a:tab pos="3576320" algn="l"/>
                <a:tab pos="4434840" algn="l"/>
                <a:tab pos="4879340" algn="l"/>
                <a:tab pos="5718175" algn="l"/>
                <a:tab pos="6518909" algn="l"/>
                <a:tab pos="755650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Fo</a:t>
            </a:r>
            <a:r>
              <a:rPr sz="2800" b="1" i="1" dirty="0">
                <a:latin typeface="Times New Roman"/>
                <a:cs typeface="Times New Roman"/>
              </a:rPr>
              <a:t>r	f</a:t>
            </a:r>
            <a:r>
              <a:rPr sz="2800" b="1" i="1" spc="-5" dirty="0">
                <a:latin typeface="Times New Roman"/>
                <a:cs typeface="Times New Roman"/>
              </a:rPr>
              <a:t>iv</a:t>
            </a:r>
            <a:r>
              <a:rPr sz="2800" b="1" i="1" dirty="0">
                <a:latin typeface="Times New Roman"/>
                <a:cs typeface="Times New Roman"/>
              </a:rPr>
              <a:t>e	</a:t>
            </a:r>
            <a:r>
              <a:rPr sz="2800" b="1" i="1" spc="-5" dirty="0">
                <a:latin typeface="Times New Roman"/>
                <a:cs typeface="Times New Roman"/>
              </a:rPr>
              <a:t>channels</a:t>
            </a:r>
            <a:r>
              <a:rPr sz="2800" b="1" i="1" dirty="0">
                <a:latin typeface="Times New Roman"/>
                <a:cs typeface="Times New Roman"/>
              </a:rPr>
              <a:t>,	</a:t>
            </a:r>
            <a:r>
              <a:rPr sz="2800" b="1" i="1" spc="-5" dirty="0">
                <a:latin typeface="Times New Roman"/>
                <a:cs typeface="Times New Roman"/>
              </a:rPr>
              <a:t>w</a:t>
            </a:r>
            <a:r>
              <a:rPr sz="2800" b="1" i="1" dirty="0">
                <a:latin typeface="Times New Roman"/>
                <a:cs typeface="Times New Roman"/>
              </a:rPr>
              <a:t>e	</a:t>
            </a:r>
            <a:r>
              <a:rPr sz="2800" b="1" i="1" spc="-5" dirty="0">
                <a:latin typeface="Times New Roman"/>
                <a:cs typeface="Times New Roman"/>
              </a:rPr>
              <a:t>nee</a:t>
            </a:r>
            <a:r>
              <a:rPr sz="2800" b="1" i="1" dirty="0">
                <a:latin typeface="Times New Roman"/>
                <a:cs typeface="Times New Roman"/>
              </a:rPr>
              <a:t>d	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t	</a:t>
            </a:r>
            <a:r>
              <a:rPr sz="2800" b="1" i="1" spc="-5" dirty="0">
                <a:latin typeface="Times New Roman"/>
                <a:cs typeface="Times New Roman"/>
              </a:rPr>
              <a:t>leas</a:t>
            </a:r>
            <a:r>
              <a:rPr sz="2800" b="1" i="1" dirty="0">
                <a:latin typeface="Times New Roman"/>
                <a:cs typeface="Times New Roman"/>
              </a:rPr>
              <a:t>t	f</a:t>
            </a:r>
            <a:r>
              <a:rPr sz="2800" b="1" i="1" spc="-5" dirty="0">
                <a:latin typeface="Times New Roman"/>
                <a:cs typeface="Times New Roman"/>
              </a:rPr>
              <a:t>ou</a:t>
            </a:r>
            <a:r>
              <a:rPr sz="2800" b="1" i="1" dirty="0">
                <a:latin typeface="Times New Roman"/>
                <a:cs typeface="Times New Roman"/>
              </a:rPr>
              <a:t>r	g</a:t>
            </a:r>
            <a:r>
              <a:rPr sz="2800" b="1" i="1" spc="-5" dirty="0">
                <a:latin typeface="Times New Roman"/>
                <a:cs typeface="Times New Roman"/>
              </a:rPr>
              <a:t>uar</a:t>
            </a:r>
            <a:r>
              <a:rPr sz="2800" b="1" i="1" dirty="0">
                <a:latin typeface="Times New Roman"/>
                <a:cs typeface="Times New Roman"/>
              </a:rPr>
              <a:t>d	</a:t>
            </a:r>
            <a:r>
              <a:rPr sz="2800" b="1" i="1" spc="-5" dirty="0">
                <a:latin typeface="Times New Roman"/>
                <a:cs typeface="Times New Roman"/>
              </a:rPr>
              <a:t>bands. 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means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that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required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bandwidth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least</a:t>
            </a:r>
            <a:endParaRPr sz="2800">
              <a:latin typeface="Times New Roman"/>
              <a:cs typeface="Times New Roman"/>
            </a:endParaRPr>
          </a:p>
          <a:p>
            <a:pPr marL="2226945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28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×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100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8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×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sz="28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540</a:t>
            </a:r>
            <a:r>
              <a:rPr sz="28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kHz,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shown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Figure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6.7.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280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6.7	</a:t>
            </a:r>
            <a:r>
              <a:rPr sz="2000" i="1" spc="-5" dirty="0">
                <a:latin typeface="Times New Roman"/>
                <a:cs typeface="Times New Roman"/>
              </a:rPr>
              <a:t>Example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6.2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439" y="2964179"/>
            <a:ext cx="7696200" cy="233781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373" y="371347"/>
            <a:ext cx="2371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6.3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839" y="4634496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82173" y="1817624"/>
            <a:ext cx="8528685" cy="454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355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Four data channels (digital), each transmitting at </a:t>
            </a:r>
            <a:r>
              <a:rPr sz="2800" b="1" i="1" dirty="0">
                <a:latin typeface="Times New Roman"/>
                <a:cs typeface="Times New Roman"/>
              </a:rPr>
              <a:t>1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Mbps, use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satellite channel of </a:t>
            </a:r>
            <a:r>
              <a:rPr sz="2800" b="1" i="1" dirty="0">
                <a:latin typeface="Times New Roman"/>
                <a:cs typeface="Times New Roman"/>
              </a:rPr>
              <a:t>1 </a:t>
            </a:r>
            <a:r>
              <a:rPr sz="2800" b="1" i="1" spc="-5" dirty="0">
                <a:latin typeface="Times New Roman"/>
                <a:cs typeface="Times New Roman"/>
              </a:rPr>
              <a:t>MHz. Design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appropriate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configuration,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using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FDM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satellite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analog.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1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divide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into</a:t>
            </a:r>
            <a:r>
              <a:rPr sz="2800" b="1" i="1" dirty="0">
                <a:latin typeface="Times New Roman"/>
                <a:cs typeface="Times New Roman"/>
              </a:rPr>
              <a:t> four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channels, each channel having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250-kHz bandwidth.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 digital channel </a:t>
            </a:r>
            <a:r>
              <a:rPr sz="2800" b="1" i="1" dirty="0">
                <a:latin typeface="Times New Roman"/>
                <a:cs typeface="Times New Roman"/>
              </a:rPr>
              <a:t>of 1 </a:t>
            </a:r>
            <a:r>
              <a:rPr sz="2800" b="1" i="1" spc="-5" dirty="0">
                <a:latin typeface="Times New Roman"/>
                <a:cs typeface="Times New Roman"/>
              </a:rPr>
              <a:t>Mbps is modulated such that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 </a:t>
            </a:r>
            <a:r>
              <a:rPr sz="2800" b="1" i="1" dirty="0">
                <a:latin typeface="Times New Roman"/>
                <a:cs typeface="Times New Roman"/>
              </a:rPr>
              <a:t>4 </a:t>
            </a:r>
            <a:r>
              <a:rPr sz="2800" b="1" i="1" spc="-5" dirty="0">
                <a:latin typeface="Times New Roman"/>
                <a:cs typeface="Times New Roman"/>
              </a:rPr>
              <a:t>bits is modulated to </a:t>
            </a:r>
            <a:r>
              <a:rPr sz="2800" b="1" i="1" dirty="0">
                <a:latin typeface="Times New Roman"/>
                <a:cs typeface="Times New Roman"/>
              </a:rPr>
              <a:t>1 </a:t>
            </a:r>
            <a:r>
              <a:rPr sz="2800" b="1" i="1" spc="-5" dirty="0">
                <a:latin typeface="Times New Roman"/>
                <a:cs typeface="Times New Roman"/>
              </a:rPr>
              <a:t>Hz. One solution is 16-QAM </a:t>
            </a:r>
            <a:r>
              <a:rPr sz="2800" b="1" i="1" dirty="0">
                <a:latin typeface="Times New Roman"/>
                <a:cs typeface="Times New Roman"/>
              </a:rPr>
              <a:t> modulation.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Figure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6.8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shows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one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possible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configuration.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280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6.8	</a:t>
            </a:r>
            <a:r>
              <a:rPr sz="2000" i="1" spc="-5" dirty="0">
                <a:latin typeface="Times New Roman"/>
                <a:cs typeface="Times New Roman"/>
              </a:rPr>
              <a:t>Example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6.3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3549" y="2470404"/>
            <a:ext cx="6892290" cy="313639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3324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6.9	</a:t>
            </a:r>
            <a:r>
              <a:rPr sz="2000" i="1" spc="-5" dirty="0">
                <a:latin typeface="Times New Roman"/>
                <a:cs typeface="Times New Roman"/>
              </a:rPr>
              <a:t>Analog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hierarchy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367" y="2215895"/>
            <a:ext cx="8272271" cy="36194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373" y="371347"/>
            <a:ext cx="2371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6.4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9144000" y="858011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2173" y="1360424"/>
            <a:ext cx="8300084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Advanced Mobile Phone System (AMPS) uses two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bands</a:t>
            </a:r>
            <a:r>
              <a:rPr sz="2800" b="1" i="1" dirty="0">
                <a:latin typeface="Times New Roman"/>
                <a:cs typeface="Times New Roman"/>
              </a:rPr>
              <a:t> The </a:t>
            </a:r>
            <a:r>
              <a:rPr sz="2800" b="1" i="1" spc="-5" dirty="0">
                <a:latin typeface="Times New Roman"/>
                <a:cs typeface="Times New Roman"/>
              </a:rPr>
              <a:t>first </a:t>
            </a:r>
            <a:r>
              <a:rPr sz="2800" b="1" i="1" dirty="0">
                <a:latin typeface="Times New Roman"/>
                <a:cs typeface="Times New Roman"/>
              </a:rPr>
              <a:t>band of 824 </a:t>
            </a:r>
            <a:r>
              <a:rPr sz="2800" b="1" i="1" spc="-5" dirty="0">
                <a:latin typeface="Times New Roman"/>
                <a:cs typeface="Times New Roman"/>
              </a:rPr>
              <a:t>to 849 MHz is used </a:t>
            </a:r>
            <a:r>
              <a:rPr sz="2800" b="1" i="1" dirty="0">
                <a:latin typeface="Times New Roman"/>
                <a:cs typeface="Times New Roman"/>
              </a:rPr>
              <a:t>for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sending,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869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894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MHz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used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receiving.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user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has</a:t>
            </a:r>
            <a:r>
              <a:rPr sz="2800" b="1" i="1" spc="9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spc="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30</a:t>
            </a:r>
            <a:r>
              <a:rPr sz="2800" b="1" i="1" spc="1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kHz</a:t>
            </a:r>
            <a:r>
              <a:rPr sz="2800" b="1" i="1" spc="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direction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4839" y="291998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82173" y="3067304"/>
            <a:ext cx="830008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0440" algn="l"/>
                <a:tab pos="2065655" algn="l"/>
                <a:tab pos="3290570" algn="l"/>
                <a:tab pos="4100195" algn="l"/>
                <a:tab pos="4869180" algn="l"/>
                <a:tab pos="5837555" algn="l"/>
                <a:tab pos="7239634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Ho</a:t>
            </a:r>
            <a:r>
              <a:rPr sz="2800" b="1" i="1" dirty="0">
                <a:latin typeface="Times New Roman"/>
                <a:cs typeface="Times New Roman"/>
              </a:rPr>
              <a:t>w	</a:t>
            </a:r>
            <a:r>
              <a:rPr sz="2800" b="1" i="1" spc="-10" dirty="0">
                <a:latin typeface="Times New Roman"/>
                <a:cs typeface="Times New Roman"/>
              </a:rPr>
              <a:t>m</a:t>
            </a:r>
            <a:r>
              <a:rPr sz="2800" b="1" i="1" spc="-5" dirty="0">
                <a:latin typeface="Times New Roman"/>
                <a:cs typeface="Times New Roman"/>
              </a:rPr>
              <a:t>an</a:t>
            </a:r>
            <a:r>
              <a:rPr sz="2800" b="1" i="1" dirty="0">
                <a:latin typeface="Times New Roman"/>
                <a:cs typeface="Times New Roman"/>
              </a:rPr>
              <a:t>y	p</a:t>
            </a:r>
            <a:r>
              <a:rPr sz="2800" b="1" i="1" spc="-5" dirty="0">
                <a:latin typeface="Times New Roman"/>
                <a:cs typeface="Times New Roman"/>
              </a:rPr>
              <a:t>eopl</a:t>
            </a:r>
            <a:r>
              <a:rPr sz="2800" b="1" i="1" dirty="0">
                <a:latin typeface="Times New Roman"/>
                <a:cs typeface="Times New Roman"/>
              </a:rPr>
              <a:t>e	</a:t>
            </a:r>
            <a:r>
              <a:rPr sz="2800" b="1" i="1" spc="-10" dirty="0">
                <a:latin typeface="Times New Roman"/>
                <a:cs typeface="Times New Roman"/>
              </a:rPr>
              <a:t>c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n	</a:t>
            </a:r>
            <a:r>
              <a:rPr sz="2800" b="1" i="1" spc="-5" dirty="0">
                <a:latin typeface="Times New Roman"/>
                <a:cs typeface="Times New Roman"/>
              </a:rPr>
              <a:t>us</a:t>
            </a:r>
            <a:r>
              <a:rPr sz="2800" b="1" i="1" dirty="0">
                <a:latin typeface="Times New Roman"/>
                <a:cs typeface="Times New Roman"/>
              </a:rPr>
              <a:t>e	</a:t>
            </a:r>
            <a:r>
              <a:rPr sz="2800" b="1" i="1" spc="-5" dirty="0">
                <a:latin typeface="Times New Roman"/>
                <a:cs typeface="Times New Roman"/>
              </a:rPr>
              <a:t>thei</a:t>
            </a:r>
            <a:r>
              <a:rPr sz="2800" b="1" i="1" dirty="0">
                <a:latin typeface="Times New Roman"/>
                <a:cs typeface="Times New Roman"/>
              </a:rPr>
              <a:t>r	</a:t>
            </a:r>
            <a:r>
              <a:rPr sz="2800" b="1" i="1" spc="-5" dirty="0">
                <a:latin typeface="Times New Roman"/>
                <a:cs typeface="Times New Roman"/>
              </a:rPr>
              <a:t>cellula</a:t>
            </a:r>
            <a:r>
              <a:rPr sz="2800" b="1" i="1" dirty="0">
                <a:latin typeface="Times New Roman"/>
                <a:cs typeface="Times New Roman"/>
              </a:rPr>
              <a:t>r	p</a:t>
            </a:r>
            <a:r>
              <a:rPr sz="2800" b="1" i="1" spc="-5" dirty="0">
                <a:latin typeface="Times New Roman"/>
                <a:cs typeface="Times New Roman"/>
              </a:rPr>
              <a:t>hones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82173" y="3311449"/>
            <a:ext cx="8528050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117590">
              <a:lnSpc>
                <a:spcPct val="142900"/>
              </a:lnSpc>
              <a:spcBef>
                <a:spcPts val="95"/>
              </a:spcBef>
            </a:pPr>
            <a:r>
              <a:rPr sz="2800" b="1" i="1" spc="-5" dirty="0">
                <a:latin typeface="Times New Roman"/>
                <a:cs typeface="Times New Roman"/>
              </a:rPr>
              <a:t>simultaneously? 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</a:t>
            </a:r>
            <a:r>
              <a:rPr sz="2800" b="1" i="1" spc="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25</a:t>
            </a:r>
            <a:r>
              <a:rPr sz="2800" b="1" i="1" spc="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MHz.</a:t>
            </a:r>
            <a:r>
              <a:rPr sz="2800" b="1" i="1" spc="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If</a:t>
            </a:r>
            <a:r>
              <a:rPr sz="2800" b="1" i="1" spc="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spc="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divide</a:t>
            </a:r>
            <a:r>
              <a:rPr sz="2800" b="1" i="1" spc="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25</a:t>
            </a:r>
            <a:r>
              <a:rPr sz="2800" b="1" i="1" spc="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MHz</a:t>
            </a:r>
            <a:r>
              <a:rPr sz="2800" b="1" i="1" spc="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by</a:t>
            </a:r>
            <a:r>
              <a:rPr sz="2800" b="1" i="1" spc="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30</a:t>
            </a:r>
            <a:r>
              <a:rPr sz="2800" b="1" i="1" spc="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kHz,</a:t>
            </a:r>
            <a:r>
              <a:rPr sz="2800" b="1" i="1" spc="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14" name="object 14"/>
          <p:cNvSpPr txBox="1"/>
          <p:nvPr/>
        </p:nvSpPr>
        <p:spPr>
          <a:xfrm>
            <a:off x="1082172" y="4957048"/>
            <a:ext cx="852868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get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833.33.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20" dirty="0">
                <a:latin typeface="Times New Roman"/>
                <a:cs typeface="Times New Roman"/>
              </a:rPr>
              <a:t>reality,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divided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832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channels.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these,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42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control,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which means only 790 channels are available for cellular </a:t>
            </a:r>
            <a:r>
              <a:rPr sz="2800" b="1" i="1" dirty="0">
                <a:latin typeface="Times New Roman"/>
                <a:cs typeface="Times New Roman"/>
              </a:rPr>
              <a:t> phone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users.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5154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6.10	</a:t>
            </a:r>
            <a:r>
              <a:rPr sz="2000" i="1" spc="-10" dirty="0">
                <a:latin typeface="Times New Roman"/>
                <a:cs typeface="Times New Roman"/>
              </a:rPr>
              <a:t>Wavelength-division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multiplexing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6799" y="3019805"/>
            <a:ext cx="8016240" cy="228219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3" y="2622295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4839" y="2919983"/>
            <a:ext cx="9144000" cy="1715770"/>
            <a:chOff x="774839" y="2919983"/>
            <a:chExt cx="9144000" cy="1715770"/>
          </a:xfrm>
        </p:grpSpPr>
        <p:sp>
          <p:nvSpPr>
            <p:cNvPr id="4" name="object 4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2039" y="3282695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0139" y="3412997"/>
              <a:ext cx="8077200" cy="365125"/>
            </a:xfrm>
            <a:custGeom>
              <a:avLst/>
              <a:gdLst/>
              <a:ahLst/>
              <a:cxnLst/>
              <a:rect l="l" t="t" r="r" b="b"/>
              <a:pathLst>
                <a:path w="8077200" h="365125">
                  <a:moveTo>
                    <a:pt x="8077200" y="364998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364998"/>
                  </a:lnTo>
                  <a:lnTo>
                    <a:pt x="8077200" y="364998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2039" y="2920745"/>
              <a:ext cx="1143000" cy="2476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37772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4325" y="4501895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0139" y="3777233"/>
              <a:ext cx="8077200" cy="702945"/>
            </a:xfrm>
            <a:custGeom>
              <a:avLst/>
              <a:gdLst/>
              <a:ahLst/>
              <a:cxnLst/>
              <a:rect l="l" t="t" r="r" b="b"/>
              <a:pathLst>
                <a:path w="8077200" h="702945">
                  <a:moveTo>
                    <a:pt x="8077200" y="702563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702564"/>
                  </a:lnTo>
                  <a:lnTo>
                    <a:pt x="8077200" y="702563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78804" y="3435350"/>
            <a:ext cx="725678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29285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/>
                <a:cs typeface="Arial"/>
              </a:rPr>
              <a:t>WDM is an analog multiplexing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technique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combine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optical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signals.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5"/>
              <a:ext cx="368045" cy="1478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5"/>
              <a:ext cx="560832" cy="228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2039" y="1720595"/>
            <a:ext cx="1143000" cy="3429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123" y="17414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74839" y="2062733"/>
            <a:ext cx="9144000" cy="3863340"/>
            <a:chOff x="774839" y="2062733"/>
            <a:chExt cx="9144000" cy="3863340"/>
          </a:xfrm>
        </p:grpSpPr>
        <p:sp>
          <p:nvSpPr>
            <p:cNvPr id="10" name="object 10"/>
            <p:cNvSpPr/>
            <p:nvPr/>
          </p:nvSpPr>
          <p:spPr>
            <a:xfrm>
              <a:off x="774839" y="20627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19">
                  <a:moveTo>
                    <a:pt x="9144000" y="85801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32039" y="2292095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70139" y="2422397"/>
              <a:ext cx="8077200" cy="498475"/>
            </a:xfrm>
            <a:custGeom>
              <a:avLst/>
              <a:gdLst/>
              <a:ahLst/>
              <a:cxnLst/>
              <a:rect l="l" t="t" r="r" b="b"/>
              <a:pathLst>
                <a:path w="8077200" h="498475">
                  <a:moveTo>
                    <a:pt x="8077200" y="498348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498348"/>
                  </a:lnTo>
                  <a:lnTo>
                    <a:pt x="8077200" y="498348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2039" y="2063495"/>
              <a:ext cx="1143000" cy="22402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74839" y="2919996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4953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495300" y="858012"/>
                  </a:lnTo>
                  <a:lnTo>
                    <a:pt x="495300" y="0"/>
                  </a:lnTo>
                  <a:close/>
                </a:path>
                <a:path w="9144000" h="858520">
                  <a:moveTo>
                    <a:pt x="9144000" y="0"/>
                  </a:moveTo>
                  <a:lnTo>
                    <a:pt x="8572500" y="0"/>
                  </a:lnTo>
                  <a:lnTo>
                    <a:pt x="857250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70139" y="2919983"/>
              <a:ext cx="8077200" cy="858519"/>
            </a:xfrm>
            <a:custGeom>
              <a:avLst/>
              <a:gdLst/>
              <a:ahLst/>
              <a:cxnLst/>
              <a:rect l="l" t="t" r="r" b="b"/>
              <a:pathLst>
                <a:path w="8077200" h="858520">
                  <a:moveTo>
                    <a:pt x="8077200" y="858012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8077200" y="858012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4839" y="3777246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495300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495300" y="858012"/>
                  </a:lnTo>
                  <a:lnTo>
                    <a:pt x="495300" y="0"/>
                  </a:lnTo>
                  <a:close/>
                </a:path>
                <a:path w="9144000" h="858520">
                  <a:moveTo>
                    <a:pt x="9144000" y="0"/>
                  </a:moveTo>
                  <a:lnTo>
                    <a:pt x="8572500" y="0"/>
                  </a:lnTo>
                  <a:lnTo>
                    <a:pt x="8572500" y="858012"/>
                  </a:lnTo>
                  <a:lnTo>
                    <a:pt x="9144000" y="85801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0139" y="3777246"/>
              <a:ext cx="8077200" cy="2148840"/>
            </a:xfrm>
            <a:custGeom>
              <a:avLst/>
              <a:gdLst/>
              <a:ahLst/>
              <a:cxnLst/>
              <a:rect l="l" t="t" r="r" b="b"/>
              <a:pathLst>
                <a:path w="8077200" h="2148840">
                  <a:moveTo>
                    <a:pt x="80772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4500"/>
                  </a:lnTo>
                  <a:lnTo>
                    <a:pt x="0" y="1715262"/>
                  </a:lnTo>
                  <a:lnTo>
                    <a:pt x="0" y="2148840"/>
                  </a:lnTo>
                  <a:lnTo>
                    <a:pt x="8077200" y="2148840"/>
                  </a:lnTo>
                  <a:lnTo>
                    <a:pt x="8077200" y="1715262"/>
                  </a:lnTo>
                  <a:lnTo>
                    <a:pt x="8077200" y="1714500"/>
                  </a:lnTo>
                  <a:lnTo>
                    <a:pt x="8077200" y="858012"/>
                  </a:lnTo>
                  <a:lnTo>
                    <a:pt x="8077200" y="85725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1847" y="2444750"/>
            <a:ext cx="7573645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latin typeface="Arial"/>
                <a:cs typeface="Arial"/>
              </a:rPr>
              <a:t>Bandwidth utilization </a:t>
            </a:r>
            <a:r>
              <a:rPr sz="3200" b="1" spc="-5" dirty="0">
                <a:latin typeface="Arial"/>
                <a:cs typeface="Arial"/>
              </a:rPr>
              <a:t>is the wise use </a:t>
            </a:r>
            <a:r>
              <a:rPr sz="3200" b="1" spc="-10" dirty="0">
                <a:latin typeface="Arial"/>
                <a:cs typeface="Arial"/>
              </a:rPr>
              <a:t>of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available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bandwidth</a:t>
            </a:r>
            <a:r>
              <a:rPr sz="3200" b="1" spc="8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to</a:t>
            </a:r>
            <a:r>
              <a:rPr sz="3200" b="1" spc="88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achieve 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specific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goals.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21590" marR="13335" algn="ctr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Efficiency </a:t>
            </a:r>
            <a:r>
              <a:rPr sz="3200" b="1" spc="-5" dirty="0">
                <a:latin typeface="Arial"/>
                <a:cs typeface="Arial"/>
              </a:rPr>
              <a:t>can be </a:t>
            </a:r>
            <a:r>
              <a:rPr sz="3200" b="1" spc="-10" dirty="0">
                <a:latin typeface="Arial"/>
                <a:cs typeface="Arial"/>
              </a:rPr>
              <a:t>achieved </a:t>
            </a:r>
            <a:r>
              <a:rPr sz="3200" b="1" spc="-5" dirty="0">
                <a:latin typeface="Arial"/>
                <a:cs typeface="Arial"/>
              </a:rPr>
              <a:t>by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multiplexing; privacy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and </a:t>
            </a:r>
            <a:r>
              <a:rPr sz="3200" b="1" spc="-10" dirty="0">
                <a:latin typeface="Arial"/>
                <a:cs typeface="Arial"/>
              </a:rPr>
              <a:t>anti-jamming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can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achieved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by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spreading.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34325" y="60258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6.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2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8241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353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</a:t>
            </a:r>
            <a:r>
              <a:rPr sz="2400" spc="-40" dirty="0">
                <a:solidFill>
                  <a:srgbClr val="3333CC"/>
                </a:solidFill>
              </a:rPr>
              <a:t>6.11	</a:t>
            </a:r>
            <a:r>
              <a:rPr sz="2000" i="1" spc="-5" dirty="0">
                <a:latin typeface="Times New Roman"/>
                <a:cs typeface="Times New Roman"/>
              </a:rPr>
              <a:t>Prisms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wavelength-division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multiplexing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and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demultiplexing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639" y="3092195"/>
            <a:ext cx="8401050" cy="194005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2206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</a:t>
            </a:r>
            <a:r>
              <a:rPr sz="2400" spc="-45" dirty="0">
                <a:solidFill>
                  <a:srgbClr val="3333CC"/>
                </a:solidFill>
              </a:rPr>
              <a:t>r</a:t>
            </a:r>
            <a:r>
              <a:rPr sz="2400" spc="-5" dirty="0">
                <a:solidFill>
                  <a:srgbClr val="3333CC"/>
                </a:solidFill>
              </a:rPr>
              <a:t>e</a:t>
            </a:r>
            <a:r>
              <a:rPr sz="2400" spc="-15" dirty="0">
                <a:solidFill>
                  <a:srgbClr val="3333CC"/>
                </a:solidFill>
              </a:rPr>
              <a:t> </a:t>
            </a:r>
            <a:r>
              <a:rPr sz="2400" spc="-10" dirty="0">
                <a:solidFill>
                  <a:srgbClr val="3333CC"/>
                </a:solidFill>
              </a:rPr>
              <a:t>6.1</a:t>
            </a:r>
            <a:r>
              <a:rPr sz="2400" spc="-5" dirty="0">
                <a:solidFill>
                  <a:srgbClr val="3333CC"/>
                </a:solidFill>
              </a:rPr>
              <a:t>2	</a:t>
            </a:r>
            <a:r>
              <a:rPr sz="2000" i="1" spc="-10" dirty="0">
                <a:latin typeface="Times New Roman"/>
                <a:cs typeface="Times New Roman"/>
              </a:rPr>
              <a:t>TDM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575" y="2494026"/>
            <a:ext cx="7979664" cy="303656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5"/>
              <a:ext cx="368045" cy="1478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5"/>
              <a:ext cx="560832" cy="228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32039" y="2253995"/>
            <a:ext cx="8153400" cy="666750"/>
            <a:chOff x="1232039" y="2253995"/>
            <a:chExt cx="8153400" cy="666750"/>
          </a:xfrm>
        </p:grpSpPr>
        <p:sp>
          <p:nvSpPr>
            <p:cNvPr id="8" name="object 8"/>
            <p:cNvSpPr/>
            <p:nvPr/>
          </p:nvSpPr>
          <p:spPr>
            <a:xfrm>
              <a:off x="1232039" y="2859023"/>
              <a:ext cx="8153400" cy="62230"/>
            </a:xfrm>
            <a:custGeom>
              <a:avLst/>
              <a:gdLst/>
              <a:ahLst/>
              <a:cxnLst/>
              <a:rect l="l" t="t" r="r" b="b"/>
              <a:pathLst>
                <a:path w="8153400" h="62230">
                  <a:moveTo>
                    <a:pt x="8153400" y="61722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61722"/>
                  </a:lnTo>
                  <a:lnTo>
                    <a:pt x="8153400" y="61722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039" y="2253995"/>
              <a:ext cx="1143000" cy="56692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44123" y="22748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2039" y="2919983"/>
            <a:ext cx="8153400" cy="15240"/>
          </a:xfrm>
          <a:custGeom>
            <a:avLst/>
            <a:gdLst/>
            <a:ahLst/>
            <a:cxnLst/>
            <a:rect l="l" t="t" r="r" b="b"/>
            <a:pathLst>
              <a:path w="8153400" h="15239">
                <a:moveTo>
                  <a:pt x="8153400" y="15239"/>
                </a:moveTo>
                <a:lnTo>
                  <a:pt x="8153400" y="0"/>
                </a:lnTo>
                <a:lnTo>
                  <a:pt x="0" y="0"/>
                </a:lnTo>
                <a:lnTo>
                  <a:pt x="0" y="15240"/>
                </a:lnTo>
                <a:lnTo>
                  <a:pt x="8153400" y="15239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55121" y="3550530"/>
            <a:ext cx="7508240" cy="4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sz="3200" b="1" spc="-5" dirty="0">
                <a:latin typeface="Arial"/>
                <a:cs typeface="Arial"/>
              </a:rPr>
              <a:t>TDM is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digital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multiplexing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technique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4839" y="3777234"/>
            <a:ext cx="495300" cy="858519"/>
          </a:xfrm>
          <a:custGeom>
            <a:avLst/>
            <a:gdLst/>
            <a:ahLst/>
            <a:cxnLst/>
            <a:rect l="l" t="t" r="r" b="b"/>
            <a:pathLst>
              <a:path w="495300" h="858520">
                <a:moveTo>
                  <a:pt x="0" y="858012"/>
                </a:moveTo>
                <a:lnTo>
                  <a:pt x="495299" y="858012"/>
                </a:lnTo>
                <a:lnTo>
                  <a:pt x="495299" y="0"/>
                </a:lnTo>
                <a:lnTo>
                  <a:pt x="0" y="0"/>
                </a:lnTo>
                <a:lnTo>
                  <a:pt x="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47339" y="3777234"/>
            <a:ext cx="571500" cy="858519"/>
          </a:xfrm>
          <a:custGeom>
            <a:avLst/>
            <a:gdLst/>
            <a:ahLst/>
            <a:cxnLst/>
            <a:rect l="l" t="t" r="r" b="b"/>
            <a:pathLst>
              <a:path w="571500" h="858520">
                <a:moveTo>
                  <a:pt x="0" y="858012"/>
                </a:moveTo>
                <a:lnTo>
                  <a:pt x="571500" y="858012"/>
                </a:lnTo>
                <a:lnTo>
                  <a:pt x="571500" y="0"/>
                </a:lnTo>
                <a:lnTo>
                  <a:pt x="0" y="0"/>
                </a:lnTo>
                <a:lnTo>
                  <a:pt x="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70139" y="2989326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Times New Roman"/>
              <a:cs typeface="Times New Roman"/>
            </a:endParaRPr>
          </a:p>
          <a:p>
            <a:pPr marL="916940" marR="910590" indent="178435">
              <a:lnSpc>
                <a:spcPct val="100000"/>
              </a:lnSpc>
              <a:spcBef>
                <a:spcPts val="5"/>
              </a:spcBef>
            </a:pPr>
            <a:r>
              <a:rPr sz="3200" b="1" spc="-5" dirty="0">
                <a:latin typeface="Arial"/>
                <a:cs typeface="Arial"/>
              </a:rPr>
              <a:t>for </a:t>
            </a:r>
            <a:r>
              <a:rPr sz="3200" b="1" spc="-10" dirty="0">
                <a:latin typeface="Arial"/>
                <a:cs typeface="Arial"/>
              </a:rPr>
              <a:t>combining several low-rate </a:t>
            </a:r>
            <a:r>
              <a:rPr sz="3200" b="1" spc="-5" dirty="0">
                <a:latin typeface="Arial"/>
                <a:cs typeface="Arial"/>
              </a:rPr>
              <a:t> channels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into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one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high-rate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one.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34325" y="5068823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582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6.13	</a:t>
            </a:r>
            <a:r>
              <a:rPr sz="2000" i="1" spc="-10" dirty="0">
                <a:latin typeface="Times New Roman"/>
                <a:cs typeface="Times New Roman"/>
              </a:rPr>
              <a:t>Synchronous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time-division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multiplexing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039" y="2646426"/>
            <a:ext cx="8153400" cy="303656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5"/>
              <a:ext cx="368045" cy="1478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5"/>
              <a:ext cx="560832" cy="228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2039" y="2406395"/>
            <a:ext cx="1143000" cy="5143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123" y="24272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2039" y="30540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0139" y="3184398"/>
            <a:ext cx="8077200" cy="145034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29235" marR="221615" indent="485140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19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synchronous</a:t>
            </a:r>
            <a:r>
              <a:rPr sz="3200" b="1" spc="1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TDM,</a:t>
            </a:r>
            <a:r>
              <a:rPr sz="3200" b="1" spc="19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19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data</a:t>
            </a:r>
            <a:r>
              <a:rPr sz="3200" b="1" spc="19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rate </a:t>
            </a:r>
            <a:r>
              <a:rPr sz="3200" b="1" spc="-5" dirty="0">
                <a:latin typeface="Arial"/>
                <a:cs typeface="Arial"/>
              </a:rPr>
              <a:t> 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link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n</a:t>
            </a:r>
            <a:r>
              <a:rPr sz="3200" b="1" i="1" spc="-1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times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35" dirty="0">
                <a:latin typeface="Arial"/>
                <a:cs typeface="Arial"/>
              </a:rPr>
              <a:t>faster,</a:t>
            </a:r>
            <a:r>
              <a:rPr sz="3200" b="1" spc="-5" dirty="0">
                <a:latin typeface="Arial"/>
                <a:cs typeface="Arial"/>
              </a:rPr>
              <a:t> and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unit</a:t>
            </a:r>
            <a:endParaRPr sz="3200">
              <a:latin typeface="Arial"/>
              <a:cs typeface="Arial"/>
            </a:endParaRPr>
          </a:p>
          <a:p>
            <a:pPr marL="1434465">
              <a:lnSpc>
                <a:spcPts val="3465"/>
              </a:lnSpc>
            </a:pPr>
            <a:r>
              <a:rPr sz="3200" b="1" spc="-5" dirty="0">
                <a:latin typeface="Arial"/>
                <a:cs typeface="Arial"/>
              </a:rPr>
              <a:t>duration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i="1" spc="-5" dirty="0">
                <a:latin typeface="Arial"/>
                <a:cs typeface="Arial"/>
              </a:rPr>
              <a:t>n</a:t>
            </a:r>
            <a:r>
              <a:rPr sz="3200" b="1" i="1" spc="-1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times </a:t>
            </a:r>
            <a:r>
              <a:rPr sz="3200" b="1" spc="-30" dirty="0">
                <a:latin typeface="Arial"/>
                <a:cs typeface="Arial"/>
              </a:rPr>
              <a:t>shorter.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2039" y="2920745"/>
            <a:ext cx="1143000" cy="52578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74839" y="4634484"/>
            <a:ext cx="9144000" cy="858519"/>
            <a:chOff x="774839" y="4634484"/>
            <a:chExt cx="9144000" cy="858519"/>
          </a:xfrm>
        </p:grpSpPr>
        <p:sp>
          <p:nvSpPr>
            <p:cNvPr id="13" name="object 13"/>
            <p:cNvSpPr/>
            <p:nvPr/>
          </p:nvSpPr>
          <p:spPr>
            <a:xfrm>
              <a:off x="774839" y="4634484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34325" y="4806696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70139" y="4634484"/>
              <a:ext cx="8077200" cy="104775"/>
            </a:xfrm>
            <a:custGeom>
              <a:avLst/>
              <a:gdLst/>
              <a:ahLst/>
              <a:cxnLst/>
              <a:rect l="l" t="t" r="r" b="b"/>
              <a:pathLst>
                <a:path w="8077200" h="104775">
                  <a:moveTo>
                    <a:pt x="8077200" y="104394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104394"/>
                  </a:lnTo>
                  <a:lnTo>
                    <a:pt x="8077200" y="104394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373" y="371347"/>
            <a:ext cx="2371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6.5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82173" y="1512824"/>
            <a:ext cx="8528685" cy="479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spc="1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Figure</a:t>
            </a:r>
            <a:r>
              <a:rPr sz="2800" b="1" i="1" spc="1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6.13,</a:t>
            </a:r>
            <a:r>
              <a:rPr sz="2800" b="1" i="1" spc="1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</a:t>
            </a:r>
            <a:r>
              <a:rPr sz="2800" b="1" i="1" spc="1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1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</a:t>
            </a:r>
            <a:r>
              <a:rPr sz="2800" b="1" i="1" spc="1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1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input</a:t>
            </a:r>
            <a:r>
              <a:rPr sz="2800" b="1" i="1" spc="11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connection</a:t>
            </a:r>
            <a:r>
              <a:rPr sz="2800" b="1" i="1" spc="1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 </a:t>
            </a:r>
            <a:r>
              <a:rPr sz="2800" b="1" i="1" spc="-5" dirty="0">
                <a:latin typeface="Times New Roman"/>
                <a:cs typeface="Times New Roman"/>
              </a:rPr>
              <a:t>kbps. If </a:t>
            </a:r>
            <a:r>
              <a:rPr sz="2800" b="1" i="1" dirty="0">
                <a:latin typeface="Times New Roman"/>
                <a:cs typeface="Times New Roman"/>
              </a:rPr>
              <a:t>1 </a:t>
            </a:r>
            <a:r>
              <a:rPr sz="2800" b="1" i="1" spc="-5" dirty="0">
                <a:latin typeface="Times New Roman"/>
                <a:cs typeface="Times New Roman"/>
              </a:rPr>
              <a:t>bit at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time is multiplexed (a </a:t>
            </a:r>
            <a:r>
              <a:rPr sz="2800" b="1" i="1" spc="-10" dirty="0">
                <a:latin typeface="Times New Roman"/>
                <a:cs typeface="Times New Roman"/>
              </a:rPr>
              <a:t>unit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1 </a:t>
            </a:r>
            <a:r>
              <a:rPr sz="2800" b="1" i="1" spc="-5" dirty="0">
                <a:latin typeface="Times New Roman"/>
                <a:cs typeface="Times New Roman"/>
              </a:rPr>
              <a:t>bit),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what is the duration </a:t>
            </a:r>
            <a:r>
              <a:rPr sz="2800" b="1" i="1" dirty="0">
                <a:latin typeface="Times New Roman"/>
                <a:cs typeface="Times New Roman"/>
              </a:rPr>
              <a:t>of (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) </a:t>
            </a:r>
            <a:r>
              <a:rPr sz="2800" b="1" i="1" spc="-5" dirty="0">
                <a:latin typeface="Times New Roman"/>
                <a:cs typeface="Times New Roman"/>
              </a:rPr>
              <a:t>each input slot, </a:t>
            </a:r>
            <a:r>
              <a:rPr sz="2800" b="1" i="1" dirty="0">
                <a:latin typeface="Times New Roman"/>
                <a:cs typeface="Times New Roman"/>
              </a:rPr>
              <a:t>(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800" b="1" i="1" dirty="0">
                <a:latin typeface="Times New Roman"/>
                <a:cs typeface="Times New Roman"/>
              </a:rPr>
              <a:t>) </a:t>
            </a:r>
            <a:r>
              <a:rPr sz="2800" b="1" i="1" spc="-5" dirty="0">
                <a:latin typeface="Times New Roman"/>
                <a:cs typeface="Times New Roman"/>
              </a:rPr>
              <a:t>each output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slot,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and</a:t>
            </a:r>
            <a:r>
              <a:rPr sz="2800" b="1" i="1" spc="-5" dirty="0">
                <a:latin typeface="Times New Roman"/>
                <a:cs typeface="Times New Roman"/>
              </a:rPr>
              <a:t> (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800" b="1" i="1" spc="-5" dirty="0">
                <a:latin typeface="Times New Roman"/>
                <a:cs typeface="Times New Roman"/>
              </a:rPr>
              <a:t>) each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answer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questions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follows:</a:t>
            </a:r>
            <a:endParaRPr sz="2800">
              <a:latin typeface="Times New Roman"/>
              <a:cs typeface="Times New Roman"/>
            </a:endParaRPr>
          </a:p>
          <a:p>
            <a:pPr marL="469900" marR="192405" indent="-457200">
              <a:lnSpc>
                <a:spcPct val="100000"/>
              </a:lnSpc>
              <a:tabLst>
                <a:tab pos="456565" algn="l"/>
              </a:tabLst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a.	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data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each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input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connection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kbps.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means that the bit duration is 1/1000 s or 1 ms. 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duration of the input time </a:t>
            </a:r>
            <a:r>
              <a:rPr sz="2800" b="1" i="1" spc="-5" dirty="0">
                <a:latin typeface="Times New Roman"/>
                <a:cs typeface="Times New Roman"/>
              </a:rPr>
              <a:t>slot </a:t>
            </a:r>
            <a:r>
              <a:rPr sz="2800" b="1" i="1" dirty="0">
                <a:latin typeface="Times New Roman"/>
                <a:cs typeface="Times New Roman"/>
              </a:rPr>
              <a:t>is 1 ms (same as bit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duration).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373" y="371347"/>
            <a:ext cx="46932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6.5</a:t>
            </a:r>
            <a:r>
              <a:rPr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(continued)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82173" y="2015743"/>
            <a:ext cx="8474075" cy="343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b.	</a:t>
            </a:r>
            <a:r>
              <a:rPr sz="2800" b="1" i="1" dirty="0">
                <a:latin typeface="Times New Roman"/>
                <a:cs typeface="Times New Roman"/>
              </a:rPr>
              <a:t>The duration of each output time </a:t>
            </a:r>
            <a:r>
              <a:rPr sz="2800" b="1" i="1" spc="-5" dirty="0">
                <a:latin typeface="Times New Roman"/>
                <a:cs typeface="Times New Roman"/>
              </a:rPr>
              <a:t>slot </a:t>
            </a:r>
            <a:r>
              <a:rPr sz="2800" b="1" i="1" dirty="0">
                <a:latin typeface="Times New Roman"/>
                <a:cs typeface="Times New Roman"/>
              </a:rPr>
              <a:t>is one-third of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input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time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slot.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means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duration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output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time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slot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1/3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469265" marR="266700" indent="-457200">
              <a:lnSpc>
                <a:spcPct val="100000"/>
              </a:lnSpc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c. </a:t>
            </a:r>
            <a:r>
              <a:rPr sz="2800" b="1" i="1" spc="-5" dirty="0">
                <a:latin typeface="Times New Roman"/>
                <a:cs typeface="Times New Roman"/>
              </a:rPr>
              <a:t>Each </a:t>
            </a:r>
            <a:r>
              <a:rPr sz="2800" b="1" i="1" dirty="0">
                <a:latin typeface="Times New Roman"/>
                <a:cs typeface="Times New Roman"/>
              </a:rPr>
              <a:t>frame carries three output time </a:t>
            </a:r>
            <a:r>
              <a:rPr sz="2800" b="1" i="1" spc="-5" dirty="0">
                <a:latin typeface="Times New Roman"/>
                <a:cs typeface="Times New Roman"/>
              </a:rPr>
              <a:t>slots. So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duration of a frame is 3 × 1/3 ms, or 1 ms. 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duration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same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duration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input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unit.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373" y="371347"/>
            <a:ext cx="2371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6.6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82173" y="1465580"/>
            <a:ext cx="8530590" cy="520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Figure 6.14 shows synchronous TDM with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data stream </a:t>
            </a:r>
            <a:r>
              <a:rPr sz="2800" b="1" i="1" dirty="0">
                <a:latin typeface="Times New Roman"/>
                <a:cs typeface="Times New Roman"/>
              </a:rPr>
              <a:t> for </a:t>
            </a:r>
            <a:r>
              <a:rPr sz="2800" b="1" i="1" spc="-5" dirty="0">
                <a:latin typeface="Times New Roman"/>
                <a:cs typeface="Times New Roman"/>
              </a:rPr>
              <a:t>each input </a:t>
            </a:r>
            <a:r>
              <a:rPr sz="2800" b="1" i="1" dirty="0">
                <a:latin typeface="Times New Roman"/>
                <a:cs typeface="Times New Roman"/>
              </a:rPr>
              <a:t>and one </a:t>
            </a:r>
            <a:r>
              <a:rPr sz="2800" b="1" i="1" spc="-5" dirty="0">
                <a:latin typeface="Times New Roman"/>
                <a:cs typeface="Times New Roman"/>
              </a:rPr>
              <a:t>data stream for the </a:t>
            </a:r>
            <a:r>
              <a:rPr sz="2800" b="1" i="1" dirty="0">
                <a:latin typeface="Times New Roman"/>
                <a:cs typeface="Times New Roman"/>
              </a:rPr>
              <a:t>output. 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unit</a:t>
            </a:r>
            <a:r>
              <a:rPr sz="2800" b="1" i="1" spc="3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3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</a:t>
            </a:r>
            <a:r>
              <a:rPr sz="2800" b="1" i="1" spc="3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3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3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bit.</a:t>
            </a:r>
            <a:r>
              <a:rPr sz="2800" b="1" i="1" spc="3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Find</a:t>
            </a:r>
            <a:r>
              <a:rPr sz="2800" b="1" i="1" spc="3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b="1" i="1" spc="-5" dirty="0">
                <a:latin typeface="Times New Roman"/>
                <a:cs typeface="Times New Roman"/>
              </a:rPr>
              <a:t>)</a:t>
            </a:r>
            <a:r>
              <a:rPr sz="2800" b="1" i="1" spc="3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input</a:t>
            </a:r>
            <a:r>
              <a:rPr sz="2800" b="1" i="1" spc="3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</a:t>
            </a:r>
            <a:r>
              <a:rPr sz="2800" b="1" i="1" spc="3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duration,</a:t>
            </a:r>
            <a:r>
              <a:rPr sz="2800" b="1" i="1" spc="3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800" b="1" i="1" spc="-5" dirty="0">
                <a:latin typeface="Times New Roman"/>
                <a:cs typeface="Times New Roman"/>
              </a:rPr>
              <a:t>)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 output </a:t>
            </a:r>
            <a:r>
              <a:rPr sz="2800" b="1" i="1" spc="-5" dirty="0">
                <a:latin typeface="Times New Roman"/>
                <a:cs typeface="Times New Roman"/>
              </a:rPr>
              <a:t>bit duration, (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800" b="1" i="1" spc="-5" dirty="0">
                <a:latin typeface="Times New Roman"/>
                <a:cs typeface="Times New Roman"/>
              </a:rPr>
              <a:t>) </a:t>
            </a:r>
            <a:r>
              <a:rPr sz="2800" b="1" i="1" dirty="0">
                <a:latin typeface="Times New Roman"/>
                <a:cs typeface="Times New Roman"/>
              </a:rPr>
              <a:t>the output </a:t>
            </a:r>
            <a:r>
              <a:rPr sz="2800" b="1" i="1" spc="-5" dirty="0">
                <a:latin typeface="Times New Roman"/>
                <a:cs typeface="Times New Roman"/>
              </a:rPr>
              <a:t>bit rate, and </a:t>
            </a:r>
            <a:r>
              <a:rPr sz="2800" b="1" i="1" dirty="0">
                <a:latin typeface="Times New Roman"/>
                <a:cs typeface="Times New Roman"/>
              </a:rPr>
              <a:t>(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b="1" i="1" dirty="0">
                <a:latin typeface="Times New Roman"/>
                <a:cs typeface="Times New Roman"/>
              </a:rPr>
              <a:t>)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output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rate.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can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answer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questions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follows:</a:t>
            </a:r>
            <a:endParaRPr sz="2800">
              <a:latin typeface="Times New Roman"/>
              <a:cs typeface="Times New Roman"/>
            </a:endParaRPr>
          </a:p>
          <a:p>
            <a:pPr marL="434340" marR="7620" indent="-434340">
              <a:lnSpc>
                <a:spcPct val="100000"/>
              </a:lnSpc>
              <a:buClr>
                <a:srgbClr val="FF0000"/>
              </a:buClr>
              <a:buAutoNum type="alphaLcPeriod"/>
              <a:tabLst>
                <a:tab pos="434340" algn="l"/>
                <a:tab pos="434975" algn="l"/>
                <a:tab pos="1162050" algn="l"/>
                <a:tab pos="2087245" algn="l"/>
                <a:tab pos="2616200" algn="l"/>
                <a:tab pos="4034790" algn="l"/>
                <a:tab pos="4426585" algn="l"/>
                <a:tab pos="5034915" algn="l"/>
                <a:tab pos="6235065" algn="l"/>
                <a:tab pos="6686550" algn="l"/>
                <a:tab pos="7294880" algn="l"/>
                <a:tab pos="782447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The	</a:t>
            </a:r>
            <a:r>
              <a:rPr sz="2800" b="1" i="1" spc="-5" dirty="0">
                <a:latin typeface="Times New Roman"/>
                <a:cs typeface="Times New Roman"/>
              </a:rPr>
              <a:t>inp</a:t>
            </a:r>
            <a:r>
              <a:rPr sz="2800" b="1" i="1" dirty="0">
                <a:latin typeface="Times New Roman"/>
                <a:cs typeface="Times New Roman"/>
              </a:rPr>
              <a:t>ut	</a:t>
            </a:r>
            <a:r>
              <a:rPr sz="2800" b="1" i="1" spc="-5" dirty="0">
                <a:latin typeface="Times New Roman"/>
                <a:cs typeface="Times New Roman"/>
              </a:rPr>
              <a:t>b</a:t>
            </a:r>
            <a:r>
              <a:rPr sz="2800" b="1" i="1" dirty="0">
                <a:latin typeface="Times New Roman"/>
                <a:cs typeface="Times New Roman"/>
              </a:rPr>
              <a:t>it	</a:t>
            </a:r>
            <a:r>
              <a:rPr sz="2800" b="1" i="1" spc="-5" dirty="0">
                <a:latin typeface="Times New Roman"/>
                <a:cs typeface="Times New Roman"/>
              </a:rPr>
              <a:t>duratio</a:t>
            </a:r>
            <a:r>
              <a:rPr sz="2800" b="1" i="1" dirty="0">
                <a:latin typeface="Times New Roman"/>
                <a:cs typeface="Times New Roman"/>
              </a:rPr>
              <a:t>n	</a:t>
            </a:r>
            <a:r>
              <a:rPr sz="2800" b="1" i="1" spc="-5" dirty="0">
                <a:latin typeface="Times New Roman"/>
                <a:cs typeface="Times New Roman"/>
              </a:rPr>
              <a:t>i</a:t>
            </a:r>
            <a:r>
              <a:rPr sz="2800" b="1" i="1" dirty="0">
                <a:latin typeface="Times New Roman"/>
                <a:cs typeface="Times New Roman"/>
              </a:rPr>
              <a:t>s	</a:t>
            </a:r>
            <a:r>
              <a:rPr sz="2800" b="1" i="1" spc="-5" dirty="0">
                <a:latin typeface="Times New Roman"/>
                <a:cs typeface="Times New Roman"/>
              </a:rPr>
              <a:t>th</a:t>
            </a:r>
            <a:r>
              <a:rPr sz="2800" b="1" i="1" dirty="0">
                <a:latin typeface="Times New Roman"/>
                <a:cs typeface="Times New Roman"/>
              </a:rPr>
              <a:t>e	i</a:t>
            </a:r>
            <a:r>
              <a:rPr sz="2800" b="1" i="1" spc="-5" dirty="0">
                <a:latin typeface="Times New Roman"/>
                <a:cs typeface="Times New Roman"/>
              </a:rPr>
              <a:t>nvers</a:t>
            </a:r>
            <a:r>
              <a:rPr sz="2800" b="1" i="1" dirty="0">
                <a:latin typeface="Times New Roman"/>
                <a:cs typeface="Times New Roman"/>
              </a:rPr>
              <a:t>e	</a:t>
            </a:r>
            <a:r>
              <a:rPr sz="2800" b="1" i="1" spc="-5" dirty="0">
                <a:latin typeface="Times New Roman"/>
                <a:cs typeface="Times New Roman"/>
              </a:rPr>
              <a:t>o</a:t>
            </a:r>
            <a:r>
              <a:rPr sz="2800" b="1" i="1" dirty="0">
                <a:latin typeface="Times New Roman"/>
                <a:cs typeface="Times New Roman"/>
              </a:rPr>
              <a:t>f	</a:t>
            </a:r>
            <a:r>
              <a:rPr sz="2800" b="1" i="1" spc="-5" dirty="0">
                <a:latin typeface="Times New Roman"/>
                <a:cs typeface="Times New Roman"/>
              </a:rPr>
              <a:t>th</a:t>
            </a:r>
            <a:r>
              <a:rPr sz="2800" b="1" i="1" dirty="0">
                <a:latin typeface="Times New Roman"/>
                <a:cs typeface="Times New Roman"/>
              </a:rPr>
              <a:t>e	b</a:t>
            </a:r>
            <a:r>
              <a:rPr sz="2800" b="1" i="1" spc="-10" dirty="0">
                <a:latin typeface="Times New Roman"/>
                <a:cs typeface="Times New Roman"/>
              </a:rPr>
              <a:t>i</a:t>
            </a:r>
            <a:r>
              <a:rPr sz="2800" b="1" i="1" dirty="0">
                <a:latin typeface="Times New Roman"/>
                <a:cs typeface="Times New Roman"/>
              </a:rPr>
              <a:t>t	</a:t>
            </a:r>
            <a:r>
              <a:rPr sz="2800" b="1" i="1" spc="-5" dirty="0">
                <a:latin typeface="Times New Roman"/>
                <a:cs typeface="Times New Roman"/>
              </a:rPr>
              <a:t>rat</a:t>
            </a:r>
            <a:r>
              <a:rPr sz="2800" b="1" i="1" spc="-10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:  1/1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Mbps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 1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μs.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Times New Roman"/>
              <a:buAutoNum type="alphaLcPeriod"/>
            </a:pPr>
            <a:endParaRPr sz="2900">
              <a:latin typeface="Times New Roman"/>
              <a:cs typeface="Times New Roman"/>
            </a:endParaRPr>
          </a:p>
          <a:p>
            <a:pPr marL="415290" marR="7620" indent="-41529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AutoNum type="alphaLcPeriod"/>
              <a:tabLst>
                <a:tab pos="415290" algn="l"/>
                <a:tab pos="415925" algn="l"/>
                <a:tab pos="1123950" algn="l"/>
                <a:tab pos="2207895" algn="l"/>
                <a:tab pos="2719070" algn="l"/>
                <a:tab pos="4119245" algn="l"/>
                <a:tab pos="4492625" algn="l"/>
                <a:tab pos="6209665" algn="l"/>
                <a:tab pos="6642734" algn="l"/>
                <a:tab pos="7232015" algn="l"/>
                <a:tab pos="813943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</a:t>
            </a:r>
            <a:r>
              <a:rPr sz="2800" b="1" i="1" dirty="0">
                <a:latin typeface="Times New Roman"/>
                <a:cs typeface="Times New Roman"/>
              </a:rPr>
              <a:t>e	</a:t>
            </a:r>
            <a:r>
              <a:rPr sz="2800" b="1" i="1" spc="-5" dirty="0">
                <a:latin typeface="Times New Roman"/>
                <a:cs typeface="Times New Roman"/>
              </a:rPr>
              <a:t>outpu</a:t>
            </a:r>
            <a:r>
              <a:rPr sz="2800" b="1" i="1" dirty="0">
                <a:latin typeface="Times New Roman"/>
                <a:cs typeface="Times New Roman"/>
              </a:rPr>
              <a:t>t	b</a:t>
            </a:r>
            <a:r>
              <a:rPr sz="2800" b="1" i="1" spc="-5" dirty="0">
                <a:latin typeface="Times New Roman"/>
                <a:cs typeface="Times New Roman"/>
              </a:rPr>
              <a:t>i</a:t>
            </a:r>
            <a:r>
              <a:rPr sz="2800" b="1" i="1" dirty="0">
                <a:latin typeface="Times New Roman"/>
                <a:cs typeface="Times New Roman"/>
              </a:rPr>
              <a:t>t	</a:t>
            </a:r>
            <a:r>
              <a:rPr sz="2800" b="1" i="1" spc="-5" dirty="0">
                <a:latin typeface="Times New Roman"/>
                <a:cs typeface="Times New Roman"/>
              </a:rPr>
              <a:t>duratio</a:t>
            </a:r>
            <a:r>
              <a:rPr sz="2800" b="1" i="1" dirty="0">
                <a:latin typeface="Times New Roman"/>
                <a:cs typeface="Times New Roman"/>
              </a:rPr>
              <a:t>n	</a:t>
            </a:r>
            <a:r>
              <a:rPr sz="2800" b="1" i="1" spc="-5" dirty="0">
                <a:latin typeface="Times New Roman"/>
                <a:cs typeface="Times New Roman"/>
              </a:rPr>
              <a:t>i</a:t>
            </a:r>
            <a:r>
              <a:rPr sz="2800" b="1" i="1" dirty="0">
                <a:latin typeface="Times New Roman"/>
                <a:cs typeface="Times New Roman"/>
              </a:rPr>
              <a:t>s	</a:t>
            </a:r>
            <a:r>
              <a:rPr sz="2800" b="1" i="1" spc="-5" dirty="0">
                <a:latin typeface="Times New Roman"/>
                <a:cs typeface="Times New Roman"/>
              </a:rPr>
              <a:t>one-fourt</a:t>
            </a:r>
            <a:r>
              <a:rPr sz="2800" b="1" i="1" dirty="0">
                <a:latin typeface="Times New Roman"/>
                <a:cs typeface="Times New Roman"/>
              </a:rPr>
              <a:t>h	</a:t>
            </a:r>
            <a:r>
              <a:rPr sz="2800" b="1" i="1" spc="-5" dirty="0">
                <a:latin typeface="Times New Roman"/>
                <a:cs typeface="Times New Roman"/>
              </a:rPr>
              <a:t>o</a:t>
            </a:r>
            <a:r>
              <a:rPr sz="2800" b="1" i="1" dirty="0">
                <a:latin typeface="Times New Roman"/>
                <a:cs typeface="Times New Roman"/>
              </a:rPr>
              <a:t>f	</a:t>
            </a:r>
            <a:r>
              <a:rPr sz="2800" b="1" i="1" spc="-5" dirty="0">
                <a:latin typeface="Times New Roman"/>
                <a:cs typeface="Times New Roman"/>
              </a:rPr>
              <a:t>th</a:t>
            </a:r>
            <a:r>
              <a:rPr sz="2800" b="1" i="1" dirty="0">
                <a:latin typeface="Times New Roman"/>
                <a:cs typeface="Times New Roman"/>
              </a:rPr>
              <a:t>e	i</a:t>
            </a:r>
            <a:r>
              <a:rPr sz="2800" b="1" i="1" spc="-5" dirty="0">
                <a:latin typeface="Times New Roman"/>
                <a:cs typeface="Times New Roman"/>
              </a:rPr>
              <a:t>npu</a:t>
            </a:r>
            <a:r>
              <a:rPr sz="2800" b="1" i="1" dirty="0">
                <a:latin typeface="Times New Roman"/>
                <a:cs typeface="Times New Roman"/>
              </a:rPr>
              <a:t>t	</a:t>
            </a:r>
            <a:r>
              <a:rPr sz="2800" b="1" i="1" spc="-5" dirty="0">
                <a:latin typeface="Times New Roman"/>
                <a:cs typeface="Times New Roman"/>
              </a:rPr>
              <a:t>bit  duration,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¼ μs.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373" y="371347"/>
            <a:ext cx="46932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6.6</a:t>
            </a:r>
            <a:r>
              <a:rPr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(continued)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74839" y="2062745"/>
            <a:ext cx="9144000" cy="5144770"/>
          </a:xfrm>
          <a:custGeom>
            <a:avLst/>
            <a:gdLst/>
            <a:ahLst/>
            <a:cxnLst/>
            <a:rect l="l" t="t" r="r" b="b"/>
            <a:pathLst>
              <a:path w="9144000" h="5144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5144262"/>
                </a:lnTo>
                <a:lnTo>
                  <a:pt x="9144000" y="514426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2173" y="1665224"/>
            <a:ext cx="8453120" cy="514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9845" indent="-457200">
              <a:lnSpc>
                <a:spcPct val="100000"/>
              </a:lnSpc>
              <a:spcBef>
                <a:spcPts val="100"/>
              </a:spcBef>
              <a:tabLst>
                <a:tab pos="436245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c.	</a:t>
            </a:r>
            <a:r>
              <a:rPr sz="2800" b="1" i="1" dirty="0">
                <a:latin typeface="Times New Roman"/>
                <a:cs typeface="Times New Roman"/>
              </a:rPr>
              <a:t>The output bit </a:t>
            </a:r>
            <a:r>
              <a:rPr sz="2800" b="1" i="1" spc="-5" dirty="0">
                <a:latin typeface="Times New Roman"/>
                <a:cs typeface="Times New Roman"/>
              </a:rPr>
              <a:t>rate </a:t>
            </a:r>
            <a:r>
              <a:rPr sz="2800" b="1" i="1" dirty="0">
                <a:latin typeface="Times New Roman"/>
                <a:cs typeface="Times New Roman"/>
              </a:rPr>
              <a:t>is the inverse </a:t>
            </a:r>
            <a:r>
              <a:rPr sz="2800" b="1" i="1" spc="5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the output bit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duration or 1/(4μs) or 4 </a:t>
            </a:r>
            <a:r>
              <a:rPr sz="2800" b="1" i="1" spc="-5" dirty="0">
                <a:latin typeface="Times New Roman"/>
                <a:cs typeface="Times New Roman"/>
              </a:rPr>
              <a:t>Mbps. </a:t>
            </a:r>
            <a:r>
              <a:rPr sz="2800" b="1" i="1" dirty="0">
                <a:latin typeface="Times New Roman"/>
                <a:cs typeface="Times New Roman"/>
              </a:rPr>
              <a:t>This can also be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deduced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from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fact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output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4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times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fast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any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input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rate;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so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output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4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×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Mbps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4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Mbps.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d.</a:t>
            </a:r>
            <a:r>
              <a:rPr sz="28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frame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always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same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any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input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rate.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So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dirty="0">
                <a:latin typeface="Times New Roman"/>
                <a:cs typeface="Times New Roman"/>
              </a:rPr>
              <a:t> is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1,000,000 frames per </a:t>
            </a:r>
            <a:r>
              <a:rPr sz="2800" b="1" i="1" spc="-5" dirty="0">
                <a:latin typeface="Times New Roman"/>
                <a:cs typeface="Times New Roman"/>
              </a:rPr>
              <a:t>second.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Because we are sending </a:t>
            </a:r>
            <a:r>
              <a:rPr sz="2800" b="1" i="1" dirty="0">
                <a:latin typeface="Times New Roman"/>
                <a:cs typeface="Times New Roman"/>
              </a:rPr>
              <a:t>4 bits in each frame, </a:t>
            </a:r>
            <a:r>
              <a:rPr sz="2800" b="1" i="1" spc="-5" dirty="0">
                <a:latin typeface="Times New Roman"/>
                <a:cs typeface="Times New Roman"/>
              </a:rPr>
              <a:t>we can </a:t>
            </a:r>
            <a:r>
              <a:rPr sz="2800" b="1" i="1" dirty="0">
                <a:latin typeface="Times New Roman"/>
                <a:cs typeface="Times New Roman"/>
              </a:rPr>
              <a:t> verify the </a:t>
            </a:r>
            <a:r>
              <a:rPr sz="2800" b="1" i="1" spc="-5" dirty="0">
                <a:latin typeface="Times New Roman"/>
                <a:cs typeface="Times New Roman"/>
              </a:rPr>
              <a:t>result </a:t>
            </a:r>
            <a:r>
              <a:rPr sz="2800" b="1" i="1" dirty="0">
                <a:latin typeface="Times New Roman"/>
                <a:cs typeface="Times New Roman"/>
              </a:rPr>
              <a:t>of the previous question by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multiplying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frame rate </a:t>
            </a:r>
            <a:r>
              <a:rPr sz="2800" b="1" i="1" spc="10" dirty="0">
                <a:latin typeface="Times New Roman"/>
                <a:cs typeface="Times New Roman"/>
              </a:rPr>
              <a:t>by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number </a:t>
            </a:r>
            <a:r>
              <a:rPr sz="2800" b="1" i="1" spc="5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bits per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2954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6.14	</a:t>
            </a:r>
            <a:r>
              <a:rPr sz="2000" i="1" spc="-5" dirty="0">
                <a:latin typeface="Times New Roman"/>
                <a:cs typeface="Times New Roman"/>
              </a:rPr>
              <a:t>Example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6.6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993" y="2863595"/>
            <a:ext cx="8902445" cy="2285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158875" algn="l"/>
              </a:tabLst>
            </a:pPr>
            <a:r>
              <a:rPr spc="-5" dirty="0"/>
              <a:t>6-1	</a:t>
            </a:r>
            <a:r>
              <a:rPr spc="-30" dirty="0"/>
              <a:t>MULTIPLEXING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140335"/>
            <a:chOff x="774839" y="1206246"/>
            <a:chExt cx="9144000" cy="140335"/>
          </a:xfrm>
        </p:grpSpPr>
        <p:sp>
          <p:nvSpPr>
            <p:cNvPr id="7" name="object 7"/>
            <p:cNvSpPr/>
            <p:nvPr/>
          </p:nvSpPr>
          <p:spPr>
            <a:xfrm>
              <a:off x="774839" y="1206246"/>
              <a:ext cx="9144000" cy="133350"/>
            </a:xfrm>
            <a:custGeom>
              <a:avLst/>
              <a:gdLst/>
              <a:ahLst/>
              <a:cxnLst/>
              <a:rect l="l" t="t" r="r" b="b"/>
              <a:pathLst>
                <a:path w="9144000" h="133350">
                  <a:moveTo>
                    <a:pt x="9144000" y="133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133350"/>
                  </a:lnTo>
                  <a:lnTo>
                    <a:pt x="9144000" y="133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140335"/>
            </a:xfrm>
            <a:custGeom>
              <a:avLst/>
              <a:gdLst/>
              <a:ahLst/>
              <a:cxnLst/>
              <a:rect l="l" t="t" r="r" b="b"/>
              <a:pathLst>
                <a:path w="9144000" h="140334">
                  <a:moveTo>
                    <a:pt x="6858" y="127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127254"/>
                  </a:lnTo>
                  <a:lnTo>
                    <a:pt x="6858" y="127254"/>
                  </a:lnTo>
                  <a:close/>
                </a:path>
                <a:path w="9144000" h="140334">
                  <a:moveTo>
                    <a:pt x="9143987" y="127253"/>
                  </a:moveTo>
                  <a:lnTo>
                    <a:pt x="0" y="127254"/>
                  </a:lnTo>
                  <a:lnTo>
                    <a:pt x="6858" y="133350"/>
                  </a:lnTo>
                  <a:lnTo>
                    <a:pt x="6858" y="140208"/>
                  </a:lnTo>
                  <a:lnTo>
                    <a:pt x="9137904" y="140207"/>
                  </a:lnTo>
                  <a:lnTo>
                    <a:pt x="9137904" y="133350"/>
                  </a:lnTo>
                  <a:lnTo>
                    <a:pt x="9143987" y="127253"/>
                  </a:lnTo>
                  <a:close/>
                </a:path>
                <a:path w="9144000" h="140334">
                  <a:moveTo>
                    <a:pt x="6858" y="140208"/>
                  </a:moveTo>
                  <a:lnTo>
                    <a:pt x="6858" y="133350"/>
                  </a:lnTo>
                  <a:lnTo>
                    <a:pt x="0" y="127254"/>
                  </a:lnTo>
                  <a:lnTo>
                    <a:pt x="0" y="140208"/>
                  </a:lnTo>
                  <a:lnTo>
                    <a:pt x="6858" y="140208"/>
                  </a:lnTo>
                  <a:close/>
                </a:path>
                <a:path w="9144000" h="140334">
                  <a:moveTo>
                    <a:pt x="9144000" y="140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127253"/>
                  </a:lnTo>
                  <a:lnTo>
                    <a:pt x="9143987" y="127253"/>
                  </a:lnTo>
                  <a:lnTo>
                    <a:pt x="9143987" y="140207"/>
                  </a:lnTo>
                  <a:close/>
                </a:path>
                <a:path w="9144000" h="140334">
                  <a:moveTo>
                    <a:pt x="9143987" y="140207"/>
                  </a:moveTo>
                  <a:lnTo>
                    <a:pt x="9143987" y="127253"/>
                  </a:lnTo>
                  <a:lnTo>
                    <a:pt x="9137904" y="133350"/>
                  </a:lnTo>
                  <a:lnTo>
                    <a:pt x="9137904" y="140207"/>
                  </a:lnTo>
                  <a:lnTo>
                    <a:pt x="9143987" y="140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5973" y="1438148"/>
            <a:ext cx="8223884" cy="519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Whenever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medium</a:t>
            </a:r>
            <a:r>
              <a:rPr sz="2800" b="1" i="1" dirty="0">
                <a:latin typeface="Times New Roman"/>
                <a:cs typeface="Times New Roman"/>
              </a:rPr>
              <a:t> linking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two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devices</a:t>
            </a:r>
            <a:r>
              <a:rPr sz="2800" b="1" i="1" dirty="0">
                <a:latin typeface="Times New Roman"/>
                <a:cs typeface="Times New Roman"/>
              </a:rPr>
              <a:t> is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greater</a:t>
            </a:r>
            <a:r>
              <a:rPr sz="2800" b="1" i="1" dirty="0">
                <a:latin typeface="Times New Roman"/>
                <a:cs typeface="Times New Roman"/>
              </a:rPr>
              <a:t> than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bandwidth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needs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devices, the </a:t>
            </a:r>
            <a:r>
              <a:rPr sz="2800" b="1" i="1" dirty="0">
                <a:latin typeface="Times New Roman"/>
                <a:cs typeface="Times New Roman"/>
              </a:rPr>
              <a:t>link </a:t>
            </a:r>
            <a:r>
              <a:rPr sz="2800" b="1" i="1" spc="-5" dirty="0">
                <a:latin typeface="Times New Roman"/>
                <a:cs typeface="Times New Roman"/>
              </a:rPr>
              <a:t>can be shared. Multiplexing is the </a:t>
            </a:r>
            <a:r>
              <a:rPr sz="2800" b="1" i="1" spc="-10" dirty="0">
                <a:latin typeface="Times New Roman"/>
                <a:cs typeface="Times New Roman"/>
              </a:rPr>
              <a:t>set 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techniques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that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allows</a:t>
            </a:r>
            <a:r>
              <a:rPr sz="2800" b="1" i="1" dirty="0">
                <a:latin typeface="Times New Roman"/>
                <a:cs typeface="Times New Roman"/>
              </a:rPr>
              <a:t> 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simultaneous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transmission of multiple signals across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single data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20" dirty="0">
                <a:latin typeface="Times New Roman"/>
                <a:cs typeface="Times New Roman"/>
              </a:rPr>
              <a:t>link.. </a:t>
            </a:r>
            <a:r>
              <a:rPr sz="2800" b="1" i="1" spc="-5" dirty="0">
                <a:latin typeface="Times New Roman"/>
                <a:cs typeface="Times New Roman"/>
              </a:rPr>
              <a:t>As data and telecommunications </a:t>
            </a:r>
            <a:r>
              <a:rPr sz="2800" b="1" i="1" dirty="0">
                <a:latin typeface="Times New Roman"/>
                <a:cs typeface="Times New Roman"/>
              </a:rPr>
              <a:t>use </a:t>
            </a:r>
            <a:r>
              <a:rPr sz="2800" b="1" i="1" spc="-5" dirty="0">
                <a:latin typeface="Times New Roman"/>
                <a:cs typeface="Times New Roman"/>
              </a:rPr>
              <a:t>increases, </a:t>
            </a:r>
            <a:r>
              <a:rPr sz="2800" b="1" i="1" dirty="0">
                <a:latin typeface="Times New Roman"/>
                <a:cs typeface="Times New Roman"/>
              </a:rPr>
              <a:t>so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does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traffic.</a:t>
            </a:r>
            <a:endParaRPr sz="2800">
              <a:latin typeface="Times New Roman"/>
              <a:cs typeface="Times New Roman"/>
            </a:endParaRPr>
          </a:p>
          <a:p>
            <a:pPr marL="12700" marR="2853055" indent="27940">
              <a:lnSpc>
                <a:spcPct val="103000"/>
              </a:lnSpc>
              <a:spcBef>
                <a:spcPts val="179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 in this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Frequency-Division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Multiplexing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Wavelength-Division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Multiplexing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Synchronous Time-Division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Multiplexing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Statistical</a:t>
            </a:r>
            <a:r>
              <a:rPr sz="2400" b="1" spc="-6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Time-Division</a:t>
            </a:r>
            <a:r>
              <a:rPr sz="24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Multiplexing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6.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3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373" y="371347"/>
            <a:ext cx="2371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6.7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69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Four</a:t>
            </a:r>
            <a:r>
              <a:rPr spc="140" dirty="0"/>
              <a:t> </a:t>
            </a:r>
            <a:r>
              <a:rPr spc="-5" dirty="0"/>
              <a:t>1-kbps</a:t>
            </a:r>
            <a:r>
              <a:rPr spc="140" dirty="0"/>
              <a:t> </a:t>
            </a:r>
            <a:r>
              <a:rPr spc="-5" dirty="0"/>
              <a:t>connections</a:t>
            </a:r>
            <a:r>
              <a:rPr spc="145" dirty="0"/>
              <a:t> </a:t>
            </a:r>
            <a:r>
              <a:rPr spc="-5" dirty="0"/>
              <a:t>are</a:t>
            </a:r>
            <a:r>
              <a:rPr spc="135" dirty="0"/>
              <a:t> </a:t>
            </a:r>
            <a:r>
              <a:rPr spc="-5" dirty="0"/>
              <a:t>multiplexed</a:t>
            </a:r>
            <a:r>
              <a:rPr spc="145" dirty="0"/>
              <a:t> </a:t>
            </a:r>
            <a:r>
              <a:rPr spc="-25" dirty="0"/>
              <a:t>together.</a:t>
            </a:r>
            <a:r>
              <a:rPr spc="14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unit </a:t>
            </a:r>
            <a:r>
              <a:rPr spc="-685" dirty="0"/>
              <a:t> </a:t>
            </a:r>
            <a:r>
              <a:rPr spc="-5" dirty="0"/>
              <a:t>is</a:t>
            </a:r>
            <a:r>
              <a:rPr spc="50" dirty="0"/>
              <a:t> </a:t>
            </a:r>
            <a:r>
              <a:rPr dirty="0"/>
              <a:t>1</a:t>
            </a:r>
            <a:r>
              <a:rPr spc="50" dirty="0"/>
              <a:t> </a:t>
            </a:r>
            <a:r>
              <a:rPr spc="-5" dirty="0"/>
              <a:t>bit.</a:t>
            </a:r>
            <a:r>
              <a:rPr spc="45" dirty="0"/>
              <a:t> </a:t>
            </a:r>
            <a:r>
              <a:rPr spc="-5" dirty="0"/>
              <a:t>Find</a:t>
            </a:r>
            <a:r>
              <a:rPr spc="50" dirty="0"/>
              <a:t> </a:t>
            </a:r>
            <a:r>
              <a:rPr dirty="0"/>
              <a:t>(</a:t>
            </a:r>
            <a:r>
              <a:rPr dirty="0">
                <a:solidFill>
                  <a:srgbClr val="FF0000"/>
                </a:solidFill>
              </a:rPr>
              <a:t>a</a:t>
            </a:r>
            <a:r>
              <a:rPr dirty="0"/>
              <a:t>)</a:t>
            </a:r>
            <a:r>
              <a:rPr spc="50" dirty="0"/>
              <a:t> </a:t>
            </a:r>
            <a:r>
              <a:rPr spc="-5" dirty="0"/>
              <a:t>the</a:t>
            </a:r>
            <a:r>
              <a:rPr spc="50" dirty="0"/>
              <a:t> </a:t>
            </a:r>
            <a:r>
              <a:rPr spc="-5" dirty="0"/>
              <a:t>duration</a:t>
            </a:r>
            <a:r>
              <a:rPr spc="55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dirty="0"/>
              <a:t>1</a:t>
            </a:r>
            <a:r>
              <a:rPr spc="50" dirty="0"/>
              <a:t> </a:t>
            </a:r>
            <a:r>
              <a:rPr spc="-5" dirty="0"/>
              <a:t>bit</a:t>
            </a:r>
            <a:r>
              <a:rPr spc="50" dirty="0"/>
              <a:t> </a:t>
            </a:r>
            <a:r>
              <a:rPr spc="-5" dirty="0"/>
              <a:t>before</a:t>
            </a:r>
            <a:r>
              <a:rPr spc="45" dirty="0"/>
              <a:t> </a:t>
            </a:r>
            <a:r>
              <a:rPr spc="-5" dirty="0"/>
              <a:t>multiplexing,</a:t>
            </a:r>
          </a:p>
          <a:p>
            <a:pPr marL="13335" marR="6985">
              <a:lnSpc>
                <a:spcPct val="100000"/>
              </a:lnSpc>
            </a:pPr>
            <a:r>
              <a:rPr dirty="0"/>
              <a:t>(</a:t>
            </a:r>
            <a:r>
              <a:rPr dirty="0">
                <a:solidFill>
                  <a:srgbClr val="FF0000"/>
                </a:solidFill>
              </a:rPr>
              <a:t>b</a:t>
            </a:r>
            <a:r>
              <a:rPr dirty="0"/>
              <a:t>)</a:t>
            </a:r>
            <a:r>
              <a:rPr spc="140" dirty="0"/>
              <a:t> </a:t>
            </a:r>
            <a:r>
              <a:rPr spc="-5" dirty="0"/>
              <a:t>the</a:t>
            </a:r>
            <a:r>
              <a:rPr spc="140" dirty="0"/>
              <a:t> </a:t>
            </a:r>
            <a:r>
              <a:rPr spc="-5" dirty="0"/>
              <a:t>transmission</a:t>
            </a:r>
            <a:r>
              <a:rPr spc="145" dirty="0"/>
              <a:t> </a:t>
            </a:r>
            <a:r>
              <a:rPr spc="-5" dirty="0"/>
              <a:t>rate</a:t>
            </a:r>
            <a:r>
              <a:rPr spc="135" dirty="0"/>
              <a:t> </a:t>
            </a:r>
            <a:r>
              <a:rPr spc="-5" dirty="0"/>
              <a:t>of</a:t>
            </a:r>
            <a:r>
              <a:rPr spc="145" dirty="0"/>
              <a:t> </a:t>
            </a:r>
            <a:r>
              <a:rPr spc="-5" dirty="0"/>
              <a:t>the</a:t>
            </a:r>
            <a:r>
              <a:rPr spc="135" dirty="0"/>
              <a:t> </a:t>
            </a:r>
            <a:r>
              <a:rPr spc="-5" dirty="0"/>
              <a:t>link,</a:t>
            </a:r>
            <a:r>
              <a:rPr spc="135" dirty="0"/>
              <a:t> </a:t>
            </a:r>
            <a:r>
              <a:rPr spc="-5" dirty="0"/>
              <a:t>(</a:t>
            </a:r>
            <a:r>
              <a:rPr spc="-5" dirty="0">
                <a:solidFill>
                  <a:srgbClr val="FF0000"/>
                </a:solidFill>
              </a:rPr>
              <a:t>c</a:t>
            </a:r>
            <a:r>
              <a:rPr spc="-5" dirty="0"/>
              <a:t>)</a:t>
            </a:r>
            <a:r>
              <a:rPr spc="145" dirty="0"/>
              <a:t> </a:t>
            </a:r>
            <a:r>
              <a:rPr spc="-5" dirty="0"/>
              <a:t>the</a:t>
            </a:r>
            <a:r>
              <a:rPr spc="140" dirty="0"/>
              <a:t> </a:t>
            </a:r>
            <a:r>
              <a:rPr spc="-5" dirty="0"/>
              <a:t>duration</a:t>
            </a:r>
            <a:r>
              <a:rPr spc="145" dirty="0"/>
              <a:t> </a:t>
            </a:r>
            <a:r>
              <a:rPr spc="-5" dirty="0"/>
              <a:t>of</a:t>
            </a:r>
            <a:r>
              <a:rPr spc="150" dirty="0"/>
              <a:t> </a:t>
            </a:r>
            <a:r>
              <a:rPr dirty="0"/>
              <a:t>a </a:t>
            </a:r>
            <a:r>
              <a:rPr spc="-685" dirty="0"/>
              <a:t> </a:t>
            </a:r>
            <a:r>
              <a:rPr dirty="0"/>
              <a:t>time</a:t>
            </a:r>
            <a:r>
              <a:rPr spc="-30" dirty="0"/>
              <a:t> </a:t>
            </a:r>
            <a:r>
              <a:rPr dirty="0"/>
              <a:t>slot,</a:t>
            </a:r>
            <a:r>
              <a:rPr spc="-2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(</a:t>
            </a:r>
            <a:r>
              <a:rPr dirty="0">
                <a:solidFill>
                  <a:srgbClr val="FF0000"/>
                </a:solidFill>
              </a:rPr>
              <a:t>d</a:t>
            </a:r>
            <a:r>
              <a:rPr dirty="0"/>
              <a:t>)</a:t>
            </a:r>
            <a:r>
              <a:rPr spc="-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duration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frame.</a:t>
            </a:r>
          </a:p>
          <a:p>
            <a:pPr marL="13335">
              <a:lnSpc>
                <a:spcPct val="100000"/>
              </a:lnSpc>
              <a:spcBef>
                <a:spcPts val="2495"/>
              </a:spcBef>
            </a:pPr>
            <a:r>
              <a:rPr dirty="0">
                <a:solidFill>
                  <a:srgbClr val="FF0000"/>
                </a:solidFill>
              </a:rPr>
              <a:t>Solution</a:t>
            </a:r>
          </a:p>
          <a:p>
            <a:pPr marL="13335">
              <a:lnSpc>
                <a:spcPct val="100000"/>
              </a:lnSpc>
            </a:pPr>
            <a:r>
              <a:rPr spc="-110" dirty="0"/>
              <a:t>We</a:t>
            </a:r>
            <a:r>
              <a:rPr spc="-25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answer</a:t>
            </a:r>
            <a:r>
              <a:rPr spc="-3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questions</a:t>
            </a:r>
            <a:r>
              <a:rPr spc="-3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follows:</a:t>
            </a:r>
          </a:p>
          <a:p>
            <a:pPr marL="470534" marR="6350" indent="-457200">
              <a:lnSpc>
                <a:spcPct val="100000"/>
              </a:lnSpc>
              <a:buClr>
                <a:srgbClr val="FF0000"/>
              </a:buClr>
              <a:buAutoNum type="alphaLcPeriod"/>
              <a:tabLst>
                <a:tab pos="482600" algn="l"/>
                <a:tab pos="483234" algn="l"/>
              </a:tabLst>
            </a:pPr>
            <a:r>
              <a:rPr spc="-5" dirty="0"/>
              <a:t>The</a:t>
            </a:r>
            <a:r>
              <a:rPr spc="95" dirty="0"/>
              <a:t> </a:t>
            </a:r>
            <a:r>
              <a:rPr spc="-5" dirty="0"/>
              <a:t>duration</a:t>
            </a:r>
            <a:r>
              <a:rPr spc="95" dirty="0"/>
              <a:t> </a:t>
            </a:r>
            <a:r>
              <a:rPr dirty="0"/>
              <a:t>of</a:t>
            </a:r>
            <a:r>
              <a:rPr spc="90" dirty="0"/>
              <a:t> </a:t>
            </a:r>
            <a:r>
              <a:rPr dirty="0"/>
              <a:t>1</a:t>
            </a:r>
            <a:r>
              <a:rPr spc="95" dirty="0"/>
              <a:t> </a:t>
            </a:r>
            <a:r>
              <a:rPr spc="-5" dirty="0"/>
              <a:t>bit</a:t>
            </a:r>
            <a:r>
              <a:rPr spc="90" dirty="0"/>
              <a:t> </a:t>
            </a:r>
            <a:r>
              <a:rPr spc="-5" dirty="0"/>
              <a:t>before</a:t>
            </a:r>
            <a:r>
              <a:rPr spc="90" dirty="0"/>
              <a:t> </a:t>
            </a:r>
            <a:r>
              <a:rPr spc="-5" dirty="0"/>
              <a:t>multiplexing</a:t>
            </a:r>
            <a:r>
              <a:rPr spc="100" dirty="0"/>
              <a:t> </a:t>
            </a:r>
            <a:r>
              <a:rPr spc="-5" dirty="0"/>
              <a:t>is</a:t>
            </a:r>
            <a:r>
              <a:rPr spc="90" dirty="0"/>
              <a:t> </a:t>
            </a:r>
            <a:r>
              <a:rPr dirty="0"/>
              <a:t>1</a:t>
            </a:r>
            <a:r>
              <a:rPr spc="95" dirty="0"/>
              <a:t> </a:t>
            </a:r>
            <a:r>
              <a:rPr dirty="0"/>
              <a:t>/</a:t>
            </a:r>
            <a:r>
              <a:rPr spc="90" dirty="0"/>
              <a:t> </a:t>
            </a:r>
            <a:r>
              <a:rPr dirty="0"/>
              <a:t>1</a:t>
            </a:r>
            <a:r>
              <a:rPr spc="95" dirty="0"/>
              <a:t> </a:t>
            </a:r>
            <a:r>
              <a:rPr spc="-5" dirty="0"/>
              <a:t>kbps, </a:t>
            </a:r>
            <a:r>
              <a:rPr spc="-685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0.001</a:t>
            </a:r>
            <a:r>
              <a:rPr spc="-15" dirty="0"/>
              <a:t> </a:t>
            </a:r>
            <a:r>
              <a:rPr dirty="0"/>
              <a:t>s</a:t>
            </a:r>
            <a:r>
              <a:rPr spc="-5" dirty="0"/>
              <a:t> </a:t>
            </a:r>
            <a:r>
              <a:rPr dirty="0"/>
              <a:t>(1</a:t>
            </a:r>
            <a:r>
              <a:rPr spc="-5" dirty="0"/>
              <a:t> ms).</a:t>
            </a:r>
          </a:p>
          <a:p>
            <a:pPr marL="635"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Times New Roman"/>
              <a:buAutoNum type="alphaLcPeriod"/>
            </a:pPr>
            <a:endParaRPr sz="2900"/>
          </a:p>
          <a:p>
            <a:pPr marL="387350" marR="5080" indent="-387350">
              <a:lnSpc>
                <a:spcPct val="100000"/>
              </a:lnSpc>
              <a:buClr>
                <a:srgbClr val="FF0000"/>
              </a:buClr>
              <a:buAutoNum type="alphaLcPeriod"/>
              <a:tabLst>
                <a:tab pos="387350" algn="l"/>
              </a:tabLst>
            </a:pPr>
            <a:r>
              <a:rPr spc="-5" dirty="0"/>
              <a:t>The</a:t>
            </a:r>
            <a:r>
              <a:rPr spc="125" dirty="0"/>
              <a:t> </a:t>
            </a:r>
            <a:r>
              <a:rPr spc="-5" dirty="0"/>
              <a:t>rate</a:t>
            </a:r>
            <a:r>
              <a:rPr spc="130" dirty="0"/>
              <a:t> </a:t>
            </a:r>
            <a:r>
              <a:rPr dirty="0"/>
              <a:t>of</a:t>
            </a:r>
            <a:r>
              <a:rPr spc="130" dirty="0"/>
              <a:t> </a:t>
            </a:r>
            <a:r>
              <a:rPr spc="-5" dirty="0"/>
              <a:t>the</a:t>
            </a:r>
            <a:r>
              <a:rPr spc="120" dirty="0"/>
              <a:t> </a:t>
            </a:r>
            <a:r>
              <a:rPr spc="-5" dirty="0"/>
              <a:t>link</a:t>
            </a:r>
            <a:r>
              <a:rPr spc="135" dirty="0"/>
              <a:t> </a:t>
            </a:r>
            <a:r>
              <a:rPr spc="-5" dirty="0"/>
              <a:t>is</a:t>
            </a:r>
            <a:r>
              <a:rPr spc="125" dirty="0"/>
              <a:t> </a:t>
            </a:r>
            <a:r>
              <a:rPr dirty="0"/>
              <a:t>4</a:t>
            </a:r>
            <a:r>
              <a:rPr spc="130" dirty="0"/>
              <a:t> </a:t>
            </a:r>
            <a:r>
              <a:rPr spc="-5" dirty="0"/>
              <a:t>times</a:t>
            </a:r>
            <a:r>
              <a:rPr spc="125" dirty="0"/>
              <a:t> </a:t>
            </a:r>
            <a:r>
              <a:rPr spc="-5" dirty="0"/>
              <a:t>the</a:t>
            </a:r>
            <a:r>
              <a:rPr spc="130" dirty="0"/>
              <a:t> </a:t>
            </a:r>
            <a:r>
              <a:rPr spc="-5" dirty="0"/>
              <a:t>rate</a:t>
            </a:r>
            <a:r>
              <a:rPr spc="130" dirty="0"/>
              <a:t> </a:t>
            </a:r>
            <a:r>
              <a:rPr spc="-5" dirty="0"/>
              <a:t>of</a:t>
            </a:r>
            <a:r>
              <a:rPr spc="130" dirty="0"/>
              <a:t> </a:t>
            </a:r>
            <a:r>
              <a:rPr dirty="0"/>
              <a:t>a</a:t>
            </a:r>
            <a:r>
              <a:rPr spc="130" dirty="0"/>
              <a:t> </a:t>
            </a:r>
            <a:r>
              <a:rPr spc="-5" dirty="0"/>
              <a:t>connection, </a:t>
            </a:r>
            <a:r>
              <a:rPr spc="-685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4</a:t>
            </a:r>
            <a:r>
              <a:rPr spc="-5" dirty="0"/>
              <a:t> </a:t>
            </a:r>
            <a:r>
              <a:rPr dirty="0"/>
              <a:t>kbps.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373" y="371347"/>
            <a:ext cx="46932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6.7</a:t>
            </a:r>
            <a:r>
              <a:rPr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(continued)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82173" y="1893824"/>
            <a:ext cx="8529320" cy="471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c.</a:t>
            </a:r>
            <a:r>
              <a:rPr sz="2800" b="1" i="1" spc="6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6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duration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spc="6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6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</a:t>
            </a:r>
            <a:r>
              <a:rPr sz="2800" b="1" i="1" spc="6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slot</a:t>
            </a:r>
            <a:r>
              <a:rPr sz="2800" b="1" i="1" spc="6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6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one-fourth</a:t>
            </a:r>
            <a:r>
              <a:rPr sz="2800" b="1" i="1" spc="6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65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duration of each bit before multiplexing, or 1/4 ms or </a:t>
            </a:r>
            <a:r>
              <a:rPr sz="2800" b="1" i="1" dirty="0">
                <a:latin typeface="Times New Roman"/>
                <a:cs typeface="Times New Roman"/>
              </a:rPr>
              <a:t> 250 μs. </a:t>
            </a:r>
            <a:r>
              <a:rPr sz="2800" b="1" i="1" spc="-5" dirty="0">
                <a:latin typeface="Times New Roman"/>
                <a:cs typeface="Times New Roman"/>
              </a:rPr>
              <a:t>Note that we can also calculate this from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 rate of the link, </a:t>
            </a:r>
            <a:r>
              <a:rPr sz="2800" b="1" i="1" dirty="0">
                <a:latin typeface="Times New Roman"/>
                <a:cs typeface="Times New Roman"/>
              </a:rPr>
              <a:t>4 </a:t>
            </a:r>
            <a:r>
              <a:rPr sz="2800" b="1" i="1" spc="-5" dirty="0">
                <a:latin typeface="Times New Roman"/>
                <a:cs typeface="Times New Roman"/>
              </a:rPr>
              <a:t>kbps. The bit duration is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inverse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data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rate,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1/4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kbps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250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μs.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d.</a:t>
            </a:r>
            <a:r>
              <a:rPr sz="28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duration </a:t>
            </a:r>
            <a:r>
              <a:rPr sz="2800" b="1" i="1" dirty="0">
                <a:latin typeface="Times New Roman"/>
                <a:cs typeface="Times New Roman"/>
              </a:rPr>
              <a:t>of a </a:t>
            </a:r>
            <a:r>
              <a:rPr sz="2800" b="1" i="1" spc="-5" dirty="0">
                <a:latin typeface="Times New Roman"/>
                <a:cs typeface="Times New Roman"/>
              </a:rPr>
              <a:t>frame is </a:t>
            </a:r>
            <a:r>
              <a:rPr sz="2800" b="1" i="1" spc="-10" dirty="0">
                <a:latin typeface="Times New Roman"/>
                <a:cs typeface="Times New Roman"/>
              </a:rPr>
              <a:t>always </a:t>
            </a:r>
            <a:r>
              <a:rPr sz="2800" b="1" i="1" spc="-5" dirty="0">
                <a:latin typeface="Times New Roman"/>
                <a:cs typeface="Times New Roman"/>
              </a:rPr>
              <a:t>the same as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duration</a:t>
            </a:r>
            <a:r>
              <a:rPr sz="2800" b="1" i="1" spc="509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spc="5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5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unit</a:t>
            </a:r>
            <a:r>
              <a:rPr sz="2800" b="1" i="1" spc="509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before</a:t>
            </a:r>
            <a:r>
              <a:rPr sz="2800" b="1" i="1" spc="50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multiplexing,</a:t>
            </a:r>
            <a:r>
              <a:rPr sz="2800" b="1" i="1" spc="5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509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5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ms.</a:t>
            </a:r>
            <a:r>
              <a:rPr sz="2800" b="1" i="1" spc="509" dirty="0">
                <a:latin typeface="Times New Roman"/>
                <a:cs typeface="Times New Roman"/>
              </a:rPr>
              <a:t>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can </a:t>
            </a:r>
            <a:r>
              <a:rPr sz="2800" b="1" i="1" spc="-5" dirty="0">
                <a:latin typeface="Times New Roman"/>
                <a:cs typeface="Times New Roman"/>
              </a:rPr>
              <a:t>also calculate this </a:t>
            </a: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another </a:t>
            </a:r>
            <a:r>
              <a:rPr sz="2800" b="1" i="1" spc="-30" dirty="0">
                <a:latin typeface="Times New Roman"/>
                <a:cs typeface="Times New Roman"/>
              </a:rPr>
              <a:t>way. </a:t>
            </a:r>
            <a:r>
              <a:rPr sz="2800" b="1" i="1" spc="-5" dirty="0">
                <a:latin typeface="Times New Roman"/>
                <a:cs typeface="Times New Roman"/>
              </a:rPr>
              <a:t>Each frame </a:t>
            </a: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case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four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time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slots.</a:t>
            </a:r>
            <a:r>
              <a:rPr sz="2800" b="1" i="1" dirty="0">
                <a:latin typeface="Times New Roman"/>
                <a:cs typeface="Times New Roman"/>
              </a:rPr>
              <a:t> So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duration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4</a:t>
            </a:r>
            <a:r>
              <a:rPr sz="2800" b="1" i="1" spc="-5" dirty="0">
                <a:latin typeface="Times New Roman"/>
                <a:cs typeface="Times New Roman"/>
              </a:rPr>
              <a:t> times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250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μs,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-5" dirty="0">
                <a:latin typeface="Times New Roman"/>
                <a:cs typeface="Times New Roman"/>
              </a:rPr>
              <a:t> ms.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2926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6.15	</a:t>
            </a:r>
            <a:r>
              <a:rPr sz="2000" i="1" spc="-5" dirty="0">
                <a:latin typeface="Times New Roman"/>
                <a:cs typeface="Times New Roman"/>
              </a:rPr>
              <a:t>Interleaving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039" y="2482595"/>
            <a:ext cx="8941307" cy="247040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373" y="371347"/>
            <a:ext cx="2371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6.8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74839" y="2062745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2167" y="1284224"/>
            <a:ext cx="8531225" cy="535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Four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multiplexed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TDM.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If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 </a:t>
            </a:r>
            <a:r>
              <a:rPr sz="2800" b="1" i="1" dirty="0">
                <a:latin typeface="Times New Roman"/>
                <a:cs typeface="Times New Roman"/>
              </a:rPr>
              <a:t> channel </a:t>
            </a:r>
            <a:r>
              <a:rPr sz="2800" b="1" i="1" spc="-5" dirty="0">
                <a:latin typeface="Times New Roman"/>
                <a:cs typeface="Times New Roman"/>
              </a:rPr>
              <a:t>sends </a:t>
            </a:r>
            <a:r>
              <a:rPr sz="2800" b="1" i="1" dirty="0">
                <a:latin typeface="Times New Roman"/>
                <a:cs typeface="Times New Roman"/>
              </a:rPr>
              <a:t>100 </a:t>
            </a:r>
            <a:r>
              <a:rPr sz="2800" b="1" i="1" spc="-5" dirty="0">
                <a:latin typeface="Times New Roman"/>
                <a:cs typeface="Times New Roman"/>
              </a:rPr>
              <a:t>bytes /s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we multiplex </a:t>
            </a:r>
            <a:r>
              <a:rPr sz="2800" b="1" i="1" dirty="0">
                <a:latin typeface="Times New Roman"/>
                <a:cs typeface="Times New Roman"/>
              </a:rPr>
              <a:t>1 </a:t>
            </a:r>
            <a:r>
              <a:rPr sz="2800" b="1" i="1" spc="-5" dirty="0">
                <a:latin typeface="Times New Roman"/>
                <a:cs typeface="Times New Roman"/>
              </a:rPr>
              <a:t>byte per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channel, show the frame traveling </a:t>
            </a:r>
            <a:r>
              <a:rPr sz="2800" b="1" i="1" dirty="0">
                <a:latin typeface="Times New Roman"/>
                <a:cs typeface="Times New Roman"/>
              </a:rPr>
              <a:t>on </a:t>
            </a:r>
            <a:r>
              <a:rPr sz="2800" b="1" i="1" spc="-5" dirty="0">
                <a:latin typeface="Times New Roman"/>
                <a:cs typeface="Times New Roman"/>
              </a:rPr>
              <a:t>the link, the size of </a:t>
            </a:r>
            <a:r>
              <a:rPr sz="2800" b="1" i="1" dirty="0">
                <a:latin typeface="Times New Roman"/>
                <a:cs typeface="Times New Roman"/>
              </a:rPr>
              <a:t> the</a:t>
            </a:r>
            <a:r>
              <a:rPr sz="2800" b="1" i="1" spc="3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frame,</a:t>
            </a:r>
            <a:r>
              <a:rPr sz="2800" b="1" i="1" spc="3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3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duration</a:t>
            </a:r>
            <a:r>
              <a:rPr sz="2800" b="1" i="1" spc="3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3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3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frame,</a:t>
            </a:r>
            <a:r>
              <a:rPr sz="2800" b="1" i="1" spc="3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3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frame</a:t>
            </a:r>
            <a:r>
              <a:rPr sz="2800" b="1" i="1" spc="3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rate,</a:t>
            </a:r>
            <a:r>
              <a:rPr sz="2800" b="1" i="1" spc="34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and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rate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for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link.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multiplexer</a:t>
            </a:r>
            <a:r>
              <a:rPr sz="2800" b="1" i="1" dirty="0">
                <a:latin typeface="Times New Roman"/>
                <a:cs typeface="Times New Roman"/>
              </a:rPr>
              <a:t> is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shown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Figure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6.16.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frame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carries </a:t>
            </a:r>
            <a:r>
              <a:rPr sz="2800" b="1" i="1" dirty="0">
                <a:latin typeface="Times New Roman"/>
                <a:cs typeface="Times New Roman"/>
              </a:rPr>
              <a:t>1 </a:t>
            </a:r>
            <a:r>
              <a:rPr sz="2800" b="1" i="1" spc="-5" dirty="0">
                <a:latin typeface="Times New Roman"/>
                <a:cs typeface="Times New Roman"/>
              </a:rPr>
              <a:t>byte from </a:t>
            </a:r>
            <a:r>
              <a:rPr sz="2800" b="1" i="1" spc="-10" dirty="0">
                <a:latin typeface="Times New Roman"/>
                <a:cs typeface="Times New Roman"/>
              </a:rPr>
              <a:t>each </a:t>
            </a:r>
            <a:r>
              <a:rPr sz="2800" b="1" i="1" spc="-5" dirty="0">
                <a:latin typeface="Times New Roman"/>
                <a:cs typeface="Times New Roman"/>
              </a:rPr>
              <a:t>channel; the size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each frame,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therefore, is </a:t>
            </a:r>
            <a:r>
              <a:rPr sz="2800" b="1" i="1" dirty="0">
                <a:latin typeface="Times New Roman"/>
                <a:cs typeface="Times New Roman"/>
              </a:rPr>
              <a:t>4 </a:t>
            </a:r>
            <a:r>
              <a:rPr sz="2800" b="1" i="1" spc="-5" dirty="0">
                <a:latin typeface="Times New Roman"/>
                <a:cs typeface="Times New Roman"/>
              </a:rPr>
              <a:t>bytes, or 32 bits. Because each channel is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sending </a:t>
            </a:r>
            <a:r>
              <a:rPr sz="2800" b="1" i="1" dirty="0">
                <a:latin typeface="Times New Roman"/>
                <a:cs typeface="Times New Roman"/>
              </a:rPr>
              <a:t>100 </a:t>
            </a:r>
            <a:r>
              <a:rPr sz="2800" b="1" i="1" spc="-5" dirty="0">
                <a:latin typeface="Times New Roman"/>
                <a:cs typeface="Times New Roman"/>
              </a:rPr>
              <a:t>bytes/s and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frame carries </a:t>
            </a:r>
            <a:r>
              <a:rPr sz="2800" b="1" i="1" dirty="0">
                <a:latin typeface="Times New Roman"/>
                <a:cs typeface="Times New Roman"/>
              </a:rPr>
              <a:t>1 </a:t>
            </a:r>
            <a:r>
              <a:rPr sz="2800" b="1" i="1" spc="-5" dirty="0">
                <a:latin typeface="Times New Roman"/>
                <a:cs typeface="Times New Roman"/>
              </a:rPr>
              <a:t>byte from each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channel, the frame rate must be 100 frames per second.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rate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× 32,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3200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bps.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2954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6.16	</a:t>
            </a:r>
            <a:r>
              <a:rPr sz="2000" i="1" spc="-5" dirty="0">
                <a:latin typeface="Times New Roman"/>
                <a:cs typeface="Times New Roman"/>
              </a:rPr>
              <a:t>Example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6.8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0639" y="3033522"/>
            <a:ext cx="7688580" cy="21160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373" y="371347"/>
            <a:ext cx="2371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6.9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74839" y="4634496"/>
            <a:ext cx="9144000" cy="2573020"/>
          </a:xfrm>
          <a:custGeom>
            <a:avLst/>
            <a:gdLst/>
            <a:ahLst/>
            <a:cxnLst/>
            <a:rect l="l" t="t" r="r" b="b"/>
            <a:pathLst>
              <a:path w="9144000" h="257302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4500"/>
                </a:lnTo>
                <a:lnTo>
                  <a:pt x="0" y="1715262"/>
                </a:lnTo>
                <a:lnTo>
                  <a:pt x="0" y="2572512"/>
                </a:lnTo>
                <a:lnTo>
                  <a:pt x="9144000" y="2572512"/>
                </a:lnTo>
                <a:lnTo>
                  <a:pt x="9144000" y="1715262"/>
                </a:lnTo>
                <a:lnTo>
                  <a:pt x="9144000" y="1714500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2173" y="1589024"/>
            <a:ext cx="8529320" cy="520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829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17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multiplexer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combines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four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100-kbps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channels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using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  time </a:t>
            </a:r>
            <a:r>
              <a:rPr sz="2800" b="1" i="1" spc="-5" dirty="0">
                <a:latin typeface="Times New Roman"/>
                <a:cs typeface="Times New Roman"/>
              </a:rPr>
              <a:t>slot </a:t>
            </a:r>
            <a:r>
              <a:rPr sz="2800" b="1" i="1" dirty="0">
                <a:latin typeface="Times New Roman"/>
                <a:cs typeface="Times New Roman"/>
              </a:rPr>
              <a:t>of 2 bits. </a:t>
            </a:r>
            <a:r>
              <a:rPr sz="2800" b="1" i="1" spc="-5" dirty="0">
                <a:latin typeface="Times New Roman"/>
                <a:cs typeface="Times New Roman"/>
              </a:rPr>
              <a:t>Show </a:t>
            </a:r>
            <a:r>
              <a:rPr sz="2800" b="1" i="1" dirty="0">
                <a:latin typeface="Times New Roman"/>
                <a:cs typeface="Times New Roman"/>
              </a:rPr>
              <a:t>the output with four arbitrary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inputs. </a:t>
            </a:r>
            <a:r>
              <a:rPr sz="2800" b="1" i="1" spc="-5" dirty="0">
                <a:latin typeface="Times New Roman"/>
                <a:cs typeface="Times New Roman"/>
              </a:rPr>
              <a:t>What </a:t>
            </a:r>
            <a:r>
              <a:rPr sz="2800" b="1" i="1" dirty="0">
                <a:latin typeface="Times New Roman"/>
                <a:cs typeface="Times New Roman"/>
              </a:rPr>
              <a:t>is the frame </a:t>
            </a:r>
            <a:r>
              <a:rPr sz="2800" b="1" i="1" spc="-5" dirty="0">
                <a:latin typeface="Times New Roman"/>
                <a:cs typeface="Times New Roman"/>
              </a:rPr>
              <a:t>rate? What </a:t>
            </a:r>
            <a:r>
              <a:rPr sz="2800" b="1" i="1" dirty="0">
                <a:latin typeface="Times New Roman"/>
                <a:cs typeface="Times New Roman"/>
              </a:rPr>
              <a:t>is the frame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duration?</a:t>
            </a:r>
            <a:r>
              <a:rPr sz="2800" b="1" i="1" spc="-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What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rate?</a:t>
            </a:r>
            <a:r>
              <a:rPr sz="2800" b="1" i="1" spc="-8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What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duration?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Figure 6.17 shows the output for four arbitrary inputs.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link carries 50,000 frames per second. The frame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duration</a:t>
            </a:r>
            <a:r>
              <a:rPr sz="2800" b="1" i="1" spc="20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20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therefore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1/50,000</a:t>
            </a:r>
            <a:r>
              <a:rPr sz="2800" b="1" i="1" spc="20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</a:t>
            </a:r>
            <a:r>
              <a:rPr sz="2800" b="1" i="1" spc="2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20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20</a:t>
            </a:r>
            <a:r>
              <a:rPr sz="2800" b="1" i="1" spc="2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μs.</a:t>
            </a:r>
            <a:r>
              <a:rPr sz="2800" b="1" i="1" spc="20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20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frame</a:t>
            </a:r>
            <a:r>
              <a:rPr sz="2800" b="1" i="1" spc="20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5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50,000</a:t>
            </a:r>
            <a:r>
              <a:rPr sz="2800" b="1" i="1" spc="5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frames</a:t>
            </a:r>
            <a:r>
              <a:rPr sz="2800" b="1" i="1" spc="5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per</a:t>
            </a:r>
            <a:r>
              <a:rPr sz="2800" b="1" i="1" spc="5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second,</a:t>
            </a:r>
            <a:r>
              <a:rPr sz="2800" b="1" i="1" spc="5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and</a:t>
            </a:r>
            <a:r>
              <a:rPr sz="2800" b="1" i="1" spc="5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5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frame</a:t>
            </a:r>
            <a:r>
              <a:rPr sz="2800" b="1" i="1" spc="5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carries</a:t>
            </a:r>
            <a:r>
              <a:rPr sz="2800" b="1" i="1" spc="5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8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bits; the bit rate is 50,000 </a:t>
            </a:r>
            <a:r>
              <a:rPr sz="2800" b="1" i="1" dirty="0">
                <a:latin typeface="Times New Roman"/>
                <a:cs typeface="Times New Roman"/>
              </a:rPr>
              <a:t>× 8 = </a:t>
            </a:r>
            <a:r>
              <a:rPr sz="2800" b="1" i="1" spc="-5" dirty="0">
                <a:latin typeface="Times New Roman"/>
                <a:cs typeface="Times New Roman"/>
              </a:rPr>
              <a:t>400,000 bits </a:t>
            </a:r>
            <a:r>
              <a:rPr sz="2800" b="1" i="1" spc="-10" dirty="0">
                <a:latin typeface="Times New Roman"/>
                <a:cs typeface="Times New Roman"/>
              </a:rPr>
              <a:t>or </a:t>
            </a:r>
            <a:r>
              <a:rPr sz="2800" b="1" i="1" dirty="0">
                <a:latin typeface="Times New Roman"/>
                <a:cs typeface="Times New Roman"/>
              </a:rPr>
              <a:t>400 </a:t>
            </a:r>
            <a:r>
              <a:rPr sz="2800" b="1" i="1" spc="-5" dirty="0">
                <a:latin typeface="Times New Roman"/>
                <a:cs typeface="Times New Roman"/>
              </a:rPr>
              <a:t>kbps. </a:t>
            </a:r>
            <a:r>
              <a:rPr sz="2800" b="1" i="1" dirty="0">
                <a:latin typeface="Times New Roman"/>
                <a:cs typeface="Times New Roman"/>
              </a:rPr>
              <a:t> 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duration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1/400,000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s,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2.5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μs.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2954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6.17	</a:t>
            </a:r>
            <a:r>
              <a:rPr sz="2000" i="1" spc="-5" dirty="0">
                <a:latin typeface="Times New Roman"/>
                <a:cs typeface="Times New Roman"/>
              </a:rPr>
              <a:t>Example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6.9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825" y="3021329"/>
            <a:ext cx="8646414" cy="218922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2849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6.18	</a:t>
            </a:r>
            <a:r>
              <a:rPr sz="2000" i="1" spc="-5" dirty="0">
                <a:latin typeface="Times New Roman"/>
                <a:cs typeface="Times New Roman"/>
              </a:rPr>
              <a:t>Empty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slots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1767" y="2865882"/>
            <a:ext cx="8043671" cy="228371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40849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6.19	</a:t>
            </a:r>
            <a:r>
              <a:rPr sz="2000" i="1" spc="-10" dirty="0">
                <a:latin typeface="Times New Roman"/>
                <a:cs typeface="Times New Roman"/>
              </a:rPr>
              <a:t>Multilevel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multiplexing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471" y="2820923"/>
            <a:ext cx="7897368" cy="293827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38</a:t>
            </a:fld>
            <a:endParaRPr spc="-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436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6.20	</a:t>
            </a:r>
            <a:r>
              <a:rPr sz="2000" i="1" spc="-10" dirty="0">
                <a:latin typeface="Times New Roman"/>
                <a:cs typeface="Times New Roman"/>
              </a:rPr>
              <a:t>Multiple-slot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multiplexing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0575" y="2711195"/>
            <a:ext cx="7751064" cy="244068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39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453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6.1	</a:t>
            </a:r>
            <a:r>
              <a:rPr sz="2000" i="1" spc="-5" dirty="0">
                <a:latin typeface="Times New Roman"/>
                <a:cs typeface="Times New Roman"/>
              </a:rPr>
              <a:t>Dividing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 link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into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channels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639" y="2936748"/>
            <a:ext cx="8465057" cy="206044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6.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4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098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6.21	</a:t>
            </a:r>
            <a:r>
              <a:rPr sz="2000" i="1" spc="-5" dirty="0">
                <a:latin typeface="Times New Roman"/>
                <a:cs typeface="Times New Roman"/>
              </a:rPr>
              <a:t>Pulse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stuffing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6439" y="2789682"/>
            <a:ext cx="6353555" cy="22837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00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6.22	</a:t>
            </a:r>
            <a:r>
              <a:rPr sz="2000" i="1" spc="-5" dirty="0">
                <a:latin typeface="Times New Roman"/>
                <a:cs typeface="Times New Roman"/>
              </a:rPr>
              <a:t>Framing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bits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2549" y="2787395"/>
            <a:ext cx="7578090" cy="218770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373" y="371347"/>
            <a:ext cx="2597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i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6.10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74839" y="2062745"/>
            <a:ext cx="9144000" cy="2573020"/>
          </a:xfrm>
          <a:custGeom>
            <a:avLst/>
            <a:gdLst/>
            <a:ahLst/>
            <a:cxnLst/>
            <a:rect l="l" t="t" r="r" b="b"/>
            <a:pathLst>
              <a:path w="9144000" h="257302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4500"/>
                </a:lnTo>
                <a:lnTo>
                  <a:pt x="0" y="1715262"/>
                </a:lnTo>
                <a:lnTo>
                  <a:pt x="0" y="2572512"/>
                </a:lnTo>
                <a:lnTo>
                  <a:pt x="9144000" y="2572512"/>
                </a:lnTo>
                <a:lnTo>
                  <a:pt x="9144000" y="1715262"/>
                </a:lnTo>
                <a:lnTo>
                  <a:pt x="9144000" y="1714500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82166" y="1360424"/>
            <a:ext cx="8489950" cy="500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have </a:t>
            </a:r>
            <a:r>
              <a:rPr sz="2800" b="1" i="1" dirty="0">
                <a:latin typeface="Times New Roman"/>
                <a:cs typeface="Times New Roman"/>
              </a:rPr>
              <a:t>four </a:t>
            </a:r>
            <a:r>
              <a:rPr sz="2800" b="1" i="1" spc="-5" dirty="0">
                <a:latin typeface="Times New Roman"/>
                <a:cs typeface="Times New Roman"/>
              </a:rPr>
              <a:t>sources, </a:t>
            </a:r>
            <a:r>
              <a:rPr sz="2800" b="1" i="1" dirty="0">
                <a:latin typeface="Times New Roman"/>
                <a:cs typeface="Times New Roman"/>
              </a:rPr>
              <a:t>each creating 250 characters per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second. If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interleaved unit </a:t>
            </a:r>
            <a:r>
              <a:rPr sz="2800" b="1" i="1" dirty="0">
                <a:latin typeface="Times New Roman"/>
                <a:cs typeface="Times New Roman"/>
              </a:rPr>
              <a:t>is a character </a:t>
            </a:r>
            <a:r>
              <a:rPr sz="2800" b="1" i="1" spc="-5" dirty="0">
                <a:latin typeface="Times New Roman"/>
                <a:cs typeface="Times New Roman"/>
              </a:rPr>
              <a:t>and </a:t>
            </a:r>
            <a:r>
              <a:rPr sz="2800" b="1" i="1" dirty="0">
                <a:latin typeface="Times New Roman"/>
                <a:cs typeface="Times New Roman"/>
              </a:rPr>
              <a:t>1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synchronizing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added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each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frame,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find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10" dirty="0">
                <a:latin typeface="Times New Roman"/>
                <a:cs typeface="Times New Roman"/>
              </a:rPr>
              <a:t>(</a:t>
            </a:r>
            <a:r>
              <a:rPr sz="28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00" b="1" i="1" spc="10" dirty="0">
                <a:latin typeface="Times New Roman"/>
                <a:cs typeface="Times New Roman"/>
              </a:rPr>
              <a:t>)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data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rate of each source, (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800" b="1" i="1" dirty="0">
                <a:latin typeface="Times New Roman"/>
                <a:cs typeface="Times New Roman"/>
              </a:rPr>
              <a:t>) the duration of </a:t>
            </a:r>
            <a:r>
              <a:rPr sz="2800" b="1" i="1" spc="-5" dirty="0">
                <a:latin typeface="Times New Roman"/>
                <a:cs typeface="Times New Roman"/>
              </a:rPr>
              <a:t>each </a:t>
            </a:r>
            <a:r>
              <a:rPr sz="2800" b="1" i="1" dirty="0">
                <a:latin typeface="Times New Roman"/>
                <a:cs typeface="Times New Roman"/>
              </a:rPr>
              <a:t>character in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each </a:t>
            </a:r>
            <a:r>
              <a:rPr sz="2800" b="1" i="1" spc="-5" dirty="0">
                <a:latin typeface="Times New Roman"/>
                <a:cs typeface="Times New Roman"/>
              </a:rPr>
              <a:t>source, </a:t>
            </a:r>
            <a:r>
              <a:rPr sz="2800" b="1" i="1" dirty="0">
                <a:latin typeface="Times New Roman"/>
                <a:cs typeface="Times New Roman"/>
              </a:rPr>
              <a:t>(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800" b="1" i="1" dirty="0">
                <a:latin typeface="Times New Roman"/>
                <a:cs typeface="Times New Roman"/>
              </a:rPr>
              <a:t>) the frame </a:t>
            </a:r>
            <a:r>
              <a:rPr sz="2800" b="1" i="1" spc="-5" dirty="0">
                <a:latin typeface="Times New Roman"/>
                <a:cs typeface="Times New Roman"/>
              </a:rPr>
              <a:t>rate, </a:t>
            </a:r>
            <a:r>
              <a:rPr sz="2800" b="1" i="1" dirty="0">
                <a:latin typeface="Times New Roman"/>
                <a:cs typeface="Times New Roman"/>
              </a:rPr>
              <a:t>(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800" b="1" i="1" dirty="0">
                <a:latin typeface="Times New Roman"/>
                <a:cs typeface="Times New Roman"/>
              </a:rPr>
              <a:t>) the duration of each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frame, </a:t>
            </a:r>
            <a:r>
              <a:rPr sz="2800" b="1" i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b="1" i="1" spc="-5" dirty="0">
                <a:latin typeface="Times New Roman"/>
                <a:cs typeface="Times New Roman"/>
              </a:rPr>
              <a:t>) </a:t>
            </a:r>
            <a:r>
              <a:rPr sz="2800" b="1" i="1" dirty="0">
                <a:latin typeface="Times New Roman"/>
                <a:cs typeface="Times New Roman"/>
              </a:rPr>
              <a:t>the number of bits in each </a:t>
            </a:r>
            <a:r>
              <a:rPr sz="2800" b="1" i="1" spc="-5" dirty="0">
                <a:latin typeface="Times New Roman"/>
                <a:cs typeface="Times New Roman"/>
              </a:rPr>
              <a:t>frame, </a:t>
            </a:r>
            <a:r>
              <a:rPr sz="2800" b="1" i="1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(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00" b="1" i="1" spc="-5" dirty="0">
                <a:latin typeface="Times New Roman"/>
                <a:cs typeface="Times New Roman"/>
              </a:rPr>
              <a:t>)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data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rate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link.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can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answer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questions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follows:</a:t>
            </a:r>
            <a:endParaRPr sz="2800">
              <a:latin typeface="Times New Roman"/>
              <a:cs typeface="Times New Roman"/>
            </a:endParaRPr>
          </a:p>
          <a:p>
            <a:pPr marL="469900" marR="112395" indent="-457200">
              <a:lnSpc>
                <a:spcPct val="100000"/>
              </a:lnSpc>
              <a:tabLst>
                <a:tab pos="456565" algn="l"/>
              </a:tabLst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a.	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data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each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source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250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×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8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 2000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bps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 2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kbps.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839" y="634898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373" y="371347"/>
            <a:ext cx="49193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i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6.10</a:t>
            </a:r>
            <a:r>
              <a:rPr i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(continued)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82145" y="1589024"/>
            <a:ext cx="8300720" cy="514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408305" indent="-45656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AutoNum type="alphaLcPeriod" startAt="2"/>
              <a:tabLst>
                <a:tab pos="456565" algn="l"/>
                <a:tab pos="4572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Each </a:t>
            </a:r>
            <a:r>
              <a:rPr sz="2800" b="1" i="1" spc="-5" dirty="0">
                <a:latin typeface="Times New Roman"/>
                <a:cs typeface="Times New Roman"/>
              </a:rPr>
              <a:t>source sends </a:t>
            </a:r>
            <a:r>
              <a:rPr sz="2800" b="1" i="1" dirty="0">
                <a:latin typeface="Times New Roman"/>
                <a:cs typeface="Times New Roman"/>
              </a:rPr>
              <a:t>250 characters per </a:t>
            </a:r>
            <a:r>
              <a:rPr sz="2800" b="1" i="1" spc="-5" dirty="0">
                <a:latin typeface="Times New Roman"/>
                <a:cs typeface="Times New Roman"/>
              </a:rPr>
              <a:t>second; </a:t>
            </a:r>
            <a:r>
              <a:rPr sz="2800" b="1" i="1" dirty="0">
                <a:latin typeface="Times New Roman"/>
                <a:cs typeface="Times New Roman"/>
              </a:rPr>
              <a:t> therefore,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duration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character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1/250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s,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4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ms.</a:t>
            </a:r>
            <a:endParaRPr sz="2800">
              <a:latin typeface="Times New Roman"/>
              <a:cs typeface="Times New Roman"/>
            </a:endParaRPr>
          </a:p>
          <a:p>
            <a:pPr marL="436245" marR="215265" indent="-436245">
              <a:lnSpc>
                <a:spcPct val="100000"/>
              </a:lnSpc>
              <a:buClr>
                <a:srgbClr val="FF0000"/>
              </a:buClr>
              <a:buAutoNum type="alphaLcPeriod" startAt="2"/>
              <a:tabLst>
                <a:tab pos="436245" algn="l"/>
                <a:tab pos="43688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Each frame </a:t>
            </a:r>
            <a:r>
              <a:rPr sz="2800" b="1" i="1" spc="-5" dirty="0">
                <a:latin typeface="Times New Roman"/>
                <a:cs typeface="Times New Roman"/>
              </a:rPr>
              <a:t>has </a:t>
            </a:r>
            <a:r>
              <a:rPr sz="2800" b="1" i="1" dirty="0">
                <a:latin typeface="Times New Roman"/>
                <a:cs typeface="Times New Roman"/>
              </a:rPr>
              <a:t>one character from each </a:t>
            </a:r>
            <a:r>
              <a:rPr sz="2800" b="1" i="1" spc="-5" dirty="0">
                <a:latin typeface="Times New Roman"/>
                <a:cs typeface="Times New Roman"/>
              </a:rPr>
              <a:t>source, </a:t>
            </a:r>
            <a:r>
              <a:rPr sz="2800" b="1" i="1" dirty="0">
                <a:latin typeface="Times New Roman"/>
                <a:cs typeface="Times New Roman"/>
              </a:rPr>
              <a:t> which means the link </a:t>
            </a:r>
            <a:r>
              <a:rPr sz="2800" b="1" i="1" spc="-5" dirty="0">
                <a:latin typeface="Times New Roman"/>
                <a:cs typeface="Times New Roman"/>
              </a:rPr>
              <a:t>needs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send </a:t>
            </a:r>
            <a:r>
              <a:rPr sz="2800" b="1" i="1" dirty="0">
                <a:latin typeface="Times New Roman"/>
                <a:cs typeface="Times New Roman"/>
              </a:rPr>
              <a:t>250 frames per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second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to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keep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transmission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 </a:t>
            </a:r>
            <a:r>
              <a:rPr sz="2800" b="1" i="1" dirty="0">
                <a:latin typeface="Times New Roman"/>
                <a:cs typeface="Times New Roman"/>
              </a:rPr>
              <a:t>each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source.</a:t>
            </a:r>
            <a:endParaRPr sz="2800">
              <a:latin typeface="Times New Roman"/>
              <a:cs typeface="Times New Roman"/>
            </a:endParaRPr>
          </a:p>
          <a:p>
            <a:pPr marL="456565" marR="5080" indent="-456565">
              <a:lnSpc>
                <a:spcPct val="100000"/>
              </a:lnSpc>
              <a:buClr>
                <a:srgbClr val="FF0000"/>
              </a:buClr>
              <a:buAutoNum type="alphaLcPeriod" startAt="2"/>
              <a:tabLst>
                <a:tab pos="456565" algn="l"/>
                <a:tab pos="457200" algn="l"/>
              </a:tabLst>
            </a:pPr>
            <a:r>
              <a:rPr sz="2800" b="1" i="1" dirty="0">
                <a:latin typeface="Times New Roman"/>
                <a:cs typeface="Times New Roman"/>
              </a:rPr>
              <a:t>The duration of each frame is 1/250 </a:t>
            </a:r>
            <a:r>
              <a:rPr sz="2800" b="1" i="1" spc="-5" dirty="0">
                <a:latin typeface="Times New Roman"/>
                <a:cs typeface="Times New Roman"/>
              </a:rPr>
              <a:t>s, </a:t>
            </a:r>
            <a:r>
              <a:rPr sz="2800" b="1" i="1" dirty="0">
                <a:latin typeface="Times New Roman"/>
                <a:cs typeface="Times New Roman"/>
              </a:rPr>
              <a:t>or 4 ms. </a:t>
            </a:r>
            <a:r>
              <a:rPr sz="2800" b="1" i="1" spc="-5" dirty="0">
                <a:latin typeface="Times New Roman"/>
                <a:cs typeface="Times New Roman"/>
              </a:rPr>
              <a:t>Note </a:t>
            </a:r>
            <a:r>
              <a:rPr sz="2800" b="1" i="1" dirty="0">
                <a:latin typeface="Times New Roman"/>
                <a:cs typeface="Times New Roman"/>
              </a:rPr>
              <a:t> that the duration of each frame is the </a:t>
            </a:r>
            <a:r>
              <a:rPr sz="2800" b="1" i="1" spc="-5" dirty="0">
                <a:latin typeface="Times New Roman"/>
                <a:cs typeface="Times New Roman"/>
              </a:rPr>
              <a:t>same </a:t>
            </a:r>
            <a:r>
              <a:rPr sz="2800" b="1" i="1" dirty="0">
                <a:latin typeface="Times New Roman"/>
                <a:cs typeface="Times New Roman"/>
              </a:rPr>
              <a:t>as 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duration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each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character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coming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from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each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source.</a:t>
            </a:r>
            <a:endParaRPr sz="2800">
              <a:latin typeface="Times New Roman"/>
              <a:cs typeface="Times New Roman"/>
            </a:endParaRPr>
          </a:p>
          <a:p>
            <a:pPr marL="436245" marR="694690" indent="-436245">
              <a:lnSpc>
                <a:spcPct val="100000"/>
              </a:lnSpc>
              <a:buClr>
                <a:srgbClr val="FF0000"/>
              </a:buClr>
              <a:buAutoNum type="alphaLcPeriod" startAt="2"/>
              <a:tabLst>
                <a:tab pos="436245" algn="l"/>
                <a:tab pos="43688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Each </a:t>
            </a:r>
            <a:r>
              <a:rPr sz="2800" b="1" i="1" dirty="0">
                <a:latin typeface="Times New Roman"/>
                <a:cs typeface="Times New Roman"/>
              </a:rPr>
              <a:t>frame carries 4 characters and 1 extra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synchronizing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bit.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means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that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each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4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× 8 +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=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33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0373" y="371347"/>
            <a:ext cx="25666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i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spc="-65" dirty="0">
                <a:solidFill>
                  <a:srgbClr val="FF0000"/>
                </a:solidFill>
                <a:latin typeface="Arial"/>
                <a:cs typeface="Arial"/>
              </a:rPr>
              <a:t>6.11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74839" y="2062733"/>
            <a:ext cx="9144000" cy="4236720"/>
            <a:chOff x="774839" y="2062733"/>
            <a:chExt cx="9144000" cy="4236720"/>
          </a:xfrm>
        </p:grpSpPr>
        <p:sp>
          <p:nvSpPr>
            <p:cNvPr id="9" name="object 9"/>
            <p:cNvSpPr/>
            <p:nvPr/>
          </p:nvSpPr>
          <p:spPr>
            <a:xfrm>
              <a:off x="774839" y="2062746"/>
              <a:ext cx="9144000" cy="1715770"/>
            </a:xfrm>
            <a:custGeom>
              <a:avLst/>
              <a:gdLst/>
              <a:ahLst/>
              <a:cxnLst/>
              <a:rect l="l" t="t" r="r" b="b"/>
              <a:pathLst>
                <a:path w="9144000" h="1715770">
                  <a:moveTo>
                    <a:pt x="91440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5262"/>
                  </a:lnTo>
                  <a:lnTo>
                    <a:pt x="9144000" y="1715262"/>
                  </a:lnTo>
                  <a:lnTo>
                    <a:pt x="9144000" y="858012"/>
                  </a:lnTo>
                  <a:lnTo>
                    <a:pt x="9144000" y="8572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7331" y="3622560"/>
              <a:ext cx="8700135" cy="2677160"/>
            </a:xfrm>
            <a:custGeom>
              <a:avLst/>
              <a:gdLst/>
              <a:ahLst/>
              <a:cxnLst/>
              <a:rect l="l" t="t" r="r" b="b"/>
              <a:pathLst>
                <a:path w="8700135" h="2677160">
                  <a:moveTo>
                    <a:pt x="8699754" y="0"/>
                  </a:moveTo>
                  <a:lnTo>
                    <a:pt x="8686813" y="0"/>
                  </a:lnTo>
                  <a:lnTo>
                    <a:pt x="8686813" y="12954"/>
                  </a:lnTo>
                  <a:lnTo>
                    <a:pt x="8686813" y="155448"/>
                  </a:lnTo>
                  <a:lnTo>
                    <a:pt x="8686813" y="1012698"/>
                  </a:lnTo>
                  <a:lnTo>
                    <a:pt x="8686813" y="1869948"/>
                  </a:lnTo>
                  <a:lnTo>
                    <a:pt x="8686813" y="2663952"/>
                  </a:lnTo>
                  <a:lnTo>
                    <a:pt x="12966" y="2663952"/>
                  </a:lnTo>
                  <a:lnTo>
                    <a:pt x="12966" y="1869948"/>
                  </a:lnTo>
                  <a:lnTo>
                    <a:pt x="12966" y="1012698"/>
                  </a:lnTo>
                  <a:lnTo>
                    <a:pt x="12966" y="155448"/>
                  </a:lnTo>
                  <a:lnTo>
                    <a:pt x="12954" y="12954"/>
                  </a:lnTo>
                  <a:lnTo>
                    <a:pt x="8686813" y="12954"/>
                  </a:lnTo>
                  <a:lnTo>
                    <a:pt x="8686813" y="0"/>
                  </a:lnTo>
                  <a:lnTo>
                    <a:pt x="12" y="0"/>
                  </a:lnTo>
                  <a:lnTo>
                    <a:pt x="12" y="155448"/>
                  </a:lnTo>
                  <a:lnTo>
                    <a:pt x="12" y="1012698"/>
                  </a:lnTo>
                  <a:lnTo>
                    <a:pt x="12" y="1869948"/>
                  </a:lnTo>
                  <a:lnTo>
                    <a:pt x="0" y="2676906"/>
                  </a:lnTo>
                  <a:lnTo>
                    <a:pt x="6108" y="2676906"/>
                  </a:lnTo>
                  <a:lnTo>
                    <a:pt x="12966" y="2676906"/>
                  </a:lnTo>
                  <a:lnTo>
                    <a:pt x="8686813" y="2676906"/>
                  </a:lnTo>
                  <a:lnTo>
                    <a:pt x="8692896" y="2676906"/>
                  </a:lnTo>
                  <a:lnTo>
                    <a:pt x="8699754" y="2676906"/>
                  </a:lnTo>
                  <a:lnTo>
                    <a:pt x="8699754" y="1869948"/>
                  </a:lnTo>
                  <a:lnTo>
                    <a:pt x="8699754" y="1012698"/>
                  </a:lnTo>
                  <a:lnTo>
                    <a:pt x="8699754" y="155448"/>
                  </a:lnTo>
                  <a:lnTo>
                    <a:pt x="869975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82165" y="1360424"/>
            <a:ext cx="8529320" cy="487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645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40" dirty="0">
                <a:latin typeface="Times New Roman"/>
                <a:cs typeface="Times New Roman"/>
              </a:rPr>
              <a:t>Two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channels,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one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dirty="0">
                <a:latin typeface="Times New Roman"/>
                <a:cs typeface="Times New Roman"/>
              </a:rPr>
              <a:t> 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of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100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kbps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and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another with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-5" dirty="0">
                <a:latin typeface="Times New Roman"/>
                <a:cs typeface="Times New Roman"/>
              </a:rPr>
              <a:t>bit rate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200 kbps, are </a:t>
            </a:r>
            <a:r>
              <a:rPr sz="2800" b="1" i="1" dirty="0">
                <a:latin typeface="Times New Roman"/>
                <a:cs typeface="Times New Roman"/>
              </a:rPr>
              <a:t>to be </a:t>
            </a:r>
            <a:r>
              <a:rPr sz="2800" b="1" i="1" spc="-5" dirty="0">
                <a:latin typeface="Times New Roman"/>
                <a:cs typeface="Times New Roman"/>
              </a:rPr>
              <a:t>multiplexed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How this can be achieved? What is the frame rate? What </a:t>
            </a:r>
            <a:r>
              <a:rPr sz="2800" b="1" i="1" dirty="0">
                <a:latin typeface="Times New Roman"/>
                <a:cs typeface="Times New Roman"/>
              </a:rPr>
              <a:t> is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duration?</a:t>
            </a:r>
            <a:r>
              <a:rPr sz="2800" b="1" i="1" spc="-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What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rate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link?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can allocate one slot </a:t>
            </a:r>
            <a:r>
              <a:rPr sz="2800" b="1" i="1" dirty="0">
                <a:latin typeface="Times New Roman"/>
                <a:cs typeface="Times New Roman"/>
              </a:rPr>
              <a:t>to </a:t>
            </a:r>
            <a:r>
              <a:rPr sz="2800" b="1" i="1" spc="-5" dirty="0">
                <a:latin typeface="Times New Roman"/>
                <a:cs typeface="Times New Roman"/>
              </a:rPr>
              <a:t>the first channel and two slots </a:t>
            </a:r>
            <a:r>
              <a:rPr sz="2800" b="1" i="1" dirty="0">
                <a:latin typeface="Times New Roman"/>
                <a:cs typeface="Times New Roman"/>
              </a:rPr>
              <a:t> to </a:t>
            </a:r>
            <a:r>
              <a:rPr sz="2800" b="1" i="1" spc="-5" dirty="0">
                <a:latin typeface="Times New Roman"/>
                <a:cs typeface="Times New Roman"/>
              </a:rPr>
              <a:t>the second channel. Each frame carries </a:t>
            </a:r>
            <a:r>
              <a:rPr sz="2800" b="1" i="1" dirty="0">
                <a:latin typeface="Times New Roman"/>
                <a:cs typeface="Times New Roman"/>
              </a:rPr>
              <a:t>3 </a:t>
            </a:r>
            <a:r>
              <a:rPr sz="2800" b="1" i="1" spc="-5" dirty="0">
                <a:latin typeface="Times New Roman"/>
                <a:cs typeface="Times New Roman"/>
              </a:rPr>
              <a:t>bits.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frame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100,000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frames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per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second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because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it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carries</a:t>
            </a:r>
            <a:endParaRPr sz="28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0000"/>
              </a:lnSpc>
            </a:pP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from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first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100,000 </a:t>
            </a:r>
            <a:r>
              <a:rPr sz="2800" b="1" i="1" dirty="0">
                <a:latin typeface="Times New Roman"/>
                <a:cs typeface="Times New Roman"/>
              </a:rPr>
              <a:t> frames/s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× 3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per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frame,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or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300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kbps.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4404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6.23	</a:t>
            </a:r>
            <a:r>
              <a:rPr sz="2000" i="1" spc="-5" dirty="0">
                <a:latin typeface="Times New Roman"/>
                <a:cs typeface="Times New Roman"/>
              </a:rPr>
              <a:t>Digital</a:t>
            </a:r>
            <a:r>
              <a:rPr sz="2000" i="1" spc="-5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hierarchy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73365" y="2260854"/>
            <a:ext cx="8364855" cy="3727450"/>
            <a:chOff x="1173365" y="2260854"/>
            <a:chExt cx="8364855" cy="3727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3365" y="2260854"/>
              <a:ext cx="8364473" cy="15171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365" y="2920746"/>
              <a:ext cx="8364473" cy="1714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3365" y="3777996"/>
              <a:ext cx="8364473" cy="1714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3365" y="4635245"/>
              <a:ext cx="8364473" cy="13525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3365" y="5492495"/>
              <a:ext cx="8364473" cy="4953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1303" y="2428747"/>
            <a:ext cx="3383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7310" algn="l"/>
              </a:tabLst>
            </a:pPr>
            <a:r>
              <a:rPr sz="2400" spc="-50" dirty="0">
                <a:solidFill>
                  <a:srgbClr val="3333CC"/>
                </a:solidFill>
              </a:rPr>
              <a:t>Table</a:t>
            </a:r>
            <a:r>
              <a:rPr sz="2400" spc="-5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6.1	</a:t>
            </a:r>
            <a:r>
              <a:rPr sz="2000" i="1" spc="-5" dirty="0">
                <a:latin typeface="Times New Roman"/>
                <a:cs typeface="Times New Roman"/>
              </a:rPr>
              <a:t>DS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and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line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rates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119" y="2920745"/>
            <a:ext cx="7741919" cy="17716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5841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6.24	</a:t>
            </a:r>
            <a:r>
              <a:rPr sz="2000" i="1" spc="-65" dirty="0">
                <a:latin typeface="Times New Roman"/>
                <a:cs typeface="Times New Roman"/>
              </a:rPr>
              <a:t>T-1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line for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multiplexing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telephone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lines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199" y="2033777"/>
            <a:ext cx="8610600" cy="34876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6785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6.25	</a:t>
            </a:r>
            <a:r>
              <a:rPr sz="2000" i="1" spc="-65" dirty="0">
                <a:latin typeface="Times New Roman"/>
                <a:cs typeface="Times New Roman"/>
              </a:rPr>
              <a:t>T-1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frame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structure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317" y="1787651"/>
            <a:ext cx="7085076" cy="454685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48</a:t>
            </a:fld>
            <a:endParaRPr spc="-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3793" y="2047747"/>
            <a:ext cx="2550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7310" algn="l"/>
              </a:tabLst>
            </a:pPr>
            <a:r>
              <a:rPr sz="2400" spc="-50" dirty="0">
                <a:solidFill>
                  <a:srgbClr val="3333CC"/>
                </a:solidFill>
              </a:rPr>
              <a:t>Table</a:t>
            </a:r>
            <a:r>
              <a:rPr sz="2400" spc="-5" dirty="0">
                <a:solidFill>
                  <a:srgbClr val="3333CC"/>
                </a:solidFill>
              </a:rPr>
              <a:t> </a:t>
            </a:r>
            <a:r>
              <a:rPr sz="2400" dirty="0">
                <a:solidFill>
                  <a:srgbClr val="3333CC"/>
                </a:solidFill>
              </a:rPr>
              <a:t>6.2	</a:t>
            </a:r>
            <a:r>
              <a:rPr sz="2000" i="1" spc="-5" dirty="0">
                <a:latin typeface="Times New Roman"/>
                <a:cs typeface="Times New Roman"/>
              </a:rPr>
              <a:t>E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line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rates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4569" y="2560320"/>
            <a:ext cx="5851398" cy="24406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49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426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6.2	</a:t>
            </a:r>
            <a:r>
              <a:rPr sz="2000" i="1" spc="-5" dirty="0">
                <a:latin typeface="Times New Roman"/>
                <a:cs typeface="Times New Roman"/>
              </a:rPr>
              <a:t>Categories of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multiplexing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647" y="2740151"/>
            <a:ext cx="8317992" cy="240944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6.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5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92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6.26	</a:t>
            </a:r>
            <a:r>
              <a:rPr sz="2000" i="1" spc="-5" dirty="0">
                <a:latin typeface="Times New Roman"/>
                <a:cs typeface="Times New Roman"/>
              </a:rPr>
              <a:t>TDM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slot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comparison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039" y="2048255"/>
            <a:ext cx="6390132" cy="432054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50</a:t>
            </a:fld>
            <a:endParaRPr spc="-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158875" algn="l"/>
              </a:tabLst>
            </a:pPr>
            <a:r>
              <a:rPr spc="-5" dirty="0"/>
              <a:t>6-1	SPREAD</a:t>
            </a:r>
            <a:r>
              <a:rPr spc="-25" dirty="0"/>
              <a:t> </a:t>
            </a:r>
            <a:r>
              <a:rPr spc="-5" dirty="0"/>
              <a:t>SPECTRUM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140335"/>
            <a:chOff x="774839" y="1206246"/>
            <a:chExt cx="9144000" cy="140335"/>
          </a:xfrm>
        </p:grpSpPr>
        <p:sp>
          <p:nvSpPr>
            <p:cNvPr id="7" name="object 7"/>
            <p:cNvSpPr/>
            <p:nvPr/>
          </p:nvSpPr>
          <p:spPr>
            <a:xfrm>
              <a:off x="774839" y="1206246"/>
              <a:ext cx="9144000" cy="133350"/>
            </a:xfrm>
            <a:custGeom>
              <a:avLst/>
              <a:gdLst/>
              <a:ahLst/>
              <a:cxnLst/>
              <a:rect l="l" t="t" r="r" b="b"/>
              <a:pathLst>
                <a:path w="9144000" h="133350">
                  <a:moveTo>
                    <a:pt x="9144000" y="133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133350"/>
                  </a:lnTo>
                  <a:lnTo>
                    <a:pt x="9144000" y="133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140335"/>
            </a:xfrm>
            <a:custGeom>
              <a:avLst/>
              <a:gdLst/>
              <a:ahLst/>
              <a:cxnLst/>
              <a:rect l="l" t="t" r="r" b="b"/>
              <a:pathLst>
                <a:path w="9144000" h="140334">
                  <a:moveTo>
                    <a:pt x="6858" y="127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127254"/>
                  </a:lnTo>
                  <a:lnTo>
                    <a:pt x="6858" y="127254"/>
                  </a:lnTo>
                  <a:close/>
                </a:path>
                <a:path w="9144000" h="140334">
                  <a:moveTo>
                    <a:pt x="9143987" y="127253"/>
                  </a:moveTo>
                  <a:lnTo>
                    <a:pt x="0" y="127254"/>
                  </a:lnTo>
                  <a:lnTo>
                    <a:pt x="6858" y="133350"/>
                  </a:lnTo>
                  <a:lnTo>
                    <a:pt x="6858" y="140208"/>
                  </a:lnTo>
                  <a:lnTo>
                    <a:pt x="9137904" y="140207"/>
                  </a:lnTo>
                  <a:lnTo>
                    <a:pt x="9137904" y="133350"/>
                  </a:lnTo>
                  <a:lnTo>
                    <a:pt x="9143987" y="127253"/>
                  </a:lnTo>
                  <a:close/>
                </a:path>
                <a:path w="9144000" h="140334">
                  <a:moveTo>
                    <a:pt x="6858" y="140208"/>
                  </a:moveTo>
                  <a:lnTo>
                    <a:pt x="6858" y="133350"/>
                  </a:lnTo>
                  <a:lnTo>
                    <a:pt x="0" y="127254"/>
                  </a:lnTo>
                  <a:lnTo>
                    <a:pt x="0" y="140208"/>
                  </a:lnTo>
                  <a:lnTo>
                    <a:pt x="6858" y="140208"/>
                  </a:lnTo>
                  <a:close/>
                </a:path>
                <a:path w="9144000" h="140334">
                  <a:moveTo>
                    <a:pt x="9144000" y="140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127253"/>
                  </a:lnTo>
                  <a:lnTo>
                    <a:pt x="9143987" y="127253"/>
                  </a:lnTo>
                  <a:lnTo>
                    <a:pt x="9143987" y="140207"/>
                  </a:lnTo>
                  <a:close/>
                </a:path>
                <a:path w="9144000" h="140334">
                  <a:moveTo>
                    <a:pt x="9143987" y="140207"/>
                  </a:moveTo>
                  <a:lnTo>
                    <a:pt x="9143987" y="127253"/>
                  </a:lnTo>
                  <a:lnTo>
                    <a:pt x="9137904" y="133350"/>
                  </a:lnTo>
                  <a:lnTo>
                    <a:pt x="9137904" y="140207"/>
                  </a:lnTo>
                  <a:lnTo>
                    <a:pt x="9143987" y="140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74839" y="2062745"/>
            <a:ext cx="9144000" cy="1715770"/>
          </a:xfrm>
          <a:custGeom>
            <a:avLst/>
            <a:gdLst/>
            <a:ahLst/>
            <a:cxnLst/>
            <a:rect l="l" t="t" r="r" b="b"/>
            <a:pathLst>
              <a:path w="9144000" h="1715770">
                <a:moveTo>
                  <a:pt x="9144000" y="0"/>
                </a:moveTo>
                <a:lnTo>
                  <a:pt x="0" y="0"/>
                </a:lnTo>
                <a:lnTo>
                  <a:pt x="0" y="857250"/>
                </a:lnTo>
                <a:lnTo>
                  <a:pt x="0" y="858012"/>
                </a:lnTo>
                <a:lnTo>
                  <a:pt x="0" y="1715262"/>
                </a:lnTo>
                <a:lnTo>
                  <a:pt x="9144000" y="1715262"/>
                </a:lnTo>
                <a:lnTo>
                  <a:pt x="9144000" y="858012"/>
                </a:lnTo>
                <a:lnTo>
                  <a:pt x="9144000" y="85725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82173" y="1361186"/>
            <a:ext cx="8071484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In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spread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spectrum</a:t>
            </a:r>
            <a:r>
              <a:rPr sz="2800" b="1" i="1" dirty="0">
                <a:latin typeface="Times New Roman"/>
                <a:cs typeface="Times New Roman"/>
              </a:rPr>
              <a:t> (SS),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combine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signals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from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different </a:t>
            </a:r>
            <a:r>
              <a:rPr sz="2800" b="1" i="1" spc="-5" dirty="0">
                <a:latin typeface="Times New Roman"/>
                <a:cs typeface="Times New Roman"/>
              </a:rPr>
              <a:t>sources to fit </a:t>
            </a:r>
            <a:r>
              <a:rPr sz="2800" b="1" i="1" dirty="0">
                <a:latin typeface="Times New Roman"/>
                <a:cs typeface="Times New Roman"/>
              </a:rPr>
              <a:t>into a </a:t>
            </a:r>
            <a:r>
              <a:rPr sz="2800" b="1" i="1" spc="-5" dirty="0">
                <a:latin typeface="Times New Roman"/>
                <a:cs typeface="Times New Roman"/>
              </a:rPr>
              <a:t>larger bandwidth, </a:t>
            </a:r>
            <a:r>
              <a:rPr sz="2800" b="1" i="1" dirty="0">
                <a:latin typeface="Times New Roman"/>
                <a:cs typeface="Times New Roman"/>
              </a:rPr>
              <a:t>but </a:t>
            </a:r>
            <a:r>
              <a:rPr sz="2800" b="1" i="1" spc="-5" dirty="0">
                <a:latin typeface="Times New Roman"/>
                <a:cs typeface="Times New Roman"/>
              </a:rPr>
              <a:t>our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goals are to prevent eavesdropping and jamming. </a:t>
            </a:r>
            <a:r>
              <a:rPr sz="2800" b="1" i="1" spc="-260" dirty="0">
                <a:latin typeface="Times New Roman"/>
                <a:cs typeface="Times New Roman"/>
              </a:rPr>
              <a:t>To </a:t>
            </a:r>
            <a:r>
              <a:rPr sz="2800" b="1" i="1" spc="-254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achieve these goals, spread spectrum techniques add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redundancy.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839" y="54917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3999" y="858012"/>
                </a:moveTo>
                <a:lnTo>
                  <a:pt x="9143999" y="0"/>
                </a:lnTo>
                <a:lnTo>
                  <a:pt x="0" y="0"/>
                </a:lnTo>
                <a:lnTo>
                  <a:pt x="0" y="858012"/>
                </a:lnTo>
                <a:lnTo>
                  <a:pt x="9143999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05973" y="4606730"/>
            <a:ext cx="7245350" cy="129413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6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Frequency</a:t>
            </a:r>
            <a:r>
              <a:rPr sz="24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Hopping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Spread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Spectrum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(FHSS)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Direct</a:t>
            </a:r>
            <a:r>
              <a:rPr sz="24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Sequence</a:t>
            </a:r>
            <a:r>
              <a:rPr sz="2400" b="1" spc="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Spread</a:t>
            </a:r>
            <a:r>
              <a:rPr sz="24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Spectrum</a:t>
            </a:r>
            <a:r>
              <a:rPr sz="2400" b="1" spc="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Synchronous</a:t>
            </a:r>
            <a:r>
              <a:rPr sz="2400" b="1" spc="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(DSSS)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51</a:t>
            </a:fld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399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6.27	</a:t>
            </a:r>
            <a:r>
              <a:rPr sz="2000" i="1" spc="-5" dirty="0">
                <a:latin typeface="Times New Roman"/>
                <a:cs typeface="Times New Roman"/>
              </a:rPr>
              <a:t>Spread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spectrum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9199" y="2700527"/>
            <a:ext cx="7787640" cy="305866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6350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6.28	</a:t>
            </a:r>
            <a:r>
              <a:rPr sz="2000" i="1" spc="-5" dirty="0">
                <a:latin typeface="Times New Roman"/>
                <a:cs typeface="Times New Roman"/>
              </a:rPr>
              <a:t>Frequency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hopping spread spectrum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(FHSS)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939" y="2042922"/>
            <a:ext cx="7277100" cy="44020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53</a:t>
            </a:fld>
            <a:endParaRPr spc="-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4734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6.29	</a:t>
            </a:r>
            <a:r>
              <a:rPr sz="2000" i="1" spc="-5" dirty="0">
                <a:latin typeface="Times New Roman"/>
                <a:cs typeface="Times New Roman"/>
              </a:rPr>
              <a:t>Frequency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selection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FHSS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439" y="1949195"/>
            <a:ext cx="7322057" cy="435940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54</a:t>
            </a:fld>
            <a:endParaRPr spc="-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2976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6.30	</a:t>
            </a:r>
            <a:r>
              <a:rPr sz="2000" i="1" spc="-5" dirty="0">
                <a:latin typeface="Times New Roman"/>
                <a:cs typeface="Times New Roman"/>
              </a:rPr>
              <a:t>FHSS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cycles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5271" y="2025395"/>
            <a:ext cx="6982968" cy="438835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654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6.31	</a:t>
            </a:r>
            <a:r>
              <a:rPr sz="2000" i="1" spc="-5" dirty="0">
                <a:latin typeface="Times New Roman"/>
                <a:cs typeface="Times New Roman"/>
              </a:rPr>
              <a:t>Bandwidth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sharing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439" y="2351532"/>
            <a:ext cx="8657081" cy="386486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56</a:t>
            </a:fld>
            <a:endParaRPr spc="-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2249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0" dirty="0">
                <a:solidFill>
                  <a:srgbClr val="3333CC"/>
                </a:solidFill>
              </a:rPr>
              <a:t>Figu</a:t>
            </a:r>
            <a:r>
              <a:rPr sz="2400" spc="-45" dirty="0">
                <a:solidFill>
                  <a:srgbClr val="3333CC"/>
                </a:solidFill>
              </a:rPr>
              <a:t>r</a:t>
            </a:r>
            <a:r>
              <a:rPr sz="2400" spc="-5" dirty="0">
                <a:solidFill>
                  <a:srgbClr val="3333CC"/>
                </a:solidFill>
              </a:rPr>
              <a:t>e</a:t>
            </a:r>
            <a:r>
              <a:rPr sz="2400" spc="-15" dirty="0">
                <a:solidFill>
                  <a:srgbClr val="3333CC"/>
                </a:solidFill>
              </a:rPr>
              <a:t> </a:t>
            </a:r>
            <a:r>
              <a:rPr sz="2400" spc="-10" dirty="0">
                <a:solidFill>
                  <a:srgbClr val="3333CC"/>
                </a:solidFill>
              </a:rPr>
              <a:t>6.3</a:t>
            </a:r>
            <a:r>
              <a:rPr sz="2400" spc="-5" dirty="0">
                <a:solidFill>
                  <a:srgbClr val="3333CC"/>
                </a:solidFill>
              </a:rPr>
              <a:t>2	</a:t>
            </a:r>
            <a:r>
              <a:rPr sz="2000" i="1" spc="-10" dirty="0">
                <a:latin typeface="Times New Roman"/>
                <a:cs typeface="Times New Roman"/>
              </a:rPr>
              <a:t>DSSS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471" y="2839973"/>
            <a:ext cx="8125968" cy="276682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57</a:t>
            </a:fld>
            <a:endParaRPr spc="-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189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6.33	</a:t>
            </a:r>
            <a:r>
              <a:rPr sz="2000" i="1" spc="-5" dirty="0">
                <a:latin typeface="Times New Roman"/>
                <a:cs typeface="Times New Roman"/>
              </a:rPr>
              <a:t>DSSS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example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039" y="2406395"/>
            <a:ext cx="8875776" cy="351967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pc="-5" dirty="0"/>
              <a:t>6.</a:t>
            </a:r>
            <a:fld id="{81D60167-4931-47E6-BA6A-407CBD079E47}" type="slidenum">
              <a:rPr spc="-5" dirty="0"/>
              <a:t>58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4908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6.3	</a:t>
            </a:r>
            <a:r>
              <a:rPr sz="2000" i="1" spc="-5" dirty="0">
                <a:latin typeface="Times New Roman"/>
                <a:cs typeface="Times New Roman"/>
              </a:rPr>
              <a:t>Frequency-division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multiplexing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239" y="2967227"/>
            <a:ext cx="8793480" cy="225856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6.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6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4123" y="2622295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4839" y="2919983"/>
            <a:ext cx="9144000" cy="1715770"/>
            <a:chOff x="774839" y="2919983"/>
            <a:chExt cx="9144000" cy="1715770"/>
          </a:xfrm>
        </p:grpSpPr>
        <p:sp>
          <p:nvSpPr>
            <p:cNvPr id="4" name="object 4"/>
            <p:cNvSpPr/>
            <p:nvPr/>
          </p:nvSpPr>
          <p:spPr>
            <a:xfrm>
              <a:off x="774839" y="291998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2039" y="3282695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0139" y="3412997"/>
              <a:ext cx="8077200" cy="365125"/>
            </a:xfrm>
            <a:custGeom>
              <a:avLst/>
              <a:gdLst/>
              <a:ahLst/>
              <a:cxnLst/>
              <a:rect l="l" t="t" r="r" b="b"/>
              <a:pathLst>
                <a:path w="8077200" h="365125">
                  <a:moveTo>
                    <a:pt x="8077200" y="364998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364998"/>
                  </a:lnTo>
                  <a:lnTo>
                    <a:pt x="8077200" y="364998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2039" y="2920745"/>
              <a:ext cx="1143000" cy="2476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4839" y="3777233"/>
              <a:ext cx="9144000" cy="858519"/>
            </a:xfrm>
            <a:custGeom>
              <a:avLst/>
              <a:gdLst/>
              <a:ahLst/>
              <a:cxnLst/>
              <a:rect l="l" t="t" r="r" b="b"/>
              <a:pathLst>
                <a:path w="9144000" h="858520">
                  <a:moveTo>
                    <a:pt x="9144000" y="85801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8012"/>
                  </a:lnTo>
                  <a:lnTo>
                    <a:pt x="9144000" y="8580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4325" y="4501895"/>
              <a:ext cx="8153400" cy="76200"/>
            </a:xfrm>
            <a:custGeom>
              <a:avLst/>
              <a:gdLst/>
              <a:ahLst/>
              <a:cxnLst/>
              <a:rect l="l" t="t" r="r" b="b"/>
              <a:pathLst>
                <a:path w="8153400" h="76200">
                  <a:moveTo>
                    <a:pt x="8153400" y="76200"/>
                  </a:moveTo>
                  <a:lnTo>
                    <a:pt x="81534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8153400" y="76200"/>
                  </a:lnTo>
                  <a:close/>
                </a:path>
              </a:pathLst>
            </a:custGeom>
            <a:solidFill>
              <a:srgbClr val="00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0139" y="3777233"/>
              <a:ext cx="8077200" cy="702945"/>
            </a:xfrm>
            <a:custGeom>
              <a:avLst/>
              <a:gdLst/>
              <a:ahLst/>
              <a:cxnLst/>
              <a:rect l="l" t="t" r="r" b="b"/>
              <a:pathLst>
                <a:path w="8077200" h="702945">
                  <a:moveTo>
                    <a:pt x="8077200" y="702563"/>
                  </a:moveTo>
                  <a:lnTo>
                    <a:pt x="8077200" y="0"/>
                  </a:lnTo>
                  <a:lnTo>
                    <a:pt x="0" y="0"/>
                  </a:lnTo>
                  <a:lnTo>
                    <a:pt x="0" y="702564"/>
                  </a:lnTo>
                  <a:lnTo>
                    <a:pt x="8077200" y="702563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62590" y="3435350"/>
            <a:ext cx="789432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9655" marR="5080" indent="-103759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latin typeface="Arial"/>
                <a:cs typeface="Arial"/>
              </a:rPr>
              <a:t>FDM is an analog multiplexing technique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that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combines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analog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signals.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6.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7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2910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6.4	</a:t>
            </a:r>
            <a:r>
              <a:rPr sz="2000" i="1" spc="-5" dirty="0">
                <a:latin typeface="Times New Roman"/>
                <a:cs typeface="Times New Roman"/>
              </a:rPr>
              <a:t>FDM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9293" y="2322576"/>
            <a:ext cx="8254745" cy="374142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6.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8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4635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645" algn="l"/>
              </a:tabLst>
            </a:pPr>
            <a:r>
              <a:rPr sz="2400" spc="-15" dirty="0">
                <a:solidFill>
                  <a:srgbClr val="3333CC"/>
                </a:solidFill>
              </a:rPr>
              <a:t>Figure</a:t>
            </a:r>
            <a:r>
              <a:rPr sz="2400" spc="-5" dirty="0">
                <a:solidFill>
                  <a:srgbClr val="3333CC"/>
                </a:solidFill>
              </a:rPr>
              <a:t> 6.5	</a:t>
            </a:r>
            <a:r>
              <a:rPr sz="2000" i="1" spc="-5" dirty="0">
                <a:latin typeface="Times New Roman"/>
                <a:cs typeface="Times New Roman"/>
              </a:rPr>
              <a:t>FDM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demultiplexing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example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541" y="2219705"/>
            <a:ext cx="8556497" cy="369189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573" y="6860953"/>
            <a:ext cx="40386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6.</a:t>
            </a:r>
            <a:fld id="{81D60167-4931-47E6-BA6A-407CBD079E47}" type="slidenum">
              <a:rPr sz="2000" b="1" spc="-5" dirty="0">
                <a:solidFill>
                  <a:srgbClr val="1B1B1B"/>
                </a:solidFill>
                <a:latin typeface="Arial"/>
                <a:cs typeface="Arial"/>
              </a:rPr>
              <a:t>9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2178</Words>
  <Application>Microsoft Office PowerPoint</Application>
  <PresentationFormat>Custom</PresentationFormat>
  <Paragraphs>199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Times New Roman</vt:lpstr>
      <vt:lpstr>Office Theme</vt:lpstr>
      <vt:lpstr>PowerPoint Presentation</vt:lpstr>
      <vt:lpstr>Note</vt:lpstr>
      <vt:lpstr>6-1 MULTIPLEXING</vt:lpstr>
      <vt:lpstr>Figure 6.1 Dividing a link into channels</vt:lpstr>
      <vt:lpstr>Figure 6.2 Categories of multiplexing</vt:lpstr>
      <vt:lpstr>Figure 6.3 Frequency-division multiplexing</vt:lpstr>
      <vt:lpstr>PowerPoint Presentation</vt:lpstr>
      <vt:lpstr>Figure 6.4 FDM process</vt:lpstr>
      <vt:lpstr>Figure 6.5 FDM demultiplexing example</vt:lpstr>
      <vt:lpstr>Example 6.1</vt:lpstr>
      <vt:lpstr>Figure 6.6 Example 6.1</vt:lpstr>
      <vt:lpstr>Example 6.2</vt:lpstr>
      <vt:lpstr>Figure 6.7 Example 6.2</vt:lpstr>
      <vt:lpstr>Example 6.3</vt:lpstr>
      <vt:lpstr>Figure 6.8 Example 6.3</vt:lpstr>
      <vt:lpstr>Figure 6.9 Analog hierarchy</vt:lpstr>
      <vt:lpstr>Example 6.4</vt:lpstr>
      <vt:lpstr>Figure 6.10 Wavelength-division multiplexing</vt:lpstr>
      <vt:lpstr>PowerPoint Presentation</vt:lpstr>
      <vt:lpstr>Figure 6.11 Prisms in wavelength-division multiplexing and demultiplexing</vt:lpstr>
      <vt:lpstr>Figure 6.12 TDM</vt:lpstr>
      <vt:lpstr>Note</vt:lpstr>
      <vt:lpstr>Figure 6.13 Synchronous time-division multiplexing</vt:lpstr>
      <vt:lpstr>Note</vt:lpstr>
      <vt:lpstr>Example 6.5</vt:lpstr>
      <vt:lpstr>Example 6.5 (continued)</vt:lpstr>
      <vt:lpstr>Example 6.6</vt:lpstr>
      <vt:lpstr>Example 6.6 (continued)</vt:lpstr>
      <vt:lpstr>Figure 6.14 Example 6.6</vt:lpstr>
      <vt:lpstr>Example 6.7</vt:lpstr>
      <vt:lpstr>Example 6.7 (continued)</vt:lpstr>
      <vt:lpstr>Figure 6.15 Interleaving</vt:lpstr>
      <vt:lpstr>Example 6.8</vt:lpstr>
      <vt:lpstr>Figure 6.16 Example 6.8</vt:lpstr>
      <vt:lpstr>Example 6.9</vt:lpstr>
      <vt:lpstr>Figure 6.17 Example 6.9</vt:lpstr>
      <vt:lpstr>Figure 6.18 Empty slots</vt:lpstr>
      <vt:lpstr>Figure 6.19 Multilevel multiplexing</vt:lpstr>
      <vt:lpstr>Figure 6.20 Multiple-slot multiplexing</vt:lpstr>
      <vt:lpstr>Figure 6.21 Pulse stuffing</vt:lpstr>
      <vt:lpstr>Figure 6.22 Framing bits</vt:lpstr>
      <vt:lpstr>Example 6.10</vt:lpstr>
      <vt:lpstr>Example 6.10 (continued)</vt:lpstr>
      <vt:lpstr>Example 6.11</vt:lpstr>
      <vt:lpstr>Figure 6.23 Digital hierarchy</vt:lpstr>
      <vt:lpstr>Table 6.1 DS and T line rates</vt:lpstr>
      <vt:lpstr>Figure 6.24 T-1 line for multiplexing telephone lines</vt:lpstr>
      <vt:lpstr>Figure 6.25 T-1 frame structure</vt:lpstr>
      <vt:lpstr>Table 6.2 E line rates</vt:lpstr>
      <vt:lpstr>Figure 6.26 TDM slot comparison</vt:lpstr>
      <vt:lpstr>6-1 SPREAD SPECTRUM</vt:lpstr>
      <vt:lpstr>Figure 6.27 Spread spectrum</vt:lpstr>
      <vt:lpstr>Figure 6.28 Frequency hopping spread spectrum (FHSS)</vt:lpstr>
      <vt:lpstr>Figure 6.29 Frequency selection in FHSS</vt:lpstr>
      <vt:lpstr>Figure 6.30 FHSS cycles</vt:lpstr>
      <vt:lpstr>Figure 6.31 Bandwidth sharing</vt:lpstr>
      <vt:lpstr>Figure 6.32 DSSS</vt:lpstr>
      <vt:lpstr>Figure 6.33 DSSS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ch06.ppt [Compatibility Mode]</dc:title>
  <dc:creator>Noi</dc:creator>
  <cp:lastModifiedBy>PRS</cp:lastModifiedBy>
  <cp:revision>2</cp:revision>
  <dcterms:created xsi:type="dcterms:W3CDTF">2023-12-06T14:20:47Z</dcterms:created>
  <dcterms:modified xsi:type="dcterms:W3CDTF">2023-12-06T14:25:38Z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2009-06-18T00:00:00Z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2023-12-06T00:00:00Z</vt:filetime>
  </property>
</Properties>
</file>