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471" r:id="rId2"/>
    <p:sldId id="479" r:id="rId3"/>
    <p:sldId id="630" r:id="rId4"/>
    <p:sldId id="264" r:id="rId5"/>
    <p:sldId id="591" r:id="rId6"/>
    <p:sldId id="609" r:id="rId7"/>
    <p:sldId id="478" r:id="rId8"/>
    <p:sldId id="629" r:id="rId9"/>
    <p:sldId id="265" r:id="rId10"/>
    <p:sldId id="592" r:id="rId11"/>
    <p:sldId id="610" r:id="rId12"/>
    <p:sldId id="477" r:id="rId13"/>
    <p:sldId id="628" r:id="rId14"/>
    <p:sldId id="266" r:id="rId15"/>
    <p:sldId id="594" r:id="rId16"/>
    <p:sldId id="611" r:id="rId17"/>
    <p:sldId id="476" r:id="rId18"/>
    <p:sldId id="627" r:id="rId19"/>
    <p:sldId id="267" r:id="rId20"/>
    <p:sldId id="596" r:id="rId21"/>
    <p:sldId id="612" r:id="rId22"/>
    <p:sldId id="475" r:id="rId23"/>
    <p:sldId id="626" r:id="rId24"/>
    <p:sldId id="268" r:id="rId25"/>
    <p:sldId id="598" r:id="rId26"/>
    <p:sldId id="623" r:id="rId27"/>
    <p:sldId id="474" r:id="rId28"/>
    <p:sldId id="625" r:id="rId29"/>
    <p:sldId id="269" r:id="rId30"/>
    <p:sldId id="599" r:id="rId31"/>
    <p:sldId id="613" r:id="rId32"/>
    <p:sldId id="473" r:id="rId33"/>
    <p:sldId id="624" r:id="rId34"/>
    <p:sldId id="270" r:id="rId35"/>
    <p:sldId id="600" r:id="rId36"/>
    <p:sldId id="614" r:id="rId37"/>
    <p:sldId id="601" r:id="rId38"/>
    <p:sldId id="631" r:id="rId39"/>
    <p:sldId id="632" r:id="rId40"/>
    <p:sldId id="472" r:id="rId41"/>
    <p:sldId id="590" r:id="rId42"/>
    <p:sldId id="57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2" autoAdjust="0"/>
    <p:restoredTop sz="94660"/>
  </p:normalViewPr>
  <p:slideViewPr>
    <p:cSldViewPr snapToGrid="0">
      <p:cViewPr varScale="1">
        <p:scale>
          <a:sx n="100" d="100"/>
          <a:sy n="100" d="100"/>
        </p:scale>
        <p:origin x="114"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814BE-78F1-4709-A365-5C7B19BA7B00}" type="datetimeFigureOut">
              <a:rPr lang="en-US" smtClean="0"/>
              <a:t>11/29/2023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E75691-E7E9-4FDA-9E24-D9BD03A7E6AD}" type="slidenum">
              <a:rPr lang="en-US" smtClean="0"/>
              <a:t>‹#›</a:t>
            </a:fld>
            <a:endParaRPr lang="en-US"/>
          </a:p>
        </p:txBody>
      </p:sp>
    </p:spTree>
    <p:extLst>
      <p:ext uri="{BB962C8B-B14F-4D97-AF65-F5344CB8AC3E}">
        <p14:creationId xmlns:p14="http://schemas.microsoft.com/office/powerpoint/2010/main" val="2436139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404FDAC-94E1-413B-9F09-7FA0EC33F61D}"/>
              </a:ext>
            </a:extLst>
          </p:cNvPr>
          <p:cNvSpPr>
            <a:spLocks noGrp="1" noChangeArrowheads="1"/>
          </p:cNvSpPr>
          <p:nvPr>
            <p:ph type="sldNum" sz="quarter" idx="5"/>
          </p:nvPr>
        </p:nvSpPr>
        <p:spPr>
          <a:ln/>
        </p:spPr>
        <p:txBody>
          <a:bodyPr/>
          <a:lstStyle/>
          <a:p>
            <a:fld id="{B24DA3EC-8839-45D7-8882-984A119A851D}" type="slidenum">
              <a:rPr lang="en-US" altLang="en-US"/>
              <a:pPr/>
              <a:t>1</a:t>
            </a:fld>
            <a:endParaRPr lang="en-US" altLang="en-US"/>
          </a:p>
        </p:txBody>
      </p:sp>
      <p:sp>
        <p:nvSpPr>
          <p:cNvPr id="510978" name="Rectangle 2">
            <a:extLst>
              <a:ext uri="{FF2B5EF4-FFF2-40B4-BE49-F238E27FC236}">
                <a16:creationId xmlns:a16="http://schemas.microsoft.com/office/drawing/2014/main" id="{0C1604CC-08FD-4D5A-B1C3-B8568145BF48}"/>
              </a:ext>
            </a:extLst>
          </p:cNvPr>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10979" name="Rectangle 3">
            <a:extLst>
              <a:ext uri="{FF2B5EF4-FFF2-40B4-BE49-F238E27FC236}">
                <a16:creationId xmlns:a16="http://schemas.microsoft.com/office/drawing/2014/main" id="{80542AE7-A9B5-4C1C-BA87-DED5C7CC8306}"/>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ltLang="en-US">
                <a:latin typeface=" "/>
              </a:rPr>
              <a:t>The OSI model describes the flow of data in a network, from the lowest layer (the physical connections) up to the layer containing the user’s applications. Data going to and from the network is passed layer to layer. Each layer is able to communicate with the layer immediately above it and the layer immediately below it. This way, each layer is written as an efficient, streamlined software component. When a layer receives a packet of information, it checks the destination address, and if its own address is not there, it passes the packet to the next layer.</a:t>
            </a:r>
            <a:endParaRPr lang="en-US" altLang="en-US"/>
          </a:p>
          <a:p>
            <a:r>
              <a:rPr lang="en-US" altLang="en-US">
                <a:latin typeface=" "/>
              </a:rPr>
              <a:t>When two computers communicate on a network, the software at each layer on one computer assumes it is communicating with the same layer on the other computer. For example, the Transport layer of one computer communicates with the Transport layer on the other computer. The Transport layer on the first computer has no regard for how the communication actually passes through the lower layers of the first computer, across the physical media, and then up through the lower layers of the second computer.</a:t>
            </a:r>
            <a:endParaRPr lang="en-US" altLang="en-US"/>
          </a:p>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42A0B11-ACAC-4E60-AE52-2FFCE3FCB2E6}"/>
              </a:ext>
            </a:extLst>
          </p:cNvPr>
          <p:cNvSpPr>
            <a:spLocks noGrp="1" noChangeArrowheads="1"/>
          </p:cNvSpPr>
          <p:nvPr>
            <p:ph type="sldNum" sz="quarter" idx="5"/>
          </p:nvPr>
        </p:nvSpPr>
        <p:spPr>
          <a:ln/>
        </p:spPr>
        <p:txBody>
          <a:bodyPr/>
          <a:lstStyle/>
          <a:p>
            <a:fld id="{D3CE1ACA-CFE2-4942-B8F2-80B571E1B326}" type="slidenum">
              <a:rPr lang="en-US" altLang="en-US"/>
              <a:pPr/>
              <a:t>12</a:t>
            </a:fld>
            <a:endParaRPr lang="en-US" altLang="en-US"/>
          </a:p>
        </p:txBody>
      </p:sp>
      <p:sp>
        <p:nvSpPr>
          <p:cNvPr id="523266" name="Rectangle 2">
            <a:extLst>
              <a:ext uri="{FF2B5EF4-FFF2-40B4-BE49-F238E27FC236}">
                <a16:creationId xmlns:a16="http://schemas.microsoft.com/office/drawing/2014/main" id="{4B608DCE-DE0B-40FC-A2E8-F778DABD8ACF}"/>
              </a:ext>
            </a:extLst>
          </p:cNvPr>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23267" name="Rectangle 3">
            <a:extLst>
              <a:ext uri="{FF2B5EF4-FFF2-40B4-BE49-F238E27FC236}">
                <a16:creationId xmlns:a16="http://schemas.microsoft.com/office/drawing/2014/main" id="{C321434D-CCE7-48BC-A933-4EA15F98ECA7}"/>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ltLang="en-US"/>
              <a:t>The  Network Layer controls the subnet.</a:t>
            </a:r>
          </a:p>
          <a:p>
            <a:r>
              <a:rPr lang="en-US" altLang="en-US"/>
              <a:t>The key design issue is routing of data within the subnet.  Routing can be:</a:t>
            </a:r>
          </a:p>
          <a:p>
            <a:pPr>
              <a:buFontTx/>
              <a:buChar char="•"/>
            </a:pPr>
            <a:r>
              <a:rPr lang="en-US" altLang="en-US"/>
              <a:t>  based on static tables (rarely changed),</a:t>
            </a:r>
          </a:p>
          <a:p>
            <a:pPr>
              <a:buFontTx/>
              <a:buChar char="•"/>
            </a:pPr>
            <a:r>
              <a:rPr lang="en-US" altLang="en-US"/>
              <a:t>  determined at the start of each session, or</a:t>
            </a:r>
          </a:p>
          <a:p>
            <a:pPr>
              <a:buFontTx/>
              <a:buChar char="•"/>
            </a:pPr>
            <a:r>
              <a:rPr lang="en-US" altLang="en-US"/>
              <a:t>  highly dynamic: individually determined for each packet, reflecting the current network load.</a:t>
            </a:r>
          </a:p>
          <a:p>
            <a:r>
              <a:rPr lang="en-US" altLang="en-US"/>
              <a:t>Too many packets in the subnet simultaneously can form bottlenecks; this is dealt with by </a:t>
            </a:r>
            <a:r>
              <a:rPr lang="en-US" altLang="en-US" i="1"/>
              <a:t>congestion control</a:t>
            </a:r>
            <a:r>
              <a:rPr lang="en-US" altLang="en-US"/>
              <a:t> procedures in the Network Layer.</a:t>
            </a:r>
          </a:p>
          <a:p>
            <a:r>
              <a:rPr lang="en-US" altLang="en-US"/>
              <a:t>Accounting for subnet use is also typically the responsibility of the Network Layer.</a:t>
            </a:r>
          </a:p>
          <a:p>
            <a:r>
              <a:rPr lang="en-US" altLang="en-US"/>
              <a:t>When a packet travels from one network to another, address conversion may be necessary; this is also performed by the Network Layer.</a:t>
            </a:r>
          </a:p>
          <a:p>
            <a:r>
              <a:rPr lang="en-US" altLang="en-US"/>
              <a:t>In </a:t>
            </a:r>
            <a:r>
              <a:rPr lang="en-US" altLang="en-US" i="1"/>
              <a:t>Broadcast networks</a:t>
            </a:r>
            <a:r>
              <a:rPr lang="en-US" altLang="en-US"/>
              <a:t> (e.g. many LANs), the routing problem is very straightforward, and hence Layer 3 will be very simple, or even non-existent.</a:t>
            </a:r>
          </a:p>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8A2952D-6557-47B1-8313-0B15753FFB02}"/>
              </a:ext>
            </a:extLst>
          </p:cNvPr>
          <p:cNvSpPr>
            <a:spLocks noGrp="1" noChangeArrowheads="1"/>
          </p:cNvSpPr>
          <p:nvPr>
            <p:ph type="sldNum" sz="quarter" idx="5"/>
          </p:nvPr>
        </p:nvSpPr>
        <p:spPr>
          <a:ln/>
        </p:spPr>
        <p:txBody>
          <a:bodyPr/>
          <a:lstStyle/>
          <a:p>
            <a:fld id="{EFC6C492-27E6-49FF-B211-97F6E4A0B549}" type="slidenum">
              <a:rPr lang="en-US" altLang="en-US"/>
              <a:pPr/>
              <a:t>14</a:t>
            </a:fld>
            <a:endParaRPr lang="en-US" altLang="en-US"/>
          </a:p>
        </p:txBody>
      </p:sp>
      <p:sp>
        <p:nvSpPr>
          <p:cNvPr id="23554" name="Rectangle 2">
            <a:extLst>
              <a:ext uri="{FF2B5EF4-FFF2-40B4-BE49-F238E27FC236}">
                <a16:creationId xmlns:a16="http://schemas.microsoft.com/office/drawing/2014/main" id="{873DF2F9-374E-4A8B-A427-E60A72D92EF4}"/>
              </a:ext>
            </a:extLst>
          </p:cNvPr>
          <p:cNvSpPr>
            <a:spLocks noGrp="1" noRot="1" noChangeAspect="1" noChangeArrowheads="1" noTextEdit="1"/>
          </p:cNvSpPr>
          <p:nvPr>
            <p:ph type="sldImg"/>
          </p:nvPr>
        </p:nvSpPr>
        <p:spPr>
          <a:xfrm>
            <a:off x="646113" y="915988"/>
            <a:ext cx="5567362" cy="3132137"/>
          </a:xfrm>
          <a:solidFill>
            <a:srgbClr val="FFFFFF"/>
          </a:solidFill>
          <a:ln/>
        </p:spPr>
      </p:sp>
      <p:sp>
        <p:nvSpPr>
          <p:cNvPr id="23555" name="Rectangle 3">
            <a:extLst>
              <a:ext uri="{FF2B5EF4-FFF2-40B4-BE49-F238E27FC236}">
                <a16:creationId xmlns:a16="http://schemas.microsoft.com/office/drawing/2014/main" id="{08A20348-0A6E-464E-85B1-14FCDA342D15}"/>
              </a:ext>
            </a:extLst>
          </p:cNvPr>
          <p:cNvSpPr txBox="1">
            <a:spLocks noGrp="1" noChangeArrowheads="1"/>
          </p:cNvSpPr>
          <p:nvPr>
            <p:ph type="body" idx="1"/>
          </p:nvPr>
        </p:nvSpPr>
        <p:spPr>
          <a:xfrm>
            <a:off x="1046163" y="4352925"/>
            <a:ext cx="4770437" cy="3476625"/>
          </a:xfrm>
          <a:ln/>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EFE3D76-12C2-491D-BA5E-B2F6217FC74F}"/>
              </a:ext>
            </a:extLst>
          </p:cNvPr>
          <p:cNvSpPr>
            <a:spLocks noGrp="1" noChangeArrowheads="1"/>
          </p:cNvSpPr>
          <p:nvPr>
            <p:ph type="sldNum" sz="quarter" idx="5"/>
          </p:nvPr>
        </p:nvSpPr>
        <p:spPr>
          <a:ln/>
        </p:spPr>
        <p:txBody>
          <a:bodyPr/>
          <a:lstStyle/>
          <a:p>
            <a:fld id="{8777CAC0-F2A8-497A-88CD-B4F16F6470CC}" type="slidenum">
              <a:rPr lang="en-US" altLang="en-US"/>
              <a:pPr/>
              <a:t>15</a:t>
            </a:fld>
            <a:endParaRPr lang="en-US" altLang="en-US"/>
          </a:p>
        </p:txBody>
      </p:sp>
      <p:sp>
        <p:nvSpPr>
          <p:cNvPr id="701442" name="Rectangle 2">
            <a:extLst>
              <a:ext uri="{FF2B5EF4-FFF2-40B4-BE49-F238E27FC236}">
                <a16:creationId xmlns:a16="http://schemas.microsoft.com/office/drawing/2014/main" id="{C3897642-D336-4541-B361-577ADB87D61B}"/>
              </a:ext>
            </a:extLst>
          </p:cNvPr>
          <p:cNvSpPr>
            <a:spLocks noGrp="1" noRot="1" noChangeAspect="1" noChangeArrowheads="1" noTextEdit="1"/>
          </p:cNvSpPr>
          <p:nvPr>
            <p:ph type="sldImg"/>
          </p:nvPr>
        </p:nvSpPr>
        <p:spPr>
          <a:ln/>
        </p:spPr>
      </p:sp>
      <p:sp>
        <p:nvSpPr>
          <p:cNvPr id="701443" name="Rectangle 3">
            <a:extLst>
              <a:ext uri="{FF2B5EF4-FFF2-40B4-BE49-F238E27FC236}">
                <a16:creationId xmlns:a16="http://schemas.microsoft.com/office/drawing/2014/main" id="{A29B41FB-34ED-440E-B7A2-96B57065A0C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BAD437D-1A7E-47AE-907C-F5807DDA6C56}"/>
              </a:ext>
            </a:extLst>
          </p:cNvPr>
          <p:cNvSpPr>
            <a:spLocks noGrp="1" noChangeArrowheads="1"/>
          </p:cNvSpPr>
          <p:nvPr>
            <p:ph type="sldNum" sz="quarter" idx="5"/>
          </p:nvPr>
        </p:nvSpPr>
        <p:spPr>
          <a:ln/>
        </p:spPr>
        <p:txBody>
          <a:bodyPr/>
          <a:lstStyle/>
          <a:p>
            <a:fld id="{BE6C4207-FEFD-4614-BF2A-F1FA3BF97ED4}" type="slidenum">
              <a:rPr lang="en-US" altLang="en-US"/>
              <a:pPr/>
              <a:t>16</a:t>
            </a:fld>
            <a:endParaRPr lang="en-US" altLang="en-US"/>
          </a:p>
        </p:txBody>
      </p:sp>
      <p:sp>
        <p:nvSpPr>
          <p:cNvPr id="702466" name="Rectangle 2">
            <a:extLst>
              <a:ext uri="{FF2B5EF4-FFF2-40B4-BE49-F238E27FC236}">
                <a16:creationId xmlns:a16="http://schemas.microsoft.com/office/drawing/2014/main" id="{18C7DF9E-9582-4CBC-8BFD-129822978CA9}"/>
              </a:ext>
            </a:extLst>
          </p:cNvPr>
          <p:cNvSpPr>
            <a:spLocks noGrp="1" noRot="1" noChangeAspect="1" noChangeArrowheads="1" noTextEdit="1"/>
          </p:cNvSpPr>
          <p:nvPr>
            <p:ph type="sldImg"/>
          </p:nvPr>
        </p:nvSpPr>
        <p:spPr>
          <a:ln/>
        </p:spPr>
      </p:sp>
      <p:sp>
        <p:nvSpPr>
          <p:cNvPr id="702467" name="Rectangle 3">
            <a:extLst>
              <a:ext uri="{FF2B5EF4-FFF2-40B4-BE49-F238E27FC236}">
                <a16:creationId xmlns:a16="http://schemas.microsoft.com/office/drawing/2014/main" id="{FE49CFE9-8475-486E-A6F9-FCC5CCFEE19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925EB4C-30A1-41DA-B44B-409FFB62D382}"/>
              </a:ext>
            </a:extLst>
          </p:cNvPr>
          <p:cNvSpPr>
            <a:spLocks noGrp="1" noChangeArrowheads="1"/>
          </p:cNvSpPr>
          <p:nvPr>
            <p:ph type="sldNum" sz="quarter" idx="5"/>
          </p:nvPr>
        </p:nvSpPr>
        <p:spPr>
          <a:ln/>
        </p:spPr>
        <p:txBody>
          <a:bodyPr/>
          <a:lstStyle/>
          <a:p>
            <a:fld id="{8702021D-5A45-41B5-90E9-97AD0729EC9D}" type="slidenum">
              <a:rPr lang="en-US" altLang="en-US"/>
              <a:pPr/>
              <a:t>17</a:t>
            </a:fld>
            <a:endParaRPr lang="en-US" altLang="en-US"/>
          </a:p>
        </p:txBody>
      </p:sp>
      <p:sp>
        <p:nvSpPr>
          <p:cNvPr id="521218" name="Rectangle 2">
            <a:extLst>
              <a:ext uri="{FF2B5EF4-FFF2-40B4-BE49-F238E27FC236}">
                <a16:creationId xmlns:a16="http://schemas.microsoft.com/office/drawing/2014/main" id="{B2704067-6D30-4D60-814B-CC9DD6C36D48}"/>
              </a:ext>
            </a:extLst>
          </p:cNvPr>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21219" name="Rectangle 3">
            <a:extLst>
              <a:ext uri="{FF2B5EF4-FFF2-40B4-BE49-F238E27FC236}">
                <a16:creationId xmlns:a16="http://schemas.microsoft.com/office/drawing/2014/main" id="{B0DD5264-BF22-414B-97EF-372069126DCA}"/>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ltLang="en-US"/>
              <a:t>The basic function of the Transport Layer is to take data from the Session Layer (Layer 5), split it up into smaller units (as necessary), and pass these units on to the Network Layer.  It is then also responsible for ensuring that all the pieces are received correctly and reassembled in the correct order.</a:t>
            </a:r>
          </a:p>
          <a:p>
            <a:r>
              <a:rPr lang="en-US" altLang="en-US"/>
              <a:t>Typically the Transport Layer will create a distinct Network Layer connection for each Transport connection requested by the Session Layer.  However, depending on the data load and the capacity of a single Session channel:</a:t>
            </a:r>
          </a:p>
          <a:p>
            <a:pPr>
              <a:buFontTx/>
              <a:buChar char="•"/>
            </a:pPr>
            <a:r>
              <a:rPr lang="en-US" altLang="en-US"/>
              <a:t>  multiple Network connections might be used to support a single high-bandwidth Session connection, or</a:t>
            </a:r>
          </a:p>
          <a:p>
            <a:pPr>
              <a:buFontTx/>
              <a:buChar char="•"/>
            </a:pPr>
            <a:r>
              <a:rPr lang="en-US" altLang="en-US"/>
              <a:t>  one high-bandwidth Network connection might be used to support several Session connections.</a:t>
            </a:r>
          </a:p>
          <a:p>
            <a:r>
              <a:rPr lang="en-US" altLang="en-US"/>
              <a:t>The Transport Layer also determines what </a:t>
            </a:r>
            <a:r>
              <a:rPr lang="en-US" altLang="en-US" i="1"/>
              <a:t>Type of Service</a:t>
            </a:r>
            <a:r>
              <a:rPr lang="en-US" altLang="en-US"/>
              <a:t> to provide to the Session Layer and, ultimately, to the network users.  For example:</a:t>
            </a:r>
          </a:p>
          <a:p>
            <a:pPr>
              <a:buFontTx/>
              <a:buChar char="•"/>
            </a:pPr>
            <a:r>
              <a:rPr lang="en-US" altLang="en-US"/>
              <a:t>  an error-free, point-to-point channel, guaranteeing data is delivered in the correct order (the most common type of service),</a:t>
            </a:r>
          </a:p>
          <a:p>
            <a:pPr>
              <a:buFontTx/>
              <a:buChar char="•"/>
            </a:pPr>
            <a:r>
              <a:rPr lang="en-US" altLang="en-US"/>
              <a:t>  transport of isolated messages with no guarantee of correct ordering, or</a:t>
            </a:r>
          </a:p>
          <a:p>
            <a:pPr>
              <a:buFontTx/>
              <a:buChar char="•"/>
            </a:pPr>
            <a:r>
              <a:rPr lang="en-US" altLang="en-US"/>
              <a:t>  message broadcast to multiple destinations</a:t>
            </a:r>
          </a:p>
          <a:p>
            <a:r>
              <a:rPr lang="en-US" altLang="en-US"/>
              <a:t>Transport is the first true </a:t>
            </a:r>
            <a:r>
              <a:rPr lang="en-US" altLang="en-US" i="1"/>
              <a:t>end-to-end</a:t>
            </a:r>
            <a:r>
              <a:rPr lang="en-US" altLang="en-US"/>
              <a:t> layer, i.e. the Transport protocol communicates between end parties and not to any of the intermediaries.</a:t>
            </a:r>
          </a:p>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B4B09EA-9E5D-4B20-AEB6-A4BB9AAA10CA}"/>
              </a:ext>
            </a:extLst>
          </p:cNvPr>
          <p:cNvSpPr>
            <a:spLocks noGrp="1" noChangeArrowheads="1"/>
          </p:cNvSpPr>
          <p:nvPr>
            <p:ph type="sldNum" sz="quarter" idx="5"/>
          </p:nvPr>
        </p:nvSpPr>
        <p:spPr>
          <a:ln/>
        </p:spPr>
        <p:txBody>
          <a:bodyPr/>
          <a:lstStyle/>
          <a:p>
            <a:fld id="{D1E9612F-9450-40A9-967C-AADCF9E18F59}" type="slidenum">
              <a:rPr lang="en-US" altLang="en-US"/>
              <a:pPr/>
              <a:t>19</a:t>
            </a:fld>
            <a:endParaRPr lang="en-US" altLang="en-US"/>
          </a:p>
        </p:txBody>
      </p:sp>
      <p:sp>
        <p:nvSpPr>
          <p:cNvPr id="25602" name="Rectangle 2">
            <a:extLst>
              <a:ext uri="{FF2B5EF4-FFF2-40B4-BE49-F238E27FC236}">
                <a16:creationId xmlns:a16="http://schemas.microsoft.com/office/drawing/2014/main" id="{CE099CD6-7E70-4A7C-BDAB-66EDC027A392}"/>
              </a:ext>
            </a:extLst>
          </p:cNvPr>
          <p:cNvSpPr>
            <a:spLocks noGrp="1" noRot="1" noChangeAspect="1" noChangeArrowheads="1" noTextEdit="1"/>
          </p:cNvSpPr>
          <p:nvPr>
            <p:ph type="sldImg"/>
          </p:nvPr>
        </p:nvSpPr>
        <p:spPr>
          <a:xfrm>
            <a:off x="646113" y="915988"/>
            <a:ext cx="5567362" cy="3132137"/>
          </a:xfrm>
          <a:solidFill>
            <a:srgbClr val="FFFFFF"/>
          </a:solidFill>
          <a:ln/>
        </p:spPr>
      </p:sp>
      <p:sp>
        <p:nvSpPr>
          <p:cNvPr id="25603" name="Rectangle 3">
            <a:extLst>
              <a:ext uri="{FF2B5EF4-FFF2-40B4-BE49-F238E27FC236}">
                <a16:creationId xmlns:a16="http://schemas.microsoft.com/office/drawing/2014/main" id="{A440CB6C-2D7B-499C-BE5D-6FEEDEAD1138}"/>
              </a:ext>
            </a:extLst>
          </p:cNvPr>
          <p:cNvSpPr txBox="1">
            <a:spLocks noGrp="1" noChangeArrowheads="1"/>
          </p:cNvSpPr>
          <p:nvPr>
            <p:ph type="body" idx="1"/>
          </p:nvPr>
        </p:nvSpPr>
        <p:spPr>
          <a:xfrm>
            <a:off x="1046163" y="4352925"/>
            <a:ext cx="4770437" cy="3476625"/>
          </a:xfrm>
          <a:ln/>
        </p:spPr>
        <p:txBody>
          <a:bodyPr wrap="none" anchor="ctr"/>
          <a:lstStyle/>
          <a:p>
            <a:endParaRPr lang="en-US" altLang="en-US"/>
          </a:p>
        </p:txBody>
      </p:sp>
    </p:spTree>
    <p:extLst>
      <p:ext uri="{BB962C8B-B14F-4D97-AF65-F5344CB8AC3E}">
        <p14:creationId xmlns:p14="http://schemas.microsoft.com/office/powerpoint/2010/main" val="2133459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DE86962-E933-400B-A645-BD428593F3C2}"/>
              </a:ext>
            </a:extLst>
          </p:cNvPr>
          <p:cNvSpPr>
            <a:spLocks noGrp="1" noChangeArrowheads="1"/>
          </p:cNvSpPr>
          <p:nvPr>
            <p:ph type="sldNum" sz="quarter" idx="5"/>
          </p:nvPr>
        </p:nvSpPr>
        <p:spPr>
          <a:ln/>
        </p:spPr>
        <p:txBody>
          <a:bodyPr/>
          <a:lstStyle/>
          <a:p>
            <a:fld id="{2B7C6A49-E865-4E14-958F-DA3FAC5B50C4}" type="slidenum">
              <a:rPr lang="en-US" altLang="en-US"/>
              <a:pPr/>
              <a:t>20</a:t>
            </a:fld>
            <a:endParaRPr lang="en-US" altLang="en-US"/>
          </a:p>
        </p:txBody>
      </p:sp>
      <p:sp>
        <p:nvSpPr>
          <p:cNvPr id="704514" name="Rectangle 2">
            <a:extLst>
              <a:ext uri="{FF2B5EF4-FFF2-40B4-BE49-F238E27FC236}">
                <a16:creationId xmlns:a16="http://schemas.microsoft.com/office/drawing/2014/main" id="{747DC91F-F39A-4370-858F-CA67862E3633}"/>
              </a:ext>
            </a:extLst>
          </p:cNvPr>
          <p:cNvSpPr>
            <a:spLocks noGrp="1" noRot="1" noChangeAspect="1" noChangeArrowheads="1" noTextEdit="1"/>
          </p:cNvSpPr>
          <p:nvPr>
            <p:ph type="sldImg"/>
          </p:nvPr>
        </p:nvSpPr>
        <p:spPr>
          <a:ln/>
        </p:spPr>
      </p:sp>
      <p:sp>
        <p:nvSpPr>
          <p:cNvPr id="704515" name="Rectangle 3">
            <a:extLst>
              <a:ext uri="{FF2B5EF4-FFF2-40B4-BE49-F238E27FC236}">
                <a16:creationId xmlns:a16="http://schemas.microsoft.com/office/drawing/2014/main" id="{89390BEC-BD5D-4164-9C34-BC02167604F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281F8DC-2EFA-4C2C-AD91-C2AF3A4E2C51}"/>
              </a:ext>
            </a:extLst>
          </p:cNvPr>
          <p:cNvSpPr>
            <a:spLocks noGrp="1" noChangeArrowheads="1"/>
          </p:cNvSpPr>
          <p:nvPr>
            <p:ph type="sldNum" sz="quarter" idx="5"/>
          </p:nvPr>
        </p:nvSpPr>
        <p:spPr>
          <a:ln/>
        </p:spPr>
        <p:txBody>
          <a:bodyPr/>
          <a:lstStyle/>
          <a:p>
            <a:fld id="{F5D9B8D2-6456-4581-BD32-D80DAF1C52CC}" type="slidenum">
              <a:rPr lang="en-US" altLang="en-US"/>
              <a:pPr/>
              <a:t>21</a:t>
            </a:fld>
            <a:endParaRPr lang="en-US" altLang="en-US"/>
          </a:p>
        </p:txBody>
      </p:sp>
      <p:sp>
        <p:nvSpPr>
          <p:cNvPr id="705538" name="Rectangle 2">
            <a:extLst>
              <a:ext uri="{FF2B5EF4-FFF2-40B4-BE49-F238E27FC236}">
                <a16:creationId xmlns:a16="http://schemas.microsoft.com/office/drawing/2014/main" id="{565C20D1-C4FB-43ED-A8DC-E14F9028E21B}"/>
              </a:ext>
            </a:extLst>
          </p:cNvPr>
          <p:cNvSpPr>
            <a:spLocks noGrp="1" noRot="1" noChangeAspect="1" noChangeArrowheads="1" noTextEdit="1"/>
          </p:cNvSpPr>
          <p:nvPr>
            <p:ph type="sldImg"/>
          </p:nvPr>
        </p:nvSpPr>
        <p:spPr>
          <a:ln/>
        </p:spPr>
      </p:sp>
      <p:sp>
        <p:nvSpPr>
          <p:cNvPr id="705539" name="Rectangle 3">
            <a:extLst>
              <a:ext uri="{FF2B5EF4-FFF2-40B4-BE49-F238E27FC236}">
                <a16:creationId xmlns:a16="http://schemas.microsoft.com/office/drawing/2014/main" id="{4A19290C-6BA0-48A1-81BD-1F14A6B5ECA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8DBE5F2-656B-41C3-913D-6054EFAB70D0}"/>
              </a:ext>
            </a:extLst>
          </p:cNvPr>
          <p:cNvSpPr>
            <a:spLocks noGrp="1" noChangeArrowheads="1"/>
          </p:cNvSpPr>
          <p:nvPr>
            <p:ph type="sldNum" sz="quarter" idx="5"/>
          </p:nvPr>
        </p:nvSpPr>
        <p:spPr>
          <a:ln/>
        </p:spPr>
        <p:txBody>
          <a:bodyPr/>
          <a:lstStyle/>
          <a:p>
            <a:fld id="{45CF37BA-B2AE-4476-B040-93C496D0A0DB}" type="slidenum">
              <a:rPr lang="en-US" altLang="en-US"/>
              <a:pPr/>
              <a:t>22</a:t>
            </a:fld>
            <a:endParaRPr lang="en-US" altLang="en-US"/>
          </a:p>
        </p:txBody>
      </p:sp>
      <p:sp>
        <p:nvSpPr>
          <p:cNvPr id="519170" name="Rectangle 2">
            <a:extLst>
              <a:ext uri="{FF2B5EF4-FFF2-40B4-BE49-F238E27FC236}">
                <a16:creationId xmlns:a16="http://schemas.microsoft.com/office/drawing/2014/main" id="{C289C0F1-3038-46DF-931D-94B98AD26291}"/>
              </a:ext>
            </a:extLst>
          </p:cNvPr>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19171" name="Rectangle 3">
            <a:extLst>
              <a:ext uri="{FF2B5EF4-FFF2-40B4-BE49-F238E27FC236}">
                <a16:creationId xmlns:a16="http://schemas.microsoft.com/office/drawing/2014/main" id="{C763CF52-97AF-4475-8264-009843EAA1DE}"/>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ltLang="en-US"/>
              <a:t>The Session Layer allows the establishment of </a:t>
            </a:r>
            <a:r>
              <a:rPr lang="en-US" altLang="en-US" i="1"/>
              <a:t>sessions</a:t>
            </a:r>
            <a:r>
              <a:rPr lang="en-US" altLang="en-US"/>
              <a:t> between machines, e.g. to allow remote logins to a multi-user system, or to perform file transfer between machines.</a:t>
            </a:r>
          </a:p>
          <a:p>
            <a:r>
              <a:rPr lang="en-US" altLang="en-US"/>
              <a:t>One of the Session services is </a:t>
            </a:r>
            <a:r>
              <a:rPr lang="en-US" altLang="en-US" i="1"/>
              <a:t>dialogue control</a:t>
            </a:r>
            <a:r>
              <a:rPr lang="en-US" altLang="en-US"/>
              <a:t>; if the communications are half-duplex then the session layer can manage which entity sends when.</a:t>
            </a:r>
          </a:p>
          <a:p>
            <a:r>
              <a:rPr lang="en-US" altLang="en-US"/>
              <a:t>A related service is </a:t>
            </a:r>
            <a:r>
              <a:rPr lang="en-US" altLang="en-US" i="1"/>
              <a:t>token management</a:t>
            </a:r>
            <a:r>
              <a:rPr lang="en-US" altLang="en-US"/>
              <a:t>.  In some protocols it is essential that both entities do not attempt the same operation simultaneously.  Possession of a token permits the operation.</a:t>
            </a:r>
          </a:p>
          <a:p>
            <a:r>
              <a:rPr lang="en-US" altLang="en-US"/>
              <a:t>The other main Session service is </a:t>
            </a:r>
            <a:r>
              <a:rPr lang="en-US" altLang="en-US" i="1"/>
              <a:t>synchronization</a:t>
            </a:r>
            <a:r>
              <a:rPr lang="en-US" altLang="en-US"/>
              <a:t>.  As an example consider attempting a 2-hour file transfer between machines which crash on average once an hour.  The synchronization service provides a means for </a:t>
            </a:r>
            <a:r>
              <a:rPr lang="en-US" altLang="en-US" i="1"/>
              <a:t>checkpoints</a:t>
            </a:r>
            <a:r>
              <a:rPr lang="en-US" altLang="en-US"/>
              <a:t> to be inserted into the data stream so that, after a crash, only data sent since the last checkpoint needs to be re-transmitted.</a:t>
            </a:r>
          </a:p>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55BBF4A-C5FD-48E8-8561-2A1D7BA1A332}"/>
              </a:ext>
            </a:extLst>
          </p:cNvPr>
          <p:cNvSpPr>
            <a:spLocks noGrp="1" noChangeArrowheads="1"/>
          </p:cNvSpPr>
          <p:nvPr>
            <p:ph type="sldNum" sz="quarter" idx="5"/>
          </p:nvPr>
        </p:nvSpPr>
        <p:spPr>
          <a:ln/>
        </p:spPr>
        <p:txBody>
          <a:bodyPr/>
          <a:lstStyle/>
          <a:p>
            <a:fld id="{0DCA335E-5BED-487A-ADAD-DAB8E80B8C3C}" type="slidenum">
              <a:rPr lang="en-US" altLang="en-US"/>
              <a:pPr/>
              <a:t>24</a:t>
            </a:fld>
            <a:endParaRPr lang="en-US" altLang="en-US"/>
          </a:p>
        </p:txBody>
      </p:sp>
      <p:sp>
        <p:nvSpPr>
          <p:cNvPr id="27650" name="Rectangle 2">
            <a:extLst>
              <a:ext uri="{FF2B5EF4-FFF2-40B4-BE49-F238E27FC236}">
                <a16:creationId xmlns:a16="http://schemas.microsoft.com/office/drawing/2014/main" id="{760DD52B-79F8-4CCC-9BB9-5A165DCF271D}"/>
              </a:ext>
            </a:extLst>
          </p:cNvPr>
          <p:cNvSpPr>
            <a:spLocks noGrp="1" noRot="1" noChangeAspect="1" noChangeArrowheads="1" noTextEdit="1"/>
          </p:cNvSpPr>
          <p:nvPr>
            <p:ph type="sldImg"/>
          </p:nvPr>
        </p:nvSpPr>
        <p:spPr>
          <a:xfrm>
            <a:off x="646113" y="915988"/>
            <a:ext cx="5567362" cy="3132137"/>
          </a:xfrm>
          <a:solidFill>
            <a:srgbClr val="FFFFFF"/>
          </a:solidFill>
          <a:ln/>
        </p:spPr>
      </p:sp>
      <p:sp>
        <p:nvSpPr>
          <p:cNvPr id="27651" name="Rectangle 3">
            <a:extLst>
              <a:ext uri="{FF2B5EF4-FFF2-40B4-BE49-F238E27FC236}">
                <a16:creationId xmlns:a16="http://schemas.microsoft.com/office/drawing/2014/main" id="{CE195ADD-E829-4FE3-AE6A-8F2D2B229225}"/>
              </a:ext>
            </a:extLst>
          </p:cNvPr>
          <p:cNvSpPr txBox="1">
            <a:spLocks noGrp="1" noChangeArrowheads="1"/>
          </p:cNvSpPr>
          <p:nvPr>
            <p:ph type="body" idx="1"/>
          </p:nvPr>
        </p:nvSpPr>
        <p:spPr>
          <a:xfrm>
            <a:off x="1046163" y="4352925"/>
            <a:ext cx="4770437" cy="3476625"/>
          </a:xfrm>
          <a:ln/>
        </p:spPr>
        <p:txBody>
          <a:bodyPr wrap="none" anchor="ctr"/>
          <a:lstStyle/>
          <a:p>
            <a:endParaRPr lang="en-US" altLang="en-US"/>
          </a:p>
        </p:txBody>
      </p:sp>
    </p:spTree>
    <p:extLst>
      <p:ext uri="{BB962C8B-B14F-4D97-AF65-F5344CB8AC3E}">
        <p14:creationId xmlns:p14="http://schemas.microsoft.com/office/powerpoint/2010/main" val="783952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05715E0-44DB-4EC2-ADF5-9E929D7F5A4F}"/>
              </a:ext>
            </a:extLst>
          </p:cNvPr>
          <p:cNvSpPr>
            <a:spLocks noGrp="1" noChangeArrowheads="1"/>
          </p:cNvSpPr>
          <p:nvPr>
            <p:ph type="sldNum" sz="quarter" idx="5"/>
          </p:nvPr>
        </p:nvSpPr>
        <p:spPr>
          <a:ln/>
        </p:spPr>
        <p:txBody>
          <a:bodyPr/>
          <a:lstStyle/>
          <a:p>
            <a:fld id="{275683D1-87A2-47A5-BC52-CD7041DA9A62}" type="slidenum">
              <a:rPr lang="en-US" altLang="en-US"/>
              <a:pPr/>
              <a:t>2</a:t>
            </a:fld>
            <a:endParaRPr lang="en-US" altLang="en-US"/>
          </a:p>
        </p:txBody>
      </p:sp>
      <p:sp>
        <p:nvSpPr>
          <p:cNvPr id="527362" name="Rectangle 2">
            <a:extLst>
              <a:ext uri="{FF2B5EF4-FFF2-40B4-BE49-F238E27FC236}">
                <a16:creationId xmlns:a16="http://schemas.microsoft.com/office/drawing/2014/main" id="{509055CC-DFFC-42AA-B772-2632A230288B}"/>
              </a:ext>
            </a:extLst>
          </p:cNvPr>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27363" name="Rectangle 3">
            <a:extLst>
              <a:ext uri="{FF2B5EF4-FFF2-40B4-BE49-F238E27FC236}">
                <a16:creationId xmlns:a16="http://schemas.microsoft.com/office/drawing/2014/main" id="{BACDBD66-B3C3-444A-BE9A-3D240EF5EC72}"/>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ltLang="en-US"/>
              <a:t>The Physical Layer is concerned with the details of bit transmission over a physical channel.</a:t>
            </a:r>
          </a:p>
          <a:p>
            <a:r>
              <a:rPr lang="en-US" altLang="en-US"/>
              <a:t>Design issues for this layer include:</a:t>
            </a:r>
          </a:p>
          <a:p>
            <a:pPr>
              <a:buFontTx/>
              <a:buChar char="•"/>
            </a:pPr>
            <a:r>
              <a:rPr lang="en-US" altLang="en-US"/>
              <a:t>  the definition of 0 and 1, e.g. how many volts represents a 1, and how long a bit lasts,</a:t>
            </a:r>
          </a:p>
          <a:p>
            <a:pPr>
              <a:buFontTx/>
              <a:buChar char="•"/>
            </a:pPr>
            <a:r>
              <a:rPr lang="en-US" altLang="en-US"/>
              <a:t>  whether the channel is simplex or duplex,</a:t>
            </a:r>
          </a:p>
          <a:p>
            <a:pPr>
              <a:buFontTx/>
              <a:buChar char="•"/>
            </a:pPr>
            <a:r>
              <a:rPr lang="en-US" altLang="en-US"/>
              <a:t>  how many pins a connector has, and what the function of each pin is.</a:t>
            </a:r>
          </a:p>
          <a:p>
            <a:r>
              <a:rPr lang="en-US" altLang="en-US"/>
              <a:t>More generally, design issues here deal with Mechanical, Electrical and Procedural matters.</a:t>
            </a:r>
          </a:p>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8E64C8B-2C3F-4319-BF99-41EC2A5EFFF7}"/>
              </a:ext>
            </a:extLst>
          </p:cNvPr>
          <p:cNvSpPr>
            <a:spLocks noGrp="1" noChangeArrowheads="1"/>
          </p:cNvSpPr>
          <p:nvPr>
            <p:ph type="sldNum" sz="quarter" idx="5"/>
          </p:nvPr>
        </p:nvSpPr>
        <p:spPr>
          <a:ln/>
        </p:spPr>
        <p:txBody>
          <a:bodyPr/>
          <a:lstStyle/>
          <a:p>
            <a:fld id="{C9C08290-064B-4CCC-98B4-B2E24CBCC4EE}" type="slidenum">
              <a:rPr lang="en-US" altLang="en-US"/>
              <a:pPr/>
              <a:t>25</a:t>
            </a:fld>
            <a:endParaRPr lang="en-US" altLang="en-US"/>
          </a:p>
        </p:txBody>
      </p:sp>
      <p:sp>
        <p:nvSpPr>
          <p:cNvPr id="708610" name="Rectangle 2">
            <a:extLst>
              <a:ext uri="{FF2B5EF4-FFF2-40B4-BE49-F238E27FC236}">
                <a16:creationId xmlns:a16="http://schemas.microsoft.com/office/drawing/2014/main" id="{D3034F3E-D740-4340-A63D-832BFF6920EC}"/>
              </a:ext>
            </a:extLst>
          </p:cNvPr>
          <p:cNvSpPr>
            <a:spLocks noGrp="1" noRot="1" noChangeAspect="1" noChangeArrowheads="1" noTextEdit="1"/>
          </p:cNvSpPr>
          <p:nvPr>
            <p:ph type="sldImg"/>
          </p:nvPr>
        </p:nvSpPr>
        <p:spPr>
          <a:ln/>
        </p:spPr>
      </p:sp>
      <p:sp>
        <p:nvSpPr>
          <p:cNvPr id="708611" name="Rectangle 3">
            <a:extLst>
              <a:ext uri="{FF2B5EF4-FFF2-40B4-BE49-F238E27FC236}">
                <a16:creationId xmlns:a16="http://schemas.microsoft.com/office/drawing/2014/main" id="{435F4C9D-92C2-4981-B44A-9DC776EA904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6471708-B895-4BDD-BF2A-C0C5AC683691}"/>
              </a:ext>
            </a:extLst>
          </p:cNvPr>
          <p:cNvSpPr>
            <a:spLocks noGrp="1" noChangeArrowheads="1"/>
          </p:cNvSpPr>
          <p:nvPr>
            <p:ph type="sldNum" sz="quarter" idx="5"/>
          </p:nvPr>
        </p:nvSpPr>
        <p:spPr>
          <a:ln/>
        </p:spPr>
        <p:txBody>
          <a:bodyPr/>
          <a:lstStyle/>
          <a:p>
            <a:fld id="{811836C6-D10D-4C6F-85F4-2147EEAC5930}" type="slidenum">
              <a:rPr lang="en-US" altLang="en-US"/>
              <a:pPr/>
              <a:t>26</a:t>
            </a:fld>
            <a:endParaRPr lang="en-US" altLang="en-US"/>
          </a:p>
        </p:txBody>
      </p:sp>
      <p:sp>
        <p:nvSpPr>
          <p:cNvPr id="709634" name="Rectangle 2">
            <a:extLst>
              <a:ext uri="{FF2B5EF4-FFF2-40B4-BE49-F238E27FC236}">
                <a16:creationId xmlns:a16="http://schemas.microsoft.com/office/drawing/2014/main" id="{738C8CFE-6814-4B8B-B855-C2793FB951EC}"/>
              </a:ext>
            </a:extLst>
          </p:cNvPr>
          <p:cNvSpPr>
            <a:spLocks noGrp="1" noRot="1" noChangeAspect="1" noChangeArrowheads="1" noTextEdit="1"/>
          </p:cNvSpPr>
          <p:nvPr>
            <p:ph type="sldImg"/>
          </p:nvPr>
        </p:nvSpPr>
        <p:spPr>
          <a:ln/>
        </p:spPr>
      </p:sp>
      <p:sp>
        <p:nvSpPr>
          <p:cNvPr id="709635" name="Rectangle 3">
            <a:extLst>
              <a:ext uri="{FF2B5EF4-FFF2-40B4-BE49-F238E27FC236}">
                <a16:creationId xmlns:a16="http://schemas.microsoft.com/office/drawing/2014/main" id="{D83F9501-149F-4E04-AD91-2BA0F9C1ABA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7860BB9-0631-4358-AC0B-E7EBFC3EFEDB}"/>
              </a:ext>
            </a:extLst>
          </p:cNvPr>
          <p:cNvSpPr>
            <a:spLocks noGrp="1" noChangeArrowheads="1"/>
          </p:cNvSpPr>
          <p:nvPr>
            <p:ph type="sldNum" sz="quarter" idx="5"/>
          </p:nvPr>
        </p:nvSpPr>
        <p:spPr>
          <a:ln/>
        </p:spPr>
        <p:txBody>
          <a:bodyPr/>
          <a:lstStyle/>
          <a:p>
            <a:fld id="{1A47E7A1-4297-4804-9E7D-74BB4976F416}" type="slidenum">
              <a:rPr lang="en-US" altLang="en-US"/>
              <a:pPr/>
              <a:t>27</a:t>
            </a:fld>
            <a:endParaRPr lang="en-US" altLang="en-US"/>
          </a:p>
        </p:txBody>
      </p:sp>
      <p:sp>
        <p:nvSpPr>
          <p:cNvPr id="517122" name="Rectangle 2">
            <a:extLst>
              <a:ext uri="{FF2B5EF4-FFF2-40B4-BE49-F238E27FC236}">
                <a16:creationId xmlns:a16="http://schemas.microsoft.com/office/drawing/2014/main" id="{E7A70793-2E50-4A78-A5F7-DF61E1466060}"/>
              </a:ext>
            </a:extLst>
          </p:cNvPr>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17123" name="Rectangle 3">
            <a:extLst>
              <a:ext uri="{FF2B5EF4-FFF2-40B4-BE49-F238E27FC236}">
                <a16:creationId xmlns:a16="http://schemas.microsoft.com/office/drawing/2014/main" id="{7D47A3A2-E03E-463C-95D1-192296AF1FC6}"/>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ltLang="en-US"/>
              <a:t>The Presentation Layer is concerned with the representation of data to be transmitted, e.g. providing a standard encoding for data.</a:t>
            </a:r>
          </a:p>
          <a:p>
            <a:r>
              <a:rPr lang="en-US" altLang="en-US"/>
              <a:t>Different computers often use different representations for data structures such as characters (ASCII or EBCDIC), integers (one’s complement or two’s complement, and varying byte ordering conventions), and floating point values (IEEE or proprietary).</a:t>
            </a:r>
          </a:p>
          <a:p>
            <a:r>
              <a:rPr lang="en-US" altLang="en-US"/>
              <a:t>The Presentation Layer provides a standard encoding technique (using </a:t>
            </a:r>
            <a:r>
              <a:rPr lang="en-US" altLang="en-US" i="1"/>
              <a:t>ASN.1</a:t>
            </a:r>
            <a:r>
              <a:rPr lang="en-US" altLang="en-US"/>
              <a:t> - </a:t>
            </a:r>
            <a:r>
              <a:rPr lang="en-US" altLang="en-US" i="1"/>
              <a:t>Abstract Syntax Notation 1</a:t>
            </a:r>
            <a:r>
              <a:rPr lang="en-US" altLang="en-US"/>
              <a:t>).</a:t>
            </a:r>
          </a:p>
          <a:p>
            <a:r>
              <a:rPr lang="en-US" altLang="en-US"/>
              <a:t>The Presentation Layer is also concerned with other representation issues such as data compression and encryption of data.</a:t>
            </a:r>
          </a:p>
          <a:p>
            <a:r>
              <a:rPr lang="en-US" altLang="en-US"/>
              <a:t>In terms of the usual communications model, the Presentation Layer is responsible for </a:t>
            </a:r>
            <a:r>
              <a:rPr lang="en-US" altLang="en-US" i="1"/>
              <a:t>source coding</a:t>
            </a:r>
            <a:r>
              <a:rPr lang="en-US" altLang="en-US"/>
              <a:t> of data.</a:t>
            </a:r>
          </a:p>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0B34253-FD53-4013-910E-CFF85CA913DB}"/>
              </a:ext>
            </a:extLst>
          </p:cNvPr>
          <p:cNvSpPr>
            <a:spLocks noGrp="1" noChangeArrowheads="1"/>
          </p:cNvSpPr>
          <p:nvPr>
            <p:ph type="sldNum" sz="quarter" idx="5"/>
          </p:nvPr>
        </p:nvSpPr>
        <p:spPr>
          <a:ln/>
        </p:spPr>
        <p:txBody>
          <a:bodyPr/>
          <a:lstStyle/>
          <a:p>
            <a:fld id="{7323ED0E-53F7-43BD-9F8B-01460E92E7D0}" type="slidenum">
              <a:rPr lang="en-US" altLang="en-US"/>
              <a:pPr/>
              <a:t>29</a:t>
            </a:fld>
            <a:endParaRPr lang="en-US" altLang="en-US"/>
          </a:p>
        </p:txBody>
      </p:sp>
      <p:sp>
        <p:nvSpPr>
          <p:cNvPr id="29698" name="Rectangle 2">
            <a:extLst>
              <a:ext uri="{FF2B5EF4-FFF2-40B4-BE49-F238E27FC236}">
                <a16:creationId xmlns:a16="http://schemas.microsoft.com/office/drawing/2014/main" id="{31195E6A-15FC-4B6D-B40C-543C5A848D52}"/>
              </a:ext>
            </a:extLst>
          </p:cNvPr>
          <p:cNvSpPr>
            <a:spLocks noGrp="1" noRot="1" noChangeAspect="1" noChangeArrowheads="1" noTextEdit="1"/>
          </p:cNvSpPr>
          <p:nvPr>
            <p:ph type="sldImg"/>
          </p:nvPr>
        </p:nvSpPr>
        <p:spPr>
          <a:xfrm>
            <a:off x="646113" y="915988"/>
            <a:ext cx="5567362" cy="3132137"/>
          </a:xfrm>
          <a:solidFill>
            <a:srgbClr val="FFFFFF"/>
          </a:solidFill>
          <a:ln/>
        </p:spPr>
      </p:sp>
      <p:sp>
        <p:nvSpPr>
          <p:cNvPr id="29699" name="Rectangle 3">
            <a:extLst>
              <a:ext uri="{FF2B5EF4-FFF2-40B4-BE49-F238E27FC236}">
                <a16:creationId xmlns:a16="http://schemas.microsoft.com/office/drawing/2014/main" id="{01929D83-B42A-410B-9A9F-5828797063EE}"/>
              </a:ext>
            </a:extLst>
          </p:cNvPr>
          <p:cNvSpPr txBox="1">
            <a:spLocks noGrp="1" noChangeArrowheads="1"/>
          </p:cNvSpPr>
          <p:nvPr>
            <p:ph type="body" idx="1"/>
          </p:nvPr>
        </p:nvSpPr>
        <p:spPr>
          <a:xfrm>
            <a:off x="1046163" y="4352925"/>
            <a:ext cx="4770437" cy="3476625"/>
          </a:xfrm>
          <a:ln/>
        </p:spPr>
        <p:txBody>
          <a:bodyPr wrap="none" anchor="ctr"/>
          <a:lstStyle/>
          <a:p>
            <a:endParaRPr lang="en-US" altLang="en-US"/>
          </a:p>
        </p:txBody>
      </p:sp>
    </p:spTree>
    <p:extLst>
      <p:ext uri="{BB962C8B-B14F-4D97-AF65-F5344CB8AC3E}">
        <p14:creationId xmlns:p14="http://schemas.microsoft.com/office/powerpoint/2010/main" val="1299294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BA64DB7-DFAC-40A3-8AB1-6E957E41768F}"/>
              </a:ext>
            </a:extLst>
          </p:cNvPr>
          <p:cNvSpPr>
            <a:spLocks noGrp="1" noChangeArrowheads="1"/>
          </p:cNvSpPr>
          <p:nvPr>
            <p:ph type="sldNum" sz="quarter" idx="5"/>
          </p:nvPr>
        </p:nvSpPr>
        <p:spPr>
          <a:ln/>
        </p:spPr>
        <p:txBody>
          <a:bodyPr/>
          <a:lstStyle/>
          <a:p>
            <a:fld id="{27F8C5D8-F000-477B-B799-F6D3B21CDBD4}" type="slidenum">
              <a:rPr lang="en-US" altLang="en-US"/>
              <a:pPr/>
              <a:t>30</a:t>
            </a:fld>
            <a:endParaRPr lang="en-US" altLang="en-US"/>
          </a:p>
        </p:txBody>
      </p:sp>
      <p:sp>
        <p:nvSpPr>
          <p:cNvPr id="710658" name="Rectangle 2">
            <a:extLst>
              <a:ext uri="{FF2B5EF4-FFF2-40B4-BE49-F238E27FC236}">
                <a16:creationId xmlns:a16="http://schemas.microsoft.com/office/drawing/2014/main" id="{78FDA4AB-816F-4A67-9129-7B834F65A7B8}"/>
              </a:ext>
            </a:extLst>
          </p:cNvPr>
          <p:cNvSpPr>
            <a:spLocks noGrp="1" noRot="1" noChangeAspect="1" noChangeArrowheads="1" noTextEdit="1"/>
          </p:cNvSpPr>
          <p:nvPr>
            <p:ph type="sldImg"/>
          </p:nvPr>
        </p:nvSpPr>
        <p:spPr>
          <a:ln/>
        </p:spPr>
      </p:sp>
      <p:sp>
        <p:nvSpPr>
          <p:cNvPr id="710659" name="Rectangle 3">
            <a:extLst>
              <a:ext uri="{FF2B5EF4-FFF2-40B4-BE49-F238E27FC236}">
                <a16:creationId xmlns:a16="http://schemas.microsoft.com/office/drawing/2014/main" id="{11D3F78F-B7B8-412A-877F-3901D66EF4F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2CBAFF9-D746-4A5B-B45F-41E18F5E3E6F}"/>
              </a:ext>
            </a:extLst>
          </p:cNvPr>
          <p:cNvSpPr>
            <a:spLocks noGrp="1" noChangeArrowheads="1"/>
          </p:cNvSpPr>
          <p:nvPr>
            <p:ph type="sldNum" sz="quarter" idx="5"/>
          </p:nvPr>
        </p:nvSpPr>
        <p:spPr>
          <a:ln/>
        </p:spPr>
        <p:txBody>
          <a:bodyPr/>
          <a:lstStyle/>
          <a:p>
            <a:fld id="{444555E5-A80A-4142-BC26-1D1DEF2C7C5C}" type="slidenum">
              <a:rPr lang="en-US" altLang="en-US"/>
              <a:pPr/>
              <a:t>31</a:t>
            </a:fld>
            <a:endParaRPr lang="en-US" altLang="en-US"/>
          </a:p>
        </p:txBody>
      </p:sp>
      <p:sp>
        <p:nvSpPr>
          <p:cNvPr id="711682" name="Rectangle 2">
            <a:extLst>
              <a:ext uri="{FF2B5EF4-FFF2-40B4-BE49-F238E27FC236}">
                <a16:creationId xmlns:a16="http://schemas.microsoft.com/office/drawing/2014/main" id="{4833FBB4-A3C5-4F42-9D44-C40F9D2BF020}"/>
              </a:ext>
            </a:extLst>
          </p:cNvPr>
          <p:cNvSpPr>
            <a:spLocks noGrp="1" noRot="1" noChangeAspect="1" noChangeArrowheads="1" noTextEdit="1"/>
          </p:cNvSpPr>
          <p:nvPr>
            <p:ph type="sldImg"/>
          </p:nvPr>
        </p:nvSpPr>
        <p:spPr>
          <a:ln/>
        </p:spPr>
      </p:sp>
      <p:sp>
        <p:nvSpPr>
          <p:cNvPr id="711683" name="Rectangle 3">
            <a:extLst>
              <a:ext uri="{FF2B5EF4-FFF2-40B4-BE49-F238E27FC236}">
                <a16:creationId xmlns:a16="http://schemas.microsoft.com/office/drawing/2014/main" id="{4687FF0C-D7B0-42DE-9C84-466BDDFFF07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B6B228C-FAC9-46FB-8FA9-7763456183E9}"/>
              </a:ext>
            </a:extLst>
          </p:cNvPr>
          <p:cNvSpPr>
            <a:spLocks noGrp="1" noChangeArrowheads="1"/>
          </p:cNvSpPr>
          <p:nvPr>
            <p:ph type="sldNum" sz="quarter" idx="5"/>
          </p:nvPr>
        </p:nvSpPr>
        <p:spPr>
          <a:ln/>
        </p:spPr>
        <p:txBody>
          <a:bodyPr/>
          <a:lstStyle/>
          <a:p>
            <a:fld id="{31BFE95E-6F72-479F-A267-9864FE461F86}" type="slidenum">
              <a:rPr lang="en-US" altLang="en-US"/>
              <a:pPr/>
              <a:t>32</a:t>
            </a:fld>
            <a:endParaRPr lang="en-US" altLang="en-US"/>
          </a:p>
        </p:txBody>
      </p:sp>
      <p:sp>
        <p:nvSpPr>
          <p:cNvPr id="515074" name="Rectangle 2">
            <a:extLst>
              <a:ext uri="{FF2B5EF4-FFF2-40B4-BE49-F238E27FC236}">
                <a16:creationId xmlns:a16="http://schemas.microsoft.com/office/drawing/2014/main" id="{2F028663-87E2-4E73-8F8E-E018BDFE1433}"/>
              </a:ext>
            </a:extLst>
          </p:cNvPr>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15075" name="Rectangle 3">
            <a:extLst>
              <a:ext uri="{FF2B5EF4-FFF2-40B4-BE49-F238E27FC236}">
                <a16:creationId xmlns:a16="http://schemas.microsoft.com/office/drawing/2014/main" id="{DA653D69-661B-481B-9DC0-513A58EB705A}"/>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ltLang="en-US"/>
              <a:t>The Application Layer is home to a wide variety of protocols to meet specific user needs.</a:t>
            </a:r>
          </a:p>
          <a:p>
            <a:pPr>
              <a:buFontTx/>
              <a:buChar char="•"/>
            </a:pPr>
            <a:r>
              <a:rPr lang="en-US" altLang="en-US"/>
              <a:t>  </a:t>
            </a:r>
            <a:r>
              <a:rPr lang="en-US" altLang="en-US" i="1"/>
              <a:t>Network virtual terminal</a:t>
            </a:r>
            <a:r>
              <a:rPr lang="en-US" altLang="en-US"/>
              <a:t>.  Used by ‘networked screen editors’ and other networked applications needing to handle many different terminal types.  Software exists to map the functions of the virtual terminal onto the real terminal, e.g. cursor movement.  Examples include OSI </a:t>
            </a:r>
            <a:r>
              <a:rPr lang="en-US" altLang="en-US" i="1"/>
              <a:t>VTP</a:t>
            </a:r>
            <a:r>
              <a:rPr lang="en-US" altLang="en-US"/>
              <a:t> and Internet </a:t>
            </a:r>
            <a:r>
              <a:rPr lang="en-US" altLang="en-US" i="1"/>
              <a:t>telnet</a:t>
            </a:r>
            <a:r>
              <a:rPr lang="en-US" altLang="en-US"/>
              <a:t>.</a:t>
            </a:r>
          </a:p>
          <a:p>
            <a:pPr>
              <a:buFontTx/>
              <a:buChar char="•"/>
            </a:pPr>
            <a:r>
              <a:rPr lang="en-US" altLang="en-US"/>
              <a:t>  </a:t>
            </a:r>
            <a:r>
              <a:rPr lang="en-US" altLang="en-US" i="1"/>
              <a:t>File transfer</a:t>
            </a:r>
            <a:r>
              <a:rPr lang="en-US" altLang="en-US"/>
              <a:t>.  Different file systems  have different file naming conventions and internal record structures.  Such a protocol must convert files to a ‘standard’ representation.  Examples include OSI </a:t>
            </a:r>
            <a:r>
              <a:rPr lang="en-US" altLang="en-US" i="1"/>
              <a:t>FTAM</a:t>
            </a:r>
            <a:r>
              <a:rPr lang="en-US" altLang="en-US"/>
              <a:t> and Internet </a:t>
            </a:r>
            <a:r>
              <a:rPr lang="en-US" altLang="en-US" i="1"/>
              <a:t>ftp</a:t>
            </a:r>
            <a:r>
              <a:rPr lang="en-US" altLang="en-US"/>
              <a:t>.</a:t>
            </a:r>
          </a:p>
          <a:p>
            <a:pPr>
              <a:buFontTx/>
              <a:buChar char="•"/>
            </a:pPr>
            <a:r>
              <a:rPr lang="en-US" altLang="en-US"/>
              <a:t>  </a:t>
            </a:r>
            <a:r>
              <a:rPr lang="en-US" altLang="en-US" i="1"/>
              <a:t>Electronic mail</a:t>
            </a:r>
            <a:r>
              <a:rPr lang="en-US" altLang="en-US"/>
              <a:t>.  Examples of electronic mail protocols are OSI </a:t>
            </a:r>
            <a:r>
              <a:rPr lang="en-US" altLang="en-US" i="1"/>
              <a:t>X.400</a:t>
            </a:r>
            <a:r>
              <a:rPr lang="en-US" altLang="en-US"/>
              <a:t> and Internet mail.</a:t>
            </a:r>
          </a:p>
          <a:p>
            <a:pPr>
              <a:buFontTx/>
              <a:buChar char="•"/>
            </a:pPr>
            <a:r>
              <a:rPr lang="en-US" altLang="en-US"/>
              <a:t>  </a:t>
            </a:r>
            <a:r>
              <a:rPr lang="en-US" altLang="en-US" i="1"/>
              <a:t>Directory service</a:t>
            </a:r>
            <a:r>
              <a:rPr lang="en-US" altLang="en-US"/>
              <a:t>.  Examples include OSI </a:t>
            </a:r>
            <a:r>
              <a:rPr lang="en-US" altLang="en-US" i="1"/>
              <a:t>X.500</a:t>
            </a:r>
            <a:r>
              <a:rPr lang="en-US" altLang="en-US"/>
              <a:t>.</a:t>
            </a:r>
          </a:p>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A36521B-D122-47B9-A0E2-8746508BEC1D}"/>
              </a:ext>
            </a:extLst>
          </p:cNvPr>
          <p:cNvSpPr>
            <a:spLocks noGrp="1" noChangeArrowheads="1"/>
          </p:cNvSpPr>
          <p:nvPr>
            <p:ph type="sldNum" sz="quarter" idx="5"/>
          </p:nvPr>
        </p:nvSpPr>
        <p:spPr>
          <a:ln/>
        </p:spPr>
        <p:txBody>
          <a:bodyPr/>
          <a:lstStyle/>
          <a:p>
            <a:fld id="{BB61DD65-42A0-483C-9F5A-ED8A14AB00C0}" type="slidenum">
              <a:rPr lang="en-US" altLang="en-US"/>
              <a:pPr/>
              <a:t>34</a:t>
            </a:fld>
            <a:endParaRPr lang="en-US" altLang="en-US"/>
          </a:p>
        </p:txBody>
      </p:sp>
      <p:sp>
        <p:nvSpPr>
          <p:cNvPr id="31746" name="Rectangle 2">
            <a:extLst>
              <a:ext uri="{FF2B5EF4-FFF2-40B4-BE49-F238E27FC236}">
                <a16:creationId xmlns:a16="http://schemas.microsoft.com/office/drawing/2014/main" id="{368E53E9-30FA-4103-81F8-27A1836C0670}"/>
              </a:ext>
            </a:extLst>
          </p:cNvPr>
          <p:cNvSpPr>
            <a:spLocks noGrp="1" noRot="1" noChangeAspect="1" noChangeArrowheads="1" noTextEdit="1"/>
          </p:cNvSpPr>
          <p:nvPr>
            <p:ph type="sldImg"/>
          </p:nvPr>
        </p:nvSpPr>
        <p:spPr>
          <a:xfrm>
            <a:off x="646113" y="915988"/>
            <a:ext cx="5567362" cy="3132137"/>
          </a:xfrm>
          <a:solidFill>
            <a:srgbClr val="FFFFFF"/>
          </a:solidFill>
          <a:ln/>
        </p:spPr>
      </p:sp>
      <p:sp>
        <p:nvSpPr>
          <p:cNvPr id="31747" name="Rectangle 3">
            <a:extLst>
              <a:ext uri="{FF2B5EF4-FFF2-40B4-BE49-F238E27FC236}">
                <a16:creationId xmlns:a16="http://schemas.microsoft.com/office/drawing/2014/main" id="{093FC7B6-EEB3-4C28-A8A4-129229A42E54}"/>
              </a:ext>
            </a:extLst>
          </p:cNvPr>
          <p:cNvSpPr txBox="1">
            <a:spLocks noGrp="1" noChangeArrowheads="1"/>
          </p:cNvSpPr>
          <p:nvPr>
            <p:ph type="body" idx="1"/>
          </p:nvPr>
        </p:nvSpPr>
        <p:spPr>
          <a:xfrm>
            <a:off x="1046163" y="4352925"/>
            <a:ext cx="4770437" cy="3476625"/>
          </a:xfrm>
          <a:ln/>
        </p:spPr>
        <p:txBody>
          <a:bodyPr wrap="none" anchor="ctr"/>
          <a:lstStyle/>
          <a:p>
            <a:endParaRPr lang="en-US" altLang="en-US"/>
          </a:p>
        </p:txBody>
      </p:sp>
    </p:spTree>
    <p:extLst>
      <p:ext uri="{BB962C8B-B14F-4D97-AF65-F5344CB8AC3E}">
        <p14:creationId xmlns:p14="http://schemas.microsoft.com/office/powerpoint/2010/main" val="8803115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ED85512-1CAE-4708-98EF-DE74F2F0E876}"/>
              </a:ext>
            </a:extLst>
          </p:cNvPr>
          <p:cNvSpPr>
            <a:spLocks noGrp="1" noChangeArrowheads="1"/>
          </p:cNvSpPr>
          <p:nvPr>
            <p:ph type="sldNum" sz="quarter" idx="5"/>
          </p:nvPr>
        </p:nvSpPr>
        <p:spPr>
          <a:ln/>
        </p:spPr>
        <p:txBody>
          <a:bodyPr/>
          <a:lstStyle/>
          <a:p>
            <a:fld id="{ADE0F712-AD54-4235-8767-621E706EE2B9}" type="slidenum">
              <a:rPr lang="en-US" altLang="en-US"/>
              <a:pPr/>
              <a:t>35</a:t>
            </a:fld>
            <a:endParaRPr lang="en-US" altLang="en-US"/>
          </a:p>
        </p:txBody>
      </p:sp>
      <p:sp>
        <p:nvSpPr>
          <p:cNvPr id="712706" name="Rectangle 2">
            <a:extLst>
              <a:ext uri="{FF2B5EF4-FFF2-40B4-BE49-F238E27FC236}">
                <a16:creationId xmlns:a16="http://schemas.microsoft.com/office/drawing/2014/main" id="{64CBB213-1954-433B-BCB7-4357FE34FC53}"/>
              </a:ext>
            </a:extLst>
          </p:cNvPr>
          <p:cNvSpPr>
            <a:spLocks noGrp="1" noRot="1" noChangeAspect="1" noChangeArrowheads="1" noTextEdit="1"/>
          </p:cNvSpPr>
          <p:nvPr>
            <p:ph type="sldImg"/>
          </p:nvPr>
        </p:nvSpPr>
        <p:spPr>
          <a:ln/>
        </p:spPr>
      </p:sp>
      <p:sp>
        <p:nvSpPr>
          <p:cNvPr id="712707" name="Rectangle 3">
            <a:extLst>
              <a:ext uri="{FF2B5EF4-FFF2-40B4-BE49-F238E27FC236}">
                <a16:creationId xmlns:a16="http://schemas.microsoft.com/office/drawing/2014/main" id="{25A9F417-35EF-47FC-A116-161AAE8E5D2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1B0D038-BED4-4CD4-A419-C08FDF16F727}"/>
              </a:ext>
            </a:extLst>
          </p:cNvPr>
          <p:cNvSpPr>
            <a:spLocks noGrp="1" noChangeArrowheads="1"/>
          </p:cNvSpPr>
          <p:nvPr>
            <p:ph type="sldNum" sz="quarter" idx="5"/>
          </p:nvPr>
        </p:nvSpPr>
        <p:spPr>
          <a:ln/>
        </p:spPr>
        <p:txBody>
          <a:bodyPr/>
          <a:lstStyle/>
          <a:p>
            <a:fld id="{25BD4F1F-19BE-456C-BD74-36F05D93B346}" type="slidenum">
              <a:rPr lang="en-US" altLang="en-US"/>
              <a:pPr/>
              <a:t>36</a:t>
            </a:fld>
            <a:endParaRPr lang="en-US" altLang="en-US"/>
          </a:p>
        </p:txBody>
      </p:sp>
      <p:sp>
        <p:nvSpPr>
          <p:cNvPr id="713730" name="Rectangle 2">
            <a:extLst>
              <a:ext uri="{FF2B5EF4-FFF2-40B4-BE49-F238E27FC236}">
                <a16:creationId xmlns:a16="http://schemas.microsoft.com/office/drawing/2014/main" id="{8E1767D5-7EEC-460F-9996-A0B92FB713D7}"/>
              </a:ext>
            </a:extLst>
          </p:cNvPr>
          <p:cNvSpPr>
            <a:spLocks noGrp="1" noRot="1" noChangeAspect="1" noChangeArrowheads="1" noTextEdit="1"/>
          </p:cNvSpPr>
          <p:nvPr>
            <p:ph type="sldImg"/>
          </p:nvPr>
        </p:nvSpPr>
        <p:spPr>
          <a:ln/>
        </p:spPr>
      </p:sp>
      <p:sp>
        <p:nvSpPr>
          <p:cNvPr id="713731" name="Rectangle 3">
            <a:extLst>
              <a:ext uri="{FF2B5EF4-FFF2-40B4-BE49-F238E27FC236}">
                <a16:creationId xmlns:a16="http://schemas.microsoft.com/office/drawing/2014/main" id="{B18BD188-B022-4824-843A-976E640D2D1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1440674-6B66-439F-A0BE-671EA6EE9134}"/>
              </a:ext>
            </a:extLst>
          </p:cNvPr>
          <p:cNvSpPr>
            <a:spLocks noGrp="1" noChangeArrowheads="1"/>
          </p:cNvSpPr>
          <p:nvPr>
            <p:ph type="sldNum" sz="quarter" idx="5"/>
          </p:nvPr>
        </p:nvSpPr>
        <p:spPr>
          <a:ln/>
        </p:spPr>
        <p:txBody>
          <a:bodyPr/>
          <a:lstStyle/>
          <a:p>
            <a:fld id="{E6B3D72D-F913-4F60-AABE-B5B3A5024C04}" type="slidenum">
              <a:rPr lang="en-US" altLang="en-US"/>
              <a:pPr/>
              <a:t>4</a:t>
            </a:fld>
            <a:endParaRPr lang="en-US" altLang="en-US"/>
          </a:p>
        </p:txBody>
      </p:sp>
      <p:sp>
        <p:nvSpPr>
          <p:cNvPr id="19458" name="Rectangle 2">
            <a:extLst>
              <a:ext uri="{FF2B5EF4-FFF2-40B4-BE49-F238E27FC236}">
                <a16:creationId xmlns:a16="http://schemas.microsoft.com/office/drawing/2014/main" id="{FA20F566-A5B8-4A68-B928-8CC3163A4F83}"/>
              </a:ext>
            </a:extLst>
          </p:cNvPr>
          <p:cNvSpPr>
            <a:spLocks noGrp="1" noRot="1" noChangeAspect="1" noChangeArrowheads="1" noTextEdit="1"/>
          </p:cNvSpPr>
          <p:nvPr>
            <p:ph type="sldImg"/>
          </p:nvPr>
        </p:nvSpPr>
        <p:spPr>
          <a:xfrm>
            <a:off x="646113" y="915988"/>
            <a:ext cx="5567362" cy="3132137"/>
          </a:xfrm>
          <a:solidFill>
            <a:srgbClr val="FFFFFF"/>
          </a:solidFill>
          <a:ln/>
        </p:spPr>
      </p:sp>
      <p:sp>
        <p:nvSpPr>
          <p:cNvPr id="19459" name="Rectangle 3">
            <a:extLst>
              <a:ext uri="{FF2B5EF4-FFF2-40B4-BE49-F238E27FC236}">
                <a16:creationId xmlns:a16="http://schemas.microsoft.com/office/drawing/2014/main" id="{A4A86CA7-33C8-428D-9F5D-7A62607B4FFE}"/>
              </a:ext>
            </a:extLst>
          </p:cNvPr>
          <p:cNvSpPr txBox="1">
            <a:spLocks noGrp="1" noChangeArrowheads="1"/>
          </p:cNvSpPr>
          <p:nvPr>
            <p:ph type="body" idx="1"/>
          </p:nvPr>
        </p:nvSpPr>
        <p:spPr>
          <a:xfrm>
            <a:off x="1046163" y="4352925"/>
            <a:ext cx="4770437" cy="3476625"/>
          </a:xfrm>
          <a:ln/>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0989FA6-D95E-47AA-8956-1A722F301FC7}"/>
              </a:ext>
            </a:extLst>
          </p:cNvPr>
          <p:cNvSpPr>
            <a:spLocks noGrp="1" noChangeArrowheads="1"/>
          </p:cNvSpPr>
          <p:nvPr>
            <p:ph type="sldNum" sz="quarter" idx="5"/>
          </p:nvPr>
        </p:nvSpPr>
        <p:spPr>
          <a:ln/>
        </p:spPr>
        <p:txBody>
          <a:bodyPr/>
          <a:lstStyle/>
          <a:p>
            <a:fld id="{BB4BC10D-6D11-42CA-AAA9-D630632EAA64}" type="slidenum">
              <a:rPr lang="en-US" altLang="en-US"/>
              <a:pPr/>
              <a:t>37</a:t>
            </a:fld>
            <a:endParaRPr lang="en-US" altLang="en-US"/>
          </a:p>
        </p:txBody>
      </p:sp>
      <p:sp>
        <p:nvSpPr>
          <p:cNvPr id="714754" name="Rectangle 2">
            <a:extLst>
              <a:ext uri="{FF2B5EF4-FFF2-40B4-BE49-F238E27FC236}">
                <a16:creationId xmlns:a16="http://schemas.microsoft.com/office/drawing/2014/main" id="{08FD4B0E-7ED1-4B72-AEC0-F3425418930D}"/>
              </a:ext>
            </a:extLst>
          </p:cNvPr>
          <p:cNvSpPr>
            <a:spLocks noGrp="1" noRot="1" noChangeAspect="1" noChangeArrowheads="1" noTextEdit="1"/>
          </p:cNvSpPr>
          <p:nvPr>
            <p:ph type="sldImg"/>
          </p:nvPr>
        </p:nvSpPr>
        <p:spPr>
          <a:ln/>
        </p:spPr>
      </p:sp>
      <p:sp>
        <p:nvSpPr>
          <p:cNvPr id="714755" name="Rectangle 3">
            <a:extLst>
              <a:ext uri="{FF2B5EF4-FFF2-40B4-BE49-F238E27FC236}">
                <a16:creationId xmlns:a16="http://schemas.microsoft.com/office/drawing/2014/main" id="{11E585D0-14AC-43BD-AE2C-F1FB47AB381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FEE902F-D666-42CD-85B5-E48820D9FD30}"/>
              </a:ext>
            </a:extLst>
          </p:cNvPr>
          <p:cNvSpPr>
            <a:spLocks noGrp="1" noChangeArrowheads="1"/>
          </p:cNvSpPr>
          <p:nvPr>
            <p:ph type="sldNum" sz="quarter" idx="5"/>
          </p:nvPr>
        </p:nvSpPr>
        <p:spPr>
          <a:ln/>
        </p:spPr>
        <p:txBody>
          <a:bodyPr/>
          <a:lstStyle/>
          <a:p>
            <a:fld id="{9C66F559-F00E-44C1-8CC4-77FDEC853506}" type="slidenum">
              <a:rPr lang="en-US" altLang="en-US"/>
              <a:pPr/>
              <a:t>40</a:t>
            </a:fld>
            <a:endParaRPr lang="en-US" altLang="en-US"/>
          </a:p>
        </p:txBody>
      </p:sp>
      <p:sp>
        <p:nvSpPr>
          <p:cNvPr id="513026" name="Rectangle 2">
            <a:extLst>
              <a:ext uri="{FF2B5EF4-FFF2-40B4-BE49-F238E27FC236}">
                <a16:creationId xmlns:a16="http://schemas.microsoft.com/office/drawing/2014/main" id="{56B77B88-85B5-4F0F-9504-0CF6C36E9BA4}"/>
              </a:ext>
            </a:extLst>
          </p:cNvPr>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13027" name="Rectangle 3">
            <a:extLst>
              <a:ext uri="{FF2B5EF4-FFF2-40B4-BE49-F238E27FC236}">
                <a16:creationId xmlns:a16="http://schemas.microsoft.com/office/drawing/2014/main" id="{B4E2B231-263F-4BAD-A5D3-1E7C4FA97721}"/>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ltLang="en-US">
                <a:latin typeface=" "/>
              </a:rPr>
              <a:t>The</a:t>
            </a:r>
            <a:r>
              <a:rPr lang="en-US" altLang="en-US" b="1">
                <a:latin typeface=" "/>
              </a:rPr>
              <a:t> </a:t>
            </a:r>
            <a:r>
              <a:rPr lang="en-US" altLang="en-US" i="1">
                <a:latin typeface=" "/>
              </a:rPr>
              <a:t>Application layer </a:t>
            </a:r>
            <a:r>
              <a:rPr lang="en-US" altLang="en-US">
                <a:latin typeface=" "/>
              </a:rPr>
              <a:t>represents the level at which applications access network services. This layer represents the services that directly support applications such as software for file transfers, database access, and electronic mail.</a:t>
            </a:r>
            <a:endParaRPr lang="en-US" altLang="en-US"/>
          </a:p>
          <a:p>
            <a:r>
              <a:rPr lang="en-US" altLang="en-US">
                <a:latin typeface="Symbol" panose="05050102010706020507" pitchFamily="18" charset="2"/>
              </a:rPr>
              <a:t>·</a:t>
            </a:r>
            <a:r>
              <a:rPr lang="en-US" altLang="en-US">
                <a:latin typeface=" "/>
              </a:rPr>
              <a:t> The</a:t>
            </a:r>
            <a:r>
              <a:rPr lang="en-US" altLang="en-US" b="1">
                <a:latin typeface=" "/>
              </a:rPr>
              <a:t> </a:t>
            </a:r>
            <a:r>
              <a:rPr lang="en-US" altLang="en-US" i="1">
                <a:latin typeface=" "/>
              </a:rPr>
              <a:t>Presentation layer </a:t>
            </a:r>
            <a:r>
              <a:rPr lang="en-US" altLang="en-US">
                <a:latin typeface=" "/>
              </a:rPr>
              <a:t>translates data from the Application layer into an intermediary format. This layer also manages security issues by providing services such as data encryption, and compresses data so that fewer bits need to be transferred on the network.</a:t>
            </a:r>
            <a:endParaRPr lang="en-US" altLang="en-US"/>
          </a:p>
          <a:p>
            <a:r>
              <a:rPr lang="en-US" altLang="en-US">
                <a:latin typeface="Symbol" panose="05050102010706020507" pitchFamily="18" charset="2"/>
              </a:rPr>
              <a:t>·</a:t>
            </a:r>
            <a:r>
              <a:rPr lang="en-US" altLang="en-US">
                <a:latin typeface=" "/>
              </a:rPr>
              <a:t> The</a:t>
            </a:r>
            <a:r>
              <a:rPr lang="en-US" altLang="en-US" b="1">
                <a:latin typeface=" "/>
              </a:rPr>
              <a:t> </a:t>
            </a:r>
            <a:r>
              <a:rPr lang="en-US" altLang="en-US" i="1">
                <a:latin typeface=" "/>
              </a:rPr>
              <a:t>Session layer </a:t>
            </a:r>
            <a:r>
              <a:rPr lang="en-US" altLang="en-US">
                <a:latin typeface=" "/>
              </a:rPr>
              <a:t>allows two applications on different computers to establish, use, and end a session. This layer establishes dialog control between the two computers in a session, regulating which side transmits, plus when and how long it transmits.</a:t>
            </a:r>
            <a:endParaRPr lang="en-US" altLang="en-US"/>
          </a:p>
          <a:p>
            <a:r>
              <a:rPr lang="en-US" altLang="en-US">
                <a:latin typeface="Symbol" panose="05050102010706020507" pitchFamily="18" charset="2"/>
              </a:rPr>
              <a:t>·</a:t>
            </a:r>
            <a:r>
              <a:rPr lang="en-US" altLang="en-US">
                <a:latin typeface=" "/>
              </a:rPr>
              <a:t> The </a:t>
            </a:r>
            <a:r>
              <a:rPr lang="en-US" altLang="en-US" i="1">
                <a:latin typeface=" "/>
              </a:rPr>
              <a:t>Transport layer</a:t>
            </a:r>
            <a:r>
              <a:rPr lang="en-US" altLang="en-US">
                <a:latin typeface=" "/>
              </a:rPr>
              <a:t> handles error recognition and recovery. It also repackages long messages when necessary into small packets for transmission and, at the receiving end, rebuilds packets into the original message. The receiving Transport layer also sends receipt acknowledgments. </a:t>
            </a:r>
            <a:endParaRPr lang="en-US" altLang="en-US"/>
          </a:p>
          <a:p>
            <a:r>
              <a:rPr lang="en-US" altLang="en-US">
                <a:latin typeface="Symbol" panose="05050102010706020507" pitchFamily="18" charset="2"/>
              </a:rPr>
              <a:t>·</a:t>
            </a:r>
            <a:r>
              <a:rPr lang="en-US" altLang="en-US">
                <a:latin typeface=" "/>
              </a:rPr>
              <a:t> The </a:t>
            </a:r>
            <a:r>
              <a:rPr lang="en-US" altLang="en-US" i="1">
                <a:latin typeface=" "/>
              </a:rPr>
              <a:t>Network layer </a:t>
            </a:r>
            <a:r>
              <a:rPr lang="en-US" altLang="en-US">
                <a:latin typeface=" "/>
              </a:rPr>
              <a:t>addresses messages and translates logical addresses and names into physical addresses. It also determines the route from the source to the destination computer and manages traffic problems, such as switching, routing, and controlling the congestion of data packets.</a:t>
            </a:r>
            <a:endParaRPr lang="en-US" altLang="en-US"/>
          </a:p>
          <a:p>
            <a:r>
              <a:rPr lang="en-US" altLang="en-US">
                <a:latin typeface="Symbol" panose="05050102010706020507" pitchFamily="18" charset="2"/>
              </a:rPr>
              <a:t>·</a:t>
            </a:r>
            <a:r>
              <a:rPr lang="en-US" altLang="en-US">
                <a:latin typeface=" "/>
              </a:rPr>
              <a:t> The </a:t>
            </a:r>
            <a:r>
              <a:rPr lang="en-US" altLang="en-US" i="1">
                <a:latin typeface=" "/>
              </a:rPr>
              <a:t>Data Link layer </a:t>
            </a:r>
            <a:r>
              <a:rPr lang="en-US" altLang="en-US">
                <a:latin typeface=" "/>
              </a:rPr>
              <a:t>packages raw bits from the Physical layer into frames (logical, structured packets for data). This layer is responsible for transferring frames from one computer to another, without errors. After sending a frame, it waits for an acknowledgment from the receiving computer.</a:t>
            </a:r>
            <a:endParaRPr lang="en-US" altLang="en-US"/>
          </a:p>
          <a:p>
            <a:r>
              <a:rPr lang="en-US" altLang="en-US">
                <a:latin typeface="Symbol" panose="05050102010706020507" pitchFamily="18" charset="2"/>
              </a:rPr>
              <a:t>·</a:t>
            </a:r>
            <a:r>
              <a:rPr lang="en-US" altLang="en-US">
                <a:latin typeface=" "/>
              </a:rPr>
              <a:t> The </a:t>
            </a:r>
            <a:r>
              <a:rPr lang="en-US" altLang="en-US" i="1">
                <a:latin typeface=" "/>
              </a:rPr>
              <a:t>Physical layer </a:t>
            </a:r>
            <a:r>
              <a:rPr lang="en-US" altLang="en-US">
                <a:latin typeface=" "/>
              </a:rPr>
              <a:t>transmits bits from one computer to another and regulates the transmission of a stream of bits over a physical medium. This layer defines how the cable is attached to the network adapter and what transmission technique is used to send data over the cable</a:t>
            </a:r>
          </a:p>
          <a:p>
            <a:endParaRPr lang="en-GB" altLang="en-US"/>
          </a:p>
          <a:p>
            <a:r>
              <a:rPr lang="en-US" altLang="en-US"/>
              <a:t>This partition into ‘lower’ and ‘upper’ layers is a widely used way to distinguish between the communications-oriented layers and the applications- oriented layers. </a:t>
            </a:r>
          </a:p>
          <a:p>
            <a:r>
              <a:rPr lang="en-US" altLang="en-US"/>
              <a:t>In fact layers 5 and 6 are often ignored in practical applications (the Internet protocol hierarchy has no equivalents to layers 5 and 6).</a:t>
            </a:r>
          </a:p>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FB60E13-BCE5-4A80-A288-E9EE53771ADA}"/>
              </a:ext>
            </a:extLst>
          </p:cNvPr>
          <p:cNvSpPr>
            <a:spLocks noGrp="1" noChangeArrowheads="1"/>
          </p:cNvSpPr>
          <p:nvPr>
            <p:ph type="sldNum" sz="quarter" idx="5"/>
          </p:nvPr>
        </p:nvSpPr>
        <p:spPr>
          <a:ln/>
        </p:spPr>
        <p:txBody>
          <a:bodyPr/>
          <a:lstStyle/>
          <a:p>
            <a:fld id="{8AAE77E2-4CDD-48F4-8ABB-BBD1D083447A}" type="slidenum">
              <a:rPr lang="en-US" altLang="en-US"/>
              <a:pPr/>
              <a:t>41</a:t>
            </a:fld>
            <a:endParaRPr lang="en-US" altLang="en-US"/>
          </a:p>
        </p:txBody>
      </p:sp>
      <p:sp>
        <p:nvSpPr>
          <p:cNvPr id="694274" name="Rectangle 2">
            <a:extLst>
              <a:ext uri="{FF2B5EF4-FFF2-40B4-BE49-F238E27FC236}">
                <a16:creationId xmlns:a16="http://schemas.microsoft.com/office/drawing/2014/main" id="{030141DF-7B2A-4324-88BF-ED35B69FECD7}"/>
              </a:ext>
            </a:extLst>
          </p:cNvPr>
          <p:cNvSpPr>
            <a:spLocks noGrp="1" noRot="1" noChangeAspect="1" noChangeArrowheads="1" noTextEdit="1"/>
          </p:cNvSpPr>
          <p:nvPr>
            <p:ph type="sldImg"/>
          </p:nvPr>
        </p:nvSpPr>
        <p:spPr>
          <a:ln/>
        </p:spPr>
      </p:sp>
      <p:sp>
        <p:nvSpPr>
          <p:cNvPr id="694275" name="Rectangle 3">
            <a:extLst>
              <a:ext uri="{FF2B5EF4-FFF2-40B4-BE49-F238E27FC236}">
                <a16:creationId xmlns:a16="http://schemas.microsoft.com/office/drawing/2014/main" id="{B8480E80-09FB-4FFE-89DC-2D10FA4A23D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43CBD7E-D2EC-47A7-B5F6-FA2510B63607}"/>
              </a:ext>
            </a:extLst>
          </p:cNvPr>
          <p:cNvSpPr>
            <a:spLocks noGrp="1" noChangeArrowheads="1"/>
          </p:cNvSpPr>
          <p:nvPr>
            <p:ph type="sldNum" sz="quarter" idx="5"/>
          </p:nvPr>
        </p:nvSpPr>
        <p:spPr>
          <a:ln/>
        </p:spPr>
        <p:txBody>
          <a:bodyPr/>
          <a:lstStyle/>
          <a:p>
            <a:fld id="{DAF1347C-B1AF-432B-9455-5A338F7776A3}" type="slidenum">
              <a:rPr lang="en-US" altLang="en-US"/>
              <a:pPr/>
              <a:t>42</a:t>
            </a:fld>
            <a:endParaRPr lang="en-US" altLang="en-US"/>
          </a:p>
        </p:txBody>
      </p:sp>
      <p:sp>
        <p:nvSpPr>
          <p:cNvPr id="580610" name="Rectangle 2">
            <a:extLst>
              <a:ext uri="{FF2B5EF4-FFF2-40B4-BE49-F238E27FC236}">
                <a16:creationId xmlns:a16="http://schemas.microsoft.com/office/drawing/2014/main" id="{382A3208-D330-4239-912F-58F50B4AF2D1}"/>
              </a:ext>
            </a:extLst>
          </p:cNvPr>
          <p:cNvSpPr>
            <a:spLocks noGrp="1" noRot="1" noChangeAspect="1" noChangeArrowheads="1" noTextEdit="1"/>
          </p:cNvSpPr>
          <p:nvPr>
            <p:ph type="sldImg"/>
          </p:nvPr>
        </p:nvSpPr>
        <p:spPr>
          <a:ln/>
        </p:spPr>
      </p:sp>
      <p:sp>
        <p:nvSpPr>
          <p:cNvPr id="580611" name="Rectangle 3">
            <a:extLst>
              <a:ext uri="{FF2B5EF4-FFF2-40B4-BE49-F238E27FC236}">
                <a16:creationId xmlns:a16="http://schemas.microsoft.com/office/drawing/2014/main" id="{202284AC-8480-4198-AD86-FEEF44DA272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1E9C1E2-20EE-4AE8-88B9-8EB1DFB3491E}"/>
              </a:ext>
            </a:extLst>
          </p:cNvPr>
          <p:cNvSpPr>
            <a:spLocks noGrp="1" noChangeArrowheads="1"/>
          </p:cNvSpPr>
          <p:nvPr>
            <p:ph type="sldNum" sz="quarter" idx="5"/>
          </p:nvPr>
        </p:nvSpPr>
        <p:spPr>
          <a:ln/>
        </p:spPr>
        <p:txBody>
          <a:bodyPr/>
          <a:lstStyle/>
          <a:p>
            <a:fld id="{DCC4884B-71D2-4ADF-936D-A218694F8DA4}" type="slidenum">
              <a:rPr lang="en-US" altLang="en-US"/>
              <a:pPr/>
              <a:t>5</a:t>
            </a:fld>
            <a:endParaRPr lang="en-US" altLang="en-US"/>
          </a:p>
        </p:txBody>
      </p:sp>
      <p:sp>
        <p:nvSpPr>
          <p:cNvPr id="696322" name="Rectangle 2">
            <a:extLst>
              <a:ext uri="{FF2B5EF4-FFF2-40B4-BE49-F238E27FC236}">
                <a16:creationId xmlns:a16="http://schemas.microsoft.com/office/drawing/2014/main" id="{90663A7A-A1B4-40EA-9B14-607E80B8D6B2}"/>
              </a:ext>
            </a:extLst>
          </p:cNvPr>
          <p:cNvSpPr>
            <a:spLocks noGrp="1" noRot="1" noChangeAspect="1" noChangeArrowheads="1" noTextEdit="1"/>
          </p:cNvSpPr>
          <p:nvPr>
            <p:ph type="sldImg"/>
          </p:nvPr>
        </p:nvSpPr>
        <p:spPr>
          <a:ln/>
        </p:spPr>
      </p:sp>
      <p:sp>
        <p:nvSpPr>
          <p:cNvPr id="696323" name="Rectangle 3">
            <a:extLst>
              <a:ext uri="{FF2B5EF4-FFF2-40B4-BE49-F238E27FC236}">
                <a16:creationId xmlns:a16="http://schemas.microsoft.com/office/drawing/2014/main" id="{DCA6E8C5-BC88-4D91-B585-444D4ECB5A5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8A0D134-4160-4C87-8620-350976BD54AC}"/>
              </a:ext>
            </a:extLst>
          </p:cNvPr>
          <p:cNvSpPr>
            <a:spLocks noGrp="1" noChangeArrowheads="1"/>
          </p:cNvSpPr>
          <p:nvPr>
            <p:ph type="sldNum" sz="quarter" idx="5"/>
          </p:nvPr>
        </p:nvSpPr>
        <p:spPr>
          <a:ln/>
        </p:spPr>
        <p:txBody>
          <a:bodyPr/>
          <a:lstStyle/>
          <a:p>
            <a:fld id="{BBC94311-7660-4BA8-BC90-7C19BA3D2473}" type="slidenum">
              <a:rPr lang="en-US" altLang="en-US"/>
              <a:pPr/>
              <a:t>6</a:t>
            </a:fld>
            <a:endParaRPr lang="en-US" altLang="en-US"/>
          </a:p>
        </p:txBody>
      </p:sp>
      <p:sp>
        <p:nvSpPr>
          <p:cNvPr id="697346" name="Rectangle 2">
            <a:extLst>
              <a:ext uri="{FF2B5EF4-FFF2-40B4-BE49-F238E27FC236}">
                <a16:creationId xmlns:a16="http://schemas.microsoft.com/office/drawing/2014/main" id="{57982011-CF3C-457C-83CA-8AA357FFC6AF}"/>
              </a:ext>
            </a:extLst>
          </p:cNvPr>
          <p:cNvSpPr>
            <a:spLocks noGrp="1" noRot="1" noChangeAspect="1" noChangeArrowheads="1" noTextEdit="1"/>
          </p:cNvSpPr>
          <p:nvPr>
            <p:ph type="sldImg"/>
          </p:nvPr>
        </p:nvSpPr>
        <p:spPr>
          <a:ln/>
        </p:spPr>
      </p:sp>
      <p:sp>
        <p:nvSpPr>
          <p:cNvPr id="697347" name="Rectangle 3">
            <a:extLst>
              <a:ext uri="{FF2B5EF4-FFF2-40B4-BE49-F238E27FC236}">
                <a16:creationId xmlns:a16="http://schemas.microsoft.com/office/drawing/2014/main" id="{E0F1DD05-D541-416C-A4C2-2DCE674F211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36C7D52-01B1-436F-9579-34C57E2F4FA9}"/>
              </a:ext>
            </a:extLst>
          </p:cNvPr>
          <p:cNvSpPr>
            <a:spLocks noGrp="1" noChangeArrowheads="1"/>
          </p:cNvSpPr>
          <p:nvPr>
            <p:ph type="sldNum" sz="quarter" idx="5"/>
          </p:nvPr>
        </p:nvSpPr>
        <p:spPr>
          <a:ln/>
        </p:spPr>
        <p:txBody>
          <a:bodyPr/>
          <a:lstStyle/>
          <a:p>
            <a:fld id="{842DA1C1-0FFB-4B73-AF6E-84D0492BC687}" type="slidenum">
              <a:rPr lang="en-US" altLang="en-US"/>
              <a:pPr/>
              <a:t>7</a:t>
            </a:fld>
            <a:endParaRPr lang="en-US" altLang="en-US"/>
          </a:p>
        </p:txBody>
      </p:sp>
      <p:sp>
        <p:nvSpPr>
          <p:cNvPr id="525314" name="Rectangle 2">
            <a:extLst>
              <a:ext uri="{FF2B5EF4-FFF2-40B4-BE49-F238E27FC236}">
                <a16:creationId xmlns:a16="http://schemas.microsoft.com/office/drawing/2014/main" id="{AD516410-91CB-45CC-AF17-4BE698405E40}"/>
              </a:ext>
            </a:extLst>
          </p:cNvPr>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25315" name="Rectangle 3">
            <a:extLst>
              <a:ext uri="{FF2B5EF4-FFF2-40B4-BE49-F238E27FC236}">
                <a16:creationId xmlns:a16="http://schemas.microsoft.com/office/drawing/2014/main" id="{3EABF91F-6F1E-4A1E-ADEE-DD1A69A2E328}"/>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ltLang="en-US"/>
              <a:t>This layer takes the ‘raw’ transmission facility provided by the Physical Layer (Layer 1) and uses it to provide a reliable, error-free transmission service.</a:t>
            </a:r>
          </a:p>
          <a:p>
            <a:r>
              <a:rPr lang="en-US" altLang="en-US"/>
              <a:t>It does this by breaking the data stream up into </a:t>
            </a:r>
            <a:r>
              <a:rPr lang="en-US" altLang="en-US" i="1"/>
              <a:t>frames</a:t>
            </a:r>
            <a:r>
              <a:rPr lang="en-US" altLang="en-US"/>
              <a:t>, typically of thousands of bytes in length.  Where necessary, special </a:t>
            </a:r>
            <a:r>
              <a:rPr lang="en-US" altLang="en-US" i="1"/>
              <a:t>acknowledgement frames</a:t>
            </a:r>
            <a:r>
              <a:rPr lang="en-US" altLang="en-US"/>
              <a:t> can be sent back by the receiving Data Link entity to indicate successful receipt of each frame.</a:t>
            </a:r>
          </a:p>
          <a:p>
            <a:r>
              <a:rPr lang="en-US" altLang="en-US"/>
              <a:t>The Physical Layer transmits a continuous sequence of bits, and so Layer 2 must create and recognise frame boundaries.  This is typically done by the insertion of special bit patterns.</a:t>
            </a:r>
          </a:p>
          <a:p>
            <a:r>
              <a:rPr lang="en-US" altLang="en-US"/>
              <a:t>Channel errors can completely destroy a frame, and hence retransmission may be necessary.  This, in turn, leads to the possibility of duplicate frames being received.  Data Link protocols must deal with these problems.</a:t>
            </a:r>
          </a:p>
          <a:p>
            <a:r>
              <a:rPr lang="en-US" altLang="en-US"/>
              <a:t>A Data Link protocol may offer several different ‘service classes’ to the Network Layer, each with a different quality and cost.</a:t>
            </a:r>
          </a:p>
          <a:p>
            <a:r>
              <a:rPr lang="en-US" altLang="en-US"/>
              <a:t>The Data Link Layer must also regulate traffic flow to prevent ‘swamping’ of a slow receiver.</a:t>
            </a:r>
          </a:p>
          <a:p>
            <a:r>
              <a:rPr lang="en-US" altLang="en-US"/>
              <a:t>In a duplex channel there may be competition between data and acknowledgment frames; one solution is known as </a:t>
            </a:r>
            <a:r>
              <a:rPr lang="en-US" altLang="en-US" i="1"/>
              <a:t>piggybacking</a:t>
            </a:r>
            <a:r>
              <a:rPr lang="en-US" altLang="en-US"/>
              <a:t>, where acknowledgement information is attached to data frames.</a:t>
            </a:r>
          </a:p>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F77B86A-E644-4451-90A4-3D1619B09BFD}"/>
              </a:ext>
            </a:extLst>
          </p:cNvPr>
          <p:cNvSpPr>
            <a:spLocks noGrp="1" noChangeArrowheads="1"/>
          </p:cNvSpPr>
          <p:nvPr>
            <p:ph type="sldNum" sz="quarter" idx="5"/>
          </p:nvPr>
        </p:nvSpPr>
        <p:spPr>
          <a:ln/>
        </p:spPr>
        <p:txBody>
          <a:bodyPr/>
          <a:lstStyle/>
          <a:p>
            <a:fld id="{CFB0D32B-D44E-4F42-B8A2-DB7090AE6946}" type="slidenum">
              <a:rPr lang="en-US" altLang="en-US"/>
              <a:pPr/>
              <a:t>9</a:t>
            </a:fld>
            <a:endParaRPr lang="en-US" altLang="en-US"/>
          </a:p>
        </p:txBody>
      </p:sp>
      <p:sp>
        <p:nvSpPr>
          <p:cNvPr id="21506" name="Rectangle 2">
            <a:extLst>
              <a:ext uri="{FF2B5EF4-FFF2-40B4-BE49-F238E27FC236}">
                <a16:creationId xmlns:a16="http://schemas.microsoft.com/office/drawing/2014/main" id="{AD784BC7-9925-413E-B642-FA92FEA68286}"/>
              </a:ext>
            </a:extLst>
          </p:cNvPr>
          <p:cNvSpPr>
            <a:spLocks noGrp="1" noRot="1" noChangeAspect="1" noChangeArrowheads="1" noTextEdit="1"/>
          </p:cNvSpPr>
          <p:nvPr>
            <p:ph type="sldImg"/>
          </p:nvPr>
        </p:nvSpPr>
        <p:spPr>
          <a:xfrm>
            <a:off x="646113" y="915988"/>
            <a:ext cx="5567362" cy="3132137"/>
          </a:xfrm>
          <a:solidFill>
            <a:srgbClr val="FFFFFF"/>
          </a:solidFill>
          <a:ln/>
        </p:spPr>
      </p:sp>
      <p:sp>
        <p:nvSpPr>
          <p:cNvPr id="21507" name="Rectangle 3">
            <a:extLst>
              <a:ext uri="{FF2B5EF4-FFF2-40B4-BE49-F238E27FC236}">
                <a16:creationId xmlns:a16="http://schemas.microsoft.com/office/drawing/2014/main" id="{33149AAF-D843-47F4-BE90-5D716BD10DE0}"/>
              </a:ext>
            </a:extLst>
          </p:cNvPr>
          <p:cNvSpPr txBox="1">
            <a:spLocks noGrp="1" noChangeArrowheads="1"/>
          </p:cNvSpPr>
          <p:nvPr>
            <p:ph type="body" idx="1"/>
          </p:nvPr>
        </p:nvSpPr>
        <p:spPr>
          <a:xfrm>
            <a:off x="1046163" y="4352925"/>
            <a:ext cx="4770437" cy="3476625"/>
          </a:xfrm>
          <a:ln/>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61D6E5F-1754-4D46-9EC2-6BE0D0B9440B}"/>
              </a:ext>
            </a:extLst>
          </p:cNvPr>
          <p:cNvSpPr>
            <a:spLocks noGrp="1" noChangeArrowheads="1"/>
          </p:cNvSpPr>
          <p:nvPr>
            <p:ph type="sldNum" sz="quarter" idx="5"/>
          </p:nvPr>
        </p:nvSpPr>
        <p:spPr>
          <a:ln/>
        </p:spPr>
        <p:txBody>
          <a:bodyPr/>
          <a:lstStyle/>
          <a:p>
            <a:fld id="{003A0604-C2B4-4478-9637-19DD48C35C8C}" type="slidenum">
              <a:rPr lang="en-US" altLang="en-US"/>
              <a:pPr/>
              <a:t>10</a:t>
            </a:fld>
            <a:endParaRPr lang="en-US" altLang="en-US"/>
          </a:p>
        </p:txBody>
      </p:sp>
      <p:sp>
        <p:nvSpPr>
          <p:cNvPr id="698370" name="Rectangle 2">
            <a:extLst>
              <a:ext uri="{FF2B5EF4-FFF2-40B4-BE49-F238E27FC236}">
                <a16:creationId xmlns:a16="http://schemas.microsoft.com/office/drawing/2014/main" id="{ADFDB50E-C40A-476F-8C69-D1973FB57FE0}"/>
              </a:ext>
            </a:extLst>
          </p:cNvPr>
          <p:cNvSpPr>
            <a:spLocks noGrp="1" noRot="1" noChangeAspect="1" noChangeArrowheads="1" noTextEdit="1"/>
          </p:cNvSpPr>
          <p:nvPr>
            <p:ph type="sldImg"/>
          </p:nvPr>
        </p:nvSpPr>
        <p:spPr>
          <a:ln/>
        </p:spPr>
      </p:sp>
      <p:sp>
        <p:nvSpPr>
          <p:cNvPr id="698371" name="Rectangle 3">
            <a:extLst>
              <a:ext uri="{FF2B5EF4-FFF2-40B4-BE49-F238E27FC236}">
                <a16:creationId xmlns:a16="http://schemas.microsoft.com/office/drawing/2014/main" id="{10DA79BF-DBA4-4693-BC8B-8A2795D1A1B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5BC7F46-1867-4688-894C-8FB478F458C6}"/>
              </a:ext>
            </a:extLst>
          </p:cNvPr>
          <p:cNvSpPr>
            <a:spLocks noGrp="1" noChangeArrowheads="1"/>
          </p:cNvSpPr>
          <p:nvPr>
            <p:ph type="sldNum" sz="quarter" idx="5"/>
          </p:nvPr>
        </p:nvSpPr>
        <p:spPr>
          <a:ln/>
        </p:spPr>
        <p:txBody>
          <a:bodyPr/>
          <a:lstStyle/>
          <a:p>
            <a:fld id="{3EBD6396-35C5-49DF-87BF-7BD058423863}" type="slidenum">
              <a:rPr lang="en-US" altLang="en-US"/>
              <a:pPr/>
              <a:t>11</a:t>
            </a:fld>
            <a:endParaRPr lang="en-US" altLang="en-US"/>
          </a:p>
        </p:txBody>
      </p:sp>
      <p:sp>
        <p:nvSpPr>
          <p:cNvPr id="699394" name="Rectangle 2">
            <a:extLst>
              <a:ext uri="{FF2B5EF4-FFF2-40B4-BE49-F238E27FC236}">
                <a16:creationId xmlns:a16="http://schemas.microsoft.com/office/drawing/2014/main" id="{33A3C8B7-941D-4D26-8D11-4732B824487A}"/>
              </a:ext>
            </a:extLst>
          </p:cNvPr>
          <p:cNvSpPr>
            <a:spLocks noGrp="1" noRot="1" noChangeAspect="1" noChangeArrowheads="1" noTextEdit="1"/>
          </p:cNvSpPr>
          <p:nvPr>
            <p:ph type="sldImg"/>
          </p:nvPr>
        </p:nvSpPr>
        <p:spPr>
          <a:ln/>
        </p:spPr>
      </p:sp>
      <p:sp>
        <p:nvSpPr>
          <p:cNvPr id="699395" name="Rectangle 3">
            <a:extLst>
              <a:ext uri="{FF2B5EF4-FFF2-40B4-BE49-F238E27FC236}">
                <a16:creationId xmlns:a16="http://schemas.microsoft.com/office/drawing/2014/main" id="{D794A7F9-27A8-480E-8C52-FD70A0277829}"/>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AA792-4AEA-4495-BD74-934D339B6A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7BAD3C-AAD7-45DD-AF1A-F2A9EB752F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F5D98A-2953-45BC-9BE3-FB050BE4E402}"/>
              </a:ext>
            </a:extLst>
          </p:cNvPr>
          <p:cNvSpPr>
            <a:spLocks noGrp="1"/>
          </p:cNvSpPr>
          <p:nvPr>
            <p:ph type="dt" sz="half" idx="10"/>
          </p:nvPr>
        </p:nvSpPr>
        <p:spPr/>
        <p:txBody>
          <a:bodyPr/>
          <a:lstStyle/>
          <a:p>
            <a:fld id="{35B65525-85DD-41DD-8444-AEA80B5150E8}" type="datetime1">
              <a:rPr lang="en-US" smtClean="0"/>
              <a:t>11/29/2023</a:t>
            </a:fld>
            <a:endParaRPr lang="en-US"/>
          </a:p>
        </p:txBody>
      </p:sp>
      <p:sp>
        <p:nvSpPr>
          <p:cNvPr id="5" name="Footer Placeholder 4">
            <a:extLst>
              <a:ext uri="{FF2B5EF4-FFF2-40B4-BE49-F238E27FC236}">
                <a16:creationId xmlns:a16="http://schemas.microsoft.com/office/drawing/2014/main" id="{6E68020C-AFD0-494F-845D-15410BF8D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36C30F-3C8C-4248-B4D4-F1CFBA25550C}"/>
              </a:ext>
            </a:extLst>
          </p:cNvPr>
          <p:cNvSpPr>
            <a:spLocks noGrp="1"/>
          </p:cNvSpPr>
          <p:nvPr>
            <p:ph type="sldNum" sz="quarter" idx="12"/>
          </p:nvPr>
        </p:nvSpPr>
        <p:spPr/>
        <p:txBody>
          <a:bodyPr/>
          <a:lstStyle/>
          <a:p>
            <a:fld id="{F446AAF7-EF3D-496B-A24C-CE25A86B0898}" type="slidenum">
              <a:rPr lang="en-US" smtClean="0"/>
              <a:t>‹#›</a:t>
            </a:fld>
            <a:endParaRPr lang="en-US"/>
          </a:p>
        </p:txBody>
      </p:sp>
    </p:spTree>
    <p:extLst>
      <p:ext uri="{BB962C8B-B14F-4D97-AF65-F5344CB8AC3E}">
        <p14:creationId xmlns:p14="http://schemas.microsoft.com/office/powerpoint/2010/main" val="1033304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835AE-4440-43EB-872B-6A67B9CF19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8B252E-A52F-4C80-AAD6-D59145A23F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8AFC1-757F-4984-AFD8-E5C4CEE24123}"/>
              </a:ext>
            </a:extLst>
          </p:cNvPr>
          <p:cNvSpPr>
            <a:spLocks noGrp="1"/>
          </p:cNvSpPr>
          <p:nvPr>
            <p:ph type="dt" sz="half" idx="10"/>
          </p:nvPr>
        </p:nvSpPr>
        <p:spPr/>
        <p:txBody>
          <a:bodyPr/>
          <a:lstStyle/>
          <a:p>
            <a:fld id="{730ED14C-80E9-4209-B0A0-72164EDA5C97}" type="datetime1">
              <a:rPr lang="en-US" smtClean="0"/>
              <a:t>11/29/2023</a:t>
            </a:fld>
            <a:endParaRPr lang="en-US"/>
          </a:p>
        </p:txBody>
      </p:sp>
      <p:sp>
        <p:nvSpPr>
          <p:cNvPr id="5" name="Footer Placeholder 4">
            <a:extLst>
              <a:ext uri="{FF2B5EF4-FFF2-40B4-BE49-F238E27FC236}">
                <a16:creationId xmlns:a16="http://schemas.microsoft.com/office/drawing/2014/main" id="{EB5A0F4E-E183-4109-A2DA-D20E64D4B7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4FB5F9-E4C5-4622-9F2F-EAB14A6E34AA}"/>
              </a:ext>
            </a:extLst>
          </p:cNvPr>
          <p:cNvSpPr>
            <a:spLocks noGrp="1"/>
          </p:cNvSpPr>
          <p:nvPr>
            <p:ph type="sldNum" sz="quarter" idx="12"/>
          </p:nvPr>
        </p:nvSpPr>
        <p:spPr/>
        <p:txBody>
          <a:bodyPr/>
          <a:lstStyle/>
          <a:p>
            <a:fld id="{F446AAF7-EF3D-496B-A24C-CE25A86B0898}" type="slidenum">
              <a:rPr lang="en-US" smtClean="0"/>
              <a:t>‹#›</a:t>
            </a:fld>
            <a:endParaRPr lang="en-US"/>
          </a:p>
        </p:txBody>
      </p:sp>
    </p:spTree>
    <p:extLst>
      <p:ext uri="{BB962C8B-B14F-4D97-AF65-F5344CB8AC3E}">
        <p14:creationId xmlns:p14="http://schemas.microsoft.com/office/powerpoint/2010/main" val="1196326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8D0CFD-ABB4-401F-81FA-B33804844B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061461-D033-4EE3-91CA-1E7C74ACF3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569B14-294D-4D98-9E6A-CC430C37EA52}"/>
              </a:ext>
            </a:extLst>
          </p:cNvPr>
          <p:cNvSpPr>
            <a:spLocks noGrp="1"/>
          </p:cNvSpPr>
          <p:nvPr>
            <p:ph type="dt" sz="half" idx="10"/>
          </p:nvPr>
        </p:nvSpPr>
        <p:spPr/>
        <p:txBody>
          <a:bodyPr/>
          <a:lstStyle/>
          <a:p>
            <a:fld id="{28B0AE3A-4395-442B-9068-B706A50D84D8}" type="datetime1">
              <a:rPr lang="en-US" smtClean="0"/>
              <a:t>11/29/2023</a:t>
            </a:fld>
            <a:endParaRPr lang="en-US"/>
          </a:p>
        </p:txBody>
      </p:sp>
      <p:sp>
        <p:nvSpPr>
          <p:cNvPr id="5" name="Footer Placeholder 4">
            <a:extLst>
              <a:ext uri="{FF2B5EF4-FFF2-40B4-BE49-F238E27FC236}">
                <a16:creationId xmlns:a16="http://schemas.microsoft.com/office/drawing/2014/main" id="{D2DDB244-2181-4095-9D87-73D25FAD18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87E55-F23D-4998-A5C4-25F6B09B6C0D}"/>
              </a:ext>
            </a:extLst>
          </p:cNvPr>
          <p:cNvSpPr>
            <a:spLocks noGrp="1"/>
          </p:cNvSpPr>
          <p:nvPr>
            <p:ph type="sldNum" sz="quarter" idx="12"/>
          </p:nvPr>
        </p:nvSpPr>
        <p:spPr/>
        <p:txBody>
          <a:bodyPr/>
          <a:lstStyle/>
          <a:p>
            <a:fld id="{F446AAF7-EF3D-496B-A24C-CE25A86B0898}" type="slidenum">
              <a:rPr lang="en-US" smtClean="0"/>
              <a:t>‹#›</a:t>
            </a:fld>
            <a:endParaRPr lang="en-US"/>
          </a:p>
        </p:txBody>
      </p:sp>
    </p:spTree>
    <p:extLst>
      <p:ext uri="{BB962C8B-B14F-4D97-AF65-F5344CB8AC3E}">
        <p14:creationId xmlns:p14="http://schemas.microsoft.com/office/powerpoint/2010/main" val="1103795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9EAB2-4230-427F-9094-A82F5E16969A}"/>
              </a:ext>
            </a:extLst>
          </p:cNvPr>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96519F-C3BB-441C-AF83-D0FDD675E7F4}"/>
              </a:ext>
            </a:extLst>
          </p:cNvPr>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5DDB67-5C24-4213-83D1-240C26EDAFC8}"/>
              </a:ext>
            </a:extLst>
          </p:cNvPr>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31CDA0-9F22-49ED-AFE8-C773F4256258}"/>
              </a:ext>
            </a:extLst>
          </p:cNvPr>
          <p:cNvSpPr>
            <a:spLocks noGrp="1"/>
          </p:cNvSpPr>
          <p:nvPr>
            <p:ph type="dt" sz="half" idx="10"/>
          </p:nvPr>
        </p:nvSpPr>
        <p:spPr>
          <a:xfrm>
            <a:off x="609600" y="6245225"/>
            <a:ext cx="2844800" cy="476250"/>
          </a:xfrm>
        </p:spPr>
        <p:txBody>
          <a:bodyPr/>
          <a:lstStyle>
            <a:lvl1pPr>
              <a:defRPr/>
            </a:lvl1pPr>
          </a:lstStyle>
          <a:p>
            <a:fld id="{6FA2C60E-0607-4A17-8BB2-7C8AAD6FC13A}" type="datetime1">
              <a:rPr lang="en-US" altLang="en-US" smtClean="0"/>
              <a:t>11/29/2023</a:t>
            </a:fld>
            <a:endParaRPr lang="en-US" altLang="en-US"/>
          </a:p>
        </p:txBody>
      </p:sp>
      <p:sp>
        <p:nvSpPr>
          <p:cNvPr id="6" name="Footer Placeholder 5">
            <a:extLst>
              <a:ext uri="{FF2B5EF4-FFF2-40B4-BE49-F238E27FC236}">
                <a16:creationId xmlns:a16="http://schemas.microsoft.com/office/drawing/2014/main" id="{B87F114F-4D44-4B88-9BBD-6797CB92E85B}"/>
              </a:ext>
            </a:extLst>
          </p:cNvPr>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B4E19281-1F06-4DB4-9654-2D1B5232A018}"/>
              </a:ext>
            </a:extLst>
          </p:cNvPr>
          <p:cNvSpPr>
            <a:spLocks noGrp="1"/>
          </p:cNvSpPr>
          <p:nvPr>
            <p:ph type="sldNum" sz="quarter" idx="12"/>
          </p:nvPr>
        </p:nvSpPr>
        <p:spPr>
          <a:xfrm>
            <a:off x="8737600" y="6245225"/>
            <a:ext cx="2844800" cy="476250"/>
          </a:xfrm>
        </p:spPr>
        <p:txBody>
          <a:bodyPr/>
          <a:lstStyle>
            <a:lvl1pPr>
              <a:defRPr/>
            </a:lvl1pPr>
          </a:lstStyle>
          <a:p>
            <a:fld id="{3452C164-008B-4FDB-B629-D19B6A856ACD}" type="slidenum">
              <a:rPr lang="en-US" altLang="en-US"/>
              <a:pPr/>
              <a:t>‹#›</a:t>
            </a:fld>
            <a:endParaRPr lang="en-US" altLang="en-US"/>
          </a:p>
        </p:txBody>
      </p:sp>
    </p:spTree>
    <p:extLst>
      <p:ext uri="{BB962C8B-B14F-4D97-AF65-F5344CB8AC3E}">
        <p14:creationId xmlns:p14="http://schemas.microsoft.com/office/powerpoint/2010/main" val="127563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AAD6-876B-4535-B35A-06D79298F2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B629D4-6AF1-4BB2-B8F0-7D9D8C926F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148424-C396-42C0-803A-0617D52EC136}"/>
              </a:ext>
            </a:extLst>
          </p:cNvPr>
          <p:cNvSpPr>
            <a:spLocks noGrp="1"/>
          </p:cNvSpPr>
          <p:nvPr>
            <p:ph type="dt" sz="half" idx="10"/>
          </p:nvPr>
        </p:nvSpPr>
        <p:spPr/>
        <p:txBody>
          <a:bodyPr/>
          <a:lstStyle/>
          <a:p>
            <a:fld id="{5E1963D1-2BBF-4204-9BB6-47B8F509BDA9}" type="datetime1">
              <a:rPr lang="en-US" smtClean="0"/>
              <a:t>11/29/2023</a:t>
            </a:fld>
            <a:endParaRPr lang="en-US"/>
          </a:p>
        </p:txBody>
      </p:sp>
      <p:sp>
        <p:nvSpPr>
          <p:cNvPr id="5" name="Footer Placeholder 4">
            <a:extLst>
              <a:ext uri="{FF2B5EF4-FFF2-40B4-BE49-F238E27FC236}">
                <a16:creationId xmlns:a16="http://schemas.microsoft.com/office/drawing/2014/main" id="{E8C5AB58-1399-4169-8B8F-DE55B44C8D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2561C1-FE42-499B-8F57-5F2F7EA4EF97}"/>
              </a:ext>
            </a:extLst>
          </p:cNvPr>
          <p:cNvSpPr>
            <a:spLocks noGrp="1"/>
          </p:cNvSpPr>
          <p:nvPr>
            <p:ph type="sldNum" sz="quarter" idx="12"/>
          </p:nvPr>
        </p:nvSpPr>
        <p:spPr/>
        <p:txBody>
          <a:bodyPr/>
          <a:lstStyle/>
          <a:p>
            <a:fld id="{F446AAF7-EF3D-496B-A24C-CE25A86B0898}" type="slidenum">
              <a:rPr lang="en-US" smtClean="0"/>
              <a:t>‹#›</a:t>
            </a:fld>
            <a:endParaRPr lang="en-US"/>
          </a:p>
        </p:txBody>
      </p:sp>
    </p:spTree>
    <p:extLst>
      <p:ext uri="{BB962C8B-B14F-4D97-AF65-F5344CB8AC3E}">
        <p14:creationId xmlns:p14="http://schemas.microsoft.com/office/powerpoint/2010/main" val="1235860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545BC-5C3B-4D25-BE6E-2F1E7F109A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2F699C-EBD6-47ED-B188-EFE2A7DF2F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25D743-FF98-43A7-BCF0-405B59F35D23}"/>
              </a:ext>
            </a:extLst>
          </p:cNvPr>
          <p:cNvSpPr>
            <a:spLocks noGrp="1"/>
          </p:cNvSpPr>
          <p:nvPr>
            <p:ph type="dt" sz="half" idx="10"/>
          </p:nvPr>
        </p:nvSpPr>
        <p:spPr/>
        <p:txBody>
          <a:bodyPr/>
          <a:lstStyle/>
          <a:p>
            <a:fld id="{D8747545-FE6C-4518-BD8A-8FFB45173E25}" type="datetime1">
              <a:rPr lang="en-US" smtClean="0"/>
              <a:t>11/29/2023</a:t>
            </a:fld>
            <a:endParaRPr lang="en-US"/>
          </a:p>
        </p:txBody>
      </p:sp>
      <p:sp>
        <p:nvSpPr>
          <p:cNvPr id="5" name="Footer Placeholder 4">
            <a:extLst>
              <a:ext uri="{FF2B5EF4-FFF2-40B4-BE49-F238E27FC236}">
                <a16:creationId xmlns:a16="http://schemas.microsoft.com/office/drawing/2014/main" id="{603B0E19-E7D4-42A5-A93B-D1AA68F072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A7158-EBED-4968-9A09-63BDAE936958}"/>
              </a:ext>
            </a:extLst>
          </p:cNvPr>
          <p:cNvSpPr>
            <a:spLocks noGrp="1"/>
          </p:cNvSpPr>
          <p:nvPr>
            <p:ph type="sldNum" sz="quarter" idx="12"/>
          </p:nvPr>
        </p:nvSpPr>
        <p:spPr/>
        <p:txBody>
          <a:bodyPr/>
          <a:lstStyle/>
          <a:p>
            <a:fld id="{F446AAF7-EF3D-496B-A24C-CE25A86B0898}" type="slidenum">
              <a:rPr lang="en-US" smtClean="0"/>
              <a:t>‹#›</a:t>
            </a:fld>
            <a:endParaRPr lang="en-US"/>
          </a:p>
        </p:txBody>
      </p:sp>
    </p:spTree>
    <p:extLst>
      <p:ext uri="{BB962C8B-B14F-4D97-AF65-F5344CB8AC3E}">
        <p14:creationId xmlns:p14="http://schemas.microsoft.com/office/powerpoint/2010/main" val="3605145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7996-0653-4D87-8787-ED6970E231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D01EAE-7025-41B7-BABF-89408DBEB3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D669A6-688D-41D4-88DF-315547BB46D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896B02-B900-46A7-A50F-F1E6A6A8C17F}"/>
              </a:ext>
            </a:extLst>
          </p:cNvPr>
          <p:cNvSpPr>
            <a:spLocks noGrp="1"/>
          </p:cNvSpPr>
          <p:nvPr>
            <p:ph type="dt" sz="half" idx="10"/>
          </p:nvPr>
        </p:nvSpPr>
        <p:spPr/>
        <p:txBody>
          <a:bodyPr/>
          <a:lstStyle/>
          <a:p>
            <a:fld id="{C252D956-898F-4AE8-9AA9-72D80C978596}" type="datetime1">
              <a:rPr lang="en-US" smtClean="0"/>
              <a:t>11/29/2023</a:t>
            </a:fld>
            <a:endParaRPr lang="en-US"/>
          </a:p>
        </p:txBody>
      </p:sp>
      <p:sp>
        <p:nvSpPr>
          <p:cNvPr id="6" name="Footer Placeholder 5">
            <a:extLst>
              <a:ext uri="{FF2B5EF4-FFF2-40B4-BE49-F238E27FC236}">
                <a16:creationId xmlns:a16="http://schemas.microsoft.com/office/drawing/2014/main" id="{2CB46000-74DF-4354-A99F-6DB36DF263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307AE-86A0-477D-B9AC-605734FF4034}"/>
              </a:ext>
            </a:extLst>
          </p:cNvPr>
          <p:cNvSpPr>
            <a:spLocks noGrp="1"/>
          </p:cNvSpPr>
          <p:nvPr>
            <p:ph type="sldNum" sz="quarter" idx="12"/>
          </p:nvPr>
        </p:nvSpPr>
        <p:spPr/>
        <p:txBody>
          <a:bodyPr/>
          <a:lstStyle/>
          <a:p>
            <a:fld id="{F446AAF7-EF3D-496B-A24C-CE25A86B0898}" type="slidenum">
              <a:rPr lang="en-US" smtClean="0"/>
              <a:t>‹#›</a:t>
            </a:fld>
            <a:endParaRPr lang="en-US"/>
          </a:p>
        </p:txBody>
      </p:sp>
    </p:spTree>
    <p:extLst>
      <p:ext uri="{BB962C8B-B14F-4D97-AF65-F5344CB8AC3E}">
        <p14:creationId xmlns:p14="http://schemas.microsoft.com/office/powerpoint/2010/main" val="4111846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7CD08-9934-48EF-A073-8E7A05D311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3447E0-5BD3-4492-AEBA-49D18094D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88998D-BBAA-4702-A134-588475A12A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1A753D-FD71-49C7-A763-D0BD2FFBBD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DC19BF-2475-4259-8020-9DA3D891D0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5DD458-D67D-43D7-9EE5-93540D3838D0}"/>
              </a:ext>
            </a:extLst>
          </p:cNvPr>
          <p:cNvSpPr>
            <a:spLocks noGrp="1"/>
          </p:cNvSpPr>
          <p:nvPr>
            <p:ph type="dt" sz="half" idx="10"/>
          </p:nvPr>
        </p:nvSpPr>
        <p:spPr/>
        <p:txBody>
          <a:bodyPr/>
          <a:lstStyle/>
          <a:p>
            <a:fld id="{111540D1-4A0A-4962-8A51-191C172CA3A2}" type="datetime1">
              <a:rPr lang="en-US" smtClean="0"/>
              <a:t>11/29/2023</a:t>
            </a:fld>
            <a:endParaRPr lang="en-US"/>
          </a:p>
        </p:txBody>
      </p:sp>
      <p:sp>
        <p:nvSpPr>
          <p:cNvPr id="8" name="Footer Placeholder 7">
            <a:extLst>
              <a:ext uri="{FF2B5EF4-FFF2-40B4-BE49-F238E27FC236}">
                <a16:creationId xmlns:a16="http://schemas.microsoft.com/office/drawing/2014/main" id="{10443F30-398B-497B-BADA-5A2F8DBC90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E4F743-EB39-4FC7-9AFA-9930B341FADB}"/>
              </a:ext>
            </a:extLst>
          </p:cNvPr>
          <p:cNvSpPr>
            <a:spLocks noGrp="1"/>
          </p:cNvSpPr>
          <p:nvPr>
            <p:ph type="sldNum" sz="quarter" idx="12"/>
          </p:nvPr>
        </p:nvSpPr>
        <p:spPr/>
        <p:txBody>
          <a:bodyPr/>
          <a:lstStyle/>
          <a:p>
            <a:fld id="{F446AAF7-EF3D-496B-A24C-CE25A86B0898}" type="slidenum">
              <a:rPr lang="en-US" smtClean="0"/>
              <a:t>‹#›</a:t>
            </a:fld>
            <a:endParaRPr lang="en-US"/>
          </a:p>
        </p:txBody>
      </p:sp>
    </p:spTree>
    <p:extLst>
      <p:ext uri="{BB962C8B-B14F-4D97-AF65-F5344CB8AC3E}">
        <p14:creationId xmlns:p14="http://schemas.microsoft.com/office/powerpoint/2010/main" val="3101032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2D399-42EC-49AE-803B-FE07481485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6B37BB-249E-43BF-AB35-F7CCFD1EC33A}"/>
              </a:ext>
            </a:extLst>
          </p:cNvPr>
          <p:cNvSpPr>
            <a:spLocks noGrp="1"/>
          </p:cNvSpPr>
          <p:nvPr>
            <p:ph type="dt" sz="half" idx="10"/>
          </p:nvPr>
        </p:nvSpPr>
        <p:spPr/>
        <p:txBody>
          <a:bodyPr/>
          <a:lstStyle/>
          <a:p>
            <a:fld id="{229765F5-A18F-4E5E-8C66-666C8AD38297}" type="datetime1">
              <a:rPr lang="en-US" smtClean="0"/>
              <a:t>11/29/2023</a:t>
            </a:fld>
            <a:endParaRPr lang="en-US"/>
          </a:p>
        </p:txBody>
      </p:sp>
      <p:sp>
        <p:nvSpPr>
          <p:cNvPr id="4" name="Footer Placeholder 3">
            <a:extLst>
              <a:ext uri="{FF2B5EF4-FFF2-40B4-BE49-F238E27FC236}">
                <a16:creationId xmlns:a16="http://schemas.microsoft.com/office/drawing/2014/main" id="{5255D707-C524-4120-96DC-CECB757047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458C65-701E-479E-93F5-B839ABD062E3}"/>
              </a:ext>
            </a:extLst>
          </p:cNvPr>
          <p:cNvSpPr>
            <a:spLocks noGrp="1"/>
          </p:cNvSpPr>
          <p:nvPr>
            <p:ph type="sldNum" sz="quarter" idx="12"/>
          </p:nvPr>
        </p:nvSpPr>
        <p:spPr/>
        <p:txBody>
          <a:bodyPr/>
          <a:lstStyle/>
          <a:p>
            <a:fld id="{F446AAF7-EF3D-496B-A24C-CE25A86B0898}" type="slidenum">
              <a:rPr lang="en-US" smtClean="0"/>
              <a:t>‹#›</a:t>
            </a:fld>
            <a:endParaRPr lang="en-US"/>
          </a:p>
        </p:txBody>
      </p:sp>
    </p:spTree>
    <p:extLst>
      <p:ext uri="{BB962C8B-B14F-4D97-AF65-F5344CB8AC3E}">
        <p14:creationId xmlns:p14="http://schemas.microsoft.com/office/powerpoint/2010/main" val="279429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5ADB48-86D5-484D-9318-89CA0086A6E4}"/>
              </a:ext>
            </a:extLst>
          </p:cNvPr>
          <p:cNvSpPr>
            <a:spLocks noGrp="1"/>
          </p:cNvSpPr>
          <p:nvPr>
            <p:ph type="dt" sz="half" idx="10"/>
          </p:nvPr>
        </p:nvSpPr>
        <p:spPr/>
        <p:txBody>
          <a:bodyPr/>
          <a:lstStyle/>
          <a:p>
            <a:fld id="{EF8A1378-D10C-4F33-834F-8D889648251A}" type="datetime1">
              <a:rPr lang="en-US" smtClean="0"/>
              <a:t>11/29/2023</a:t>
            </a:fld>
            <a:endParaRPr lang="en-US"/>
          </a:p>
        </p:txBody>
      </p:sp>
      <p:sp>
        <p:nvSpPr>
          <p:cNvPr id="3" name="Footer Placeholder 2">
            <a:extLst>
              <a:ext uri="{FF2B5EF4-FFF2-40B4-BE49-F238E27FC236}">
                <a16:creationId xmlns:a16="http://schemas.microsoft.com/office/drawing/2014/main" id="{89A1C61D-3724-4438-B752-1AC6E58151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134952-2BF2-415F-9D96-62F00A4EA165}"/>
              </a:ext>
            </a:extLst>
          </p:cNvPr>
          <p:cNvSpPr>
            <a:spLocks noGrp="1"/>
          </p:cNvSpPr>
          <p:nvPr>
            <p:ph type="sldNum" sz="quarter" idx="12"/>
          </p:nvPr>
        </p:nvSpPr>
        <p:spPr/>
        <p:txBody>
          <a:bodyPr/>
          <a:lstStyle/>
          <a:p>
            <a:fld id="{F446AAF7-EF3D-496B-A24C-CE25A86B0898}" type="slidenum">
              <a:rPr lang="en-US" smtClean="0"/>
              <a:t>‹#›</a:t>
            </a:fld>
            <a:endParaRPr lang="en-US"/>
          </a:p>
        </p:txBody>
      </p:sp>
    </p:spTree>
    <p:extLst>
      <p:ext uri="{BB962C8B-B14F-4D97-AF65-F5344CB8AC3E}">
        <p14:creationId xmlns:p14="http://schemas.microsoft.com/office/powerpoint/2010/main" val="1732016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7F745-F7D0-44ED-AB16-83A493DFF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45B72C-7FDF-4B5E-A6D5-6B020C6481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F1BBD6-56CC-4490-9018-80D295497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71485C-06B2-43C5-873A-3AF86CBE67A8}"/>
              </a:ext>
            </a:extLst>
          </p:cNvPr>
          <p:cNvSpPr>
            <a:spLocks noGrp="1"/>
          </p:cNvSpPr>
          <p:nvPr>
            <p:ph type="dt" sz="half" idx="10"/>
          </p:nvPr>
        </p:nvSpPr>
        <p:spPr/>
        <p:txBody>
          <a:bodyPr/>
          <a:lstStyle/>
          <a:p>
            <a:fld id="{114168C9-9B11-44B8-AC1E-48401338BE74}" type="datetime1">
              <a:rPr lang="en-US" smtClean="0"/>
              <a:t>11/29/2023</a:t>
            </a:fld>
            <a:endParaRPr lang="en-US"/>
          </a:p>
        </p:txBody>
      </p:sp>
      <p:sp>
        <p:nvSpPr>
          <p:cNvPr id="6" name="Footer Placeholder 5">
            <a:extLst>
              <a:ext uri="{FF2B5EF4-FFF2-40B4-BE49-F238E27FC236}">
                <a16:creationId xmlns:a16="http://schemas.microsoft.com/office/drawing/2014/main" id="{53E45877-2DF0-4D51-8002-586B8C62AE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ACD7C1-9D07-4D47-8264-BCBC104D4256}"/>
              </a:ext>
            </a:extLst>
          </p:cNvPr>
          <p:cNvSpPr>
            <a:spLocks noGrp="1"/>
          </p:cNvSpPr>
          <p:nvPr>
            <p:ph type="sldNum" sz="quarter" idx="12"/>
          </p:nvPr>
        </p:nvSpPr>
        <p:spPr/>
        <p:txBody>
          <a:bodyPr/>
          <a:lstStyle/>
          <a:p>
            <a:fld id="{F446AAF7-EF3D-496B-A24C-CE25A86B0898}" type="slidenum">
              <a:rPr lang="en-US" smtClean="0"/>
              <a:t>‹#›</a:t>
            </a:fld>
            <a:endParaRPr lang="en-US"/>
          </a:p>
        </p:txBody>
      </p:sp>
    </p:spTree>
    <p:extLst>
      <p:ext uri="{BB962C8B-B14F-4D97-AF65-F5344CB8AC3E}">
        <p14:creationId xmlns:p14="http://schemas.microsoft.com/office/powerpoint/2010/main" val="302382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16A48-13EA-4082-B3C8-E1E1965D2A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A63580-406D-45B8-ADB4-7DDDF42E71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A59F6B-7769-4D12-9948-F6F44A412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F591CB-1034-4D5D-B0D7-2105ACD4BC37}"/>
              </a:ext>
            </a:extLst>
          </p:cNvPr>
          <p:cNvSpPr>
            <a:spLocks noGrp="1"/>
          </p:cNvSpPr>
          <p:nvPr>
            <p:ph type="dt" sz="half" idx="10"/>
          </p:nvPr>
        </p:nvSpPr>
        <p:spPr/>
        <p:txBody>
          <a:bodyPr/>
          <a:lstStyle/>
          <a:p>
            <a:fld id="{FDDFDD44-AED2-4CFB-8AF3-C2AE1A2676FC}" type="datetime1">
              <a:rPr lang="en-US" smtClean="0"/>
              <a:t>11/29/2023</a:t>
            </a:fld>
            <a:endParaRPr lang="en-US"/>
          </a:p>
        </p:txBody>
      </p:sp>
      <p:sp>
        <p:nvSpPr>
          <p:cNvPr id="6" name="Footer Placeholder 5">
            <a:extLst>
              <a:ext uri="{FF2B5EF4-FFF2-40B4-BE49-F238E27FC236}">
                <a16:creationId xmlns:a16="http://schemas.microsoft.com/office/drawing/2014/main" id="{D6F3960C-922E-4615-9194-86EE5838B7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0E3A6B-B7FC-4987-B0F5-90E65D26EAC7}"/>
              </a:ext>
            </a:extLst>
          </p:cNvPr>
          <p:cNvSpPr>
            <a:spLocks noGrp="1"/>
          </p:cNvSpPr>
          <p:nvPr>
            <p:ph type="sldNum" sz="quarter" idx="12"/>
          </p:nvPr>
        </p:nvSpPr>
        <p:spPr/>
        <p:txBody>
          <a:bodyPr/>
          <a:lstStyle/>
          <a:p>
            <a:fld id="{F446AAF7-EF3D-496B-A24C-CE25A86B0898}" type="slidenum">
              <a:rPr lang="en-US" smtClean="0"/>
              <a:t>‹#›</a:t>
            </a:fld>
            <a:endParaRPr lang="en-US"/>
          </a:p>
        </p:txBody>
      </p:sp>
    </p:spTree>
    <p:extLst>
      <p:ext uri="{BB962C8B-B14F-4D97-AF65-F5344CB8AC3E}">
        <p14:creationId xmlns:p14="http://schemas.microsoft.com/office/powerpoint/2010/main" val="4148697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17577E-16F5-47B8-8BC6-E4FDF2C0E4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330195-61F0-4108-A48D-0529A29DDC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6C947A-FB9E-471C-85C1-4BB1FFC8C0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747B1E-B6DC-472E-899D-8AD3808DAC14}" type="datetime1">
              <a:rPr lang="en-US" smtClean="0"/>
              <a:t>11/29/2023</a:t>
            </a:fld>
            <a:endParaRPr lang="en-US"/>
          </a:p>
        </p:txBody>
      </p:sp>
      <p:sp>
        <p:nvSpPr>
          <p:cNvPr id="5" name="Footer Placeholder 4">
            <a:extLst>
              <a:ext uri="{FF2B5EF4-FFF2-40B4-BE49-F238E27FC236}">
                <a16:creationId xmlns:a16="http://schemas.microsoft.com/office/drawing/2014/main" id="{D0B8D335-7340-42C4-9F20-8CB8B349AB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56477F-FEB2-4CD2-9EB1-8118B98180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46AAF7-EF3D-496B-A24C-CE25A86B0898}" type="slidenum">
              <a:rPr lang="en-US" smtClean="0"/>
              <a:t>‹#›</a:t>
            </a:fld>
            <a:endParaRPr lang="en-US"/>
          </a:p>
        </p:txBody>
      </p:sp>
    </p:spTree>
    <p:extLst>
      <p:ext uri="{BB962C8B-B14F-4D97-AF65-F5344CB8AC3E}">
        <p14:creationId xmlns:p14="http://schemas.microsoft.com/office/powerpoint/2010/main" val="1517063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a:extLst>
              <a:ext uri="{FF2B5EF4-FFF2-40B4-BE49-F238E27FC236}">
                <a16:creationId xmlns:a16="http://schemas.microsoft.com/office/drawing/2014/main" id="{269DFD9A-C732-47F5-A80D-EF329157147D}"/>
              </a:ext>
            </a:extLst>
          </p:cNvPr>
          <p:cNvSpPr>
            <a:spLocks noGrp="1" noChangeArrowheads="1"/>
          </p:cNvSpPr>
          <p:nvPr>
            <p:ph type="body" idx="1"/>
          </p:nvPr>
        </p:nvSpPr>
        <p:spPr>
          <a:xfrm>
            <a:off x="1828800" y="1143000"/>
            <a:ext cx="8610600" cy="5334000"/>
          </a:xfrm>
        </p:spPr>
        <p:txBody>
          <a:bodyPr/>
          <a:lstStyle/>
          <a:p>
            <a:pPr marL="609600" indent="-609600"/>
            <a:r>
              <a:rPr lang="en-GB" altLang="en-US"/>
              <a:t>OSI Reference Model - internationally standardised network architecture.</a:t>
            </a:r>
          </a:p>
          <a:p>
            <a:pPr marL="609600" indent="-609600"/>
            <a:r>
              <a:rPr lang="en-GB" altLang="en-US"/>
              <a:t>OSI = </a:t>
            </a:r>
            <a:r>
              <a:rPr lang="en-GB" altLang="en-US" i="1"/>
              <a:t>Open Systems Interconnection</a:t>
            </a:r>
            <a:r>
              <a:rPr lang="en-GB" altLang="en-US"/>
              <a:t>: deals with </a:t>
            </a:r>
            <a:r>
              <a:rPr lang="en-GB" altLang="en-US" i="1"/>
              <a:t>open systems</a:t>
            </a:r>
            <a:r>
              <a:rPr lang="en-GB" altLang="en-US"/>
              <a:t>, i.e. systems open for communications with other systems.</a:t>
            </a:r>
          </a:p>
          <a:p>
            <a:pPr marL="609600" indent="-609600"/>
            <a:r>
              <a:rPr lang="en-GB" altLang="en-US"/>
              <a:t>Specified in ISO 7498.</a:t>
            </a:r>
          </a:p>
          <a:p>
            <a:pPr marL="609600" indent="-609600"/>
            <a:r>
              <a:rPr lang="en-GB" altLang="en-US"/>
              <a:t>Model has 7 layers.</a:t>
            </a:r>
            <a:endParaRPr lang="en-US" altLang="en-US"/>
          </a:p>
        </p:txBody>
      </p:sp>
      <p:sp>
        <p:nvSpPr>
          <p:cNvPr id="509955" name="Rectangle 3">
            <a:extLst>
              <a:ext uri="{FF2B5EF4-FFF2-40B4-BE49-F238E27FC236}">
                <a16:creationId xmlns:a16="http://schemas.microsoft.com/office/drawing/2014/main" id="{73E4E772-E44D-4A9D-B404-B814C8F66FDA}"/>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a:solidFill>
                  <a:srgbClr val="CC0000"/>
                </a:solidFill>
                <a:latin typeface="Arial-BoldMT"/>
              </a:rPr>
              <a:t>OSI Reference Model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Line 2">
            <a:extLst>
              <a:ext uri="{FF2B5EF4-FFF2-40B4-BE49-F238E27FC236}">
                <a16:creationId xmlns:a16="http://schemas.microsoft.com/office/drawing/2014/main" id="{74512D4A-007D-40CC-A464-4DE41CE8D75C}"/>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0003" name="Line 3">
            <a:extLst>
              <a:ext uri="{FF2B5EF4-FFF2-40B4-BE49-F238E27FC236}">
                <a16:creationId xmlns:a16="http://schemas.microsoft.com/office/drawing/2014/main" id="{65DF5868-FEA7-47EC-AB05-864C4F5DC6CD}"/>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0004" name="Text Box 4">
            <a:extLst>
              <a:ext uri="{FF2B5EF4-FFF2-40B4-BE49-F238E27FC236}">
                <a16:creationId xmlns:a16="http://schemas.microsoft.com/office/drawing/2014/main" id="{B8CAD51A-E7F0-41AC-8BE2-38D291D91094}"/>
              </a:ext>
            </a:extLst>
          </p:cNvPr>
          <p:cNvSpPr txBox="1">
            <a:spLocks noChangeArrowheads="1"/>
          </p:cNvSpPr>
          <p:nvPr/>
        </p:nvSpPr>
        <p:spPr bwMode="auto">
          <a:xfrm>
            <a:off x="1828801" y="381001"/>
            <a:ext cx="16863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t>Data link layer</a:t>
            </a:r>
          </a:p>
        </p:txBody>
      </p:sp>
      <p:sp>
        <p:nvSpPr>
          <p:cNvPr id="640005" name="Line 5">
            <a:extLst>
              <a:ext uri="{FF2B5EF4-FFF2-40B4-BE49-F238E27FC236}">
                <a16:creationId xmlns:a16="http://schemas.microsoft.com/office/drawing/2014/main" id="{EA84EB7A-B746-4A9A-A6FF-43293F2F47E0}"/>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0006" name="Picture 6">
            <a:extLst>
              <a:ext uri="{FF2B5EF4-FFF2-40B4-BE49-F238E27FC236}">
                <a16:creationId xmlns:a16="http://schemas.microsoft.com/office/drawing/2014/main" id="{83FF6D6B-FE8C-4D70-A496-4A35677464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2288" y="2057400"/>
            <a:ext cx="8418512" cy="279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9" name="Rectangle 7">
            <a:extLst>
              <a:ext uri="{FF2B5EF4-FFF2-40B4-BE49-F238E27FC236}">
                <a16:creationId xmlns:a16="http://schemas.microsoft.com/office/drawing/2014/main" id="{A7A67F46-92B9-4E13-A64C-E2426A54CE38}"/>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8440" name="Rectangle 8">
            <a:extLst>
              <a:ext uri="{FF2B5EF4-FFF2-40B4-BE49-F238E27FC236}">
                <a16:creationId xmlns:a16="http://schemas.microsoft.com/office/drawing/2014/main" id="{4878F3CD-6D1A-4C37-8FC7-89788C3A2752}"/>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8441" name="Line 9">
            <a:extLst>
              <a:ext uri="{FF2B5EF4-FFF2-40B4-BE49-F238E27FC236}">
                <a16:creationId xmlns:a16="http://schemas.microsoft.com/office/drawing/2014/main" id="{4D1D2D95-22CA-4DFB-84B9-51C5037FF9E2}"/>
              </a:ext>
            </a:extLst>
          </p:cNvPr>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8442" name="Line 10">
            <a:extLst>
              <a:ext uri="{FF2B5EF4-FFF2-40B4-BE49-F238E27FC236}">
                <a16:creationId xmlns:a16="http://schemas.microsoft.com/office/drawing/2014/main" id="{51488E85-D26B-471C-A06C-BF41D8D8535E}"/>
              </a:ext>
            </a:extLst>
          </p:cNvPr>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8443" name="Rectangle 11">
            <a:extLst>
              <a:ext uri="{FF2B5EF4-FFF2-40B4-BE49-F238E27FC236}">
                <a16:creationId xmlns:a16="http://schemas.microsoft.com/office/drawing/2014/main" id="{A64D58A3-C6C8-47A4-ADEE-84CF97E9DAB9}"/>
              </a:ext>
            </a:extLst>
          </p:cNvPr>
          <p:cNvSpPr>
            <a:spLocks noChangeArrowheads="1"/>
          </p:cNvSpPr>
          <p:nvPr/>
        </p:nvSpPr>
        <p:spPr bwMode="auto">
          <a:xfrm>
            <a:off x="2019300" y="30638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data link layer is responsible for moving </a:t>
            </a:r>
            <a:br>
              <a:rPr lang="en-US" altLang="en-US" sz="2400"/>
            </a:br>
            <a:r>
              <a:rPr lang="en-US" altLang="en-US" sz="2400"/>
              <a:t>frames from one hop (node) to the next.</a:t>
            </a:r>
          </a:p>
        </p:txBody>
      </p:sp>
      <p:grpSp>
        <p:nvGrpSpPr>
          <p:cNvPr id="658447" name="Group 15">
            <a:extLst>
              <a:ext uri="{FF2B5EF4-FFF2-40B4-BE49-F238E27FC236}">
                <a16:creationId xmlns:a16="http://schemas.microsoft.com/office/drawing/2014/main" id="{010B0FEB-8034-47A5-A445-1E82A06FF76D}"/>
              </a:ext>
            </a:extLst>
          </p:cNvPr>
          <p:cNvGrpSpPr>
            <a:grpSpLocks/>
          </p:cNvGrpSpPr>
          <p:nvPr/>
        </p:nvGrpSpPr>
        <p:grpSpPr bwMode="auto">
          <a:xfrm>
            <a:off x="1981200" y="2286000"/>
            <a:ext cx="1143000" cy="566738"/>
            <a:chOff x="1200" y="1248"/>
            <a:chExt cx="720" cy="357"/>
          </a:xfrm>
        </p:grpSpPr>
        <p:pic>
          <p:nvPicPr>
            <p:cNvPr id="658448" name="Picture 16">
              <a:extLst>
                <a:ext uri="{FF2B5EF4-FFF2-40B4-BE49-F238E27FC236}">
                  <a16:creationId xmlns:a16="http://schemas.microsoft.com/office/drawing/2014/main" id="{4CE9BE30-D277-45CD-9EF8-56C84CEFF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8449" name="Text Box 17">
              <a:extLst>
                <a:ext uri="{FF2B5EF4-FFF2-40B4-BE49-F238E27FC236}">
                  <a16:creationId xmlns:a16="http://schemas.microsoft.com/office/drawing/2014/main" id="{6A2A35A0-E2DE-42BE-A195-26E96863097B}"/>
                </a:ext>
              </a:extLst>
            </p:cNvPr>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a:extLst>
              <a:ext uri="{FF2B5EF4-FFF2-40B4-BE49-F238E27FC236}">
                <a16:creationId xmlns:a16="http://schemas.microsoft.com/office/drawing/2014/main" id="{63587073-D359-450A-8425-C1E39418AAA5}"/>
              </a:ext>
            </a:extLst>
          </p:cNvPr>
          <p:cNvSpPr>
            <a:spLocks noGrp="1" noChangeArrowheads="1"/>
          </p:cNvSpPr>
          <p:nvPr>
            <p:ph type="body" idx="1"/>
          </p:nvPr>
        </p:nvSpPr>
        <p:spPr>
          <a:xfrm>
            <a:off x="1828800" y="1143000"/>
            <a:ext cx="8610600" cy="5334000"/>
          </a:xfrm>
        </p:spPr>
        <p:txBody>
          <a:bodyPr/>
          <a:lstStyle/>
          <a:p>
            <a:pPr marL="609600" indent="-609600"/>
            <a:r>
              <a:rPr lang="en-US" altLang="en-US">
                <a:latin typeface=" "/>
              </a:rPr>
              <a:t>Manages addressing/routing of data within the subnet </a:t>
            </a:r>
          </a:p>
          <a:p>
            <a:pPr marL="1100138" lvl="1" indent="-533400"/>
            <a:r>
              <a:rPr lang="en-US" altLang="en-US">
                <a:latin typeface=" "/>
              </a:rPr>
              <a:t>Addresses messages and translates logical addresses and names into physical addresses. </a:t>
            </a:r>
          </a:p>
          <a:p>
            <a:pPr marL="1100138" lvl="1" indent="-533400"/>
            <a:r>
              <a:rPr lang="en-US" altLang="en-US">
                <a:latin typeface=" "/>
              </a:rPr>
              <a:t>Determines the route from the source to the destination computer </a:t>
            </a:r>
          </a:p>
          <a:p>
            <a:pPr marL="1100138" lvl="1" indent="-533400"/>
            <a:r>
              <a:rPr lang="en-US" altLang="en-US">
                <a:latin typeface=" "/>
              </a:rPr>
              <a:t>Manages traffic problems, such as switching, routing, and controlling the congestion of data packets.</a:t>
            </a:r>
            <a:endParaRPr lang="en-GB" altLang="en-US"/>
          </a:p>
          <a:p>
            <a:pPr marL="609600" indent="-609600"/>
            <a:r>
              <a:rPr lang="en-GB" altLang="en-US"/>
              <a:t>Routing can be:</a:t>
            </a:r>
          </a:p>
          <a:p>
            <a:pPr marL="1100138" lvl="1" indent="-533400"/>
            <a:r>
              <a:rPr lang="en-GB" altLang="en-US"/>
              <a:t>Based on static tables</a:t>
            </a:r>
          </a:p>
          <a:p>
            <a:pPr marL="1100138" lvl="1" indent="-533400"/>
            <a:r>
              <a:rPr lang="en-GB" altLang="en-US"/>
              <a:t>determined at start of each session</a:t>
            </a:r>
          </a:p>
          <a:p>
            <a:pPr marL="1100138" lvl="1" indent="-533400"/>
            <a:r>
              <a:rPr lang="en-GB" altLang="en-US"/>
              <a:t>Individually determined for each packet, reflecting the current network load.</a:t>
            </a:r>
            <a:endParaRPr lang="en-US" altLang="en-US">
              <a:solidFill>
                <a:srgbClr val="000000"/>
              </a:solidFill>
              <a:latin typeface="Verdana" panose="020B0604030504040204" pitchFamily="34" charset="0"/>
              <a:ea typeface="Arial Unicode MS" pitchFamily="34" charset="-128"/>
            </a:endParaRPr>
          </a:p>
        </p:txBody>
      </p:sp>
      <p:sp>
        <p:nvSpPr>
          <p:cNvPr id="522243" name="Rectangle 3">
            <a:extLst>
              <a:ext uri="{FF2B5EF4-FFF2-40B4-BE49-F238E27FC236}">
                <a16:creationId xmlns:a16="http://schemas.microsoft.com/office/drawing/2014/main" id="{938510FC-B09A-4A7F-BC2E-129ED3F9EAA6}"/>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a:solidFill>
                  <a:srgbClr val="CC0000"/>
                </a:solidFill>
                <a:latin typeface="Arial-BoldMT"/>
              </a:rPr>
              <a:t>Layer 3: Network Layer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B7614-E465-4573-BB6C-D762B0A627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F430F5-ADE0-422C-9605-766BF8B492F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15E0C30-29C5-49F6-BA0B-7F11FCAC50FD}"/>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552385" y="0"/>
            <a:ext cx="11087229" cy="6858000"/>
          </a:xfrm>
          <a:prstGeom prst="rect">
            <a:avLst/>
          </a:prstGeom>
        </p:spPr>
      </p:pic>
    </p:spTree>
    <p:extLst>
      <p:ext uri="{BB962C8B-B14F-4D97-AF65-F5344CB8AC3E}">
        <p14:creationId xmlns:p14="http://schemas.microsoft.com/office/powerpoint/2010/main" val="3814742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0D2A034-C45D-485B-982C-9AFC7D77C89D}"/>
              </a:ext>
            </a:extLst>
          </p:cNvPr>
          <p:cNvSpPr>
            <a:spLocks noGrp="1" noChangeArrowheads="1"/>
          </p:cNvSpPr>
          <p:nvPr>
            <p:ph type="title"/>
          </p:nvPr>
        </p:nvSpPr>
        <p:spPr>
          <a:xfrm>
            <a:off x="1981200" y="685800"/>
            <a:ext cx="8229600" cy="1066800"/>
          </a:xfrm>
          <a:ln/>
          <a:extLs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ctr">
            <a:normAutofit/>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a:solidFill>
                  <a:srgbClr val="E4005C"/>
                </a:solidFill>
              </a:rPr>
              <a:t>Network Layer</a:t>
            </a:r>
            <a:endParaRPr lang="en-GB" altLang="en-US" sz="4000" b="1">
              <a:solidFill>
                <a:srgbClr val="E4005C"/>
              </a:solidFill>
            </a:endParaRPr>
          </a:p>
        </p:txBody>
      </p:sp>
      <p:sp>
        <p:nvSpPr>
          <p:cNvPr id="22531" name="Rectangle 3">
            <a:extLst>
              <a:ext uri="{FF2B5EF4-FFF2-40B4-BE49-F238E27FC236}">
                <a16:creationId xmlns:a16="http://schemas.microsoft.com/office/drawing/2014/main" id="{5BAD51C0-88B9-43AB-A3D2-970A2A9D8A9F}"/>
              </a:ext>
            </a:extLst>
          </p:cNvPr>
          <p:cNvSpPr>
            <a:spLocks noGrp="1" noChangeArrowheads="1"/>
          </p:cNvSpPr>
          <p:nvPr>
            <p:ph type="body" sz="half" idx="1"/>
          </p:nvPr>
        </p:nvSpPr>
        <p:spPr>
          <a:xfrm>
            <a:off x="1981200" y="1600201"/>
            <a:ext cx="8229600" cy="4525963"/>
          </a:xfrm>
        </p:spPr>
        <p:txBody>
          <a:bodyPr vert="horz" lIns="91440" tIns="45720" rIns="91440" bIns="45720" rtlCol="0">
            <a:normAutofit fontScale="92500" lnSpcReduction="20000"/>
          </a:bodyPr>
          <a:lstStyle/>
          <a:p>
            <a:pPr marL="609600" indent="-609600"/>
            <a:r>
              <a:rPr lang="en-US" altLang="en-US" dirty="0">
                <a:latin typeface=" "/>
              </a:rPr>
              <a:t>Implements routing of frames (packets) through the network.</a:t>
            </a:r>
          </a:p>
          <a:p>
            <a:pPr marL="609600" indent="-609600"/>
            <a:endParaRPr lang="en-GB" altLang="en-US" dirty="0">
              <a:latin typeface=" "/>
            </a:endParaRPr>
          </a:p>
          <a:p>
            <a:pPr marL="609600" indent="-609600"/>
            <a:r>
              <a:rPr lang="en-US" altLang="en-US" dirty="0">
                <a:latin typeface=" "/>
              </a:rPr>
              <a:t>Defines the most optimum path the packet should take from the source to the destination</a:t>
            </a:r>
          </a:p>
          <a:p>
            <a:pPr marL="609600" indent="-609600"/>
            <a:r>
              <a:rPr lang="en-GB" altLang="en-US" dirty="0">
                <a:latin typeface=" "/>
              </a:rPr>
              <a:t>Defines logical addressing so that any endpoint can be identified. </a:t>
            </a:r>
            <a:endParaRPr lang="en-US" altLang="en-US" dirty="0">
              <a:latin typeface=" "/>
            </a:endParaRPr>
          </a:p>
          <a:p>
            <a:pPr marL="609600" indent="-609600"/>
            <a:r>
              <a:rPr lang="en-US" altLang="en-US" dirty="0">
                <a:latin typeface=" "/>
              </a:rPr>
              <a:t>Handles congestion in the network.</a:t>
            </a:r>
          </a:p>
          <a:p>
            <a:pPr marL="609600" indent="-609600"/>
            <a:r>
              <a:rPr lang="en-US" altLang="en-US" dirty="0">
                <a:latin typeface=" "/>
              </a:rPr>
              <a:t>Facilitates interconnection between heterogeneous networks (Internetworking).</a:t>
            </a:r>
          </a:p>
          <a:p>
            <a:pPr marL="609600" indent="-609600"/>
            <a:r>
              <a:rPr lang="en-GB" altLang="en-US" dirty="0">
                <a:latin typeface=" "/>
              </a:rPr>
              <a:t>The network layer also defines how to fragment a packet into smaller packets to accommodate different media.</a:t>
            </a:r>
            <a:endParaRPr lang="en-US" altLang="en-US" dirty="0">
              <a:latin typeface=" "/>
            </a:endParaRPr>
          </a:p>
        </p:txBody>
      </p:sp>
      <p:sp>
        <p:nvSpPr>
          <p:cNvPr id="22536" name="Text Box 8">
            <a:extLst>
              <a:ext uri="{FF2B5EF4-FFF2-40B4-BE49-F238E27FC236}">
                <a16:creationId xmlns:a16="http://schemas.microsoft.com/office/drawing/2014/main" id="{56E64EBE-17D3-4477-BE96-566DA5BF2603}"/>
              </a:ext>
            </a:extLst>
          </p:cNvPr>
          <p:cNvSpPr txBox="1">
            <a:spLocks noChangeArrowheads="1"/>
          </p:cNvSpPr>
          <p:nvPr/>
        </p:nvSpPr>
        <p:spPr bwMode="auto">
          <a:xfrm>
            <a:off x="1647826" y="104776"/>
            <a:ext cx="5819775" cy="26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1pPr>
            <a:lvl2pPr marL="414338"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2pPr>
            <a:lvl3pPr marL="828675"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3pPr>
            <a:lvl4pPr marL="1244600"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4pPr>
            <a:lvl5pPr marL="1658938"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5pPr>
            <a:lvl6pPr marL="2116138" defTabSz="828675" fontAlgn="base">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6pPr>
            <a:lvl7pPr marL="2573338" defTabSz="828675" fontAlgn="base">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7pPr>
            <a:lvl8pPr marL="3030538" defTabSz="828675" fontAlgn="base">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8pPr>
            <a:lvl9pPr marL="3487738" defTabSz="828675" fontAlgn="base">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9pPr>
          </a:lstStyle>
          <a:p>
            <a:pPr hangingPunct="0">
              <a:lnSpc>
                <a:spcPct val="95000"/>
              </a:lnSpc>
              <a:buClr>
                <a:srgbClr val="000000"/>
              </a:buClr>
              <a:buSzPct val="45000"/>
              <a:buFont typeface="StarSymbol" charset="0"/>
              <a:buNone/>
            </a:pPr>
            <a:r>
              <a:rPr lang="en-GB" altLang="en-US" b="1">
                <a:solidFill>
                  <a:schemeClr val="bg1"/>
                </a:solidFill>
              </a:rPr>
              <a:t>OSI Model</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Line 2">
            <a:extLst>
              <a:ext uri="{FF2B5EF4-FFF2-40B4-BE49-F238E27FC236}">
                <a16:creationId xmlns:a16="http://schemas.microsoft.com/office/drawing/2014/main" id="{256721CD-783F-4C92-AAA9-CA88CAA533F9}"/>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051" name="Line 3">
            <a:extLst>
              <a:ext uri="{FF2B5EF4-FFF2-40B4-BE49-F238E27FC236}">
                <a16:creationId xmlns:a16="http://schemas.microsoft.com/office/drawing/2014/main" id="{A5BE1635-5855-4403-AC09-1257C140390F}"/>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052" name="Text Box 4">
            <a:extLst>
              <a:ext uri="{FF2B5EF4-FFF2-40B4-BE49-F238E27FC236}">
                <a16:creationId xmlns:a16="http://schemas.microsoft.com/office/drawing/2014/main" id="{60C1FF75-E951-40B2-8B99-A94B63699F3C}"/>
              </a:ext>
            </a:extLst>
          </p:cNvPr>
          <p:cNvSpPr txBox="1">
            <a:spLocks noChangeArrowheads="1"/>
          </p:cNvSpPr>
          <p:nvPr/>
        </p:nvSpPr>
        <p:spPr bwMode="auto">
          <a:xfrm>
            <a:off x="1828800" y="381000"/>
            <a:ext cx="16500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t>Network layer</a:t>
            </a:r>
          </a:p>
        </p:txBody>
      </p:sp>
      <p:sp>
        <p:nvSpPr>
          <p:cNvPr id="642053" name="Line 5">
            <a:extLst>
              <a:ext uri="{FF2B5EF4-FFF2-40B4-BE49-F238E27FC236}">
                <a16:creationId xmlns:a16="http://schemas.microsoft.com/office/drawing/2014/main" id="{A5585594-3247-4F8F-999F-0FBF356EF97E}"/>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2054" name="Picture 6">
            <a:extLst>
              <a:ext uri="{FF2B5EF4-FFF2-40B4-BE49-F238E27FC236}">
                <a16:creationId xmlns:a16="http://schemas.microsoft.com/office/drawing/2014/main" id="{B43962E3-B147-4A80-B5A7-99C198A570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4" y="1963738"/>
            <a:ext cx="8675687" cy="29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63" name="Rectangle 7">
            <a:extLst>
              <a:ext uri="{FF2B5EF4-FFF2-40B4-BE49-F238E27FC236}">
                <a16:creationId xmlns:a16="http://schemas.microsoft.com/office/drawing/2014/main" id="{42B284E5-BD65-48BF-B101-85412CF6DF5B}"/>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9464" name="Rectangle 8">
            <a:extLst>
              <a:ext uri="{FF2B5EF4-FFF2-40B4-BE49-F238E27FC236}">
                <a16:creationId xmlns:a16="http://schemas.microsoft.com/office/drawing/2014/main" id="{F92786C3-F47A-49C4-A692-14A6845FDA73}"/>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9465" name="Line 9">
            <a:extLst>
              <a:ext uri="{FF2B5EF4-FFF2-40B4-BE49-F238E27FC236}">
                <a16:creationId xmlns:a16="http://schemas.microsoft.com/office/drawing/2014/main" id="{44762A5A-BA22-49B6-A423-B85197CA4380}"/>
              </a:ext>
            </a:extLst>
          </p:cNvPr>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9466" name="Line 10">
            <a:extLst>
              <a:ext uri="{FF2B5EF4-FFF2-40B4-BE49-F238E27FC236}">
                <a16:creationId xmlns:a16="http://schemas.microsoft.com/office/drawing/2014/main" id="{0B2A645D-CB16-4DC2-B94D-8539B88B62A5}"/>
              </a:ext>
            </a:extLst>
          </p:cNvPr>
          <p:cNvSpPr>
            <a:spLocks noChangeShapeType="1"/>
          </p:cNvSpPr>
          <p:nvPr/>
        </p:nvSpPr>
        <p:spPr bwMode="auto">
          <a:xfrm>
            <a:off x="1982788" y="4343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9467" name="Rectangle 11">
            <a:extLst>
              <a:ext uri="{FF2B5EF4-FFF2-40B4-BE49-F238E27FC236}">
                <a16:creationId xmlns:a16="http://schemas.microsoft.com/office/drawing/2014/main" id="{6130F44F-9CA2-4605-801D-5C86D8A52E92}"/>
              </a:ext>
            </a:extLst>
          </p:cNvPr>
          <p:cNvSpPr>
            <a:spLocks noChangeArrowheads="1"/>
          </p:cNvSpPr>
          <p:nvPr/>
        </p:nvSpPr>
        <p:spPr bwMode="auto">
          <a:xfrm>
            <a:off x="2019300" y="3063876"/>
            <a:ext cx="8077200" cy="1200329"/>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network layer is responsible for the </a:t>
            </a:r>
            <a:br>
              <a:rPr lang="en-US" altLang="en-US" sz="2400"/>
            </a:br>
            <a:r>
              <a:rPr lang="en-US" altLang="en-US" sz="2400"/>
              <a:t>delivery of individual packets from </a:t>
            </a:r>
          </a:p>
          <a:p>
            <a:pPr algn="ctr"/>
            <a:r>
              <a:rPr lang="en-US" altLang="en-US" sz="2400"/>
              <a:t>the source host to the destination host.</a:t>
            </a:r>
          </a:p>
        </p:txBody>
      </p:sp>
      <p:grpSp>
        <p:nvGrpSpPr>
          <p:cNvPr id="659471" name="Group 15">
            <a:extLst>
              <a:ext uri="{FF2B5EF4-FFF2-40B4-BE49-F238E27FC236}">
                <a16:creationId xmlns:a16="http://schemas.microsoft.com/office/drawing/2014/main" id="{4E455448-D5F8-47FD-B9D3-6A9B2BEC2AF7}"/>
              </a:ext>
            </a:extLst>
          </p:cNvPr>
          <p:cNvGrpSpPr>
            <a:grpSpLocks/>
          </p:cNvGrpSpPr>
          <p:nvPr/>
        </p:nvGrpSpPr>
        <p:grpSpPr bwMode="auto">
          <a:xfrm>
            <a:off x="2057400" y="2286000"/>
            <a:ext cx="1143000" cy="566738"/>
            <a:chOff x="1200" y="1248"/>
            <a:chExt cx="720" cy="357"/>
          </a:xfrm>
        </p:grpSpPr>
        <p:pic>
          <p:nvPicPr>
            <p:cNvPr id="659472" name="Picture 16">
              <a:extLst>
                <a:ext uri="{FF2B5EF4-FFF2-40B4-BE49-F238E27FC236}">
                  <a16:creationId xmlns:a16="http://schemas.microsoft.com/office/drawing/2014/main" id="{B3FB0CBC-2026-401E-A4D4-63ABA5CD82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9473" name="Text Box 17">
              <a:extLst>
                <a:ext uri="{FF2B5EF4-FFF2-40B4-BE49-F238E27FC236}">
                  <a16:creationId xmlns:a16="http://schemas.microsoft.com/office/drawing/2014/main" id="{41EE61A7-9EA7-4BAF-8CD6-59DF3B85E559}"/>
                </a:ext>
              </a:extLst>
            </p:cNvPr>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a:extLst>
              <a:ext uri="{FF2B5EF4-FFF2-40B4-BE49-F238E27FC236}">
                <a16:creationId xmlns:a16="http://schemas.microsoft.com/office/drawing/2014/main" id="{3CFE2607-A1EE-4896-A04C-FB34F3B16378}"/>
              </a:ext>
            </a:extLst>
          </p:cNvPr>
          <p:cNvSpPr>
            <a:spLocks noGrp="1" noChangeArrowheads="1"/>
          </p:cNvSpPr>
          <p:nvPr>
            <p:ph type="body" idx="1"/>
          </p:nvPr>
        </p:nvSpPr>
        <p:spPr>
          <a:xfrm>
            <a:off x="1828800" y="1143000"/>
            <a:ext cx="8610600" cy="5334000"/>
          </a:xfrm>
        </p:spPr>
        <p:txBody>
          <a:bodyPr/>
          <a:lstStyle/>
          <a:p>
            <a:pPr marL="609600" indent="-609600"/>
            <a:r>
              <a:rPr lang="en-US" altLang="en-US">
                <a:latin typeface=" "/>
              </a:rPr>
              <a:t>Manages transmission packets</a:t>
            </a:r>
          </a:p>
          <a:p>
            <a:pPr marL="1100138" lvl="1" indent="-533400"/>
            <a:r>
              <a:rPr lang="en-US" altLang="en-US">
                <a:latin typeface=" "/>
              </a:rPr>
              <a:t>Repackages long messages when necessary into small packets for transmission </a:t>
            </a:r>
          </a:p>
          <a:p>
            <a:pPr marL="1100138" lvl="1" indent="-533400"/>
            <a:r>
              <a:rPr lang="en-US" altLang="en-US">
                <a:latin typeface=" "/>
              </a:rPr>
              <a:t>Reassembles packets in correct order to get the original message. </a:t>
            </a:r>
          </a:p>
          <a:p>
            <a:pPr marL="609600" indent="-609600"/>
            <a:r>
              <a:rPr lang="en-US" altLang="en-US">
                <a:latin typeface=" "/>
              </a:rPr>
              <a:t>Handles error recognition and recovery. </a:t>
            </a:r>
          </a:p>
          <a:p>
            <a:pPr marL="1100138" lvl="1" indent="-533400"/>
            <a:r>
              <a:rPr lang="en-US" altLang="en-US">
                <a:latin typeface=" "/>
              </a:rPr>
              <a:t>Transport layer at receiving acknowledges packet delivery. </a:t>
            </a:r>
          </a:p>
          <a:p>
            <a:pPr marL="1100138" lvl="1" indent="-533400"/>
            <a:r>
              <a:rPr lang="en-US" altLang="en-US">
                <a:latin typeface=" "/>
              </a:rPr>
              <a:t>Resends missing packets</a:t>
            </a:r>
            <a:endParaRPr lang="en-US" altLang="en-US"/>
          </a:p>
        </p:txBody>
      </p:sp>
      <p:sp>
        <p:nvSpPr>
          <p:cNvPr id="520195" name="Rectangle 3">
            <a:extLst>
              <a:ext uri="{FF2B5EF4-FFF2-40B4-BE49-F238E27FC236}">
                <a16:creationId xmlns:a16="http://schemas.microsoft.com/office/drawing/2014/main" id="{FC184DDC-153E-4E9D-9BB8-B526FCA9094C}"/>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a:solidFill>
                  <a:srgbClr val="CC0000"/>
                </a:solidFill>
                <a:latin typeface="Arial-BoldMT"/>
              </a:rPr>
              <a:t>Layer 4: Transport Layer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CF87A-65D6-4515-B867-68641A83A7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489BD6-CA8B-41A8-809B-7ED1360D152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4EBED4A-7305-4587-A20B-200B6FD14E09}"/>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549088" y="0"/>
            <a:ext cx="11093824" cy="6858000"/>
          </a:xfrm>
          <a:prstGeom prst="rect">
            <a:avLst/>
          </a:prstGeom>
        </p:spPr>
      </p:pic>
    </p:spTree>
    <p:extLst>
      <p:ext uri="{BB962C8B-B14F-4D97-AF65-F5344CB8AC3E}">
        <p14:creationId xmlns:p14="http://schemas.microsoft.com/office/powerpoint/2010/main" val="3324735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56A3B07-6521-49CC-962B-2F650FE80283}"/>
              </a:ext>
            </a:extLst>
          </p:cNvPr>
          <p:cNvSpPr>
            <a:spLocks noGrp="1" noChangeArrowheads="1"/>
          </p:cNvSpPr>
          <p:nvPr>
            <p:ph type="title"/>
          </p:nvPr>
        </p:nvSpPr>
        <p:spPr>
          <a:xfrm>
            <a:off x="1981200" y="685800"/>
            <a:ext cx="8229600" cy="1066800"/>
          </a:xfrm>
          <a:ln/>
          <a:extLs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ctr">
            <a:normAutofit/>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dirty="0">
                <a:solidFill>
                  <a:srgbClr val="E4005C"/>
                </a:solidFill>
              </a:rPr>
              <a:t>Transport Layer</a:t>
            </a:r>
            <a:endParaRPr lang="en-GB" altLang="en-US" sz="4000" b="1" dirty="0">
              <a:solidFill>
                <a:srgbClr val="E4005C"/>
              </a:solidFill>
            </a:endParaRPr>
          </a:p>
        </p:txBody>
      </p:sp>
      <p:sp>
        <p:nvSpPr>
          <p:cNvPr id="24579" name="Rectangle 3">
            <a:extLst>
              <a:ext uri="{FF2B5EF4-FFF2-40B4-BE49-F238E27FC236}">
                <a16:creationId xmlns:a16="http://schemas.microsoft.com/office/drawing/2014/main" id="{0D8AC52F-B4F2-444D-BBDC-B41BB698DCEE}"/>
              </a:ext>
            </a:extLst>
          </p:cNvPr>
          <p:cNvSpPr>
            <a:spLocks noGrp="1" noChangeArrowheads="1"/>
          </p:cNvSpPr>
          <p:nvPr>
            <p:ph type="body" sz="half" idx="1"/>
          </p:nvPr>
        </p:nvSpPr>
        <p:spPr>
          <a:xfrm>
            <a:off x="1981200" y="1600200"/>
            <a:ext cx="8229600" cy="5257800"/>
          </a:xfrm>
        </p:spPr>
        <p:txBody>
          <a:bodyPr vert="horz" lIns="91440" tIns="45720" rIns="91440" bIns="45720" rtlCol="0">
            <a:normAutofit fontScale="92500" lnSpcReduction="10000"/>
          </a:bodyPr>
          <a:lstStyle/>
          <a:p>
            <a:pPr marL="609600" indent="-609600"/>
            <a:r>
              <a:rPr lang="en-US" altLang="en-US" dirty="0">
                <a:latin typeface=" "/>
              </a:rPr>
              <a:t>Purpose of this layer is to provide a reliable mechanism for the exchange of data between two processes in different computers. </a:t>
            </a:r>
          </a:p>
          <a:p>
            <a:pPr marL="609600" indent="-609600"/>
            <a:endParaRPr lang="en-US" altLang="en-US" dirty="0">
              <a:latin typeface=" "/>
            </a:endParaRPr>
          </a:p>
          <a:p>
            <a:pPr marL="609600" indent="-609600"/>
            <a:r>
              <a:rPr lang="en-US" altLang="en-US" dirty="0">
                <a:latin typeface=" "/>
              </a:rPr>
              <a:t>Ensures that the data units are delivered error free.</a:t>
            </a:r>
          </a:p>
          <a:p>
            <a:pPr marL="609600" indent="-609600"/>
            <a:r>
              <a:rPr lang="en-US" altLang="en-US" dirty="0">
                <a:latin typeface=" "/>
              </a:rPr>
              <a:t>Ensures that data units are delivered in sequence.</a:t>
            </a:r>
          </a:p>
          <a:p>
            <a:pPr marL="609600" indent="-609600"/>
            <a:r>
              <a:rPr lang="en-US" altLang="en-US" dirty="0">
                <a:latin typeface=" "/>
              </a:rPr>
              <a:t>Ensures that there is no loss or duplication of data units.</a:t>
            </a:r>
          </a:p>
          <a:p>
            <a:pPr marL="609600" indent="-609600"/>
            <a:r>
              <a:rPr lang="en-US" altLang="en-US" dirty="0">
                <a:latin typeface=" "/>
              </a:rPr>
              <a:t>Provides connectionless or connection oriented service.</a:t>
            </a:r>
          </a:p>
          <a:p>
            <a:pPr marL="609600" indent="-609600"/>
            <a:r>
              <a:rPr lang="en-US" altLang="en-US" dirty="0">
                <a:latin typeface=" "/>
              </a:rPr>
              <a:t>Provides for the connection management.</a:t>
            </a:r>
          </a:p>
          <a:p>
            <a:pPr marL="609600" indent="-609600"/>
            <a:r>
              <a:rPr lang="en-US" altLang="en-US" dirty="0">
                <a:latin typeface=" "/>
              </a:rPr>
              <a:t>Multiplex  multiple connection over a single channel.</a:t>
            </a:r>
          </a:p>
        </p:txBody>
      </p:sp>
      <p:sp>
        <p:nvSpPr>
          <p:cNvPr id="24584" name="Text Box 8">
            <a:extLst>
              <a:ext uri="{FF2B5EF4-FFF2-40B4-BE49-F238E27FC236}">
                <a16:creationId xmlns:a16="http://schemas.microsoft.com/office/drawing/2014/main" id="{CC6B7048-8C83-4A71-A941-17D93E510CEB}"/>
              </a:ext>
            </a:extLst>
          </p:cNvPr>
          <p:cNvSpPr txBox="1">
            <a:spLocks noChangeArrowheads="1"/>
          </p:cNvSpPr>
          <p:nvPr/>
        </p:nvSpPr>
        <p:spPr bwMode="auto">
          <a:xfrm>
            <a:off x="1647826" y="104776"/>
            <a:ext cx="5819775" cy="26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1pPr>
            <a:lvl2pPr marL="414338"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2pPr>
            <a:lvl3pPr marL="828675"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3pPr>
            <a:lvl4pPr marL="1244600"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4pPr>
            <a:lvl5pPr marL="1658938"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5pPr>
            <a:lvl6pPr marL="2116138" defTabSz="828675" fontAlgn="base">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6pPr>
            <a:lvl7pPr marL="2573338" defTabSz="828675" fontAlgn="base">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7pPr>
            <a:lvl8pPr marL="3030538" defTabSz="828675" fontAlgn="base">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8pPr>
            <a:lvl9pPr marL="3487738" defTabSz="828675" fontAlgn="base">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9pPr>
          </a:lstStyle>
          <a:p>
            <a:pPr hangingPunct="0">
              <a:lnSpc>
                <a:spcPct val="95000"/>
              </a:lnSpc>
              <a:buClr>
                <a:srgbClr val="000000"/>
              </a:buClr>
              <a:buSzPct val="45000"/>
              <a:buFont typeface="StarSymbol" charset="0"/>
              <a:buNone/>
            </a:pPr>
            <a:r>
              <a:rPr lang="en-GB" altLang="en-US" b="1">
                <a:solidFill>
                  <a:schemeClr val="bg1"/>
                </a:solidFill>
              </a:rPr>
              <a:t>OSI Model</a:t>
            </a:r>
          </a:p>
        </p:txBody>
      </p:sp>
    </p:spTree>
    <p:extLst>
      <p:ext uri="{BB962C8B-B14F-4D97-AF65-F5344CB8AC3E}">
        <p14:creationId xmlns:p14="http://schemas.microsoft.com/office/powerpoint/2010/main" val="428438897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a:extLst>
              <a:ext uri="{FF2B5EF4-FFF2-40B4-BE49-F238E27FC236}">
                <a16:creationId xmlns:a16="http://schemas.microsoft.com/office/drawing/2014/main" id="{19F13306-33DB-4873-9E30-2B7899DAD22D}"/>
              </a:ext>
            </a:extLst>
          </p:cNvPr>
          <p:cNvSpPr>
            <a:spLocks noGrp="1" noChangeArrowheads="1"/>
          </p:cNvSpPr>
          <p:nvPr>
            <p:ph type="body" idx="1"/>
          </p:nvPr>
        </p:nvSpPr>
        <p:spPr>
          <a:xfrm>
            <a:off x="1828800" y="1143000"/>
            <a:ext cx="8610600" cy="5334000"/>
          </a:xfrm>
        </p:spPr>
        <p:txBody>
          <a:bodyPr/>
          <a:lstStyle/>
          <a:p>
            <a:pPr marL="609600" indent="-609600"/>
            <a:r>
              <a:rPr lang="en-US" altLang="en-US">
                <a:latin typeface=" "/>
              </a:rPr>
              <a:t>Transmits bits from one computer to another</a:t>
            </a:r>
          </a:p>
          <a:p>
            <a:pPr marL="609600" indent="-609600"/>
            <a:r>
              <a:rPr lang="en-US" altLang="en-US">
                <a:latin typeface=" "/>
              </a:rPr>
              <a:t>Regulates the transmission of a stream of bits over a physical medium. </a:t>
            </a:r>
          </a:p>
          <a:p>
            <a:pPr marL="609600" indent="-609600"/>
            <a:r>
              <a:rPr lang="en-US" altLang="en-US">
                <a:latin typeface=" "/>
              </a:rPr>
              <a:t>Defines how the cable is attached to the network adapter and what transmission technique is used to send data over the cable. Deals with issues like</a:t>
            </a:r>
          </a:p>
          <a:p>
            <a:pPr marL="1100138" lvl="1" indent="-533400"/>
            <a:r>
              <a:rPr lang="en-US" altLang="en-US"/>
              <a:t>The definition of 0 and 1, e.g. how many volts represents a 1, and how long a bit lasts?</a:t>
            </a:r>
          </a:p>
          <a:p>
            <a:pPr marL="1100138" lvl="1" indent="-533400"/>
            <a:r>
              <a:rPr lang="en-US" altLang="en-US"/>
              <a:t>Whether the channel is simplex or duplex?</a:t>
            </a:r>
          </a:p>
          <a:p>
            <a:pPr marL="1100138" lvl="1" indent="-533400"/>
            <a:r>
              <a:rPr lang="en-US" altLang="en-US"/>
              <a:t>How many pins a connector has, and what the function of each pin is?</a:t>
            </a:r>
            <a:endParaRPr lang="en-US" altLang="en-US">
              <a:latin typeface=" "/>
            </a:endParaRPr>
          </a:p>
        </p:txBody>
      </p:sp>
      <p:sp>
        <p:nvSpPr>
          <p:cNvPr id="526339" name="Rectangle 3">
            <a:extLst>
              <a:ext uri="{FF2B5EF4-FFF2-40B4-BE49-F238E27FC236}">
                <a16:creationId xmlns:a16="http://schemas.microsoft.com/office/drawing/2014/main" id="{44CF41C1-45C7-46B4-B915-45FAFA990C26}"/>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a:solidFill>
                  <a:srgbClr val="CC0000"/>
                </a:solidFill>
                <a:latin typeface="Arial-BoldMT"/>
              </a:rPr>
              <a:t>Layer 1: Physical Layer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Line 2">
            <a:extLst>
              <a:ext uri="{FF2B5EF4-FFF2-40B4-BE49-F238E27FC236}">
                <a16:creationId xmlns:a16="http://schemas.microsoft.com/office/drawing/2014/main" id="{5A8A244B-CB5A-4AF7-9A62-01201469EA1A}"/>
              </a:ext>
            </a:extLst>
          </p:cNvPr>
          <p:cNvSpPr>
            <a:spLocks noChangeShapeType="1"/>
          </p:cNvSpPr>
          <p:nvPr/>
        </p:nvSpPr>
        <p:spPr bwMode="auto">
          <a:xfrm>
            <a:off x="1676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099" name="Line 3">
            <a:extLst>
              <a:ext uri="{FF2B5EF4-FFF2-40B4-BE49-F238E27FC236}">
                <a16:creationId xmlns:a16="http://schemas.microsoft.com/office/drawing/2014/main" id="{8F83164D-EE6E-4EFA-923E-28972F513F9E}"/>
              </a:ext>
            </a:extLst>
          </p:cNvPr>
          <p:cNvSpPr>
            <a:spLocks noChangeShapeType="1"/>
          </p:cNvSpPr>
          <p:nvPr/>
        </p:nvSpPr>
        <p:spPr bwMode="auto">
          <a:xfrm>
            <a:off x="1676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100" name="Text Box 4">
            <a:extLst>
              <a:ext uri="{FF2B5EF4-FFF2-40B4-BE49-F238E27FC236}">
                <a16:creationId xmlns:a16="http://schemas.microsoft.com/office/drawing/2014/main" id="{F5794E07-2E3F-4924-96DD-8683FA128708}"/>
              </a:ext>
            </a:extLst>
          </p:cNvPr>
          <p:cNvSpPr txBox="1">
            <a:spLocks noChangeArrowheads="1"/>
          </p:cNvSpPr>
          <p:nvPr/>
        </p:nvSpPr>
        <p:spPr bwMode="auto">
          <a:xfrm>
            <a:off x="1828801" y="304801"/>
            <a:ext cx="17593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t>Transport layer</a:t>
            </a:r>
          </a:p>
        </p:txBody>
      </p:sp>
      <p:sp>
        <p:nvSpPr>
          <p:cNvPr id="644101" name="Line 5">
            <a:extLst>
              <a:ext uri="{FF2B5EF4-FFF2-40B4-BE49-F238E27FC236}">
                <a16:creationId xmlns:a16="http://schemas.microsoft.com/office/drawing/2014/main" id="{3E007270-DD29-40E4-BC4E-303B7750D269}"/>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4102" name="Picture 6">
            <a:extLst>
              <a:ext uri="{FF2B5EF4-FFF2-40B4-BE49-F238E27FC236}">
                <a16:creationId xmlns:a16="http://schemas.microsoft.com/office/drawing/2014/main" id="{1B08E20C-4337-4258-8F09-CF37EE692E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774826"/>
            <a:ext cx="8693150"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487" name="Rectangle 7">
            <a:extLst>
              <a:ext uri="{FF2B5EF4-FFF2-40B4-BE49-F238E27FC236}">
                <a16:creationId xmlns:a16="http://schemas.microsoft.com/office/drawing/2014/main" id="{BE565CF6-3C47-4A0B-9B34-905D1B24747F}"/>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0488" name="Rectangle 8">
            <a:extLst>
              <a:ext uri="{FF2B5EF4-FFF2-40B4-BE49-F238E27FC236}">
                <a16:creationId xmlns:a16="http://schemas.microsoft.com/office/drawing/2014/main" id="{11DACF8B-2AF9-4CDB-9B0F-BBC3147EB6ED}"/>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0489" name="Line 9">
            <a:extLst>
              <a:ext uri="{FF2B5EF4-FFF2-40B4-BE49-F238E27FC236}">
                <a16:creationId xmlns:a16="http://schemas.microsoft.com/office/drawing/2014/main" id="{C3803F32-92EF-4FF2-9DFB-5DFEE3C90E36}"/>
              </a:ext>
            </a:extLst>
          </p:cNvPr>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0490" name="Line 10">
            <a:extLst>
              <a:ext uri="{FF2B5EF4-FFF2-40B4-BE49-F238E27FC236}">
                <a16:creationId xmlns:a16="http://schemas.microsoft.com/office/drawing/2014/main" id="{3EDF0137-5F43-486A-85FF-47D90767E58C}"/>
              </a:ext>
            </a:extLst>
          </p:cNvPr>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0491" name="Rectangle 11">
            <a:extLst>
              <a:ext uri="{FF2B5EF4-FFF2-40B4-BE49-F238E27FC236}">
                <a16:creationId xmlns:a16="http://schemas.microsoft.com/office/drawing/2014/main" id="{08049257-80B6-45BC-8065-F92B9168E31E}"/>
              </a:ext>
            </a:extLst>
          </p:cNvPr>
          <p:cNvSpPr>
            <a:spLocks noChangeArrowheads="1"/>
          </p:cNvSpPr>
          <p:nvPr/>
        </p:nvSpPr>
        <p:spPr bwMode="auto">
          <a:xfrm>
            <a:off x="2019300" y="30638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transport layer is responsible for the delivery </a:t>
            </a:r>
            <a:br>
              <a:rPr lang="en-US" altLang="en-US" sz="2400"/>
            </a:br>
            <a:r>
              <a:rPr lang="en-US" altLang="en-US" sz="2400"/>
              <a:t>of a message from one process to another.</a:t>
            </a:r>
          </a:p>
        </p:txBody>
      </p:sp>
      <p:grpSp>
        <p:nvGrpSpPr>
          <p:cNvPr id="660495" name="Group 15">
            <a:extLst>
              <a:ext uri="{FF2B5EF4-FFF2-40B4-BE49-F238E27FC236}">
                <a16:creationId xmlns:a16="http://schemas.microsoft.com/office/drawing/2014/main" id="{91DB6DE6-0363-464A-B048-8CD29E0D3901}"/>
              </a:ext>
            </a:extLst>
          </p:cNvPr>
          <p:cNvGrpSpPr>
            <a:grpSpLocks/>
          </p:cNvGrpSpPr>
          <p:nvPr/>
        </p:nvGrpSpPr>
        <p:grpSpPr bwMode="auto">
          <a:xfrm>
            <a:off x="2057400" y="2286000"/>
            <a:ext cx="1143000" cy="566738"/>
            <a:chOff x="1200" y="1248"/>
            <a:chExt cx="720" cy="357"/>
          </a:xfrm>
        </p:grpSpPr>
        <p:pic>
          <p:nvPicPr>
            <p:cNvPr id="660496" name="Picture 16">
              <a:extLst>
                <a:ext uri="{FF2B5EF4-FFF2-40B4-BE49-F238E27FC236}">
                  <a16:creationId xmlns:a16="http://schemas.microsoft.com/office/drawing/2014/main" id="{161BAA3F-9703-4C1C-8A78-FE96E7FA35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0497" name="Text Box 17">
              <a:extLst>
                <a:ext uri="{FF2B5EF4-FFF2-40B4-BE49-F238E27FC236}">
                  <a16:creationId xmlns:a16="http://schemas.microsoft.com/office/drawing/2014/main" id="{28E76BBC-7B01-4B7E-A37B-5D7CE66690FC}"/>
                </a:ext>
              </a:extLst>
            </p:cNvPr>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a:extLst>
              <a:ext uri="{FF2B5EF4-FFF2-40B4-BE49-F238E27FC236}">
                <a16:creationId xmlns:a16="http://schemas.microsoft.com/office/drawing/2014/main" id="{438533F3-B480-4A20-A4FE-D9C5883C49E2}"/>
              </a:ext>
            </a:extLst>
          </p:cNvPr>
          <p:cNvSpPr>
            <a:spLocks noGrp="1" noChangeArrowheads="1"/>
          </p:cNvSpPr>
          <p:nvPr>
            <p:ph type="body" idx="1"/>
          </p:nvPr>
        </p:nvSpPr>
        <p:spPr>
          <a:xfrm>
            <a:off x="1828800" y="1143000"/>
            <a:ext cx="8610600" cy="5334000"/>
          </a:xfrm>
        </p:spPr>
        <p:txBody>
          <a:bodyPr/>
          <a:lstStyle/>
          <a:p>
            <a:pPr marL="609600" indent="-609600"/>
            <a:r>
              <a:rPr lang="en-US" altLang="en-US">
                <a:latin typeface=" "/>
              </a:rPr>
              <a:t>Allows two applications on different computers to establish, use, and end a session. </a:t>
            </a:r>
          </a:p>
          <a:p>
            <a:pPr marL="1100138" lvl="1" indent="-533400"/>
            <a:r>
              <a:rPr lang="en-US" altLang="en-US">
                <a:latin typeface=" "/>
              </a:rPr>
              <a:t>e.g. file transfer, remote login </a:t>
            </a:r>
          </a:p>
          <a:p>
            <a:pPr marL="609600" indent="-609600"/>
            <a:r>
              <a:rPr lang="en-US" altLang="en-US">
                <a:latin typeface=" "/>
              </a:rPr>
              <a:t>Establishes dialog control</a:t>
            </a:r>
          </a:p>
          <a:p>
            <a:pPr marL="1100138" lvl="1" indent="-533400"/>
            <a:r>
              <a:rPr lang="en-US" altLang="en-US">
                <a:latin typeface=" "/>
              </a:rPr>
              <a:t>Regulates which side transmits, plus when and how long it transmits.</a:t>
            </a:r>
            <a:endParaRPr lang="en-US" altLang="en-US"/>
          </a:p>
          <a:p>
            <a:pPr marL="609600" indent="-609600"/>
            <a:r>
              <a:rPr lang="en-GB" altLang="en-US"/>
              <a:t>Performs </a:t>
            </a:r>
            <a:r>
              <a:rPr lang="en-GB" altLang="en-US" i="1"/>
              <a:t>token management</a:t>
            </a:r>
            <a:r>
              <a:rPr lang="en-GB" altLang="en-US"/>
              <a:t> and </a:t>
            </a:r>
            <a:r>
              <a:rPr lang="en-GB" altLang="en-US" i="1"/>
              <a:t>synchronization</a:t>
            </a:r>
            <a:r>
              <a:rPr lang="en-GB" altLang="en-US"/>
              <a:t>.</a:t>
            </a:r>
            <a:endParaRPr lang="en-US" altLang="en-US"/>
          </a:p>
        </p:txBody>
      </p:sp>
      <p:sp>
        <p:nvSpPr>
          <p:cNvPr id="518147" name="Rectangle 3">
            <a:extLst>
              <a:ext uri="{FF2B5EF4-FFF2-40B4-BE49-F238E27FC236}">
                <a16:creationId xmlns:a16="http://schemas.microsoft.com/office/drawing/2014/main" id="{E54344A9-D8DA-49DD-8483-BB79C38EBF8D}"/>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a:solidFill>
                  <a:srgbClr val="CC0000"/>
                </a:solidFill>
                <a:latin typeface="Arial-BoldMT"/>
              </a:rPr>
              <a:t>Layer 5: Session Layer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AAA5C-507B-4350-9BAC-E7CC9B8BCA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3E4E10-4555-4F8C-9DC1-7CD64B3FA75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D282F90-E2F8-4AB9-A8C9-5AB49B5F3D92}"/>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535983" y="0"/>
            <a:ext cx="11120034" cy="6858000"/>
          </a:xfrm>
          <a:prstGeom prst="rect">
            <a:avLst/>
          </a:prstGeom>
        </p:spPr>
      </p:pic>
    </p:spTree>
    <p:extLst>
      <p:ext uri="{BB962C8B-B14F-4D97-AF65-F5344CB8AC3E}">
        <p14:creationId xmlns:p14="http://schemas.microsoft.com/office/powerpoint/2010/main" val="3580010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A9D6C24-4C68-4561-A8DA-6BF841245AC6}"/>
              </a:ext>
            </a:extLst>
          </p:cNvPr>
          <p:cNvSpPr>
            <a:spLocks noGrp="1" noChangeArrowheads="1"/>
          </p:cNvSpPr>
          <p:nvPr>
            <p:ph type="title"/>
          </p:nvPr>
        </p:nvSpPr>
        <p:spPr>
          <a:xfrm>
            <a:off x="1981200" y="685800"/>
            <a:ext cx="8229600" cy="1066800"/>
          </a:xfrm>
          <a:ln/>
          <a:extLs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ctr">
            <a:normAutofit/>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a:solidFill>
                  <a:srgbClr val="E4005C"/>
                </a:solidFill>
              </a:rPr>
              <a:t>Session Layer</a:t>
            </a:r>
            <a:endParaRPr lang="en-GB" altLang="en-US" sz="4000" b="1">
              <a:solidFill>
                <a:srgbClr val="E4005C"/>
              </a:solidFill>
            </a:endParaRPr>
          </a:p>
        </p:txBody>
      </p:sp>
      <p:sp>
        <p:nvSpPr>
          <p:cNvPr id="26627" name="Rectangle 3">
            <a:extLst>
              <a:ext uri="{FF2B5EF4-FFF2-40B4-BE49-F238E27FC236}">
                <a16:creationId xmlns:a16="http://schemas.microsoft.com/office/drawing/2014/main" id="{F0D42982-60F3-4722-9B15-5C98DBAE116C}"/>
              </a:ext>
            </a:extLst>
          </p:cNvPr>
          <p:cNvSpPr>
            <a:spLocks noGrp="1" noChangeArrowheads="1"/>
          </p:cNvSpPr>
          <p:nvPr>
            <p:ph type="body" sz="half" idx="1"/>
          </p:nvPr>
        </p:nvSpPr>
        <p:spPr>
          <a:xfrm>
            <a:off x="1752600" y="1600200"/>
            <a:ext cx="8915400" cy="5257800"/>
          </a:xfrm>
        </p:spPr>
        <p:txBody>
          <a:bodyPr vert="horz" lIns="91440" tIns="45720" rIns="91440" bIns="45720" rtlCol="0">
            <a:normAutofit fontScale="85000" lnSpcReduction="10000"/>
          </a:bodyPr>
          <a:lstStyle/>
          <a:p>
            <a:pPr marL="609600" indent="-609600"/>
            <a:r>
              <a:rPr lang="en-US" altLang="en-US" dirty="0">
                <a:latin typeface=" "/>
              </a:rPr>
              <a:t>Session layer provides mechanism for controlling the dialogue between the two end systems. It defines how to start, control and end conversations (called sessions) between applications.</a:t>
            </a:r>
          </a:p>
          <a:p>
            <a:pPr marL="609600" indent="-609600"/>
            <a:endParaRPr lang="en-US" altLang="en-US" dirty="0">
              <a:latin typeface=" "/>
            </a:endParaRPr>
          </a:p>
          <a:p>
            <a:pPr marL="609600" indent="-609600"/>
            <a:r>
              <a:rPr lang="en-US" altLang="en-US" dirty="0">
                <a:latin typeface=" "/>
              </a:rPr>
              <a:t>This layer requests for a logical connection to be established on an end-user’s request.</a:t>
            </a:r>
          </a:p>
          <a:p>
            <a:pPr marL="609600" indent="-609600"/>
            <a:r>
              <a:rPr lang="en-US" altLang="en-US" dirty="0">
                <a:latin typeface=" "/>
              </a:rPr>
              <a:t>Any necessary log-on or password validation is also handled by this layer.</a:t>
            </a:r>
          </a:p>
          <a:p>
            <a:pPr marL="609600" indent="-609600"/>
            <a:r>
              <a:rPr lang="en-US" altLang="en-US" dirty="0">
                <a:latin typeface=" "/>
              </a:rPr>
              <a:t>Session layer is also responsible for terminating the connection.</a:t>
            </a:r>
          </a:p>
          <a:p>
            <a:pPr marL="609600" indent="-609600"/>
            <a:r>
              <a:rPr lang="en-US" altLang="en-US" dirty="0">
                <a:latin typeface=" "/>
              </a:rPr>
              <a:t>This layer provides services like dialogue discipline which can be full duplex or half duplex.</a:t>
            </a:r>
          </a:p>
          <a:p>
            <a:pPr marL="609600" indent="-609600"/>
            <a:r>
              <a:rPr lang="en-US" altLang="en-US" dirty="0">
                <a:latin typeface=" "/>
              </a:rPr>
              <a:t>Session layer can also provide check-pointing mechanism such that if a failure of some sort occurs between checkpoints, all data can be retransmitted from the last checkpoint.</a:t>
            </a:r>
          </a:p>
        </p:txBody>
      </p:sp>
    </p:spTree>
    <p:extLst>
      <p:ext uri="{BB962C8B-B14F-4D97-AF65-F5344CB8AC3E}">
        <p14:creationId xmlns:p14="http://schemas.microsoft.com/office/powerpoint/2010/main" val="347224154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Line 2">
            <a:extLst>
              <a:ext uri="{FF2B5EF4-FFF2-40B4-BE49-F238E27FC236}">
                <a16:creationId xmlns:a16="http://schemas.microsoft.com/office/drawing/2014/main" id="{D24BB851-E174-44EE-9738-2F28FAC2E9BD}"/>
              </a:ext>
            </a:extLst>
          </p:cNvPr>
          <p:cNvSpPr>
            <a:spLocks noChangeShapeType="1"/>
          </p:cNvSpPr>
          <p:nvPr/>
        </p:nvSpPr>
        <p:spPr bwMode="auto">
          <a:xfrm>
            <a:off x="1676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47" name="Line 3">
            <a:extLst>
              <a:ext uri="{FF2B5EF4-FFF2-40B4-BE49-F238E27FC236}">
                <a16:creationId xmlns:a16="http://schemas.microsoft.com/office/drawing/2014/main" id="{DE3BB5C8-A65B-405D-9315-C7A7DC4BACE3}"/>
              </a:ext>
            </a:extLst>
          </p:cNvPr>
          <p:cNvSpPr>
            <a:spLocks noChangeShapeType="1"/>
          </p:cNvSpPr>
          <p:nvPr/>
        </p:nvSpPr>
        <p:spPr bwMode="auto">
          <a:xfrm>
            <a:off x="1676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48" name="Text Box 4">
            <a:extLst>
              <a:ext uri="{FF2B5EF4-FFF2-40B4-BE49-F238E27FC236}">
                <a16:creationId xmlns:a16="http://schemas.microsoft.com/office/drawing/2014/main" id="{7A9C2909-B523-4501-8CCA-95351964EB02}"/>
              </a:ext>
            </a:extLst>
          </p:cNvPr>
          <p:cNvSpPr txBox="1">
            <a:spLocks noChangeArrowheads="1"/>
          </p:cNvSpPr>
          <p:nvPr/>
        </p:nvSpPr>
        <p:spPr bwMode="auto">
          <a:xfrm>
            <a:off x="1524001" y="725171"/>
            <a:ext cx="151676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t>Session layer</a:t>
            </a:r>
          </a:p>
        </p:txBody>
      </p:sp>
      <p:sp>
        <p:nvSpPr>
          <p:cNvPr id="646149" name="Line 5">
            <a:extLst>
              <a:ext uri="{FF2B5EF4-FFF2-40B4-BE49-F238E27FC236}">
                <a16:creationId xmlns:a16="http://schemas.microsoft.com/office/drawing/2014/main" id="{EF32AA69-1B92-4DBF-9DB2-3FCD6A36388A}"/>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6150" name="Picture 6">
            <a:extLst>
              <a:ext uri="{FF2B5EF4-FFF2-40B4-BE49-F238E27FC236}">
                <a16:creationId xmlns:a16="http://schemas.microsoft.com/office/drawing/2014/main" id="{7A29D891-9B11-4E8F-82BA-8EE8869B00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376" y="1665288"/>
            <a:ext cx="8556625" cy="397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53" name="Line 9">
            <a:extLst>
              <a:ext uri="{FF2B5EF4-FFF2-40B4-BE49-F238E27FC236}">
                <a16:creationId xmlns:a16="http://schemas.microsoft.com/office/drawing/2014/main" id="{84028DBF-BADA-484C-86AD-92A0D657EED3}"/>
              </a:ext>
            </a:extLst>
          </p:cNvPr>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1754" name="Line 10">
            <a:extLst>
              <a:ext uri="{FF2B5EF4-FFF2-40B4-BE49-F238E27FC236}">
                <a16:creationId xmlns:a16="http://schemas.microsoft.com/office/drawing/2014/main" id="{1E0406F4-531B-495B-BCB5-0391FF235EB9}"/>
              </a:ext>
            </a:extLst>
          </p:cNvPr>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1755" name="Rectangle 11">
            <a:extLst>
              <a:ext uri="{FF2B5EF4-FFF2-40B4-BE49-F238E27FC236}">
                <a16:creationId xmlns:a16="http://schemas.microsoft.com/office/drawing/2014/main" id="{E515A723-39A3-46C9-BD38-4B529DCD052E}"/>
              </a:ext>
            </a:extLst>
          </p:cNvPr>
          <p:cNvSpPr>
            <a:spLocks noChangeArrowheads="1"/>
          </p:cNvSpPr>
          <p:nvPr/>
        </p:nvSpPr>
        <p:spPr bwMode="auto">
          <a:xfrm>
            <a:off x="2019300" y="30638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session layer is responsible for dialog </a:t>
            </a:r>
            <a:br>
              <a:rPr lang="en-US" altLang="en-US" sz="2400"/>
            </a:br>
            <a:r>
              <a:rPr lang="en-US" altLang="en-US" sz="2400"/>
              <a:t>control and synchronization.</a:t>
            </a:r>
          </a:p>
        </p:txBody>
      </p:sp>
      <p:grpSp>
        <p:nvGrpSpPr>
          <p:cNvPr id="671768" name="Group 24">
            <a:extLst>
              <a:ext uri="{FF2B5EF4-FFF2-40B4-BE49-F238E27FC236}">
                <a16:creationId xmlns:a16="http://schemas.microsoft.com/office/drawing/2014/main" id="{5BF2CD77-63D3-41D5-94CC-682882DC2E30}"/>
              </a:ext>
            </a:extLst>
          </p:cNvPr>
          <p:cNvGrpSpPr>
            <a:grpSpLocks/>
          </p:cNvGrpSpPr>
          <p:nvPr/>
        </p:nvGrpSpPr>
        <p:grpSpPr bwMode="auto">
          <a:xfrm>
            <a:off x="2057400" y="2286000"/>
            <a:ext cx="1143000" cy="566738"/>
            <a:chOff x="1200" y="1248"/>
            <a:chExt cx="720" cy="357"/>
          </a:xfrm>
        </p:grpSpPr>
        <p:pic>
          <p:nvPicPr>
            <p:cNvPr id="671767" name="Picture 23">
              <a:extLst>
                <a:ext uri="{FF2B5EF4-FFF2-40B4-BE49-F238E27FC236}">
                  <a16:creationId xmlns:a16="http://schemas.microsoft.com/office/drawing/2014/main" id="{F2B1356D-3C93-4C11-A2E9-5CD2364768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1757" name="Text Box 13">
              <a:extLst>
                <a:ext uri="{FF2B5EF4-FFF2-40B4-BE49-F238E27FC236}">
                  <a16:creationId xmlns:a16="http://schemas.microsoft.com/office/drawing/2014/main" id="{9C071F31-214A-4FF3-9CE2-62C21BBF0841}"/>
                </a:ext>
              </a:extLst>
            </p:cNvPr>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36D9FDA5-7745-4CB7-B4EA-955C1B13C4BA}"/>
              </a:ext>
            </a:extLst>
          </p:cNvPr>
          <p:cNvSpPr>
            <a:spLocks noGrp="1" noChangeArrowheads="1"/>
          </p:cNvSpPr>
          <p:nvPr>
            <p:ph type="body" idx="1"/>
          </p:nvPr>
        </p:nvSpPr>
        <p:spPr>
          <a:xfrm>
            <a:off x="1828800" y="1143000"/>
            <a:ext cx="8610600" cy="5334000"/>
          </a:xfrm>
        </p:spPr>
        <p:txBody>
          <a:bodyPr/>
          <a:lstStyle/>
          <a:p>
            <a:pPr marL="609600" indent="-609600"/>
            <a:r>
              <a:rPr lang="en-US" altLang="en-US">
                <a:latin typeface=" "/>
              </a:rPr>
              <a:t>Related to representation of transmitted data</a:t>
            </a:r>
          </a:p>
          <a:p>
            <a:pPr marL="1100138" lvl="1" indent="-533400"/>
            <a:r>
              <a:rPr lang="en-US" altLang="en-US">
                <a:latin typeface=" "/>
              </a:rPr>
              <a:t>Translates different data representations from the Application layer into uniform standard format</a:t>
            </a:r>
          </a:p>
          <a:p>
            <a:pPr marL="609600" indent="-609600"/>
            <a:r>
              <a:rPr lang="en-US" altLang="en-US">
                <a:latin typeface=" "/>
              </a:rPr>
              <a:t>Providing services for secure efficient data transmission</a:t>
            </a:r>
          </a:p>
          <a:p>
            <a:pPr marL="1100138" lvl="1" indent="-533400"/>
            <a:r>
              <a:rPr lang="en-US" altLang="en-US">
                <a:latin typeface=" "/>
              </a:rPr>
              <a:t>e.g. data encryption, and data compression.</a:t>
            </a:r>
          </a:p>
          <a:p>
            <a:pPr marL="609600" indent="-609600">
              <a:buNone/>
            </a:pPr>
            <a:endParaRPr lang="en-US" altLang="en-US">
              <a:solidFill>
                <a:srgbClr val="000000"/>
              </a:solidFill>
              <a:latin typeface="Verdana" panose="020B0604030504040204" pitchFamily="34" charset="0"/>
              <a:ea typeface="Arial Unicode MS" pitchFamily="34" charset="-128"/>
            </a:endParaRPr>
          </a:p>
        </p:txBody>
      </p:sp>
      <p:sp>
        <p:nvSpPr>
          <p:cNvPr id="516099" name="Rectangle 3">
            <a:extLst>
              <a:ext uri="{FF2B5EF4-FFF2-40B4-BE49-F238E27FC236}">
                <a16:creationId xmlns:a16="http://schemas.microsoft.com/office/drawing/2014/main" id="{66C53835-2C91-4647-8CCD-C0A1ABE3A347}"/>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a:solidFill>
                  <a:srgbClr val="CC0000"/>
                </a:solidFill>
                <a:latin typeface="Arial-BoldMT"/>
              </a:rPr>
              <a:t>Layer 6: Presentation Layer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FD74F-7406-475F-9CB2-2C3324B628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72E270-4EB2-4140-B99B-9EC08688151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76CC5A2-3048-424B-BB53-A0BAAB7FB3B2}"/>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535983" y="0"/>
            <a:ext cx="11120034" cy="6858000"/>
          </a:xfrm>
          <a:prstGeom prst="rect">
            <a:avLst/>
          </a:prstGeom>
        </p:spPr>
      </p:pic>
    </p:spTree>
    <p:extLst>
      <p:ext uri="{BB962C8B-B14F-4D97-AF65-F5344CB8AC3E}">
        <p14:creationId xmlns:p14="http://schemas.microsoft.com/office/powerpoint/2010/main" val="1519577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23B46BD-5EDB-4718-AA73-2AA126E998FB}"/>
              </a:ext>
            </a:extLst>
          </p:cNvPr>
          <p:cNvSpPr>
            <a:spLocks noGrp="1" noChangeArrowheads="1"/>
          </p:cNvSpPr>
          <p:nvPr>
            <p:ph type="title"/>
          </p:nvPr>
        </p:nvSpPr>
        <p:spPr>
          <a:xfrm>
            <a:off x="1981200" y="685800"/>
            <a:ext cx="8229600" cy="1066800"/>
          </a:xfrm>
          <a:ln/>
          <a:extLs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ctr">
            <a:normAutofit/>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a:solidFill>
                  <a:srgbClr val="E4005C"/>
                </a:solidFill>
              </a:rPr>
              <a:t>Presentation Layer</a:t>
            </a:r>
            <a:endParaRPr lang="en-GB" altLang="en-US" sz="4000" b="1">
              <a:solidFill>
                <a:srgbClr val="E4005C"/>
              </a:solidFill>
            </a:endParaRPr>
          </a:p>
        </p:txBody>
      </p:sp>
      <p:sp>
        <p:nvSpPr>
          <p:cNvPr id="28675" name="Rectangle 3">
            <a:extLst>
              <a:ext uri="{FF2B5EF4-FFF2-40B4-BE49-F238E27FC236}">
                <a16:creationId xmlns:a16="http://schemas.microsoft.com/office/drawing/2014/main" id="{2854D1BF-9287-4B3B-879B-2BAAE1F67738}"/>
              </a:ext>
            </a:extLst>
          </p:cNvPr>
          <p:cNvSpPr>
            <a:spLocks noGrp="1" noChangeArrowheads="1"/>
          </p:cNvSpPr>
          <p:nvPr>
            <p:ph type="body" sz="half" idx="1"/>
          </p:nvPr>
        </p:nvSpPr>
        <p:spPr>
          <a:xfrm>
            <a:off x="1981200" y="1600201"/>
            <a:ext cx="8305800" cy="4525963"/>
          </a:xfrm>
        </p:spPr>
        <p:txBody>
          <a:bodyPr vert="horz" lIns="91440" tIns="45720" rIns="91440" bIns="45720" rtlCol="0">
            <a:normAutofit/>
          </a:bodyPr>
          <a:lstStyle/>
          <a:p>
            <a:pPr marL="609600" indent="-609600"/>
            <a:r>
              <a:rPr lang="en-US" altLang="en-US" dirty="0">
                <a:latin typeface=" "/>
              </a:rPr>
              <a:t>Presentation layer defines the format in which the data is to be exchanged between the two communicating entities. </a:t>
            </a:r>
          </a:p>
          <a:p>
            <a:pPr marL="609600" indent="-609600"/>
            <a:r>
              <a:rPr lang="en-US" altLang="en-US" dirty="0">
                <a:latin typeface=" "/>
              </a:rPr>
              <a:t>Also handles data compression and data encryption (cryptography).</a:t>
            </a:r>
          </a:p>
          <a:p>
            <a:pPr marL="609600" indent="-609600"/>
            <a:endParaRPr lang="en-US" altLang="en-US" dirty="0">
              <a:latin typeface=" "/>
            </a:endParaRPr>
          </a:p>
        </p:txBody>
      </p:sp>
      <p:sp>
        <p:nvSpPr>
          <p:cNvPr id="28680" name="Text Box 8">
            <a:extLst>
              <a:ext uri="{FF2B5EF4-FFF2-40B4-BE49-F238E27FC236}">
                <a16:creationId xmlns:a16="http://schemas.microsoft.com/office/drawing/2014/main" id="{BB59AE79-929F-448F-9C78-04F61827FD4C}"/>
              </a:ext>
            </a:extLst>
          </p:cNvPr>
          <p:cNvSpPr txBox="1">
            <a:spLocks noChangeArrowheads="1"/>
          </p:cNvSpPr>
          <p:nvPr/>
        </p:nvSpPr>
        <p:spPr bwMode="auto">
          <a:xfrm>
            <a:off x="1647826" y="104776"/>
            <a:ext cx="5819775" cy="26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1pPr>
            <a:lvl2pPr marL="414338"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2pPr>
            <a:lvl3pPr marL="828675"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3pPr>
            <a:lvl4pPr marL="1244600"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4pPr>
            <a:lvl5pPr marL="1658938"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5pPr>
            <a:lvl6pPr marL="2116138" defTabSz="828675" fontAlgn="base">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6pPr>
            <a:lvl7pPr marL="2573338" defTabSz="828675" fontAlgn="base">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7pPr>
            <a:lvl8pPr marL="3030538" defTabSz="828675" fontAlgn="base">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8pPr>
            <a:lvl9pPr marL="3487738" defTabSz="828675" fontAlgn="base">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9pPr>
          </a:lstStyle>
          <a:p>
            <a:pPr hangingPunct="0">
              <a:lnSpc>
                <a:spcPct val="95000"/>
              </a:lnSpc>
              <a:buClr>
                <a:srgbClr val="000000"/>
              </a:buClr>
              <a:buSzPct val="45000"/>
              <a:buFont typeface="StarSymbol" charset="0"/>
              <a:buNone/>
            </a:pPr>
            <a:r>
              <a:rPr lang="en-GB" altLang="en-US" b="1">
                <a:solidFill>
                  <a:schemeClr val="bg1"/>
                </a:solidFill>
              </a:rPr>
              <a:t>OSI Model</a:t>
            </a:r>
            <a:endParaRPr lang="en-GB" altLang="en-US" sz="2000" b="1">
              <a:solidFill>
                <a:schemeClr val="bg1"/>
              </a:solidFill>
            </a:endParaRPr>
          </a:p>
        </p:txBody>
      </p:sp>
    </p:spTree>
    <p:extLst>
      <p:ext uri="{BB962C8B-B14F-4D97-AF65-F5344CB8AC3E}">
        <p14:creationId xmlns:p14="http://schemas.microsoft.com/office/powerpoint/2010/main" val="3639639191"/>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4F2F2-F778-4CCC-83F3-AF55E388F40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737C66-87C6-4506-BD25-967295D85E7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98427B7-75D3-490C-86B3-9593ED5A533B}"/>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56937" y="0"/>
            <a:ext cx="11478126" cy="6858000"/>
          </a:xfrm>
          <a:prstGeom prst="rect">
            <a:avLst/>
          </a:prstGeom>
        </p:spPr>
      </p:pic>
    </p:spTree>
    <p:extLst>
      <p:ext uri="{BB962C8B-B14F-4D97-AF65-F5344CB8AC3E}">
        <p14:creationId xmlns:p14="http://schemas.microsoft.com/office/powerpoint/2010/main" val="4000097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Line 2">
            <a:extLst>
              <a:ext uri="{FF2B5EF4-FFF2-40B4-BE49-F238E27FC236}">
                <a16:creationId xmlns:a16="http://schemas.microsoft.com/office/drawing/2014/main" id="{81A014D7-39FB-44DD-97D2-E549DAB3CE2B}"/>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7171" name="Line 3">
            <a:extLst>
              <a:ext uri="{FF2B5EF4-FFF2-40B4-BE49-F238E27FC236}">
                <a16:creationId xmlns:a16="http://schemas.microsoft.com/office/drawing/2014/main" id="{6348C3CC-73BD-4746-9571-5DB000AC310E}"/>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7172" name="Text Box 4">
            <a:extLst>
              <a:ext uri="{FF2B5EF4-FFF2-40B4-BE49-F238E27FC236}">
                <a16:creationId xmlns:a16="http://schemas.microsoft.com/office/drawing/2014/main" id="{D8A1E5A6-45E8-42F8-8CDA-D9999EAB2659}"/>
              </a:ext>
            </a:extLst>
          </p:cNvPr>
          <p:cNvSpPr txBox="1">
            <a:spLocks noChangeArrowheads="1"/>
          </p:cNvSpPr>
          <p:nvPr/>
        </p:nvSpPr>
        <p:spPr bwMode="auto">
          <a:xfrm>
            <a:off x="1828800" y="381000"/>
            <a:ext cx="207499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t>Presentation layer</a:t>
            </a:r>
          </a:p>
        </p:txBody>
      </p:sp>
      <p:sp>
        <p:nvSpPr>
          <p:cNvPr id="647173" name="Line 5">
            <a:extLst>
              <a:ext uri="{FF2B5EF4-FFF2-40B4-BE49-F238E27FC236}">
                <a16:creationId xmlns:a16="http://schemas.microsoft.com/office/drawing/2014/main" id="{2F2A49D0-5D13-44E1-AB7C-9BBD0662FA22}"/>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7174" name="Picture 6">
            <a:extLst>
              <a:ext uri="{FF2B5EF4-FFF2-40B4-BE49-F238E27FC236}">
                <a16:creationId xmlns:a16="http://schemas.microsoft.com/office/drawing/2014/main" id="{DBCEF151-858E-450A-95CC-704F87C93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488" y="2014538"/>
            <a:ext cx="8418512" cy="286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11" name="Rectangle 7">
            <a:extLst>
              <a:ext uri="{FF2B5EF4-FFF2-40B4-BE49-F238E27FC236}">
                <a16:creationId xmlns:a16="http://schemas.microsoft.com/office/drawing/2014/main" id="{EEA99EFB-925F-4B59-8C38-28E0627168CE}"/>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1512" name="Rectangle 8">
            <a:extLst>
              <a:ext uri="{FF2B5EF4-FFF2-40B4-BE49-F238E27FC236}">
                <a16:creationId xmlns:a16="http://schemas.microsoft.com/office/drawing/2014/main" id="{4197EFCC-3742-412A-BD7D-853FE7D8E624}"/>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1513" name="Line 9">
            <a:extLst>
              <a:ext uri="{FF2B5EF4-FFF2-40B4-BE49-F238E27FC236}">
                <a16:creationId xmlns:a16="http://schemas.microsoft.com/office/drawing/2014/main" id="{9C9E59D0-67BC-42D3-91FD-FC129DC74BB0}"/>
              </a:ext>
            </a:extLst>
          </p:cNvPr>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14" name="Line 10">
            <a:extLst>
              <a:ext uri="{FF2B5EF4-FFF2-40B4-BE49-F238E27FC236}">
                <a16:creationId xmlns:a16="http://schemas.microsoft.com/office/drawing/2014/main" id="{5BDDDD1B-B572-47B9-956C-C95D4FC68BD4}"/>
              </a:ext>
            </a:extLst>
          </p:cNvPr>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15" name="Rectangle 11">
            <a:extLst>
              <a:ext uri="{FF2B5EF4-FFF2-40B4-BE49-F238E27FC236}">
                <a16:creationId xmlns:a16="http://schemas.microsoft.com/office/drawing/2014/main" id="{891DC03C-4E84-40E4-8867-C9DCCC08544D}"/>
              </a:ext>
            </a:extLst>
          </p:cNvPr>
          <p:cNvSpPr>
            <a:spLocks noChangeArrowheads="1"/>
          </p:cNvSpPr>
          <p:nvPr/>
        </p:nvSpPr>
        <p:spPr bwMode="auto">
          <a:xfrm>
            <a:off x="2019300" y="30638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presentation layer is responsible for translation, compression, and encryption.</a:t>
            </a:r>
          </a:p>
        </p:txBody>
      </p:sp>
      <p:grpSp>
        <p:nvGrpSpPr>
          <p:cNvPr id="661519" name="Group 15">
            <a:extLst>
              <a:ext uri="{FF2B5EF4-FFF2-40B4-BE49-F238E27FC236}">
                <a16:creationId xmlns:a16="http://schemas.microsoft.com/office/drawing/2014/main" id="{44C0AD09-AA5A-467E-AA4F-794B062A2CCD}"/>
              </a:ext>
            </a:extLst>
          </p:cNvPr>
          <p:cNvGrpSpPr>
            <a:grpSpLocks/>
          </p:cNvGrpSpPr>
          <p:nvPr/>
        </p:nvGrpSpPr>
        <p:grpSpPr bwMode="auto">
          <a:xfrm>
            <a:off x="2057400" y="2286000"/>
            <a:ext cx="1143000" cy="566738"/>
            <a:chOff x="1200" y="1248"/>
            <a:chExt cx="720" cy="357"/>
          </a:xfrm>
        </p:grpSpPr>
        <p:pic>
          <p:nvPicPr>
            <p:cNvPr id="661520" name="Picture 16">
              <a:extLst>
                <a:ext uri="{FF2B5EF4-FFF2-40B4-BE49-F238E27FC236}">
                  <a16:creationId xmlns:a16="http://schemas.microsoft.com/office/drawing/2014/main" id="{62B22595-23F0-410E-9A23-90921939DA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1521" name="Text Box 17">
              <a:extLst>
                <a:ext uri="{FF2B5EF4-FFF2-40B4-BE49-F238E27FC236}">
                  <a16:creationId xmlns:a16="http://schemas.microsoft.com/office/drawing/2014/main" id="{350AF48C-EB43-4328-BD68-E71961C2BACD}"/>
                </a:ext>
              </a:extLst>
            </p:cNvPr>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a:extLst>
              <a:ext uri="{FF2B5EF4-FFF2-40B4-BE49-F238E27FC236}">
                <a16:creationId xmlns:a16="http://schemas.microsoft.com/office/drawing/2014/main" id="{D5546547-6140-4DD1-B345-09813CF8360C}"/>
              </a:ext>
            </a:extLst>
          </p:cNvPr>
          <p:cNvSpPr>
            <a:spLocks noGrp="1" noChangeArrowheads="1"/>
          </p:cNvSpPr>
          <p:nvPr>
            <p:ph type="body" idx="1"/>
          </p:nvPr>
        </p:nvSpPr>
        <p:spPr>
          <a:xfrm>
            <a:off x="1828800" y="1143000"/>
            <a:ext cx="8610600" cy="5334000"/>
          </a:xfrm>
        </p:spPr>
        <p:txBody>
          <a:bodyPr/>
          <a:lstStyle/>
          <a:p>
            <a:pPr marL="609600" indent="-609600"/>
            <a:r>
              <a:rPr lang="en-US" altLang="en-US" dirty="0">
                <a:latin typeface=" "/>
              </a:rPr>
              <a:t>Level at which applications access network services.</a:t>
            </a:r>
          </a:p>
          <a:p>
            <a:pPr marL="1100138" lvl="1" indent="-533400"/>
            <a:r>
              <a:rPr lang="en-US" altLang="en-US" dirty="0">
                <a:latin typeface=" "/>
              </a:rPr>
              <a:t>Represents services that directly support software applications for file transfers, database access, and electronic mail etc.</a:t>
            </a:r>
          </a:p>
        </p:txBody>
      </p:sp>
      <p:sp>
        <p:nvSpPr>
          <p:cNvPr id="514051" name="Rectangle 3">
            <a:extLst>
              <a:ext uri="{FF2B5EF4-FFF2-40B4-BE49-F238E27FC236}">
                <a16:creationId xmlns:a16="http://schemas.microsoft.com/office/drawing/2014/main" id="{913BF2EC-A584-4B78-BA92-BF9D9331D492}"/>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a:solidFill>
                  <a:srgbClr val="CC0000"/>
                </a:solidFill>
                <a:latin typeface="Arial-BoldMT"/>
              </a:rPr>
              <a:t>Layer 7: Application Layer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791F1-8B30-46D8-8289-35A1F247BF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FA6AFE-2C2E-41DC-A43B-A6DA119E805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D72E53D-D0E6-45DF-8006-3C294F70D717}"/>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332873" y="0"/>
            <a:ext cx="11526253" cy="6858000"/>
          </a:xfrm>
          <a:prstGeom prst="rect">
            <a:avLst/>
          </a:prstGeom>
        </p:spPr>
      </p:pic>
    </p:spTree>
    <p:extLst>
      <p:ext uri="{BB962C8B-B14F-4D97-AF65-F5344CB8AC3E}">
        <p14:creationId xmlns:p14="http://schemas.microsoft.com/office/powerpoint/2010/main" val="42490389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C97355A-4B66-4538-8920-850C26796FD3}"/>
              </a:ext>
            </a:extLst>
          </p:cNvPr>
          <p:cNvSpPr>
            <a:spLocks noGrp="1" noChangeArrowheads="1"/>
          </p:cNvSpPr>
          <p:nvPr>
            <p:ph type="title"/>
          </p:nvPr>
        </p:nvSpPr>
        <p:spPr>
          <a:xfrm>
            <a:off x="1981200" y="685800"/>
            <a:ext cx="8229600" cy="1066800"/>
          </a:xfrm>
          <a:ln/>
          <a:extLs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ctr">
            <a:normAutofit/>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dirty="0">
                <a:solidFill>
                  <a:srgbClr val="E4005C"/>
                </a:solidFill>
              </a:rPr>
              <a:t>Application Layer</a:t>
            </a:r>
            <a:endParaRPr lang="en-GB" altLang="en-US" sz="4000" b="1" dirty="0">
              <a:solidFill>
                <a:srgbClr val="E4005C"/>
              </a:solidFill>
            </a:endParaRPr>
          </a:p>
        </p:txBody>
      </p:sp>
      <p:sp>
        <p:nvSpPr>
          <p:cNvPr id="30723" name="Rectangle 3">
            <a:extLst>
              <a:ext uri="{FF2B5EF4-FFF2-40B4-BE49-F238E27FC236}">
                <a16:creationId xmlns:a16="http://schemas.microsoft.com/office/drawing/2014/main" id="{3972D236-E244-4DF8-ADBC-150A038DF700}"/>
              </a:ext>
            </a:extLst>
          </p:cNvPr>
          <p:cNvSpPr>
            <a:spLocks noGrp="1" noChangeArrowheads="1"/>
          </p:cNvSpPr>
          <p:nvPr>
            <p:ph type="body" sz="half" idx="1"/>
          </p:nvPr>
        </p:nvSpPr>
        <p:spPr>
          <a:xfrm>
            <a:off x="1981200" y="2224088"/>
            <a:ext cx="8229600" cy="3902076"/>
          </a:xfrm>
        </p:spPr>
        <p:txBody>
          <a:bodyPr vert="horz" lIns="91440" tIns="45720" rIns="91440" bIns="45720" rtlCol="0">
            <a:normAutofit/>
          </a:bodyPr>
          <a:lstStyle/>
          <a:p>
            <a:pPr marL="609600" indent="-609600"/>
            <a:r>
              <a:rPr lang="en-US" altLang="en-US" dirty="0">
                <a:latin typeface=" "/>
              </a:rPr>
              <a:t>Application layer interacts with application programs and is the highest level of OSI model.</a:t>
            </a:r>
          </a:p>
          <a:p>
            <a:pPr marL="609600" indent="-609600"/>
            <a:r>
              <a:rPr lang="en-US" altLang="en-US" dirty="0">
                <a:latin typeface=" "/>
              </a:rPr>
              <a:t>Application layer contains management functions to support distributed applications.</a:t>
            </a:r>
          </a:p>
          <a:p>
            <a:pPr marL="609600" indent="-609600"/>
            <a:r>
              <a:rPr lang="en-US" altLang="en-US" dirty="0">
                <a:latin typeface=" "/>
              </a:rPr>
              <a:t>Examples of application layer are applications such as file transfer, electronic mail, remote login etc.</a:t>
            </a:r>
          </a:p>
          <a:p>
            <a:pPr marL="609600" indent="-609600"/>
            <a:endParaRPr lang="en-US" altLang="en-US" dirty="0">
              <a:latin typeface=" "/>
            </a:endParaRPr>
          </a:p>
        </p:txBody>
      </p:sp>
      <p:sp>
        <p:nvSpPr>
          <p:cNvPr id="30728" name="Text Box 8">
            <a:extLst>
              <a:ext uri="{FF2B5EF4-FFF2-40B4-BE49-F238E27FC236}">
                <a16:creationId xmlns:a16="http://schemas.microsoft.com/office/drawing/2014/main" id="{96E2AB09-B248-420C-8E2B-E46B75A30453}"/>
              </a:ext>
            </a:extLst>
          </p:cNvPr>
          <p:cNvSpPr txBox="1">
            <a:spLocks noChangeArrowheads="1"/>
          </p:cNvSpPr>
          <p:nvPr/>
        </p:nvSpPr>
        <p:spPr bwMode="auto">
          <a:xfrm>
            <a:off x="1647826" y="104776"/>
            <a:ext cx="5819775" cy="26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1pPr>
            <a:lvl2pPr marL="414338"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2pPr>
            <a:lvl3pPr marL="828675"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3pPr>
            <a:lvl4pPr marL="1244600"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4pPr>
            <a:lvl5pPr marL="1658938" defTabSz="828675">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5pPr>
            <a:lvl6pPr marL="2116138" defTabSz="828675" fontAlgn="base">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6pPr>
            <a:lvl7pPr marL="2573338" defTabSz="828675" fontAlgn="base">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7pPr>
            <a:lvl8pPr marL="3030538" defTabSz="828675" fontAlgn="base">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8pPr>
            <a:lvl9pPr marL="3487738" defTabSz="828675" fontAlgn="base">
              <a:spcBef>
                <a:spcPct val="0"/>
              </a:spcBef>
              <a:spcAft>
                <a:spcPct val="0"/>
              </a:spcAft>
              <a:tabLst>
                <a:tab pos="657225" algn="l"/>
                <a:tab pos="1312863" algn="l"/>
                <a:tab pos="1970088" algn="l"/>
                <a:tab pos="2627313" algn="l"/>
                <a:tab pos="3282950" algn="l"/>
                <a:tab pos="3940175" algn="l"/>
                <a:tab pos="4595813" algn="l"/>
                <a:tab pos="5253038" algn="l"/>
              </a:tabLst>
              <a:defRPr>
                <a:solidFill>
                  <a:schemeClr val="tx1"/>
                </a:solidFill>
                <a:latin typeface="Arial" panose="020B0604020202020204" pitchFamily="34" charset="0"/>
              </a:defRPr>
            </a:lvl9pPr>
          </a:lstStyle>
          <a:p>
            <a:pPr hangingPunct="0">
              <a:lnSpc>
                <a:spcPct val="95000"/>
              </a:lnSpc>
              <a:buClr>
                <a:srgbClr val="000000"/>
              </a:buClr>
              <a:buSzPct val="45000"/>
              <a:buFont typeface="StarSymbol" charset="0"/>
              <a:buNone/>
            </a:pPr>
            <a:r>
              <a:rPr lang="en-GB" altLang="en-US" b="1">
                <a:solidFill>
                  <a:schemeClr val="bg1"/>
                </a:solidFill>
              </a:rPr>
              <a:t>OSI Model</a:t>
            </a:r>
          </a:p>
        </p:txBody>
      </p:sp>
    </p:spTree>
    <p:extLst>
      <p:ext uri="{BB962C8B-B14F-4D97-AF65-F5344CB8AC3E}">
        <p14:creationId xmlns:p14="http://schemas.microsoft.com/office/powerpoint/2010/main" val="3817557694"/>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Line 2">
            <a:extLst>
              <a:ext uri="{FF2B5EF4-FFF2-40B4-BE49-F238E27FC236}">
                <a16:creationId xmlns:a16="http://schemas.microsoft.com/office/drawing/2014/main" id="{C104B688-2659-412B-8BB6-B3BE0C633DEE}"/>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195" name="Line 3">
            <a:extLst>
              <a:ext uri="{FF2B5EF4-FFF2-40B4-BE49-F238E27FC236}">
                <a16:creationId xmlns:a16="http://schemas.microsoft.com/office/drawing/2014/main" id="{E9195BE6-60FB-4A62-A745-A7BC606EE9D1}"/>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196" name="Text Box 4">
            <a:extLst>
              <a:ext uri="{FF2B5EF4-FFF2-40B4-BE49-F238E27FC236}">
                <a16:creationId xmlns:a16="http://schemas.microsoft.com/office/drawing/2014/main" id="{0CD5E4A0-6C33-413C-88FE-B31C0AE77F41}"/>
              </a:ext>
            </a:extLst>
          </p:cNvPr>
          <p:cNvSpPr txBox="1">
            <a:spLocks noChangeArrowheads="1"/>
          </p:cNvSpPr>
          <p:nvPr/>
        </p:nvSpPr>
        <p:spPr bwMode="auto">
          <a:xfrm>
            <a:off x="1828801" y="381001"/>
            <a:ext cx="19351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t>Application layer</a:t>
            </a:r>
          </a:p>
        </p:txBody>
      </p:sp>
      <p:sp>
        <p:nvSpPr>
          <p:cNvPr id="648197" name="Line 5">
            <a:extLst>
              <a:ext uri="{FF2B5EF4-FFF2-40B4-BE49-F238E27FC236}">
                <a16:creationId xmlns:a16="http://schemas.microsoft.com/office/drawing/2014/main" id="{79E5797F-53FB-4033-A08C-1FDFBFADE871}"/>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8198" name="Picture 6">
            <a:extLst>
              <a:ext uri="{FF2B5EF4-FFF2-40B4-BE49-F238E27FC236}">
                <a16:creationId xmlns:a16="http://schemas.microsoft.com/office/drawing/2014/main" id="{D264B37F-3584-4879-BC05-03A96AE18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6" y="1371600"/>
            <a:ext cx="8455025" cy="427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5" name="Rectangle 7">
            <a:extLst>
              <a:ext uri="{FF2B5EF4-FFF2-40B4-BE49-F238E27FC236}">
                <a16:creationId xmlns:a16="http://schemas.microsoft.com/office/drawing/2014/main" id="{153E4EBD-001C-4E9B-A9D9-A59C5E17BE0C}"/>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2536" name="Rectangle 8">
            <a:extLst>
              <a:ext uri="{FF2B5EF4-FFF2-40B4-BE49-F238E27FC236}">
                <a16:creationId xmlns:a16="http://schemas.microsoft.com/office/drawing/2014/main" id="{CAB8CFD9-72B4-476B-B736-6389FEFAD89D}"/>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62537" name="Line 9">
            <a:extLst>
              <a:ext uri="{FF2B5EF4-FFF2-40B4-BE49-F238E27FC236}">
                <a16:creationId xmlns:a16="http://schemas.microsoft.com/office/drawing/2014/main" id="{BB84FCDA-3DD3-402A-8E47-AB3EDA50F201}"/>
              </a:ext>
            </a:extLst>
          </p:cNvPr>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2538" name="Line 10">
            <a:extLst>
              <a:ext uri="{FF2B5EF4-FFF2-40B4-BE49-F238E27FC236}">
                <a16:creationId xmlns:a16="http://schemas.microsoft.com/office/drawing/2014/main" id="{A902952F-F0D2-42B1-A183-6430804BF5E3}"/>
              </a:ext>
            </a:extLst>
          </p:cNvPr>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2539" name="Rectangle 11">
            <a:extLst>
              <a:ext uri="{FF2B5EF4-FFF2-40B4-BE49-F238E27FC236}">
                <a16:creationId xmlns:a16="http://schemas.microsoft.com/office/drawing/2014/main" id="{9F82E3E6-E18C-4686-9E26-B11F5A188FE0}"/>
              </a:ext>
            </a:extLst>
          </p:cNvPr>
          <p:cNvSpPr>
            <a:spLocks noChangeArrowheads="1"/>
          </p:cNvSpPr>
          <p:nvPr/>
        </p:nvSpPr>
        <p:spPr bwMode="auto">
          <a:xfrm>
            <a:off x="2019300" y="30638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application layer is responsible for </a:t>
            </a:r>
            <a:br>
              <a:rPr lang="en-US" altLang="en-US" sz="2400"/>
            </a:br>
            <a:r>
              <a:rPr lang="en-US" altLang="en-US" sz="2400"/>
              <a:t>providing services to the user.</a:t>
            </a:r>
          </a:p>
        </p:txBody>
      </p:sp>
      <p:grpSp>
        <p:nvGrpSpPr>
          <p:cNvPr id="662543" name="Group 15">
            <a:extLst>
              <a:ext uri="{FF2B5EF4-FFF2-40B4-BE49-F238E27FC236}">
                <a16:creationId xmlns:a16="http://schemas.microsoft.com/office/drawing/2014/main" id="{E63ACC53-158D-4579-85C3-2AC8DB176971}"/>
              </a:ext>
            </a:extLst>
          </p:cNvPr>
          <p:cNvGrpSpPr>
            <a:grpSpLocks/>
          </p:cNvGrpSpPr>
          <p:nvPr/>
        </p:nvGrpSpPr>
        <p:grpSpPr bwMode="auto">
          <a:xfrm>
            <a:off x="2057400" y="2286000"/>
            <a:ext cx="1143000" cy="566738"/>
            <a:chOff x="1200" y="1248"/>
            <a:chExt cx="720" cy="357"/>
          </a:xfrm>
        </p:grpSpPr>
        <p:pic>
          <p:nvPicPr>
            <p:cNvPr id="662544" name="Picture 16">
              <a:extLst>
                <a:ext uri="{FF2B5EF4-FFF2-40B4-BE49-F238E27FC236}">
                  <a16:creationId xmlns:a16="http://schemas.microsoft.com/office/drawing/2014/main" id="{F999C63E-538B-40CD-8051-8C3C0E4506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2545" name="Text Box 17">
              <a:extLst>
                <a:ext uri="{FF2B5EF4-FFF2-40B4-BE49-F238E27FC236}">
                  <a16:creationId xmlns:a16="http://schemas.microsoft.com/office/drawing/2014/main" id="{A47B6C01-4E4A-481F-BB15-0AB74B626169}"/>
                </a:ext>
              </a:extLst>
            </p:cNvPr>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Line 2">
            <a:extLst>
              <a:ext uri="{FF2B5EF4-FFF2-40B4-BE49-F238E27FC236}">
                <a16:creationId xmlns:a16="http://schemas.microsoft.com/office/drawing/2014/main" id="{A0EC9AED-5373-4815-B0CB-B20CC48F293F}"/>
              </a:ext>
            </a:extLst>
          </p:cNvPr>
          <p:cNvSpPr>
            <a:spLocks noChangeShapeType="1"/>
          </p:cNvSpPr>
          <p:nvPr/>
        </p:nvSpPr>
        <p:spPr bwMode="auto">
          <a:xfrm>
            <a:off x="1676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9219" name="Line 3">
            <a:extLst>
              <a:ext uri="{FF2B5EF4-FFF2-40B4-BE49-F238E27FC236}">
                <a16:creationId xmlns:a16="http://schemas.microsoft.com/office/drawing/2014/main" id="{88259168-5D2C-4D2C-A31E-E899941D95F5}"/>
              </a:ext>
            </a:extLst>
          </p:cNvPr>
          <p:cNvSpPr>
            <a:spLocks noChangeShapeType="1"/>
          </p:cNvSpPr>
          <p:nvPr/>
        </p:nvSpPr>
        <p:spPr bwMode="auto">
          <a:xfrm>
            <a:off x="1676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9220" name="Text Box 4">
            <a:extLst>
              <a:ext uri="{FF2B5EF4-FFF2-40B4-BE49-F238E27FC236}">
                <a16:creationId xmlns:a16="http://schemas.microsoft.com/office/drawing/2014/main" id="{35018CA1-8A00-435F-838D-66D0901BC5BE}"/>
              </a:ext>
            </a:extLst>
          </p:cNvPr>
          <p:cNvSpPr txBox="1">
            <a:spLocks noChangeArrowheads="1"/>
          </p:cNvSpPr>
          <p:nvPr/>
        </p:nvSpPr>
        <p:spPr bwMode="auto">
          <a:xfrm>
            <a:off x="1828800" y="304800"/>
            <a:ext cx="21160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t>Summary of layers</a:t>
            </a:r>
          </a:p>
        </p:txBody>
      </p:sp>
      <p:sp>
        <p:nvSpPr>
          <p:cNvPr id="649221" name="Line 5">
            <a:extLst>
              <a:ext uri="{FF2B5EF4-FFF2-40B4-BE49-F238E27FC236}">
                <a16:creationId xmlns:a16="http://schemas.microsoft.com/office/drawing/2014/main" id="{FCC192D5-E9F0-4E8C-83E5-9362869FB09B}"/>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9222" name="Picture 6">
            <a:extLst>
              <a:ext uri="{FF2B5EF4-FFF2-40B4-BE49-F238E27FC236}">
                <a16:creationId xmlns:a16="http://schemas.microsoft.com/office/drawing/2014/main" id="{B89488B2-52FC-400F-B271-A8F0D9B701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8488" y="1644650"/>
            <a:ext cx="8189912" cy="376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471BC1-E1F1-48AE-9320-3C9851AF2845}"/>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516082" y="0"/>
            <a:ext cx="11159836" cy="6858000"/>
          </a:xfrm>
          <a:prstGeom prst="rect">
            <a:avLst/>
          </a:prstGeom>
        </p:spPr>
      </p:pic>
    </p:spTree>
    <p:extLst>
      <p:ext uri="{BB962C8B-B14F-4D97-AF65-F5344CB8AC3E}">
        <p14:creationId xmlns:p14="http://schemas.microsoft.com/office/powerpoint/2010/main" val="15043149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E7F3C6-FC9A-4069-A25E-C77BE4FB4689}"/>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788504" y="0"/>
            <a:ext cx="10614991" cy="6858000"/>
          </a:xfrm>
          <a:prstGeom prst="rect">
            <a:avLst/>
          </a:prstGeom>
        </p:spPr>
      </p:pic>
    </p:spTree>
    <p:extLst>
      <p:ext uri="{BB962C8B-B14F-4D97-AF65-F5344CB8AC3E}">
        <p14:creationId xmlns:p14="http://schemas.microsoft.com/office/powerpoint/2010/main" val="2782132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E8FE8033-2BC9-46C5-A558-A734473D1657}"/>
              </a:ext>
            </a:extLst>
          </p:cNvPr>
          <p:cNvSpPr>
            <a:spLocks noGrp="1" noChangeArrowheads="1"/>
          </p:cNvSpPr>
          <p:nvPr>
            <p:ph type="title"/>
          </p:nvPr>
        </p:nvSpPr>
        <p:spPr>
          <a:xfrm>
            <a:off x="1981200" y="685800"/>
            <a:ext cx="8229600" cy="1066800"/>
          </a:xfrm>
          <a:ln/>
          <a:extLs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ctr">
            <a:normAutofit/>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a:solidFill>
                  <a:srgbClr val="E4005C"/>
                </a:solidFill>
              </a:rPr>
              <a:t>Physical Layer</a:t>
            </a:r>
            <a:endParaRPr lang="en-GB" altLang="en-US" sz="4000" b="1">
              <a:solidFill>
                <a:srgbClr val="E4005C"/>
              </a:solidFill>
            </a:endParaRPr>
          </a:p>
        </p:txBody>
      </p:sp>
      <p:sp>
        <p:nvSpPr>
          <p:cNvPr id="18435" name="Rectangle 3">
            <a:extLst>
              <a:ext uri="{FF2B5EF4-FFF2-40B4-BE49-F238E27FC236}">
                <a16:creationId xmlns:a16="http://schemas.microsoft.com/office/drawing/2014/main" id="{AA140EF6-4B65-47A3-835A-9F716E39441C}"/>
              </a:ext>
            </a:extLst>
          </p:cNvPr>
          <p:cNvSpPr>
            <a:spLocks noGrp="1" noChangeArrowheads="1"/>
          </p:cNvSpPr>
          <p:nvPr>
            <p:ph type="body" sz="half" idx="1"/>
          </p:nvPr>
        </p:nvSpPr>
        <p:spPr>
          <a:xfrm>
            <a:off x="1981200" y="1600200"/>
            <a:ext cx="8305800" cy="4953000"/>
          </a:xfrm>
        </p:spPr>
        <p:txBody>
          <a:bodyPr vert="horz" lIns="91440" tIns="45720" rIns="91440" bIns="45720" rtlCol="0">
            <a:normAutofit lnSpcReduction="10000"/>
          </a:bodyPr>
          <a:lstStyle/>
          <a:p>
            <a:pPr marL="609600" indent="-609600"/>
            <a:r>
              <a:rPr lang="en-US" altLang="en-US" dirty="0">
                <a:latin typeface=" "/>
              </a:rPr>
              <a:t>Provides physical interface for transmission of information.</a:t>
            </a:r>
          </a:p>
          <a:p>
            <a:pPr marL="609600" indent="-609600"/>
            <a:r>
              <a:rPr lang="en-US" altLang="en-US" dirty="0">
                <a:latin typeface=" "/>
              </a:rPr>
              <a:t>Defines rules by which bits are passed from one system to another on a physical communication medium.</a:t>
            </a:r>
          </a:p>
          <a:p>
            <a:pPr marL="609600" indent="-609600"/>
            <a:r>
              <a:rPr lang="en-US" altLang="en-US" dirty="0">
                <a:latin typeface=" "/>
              </a:rPr>
              <a:t>Covers all - mechanical, electrical, functional and procedural - aspects for physical communication.</a:t>
            </a:r>
          </a:p>
          <a:p>
            <a:pPr marL="609600" indent="-609600"/>
            <a:r>
              <a:rPr lang="en-US" altLang="en-US" dirty="0">
                <a:latin typeface=" "/>
              </a:rPr>
              <a:t>Such characteristics as voltage levels, timing of voltage changes, physical data rates, maximum transmission distances, physical connectors, and other similar attributes are defined by physical layer specifications. </a:t>
            </a:r>
          </a:p>
          <a:p>
            <a:pPr marL="609600" indent="-609600"/>
            <a:endParaRPr lang="en-US" altLang="en-US" dirty="0">
              <a:latin typeface=" "/>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a:extLst>
              <a:ext uri="{FF2B5EF4-FFF2-40B4-BE49-F238E27FC236}">
                <a16:creationId xmlns:a16="http://schemas.microsoft.com/office/drawing/2014/main" id="{5EDFDFF2-D5B8-459C-B567-DF66DA112582}"/>
              </a:ext>
            </a:extLst>
          </p:cNvPr>
          <p:cNvSpPr>
            <a:spLocks noGrp="1" noChangeArrowheads="1"/>
          </p:cNvSpPr>
          <p:nvPr>
            <p:ph type="body" idx="1"/>
          </p:nvPr>
        </p:nvSpPr>
        <p:spPr>
          <a:xfrm>
            <a:off x="6096000" y="1676400"/>
            <a:ext cx="4343400" cy="2590800"/>
          </a:xfrm>
        </p:spPr>
        <p:txBody>
          <a:bodyPr/>
          <a:lstStyle/>
          <a:p>
            <a:pPr marL="609600" indent="-609600"/>
            <a:r>
              <a:rPr lang="en-GB" altLang="en-US" sz="2400"/>
              <a:t>Layers 1-4 relate to communications technology.</a:t>
            </a:r>
          </a:p>
          <a:p>
            <a:pPr marL="609600" indent="-609600"/>
            <a:r>
              <a:rPr lang="en-GB" altLang="en-US" sz="2400"/>
              <a:t>Layers 5-7 relate to user applications.</a:t>
            </a:r>
          </a:p>
        </p:txBody>
      </p:sp>
      <p:sp>
        <p:nvSpPr>
          <p:cNvPr id="512003" name="Rectangle 3">
            <a:extLst>
              <a:ext uri="{FF2B5EF4-FFF2-40B4-BE49-F238E27FC236}">
                <a16:creationId xmlns:a16="http://schemas.microsoft.com/office/drawing/2014/main" id="{D709132B-9411-4979-A58D-BD9C2C0A625D}"/>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a:solidFill>
                  <a:srgbClr val="CC0000"/>
                </a:solidFill>
                <a:latin typeface="Arial-BoldMT"/>
              </a:rPr>
              <a:t>7-Layer OSI Model </a:t>
            </a:r>
          </a:p>
        </p:txBody>
      </p:sp>
      <p:sp>
        <p:nvSpPr>
          <p:cNvPr id="512004" name="Rectangle 4">
            <a:extLst>
              <a:ext uri="{FF2B5EF4-FFF2-40B4-BE49-F238E27FC236}">
                <a16:creationId xmlns:a16="http://schemas.microsoft.com/office/drawing/2014/main" id="{8616B16F-1375-481E-B765-05A817F4CBF9}"/>
              </a:ext>
            </a:extLst>
          </p:cNvPr>
          <p:cNvSpPr>
            <a:spLocks noChangeArrowheads="1"/>
          </p:cNvSpPr>
          <p:nvPr/>
        </p:nvSpPr>
        <p:spPr bwMode="auto">
          <a:xfrm>
            <a:off x="2444750" y="1728788"/>
            <a:ext cx="1282700" cy="292100"/>
          </a:xfrm>
          <a:prstGeom prst="rect">
            <a:avLst/>
          </a:prstGeom>
          <a:solidFill>
            <a:srgbClr val="00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05" name="Rectangle 5">
            <a:extLst>
              <a:ext uri="{FF2B5EF4-FFF2-40B4-BE49-F238E27FC236}">
                <a16:creationId xmlns:a16="http://schemas.microsoft.com/office/drawing/2014/main" id="{3C1788DD-3350-4DB9-87A8-F256B2824542}"/>
              </a:ext>
            </a:extLst>
          </p:cNvPr>
          <p:cNvSpPr>
            <a:spLocks noChangeArrowheads="1"/>
          </p:cNvSpPr>
          <p:nvPr/>
        </p:nvSpPr>
        <p:spPr bwMode="auto">
          <a:xfrm>
            <a:off x="2574926" y="1676400"/>
            <a:ext cx="976229"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a:latin typeface="Times New Roman" panose="02020603050405020304" pitchFamily="18" charset="0"/>
              </a:rPr>
              <a:t>Layer 7</a:t>
            </a:r>
          </a:p>
        </p:txBody>
      </p:sp>
      <p:sp>
        <p:nvSpPr>
          <p:cNvPr id="512006" name="Rectangle 6">
            <a:extLst>
              <a:ext uri="{FF2B5EF4-FFF2-40B4-BE49-F238E27FC236}">
                <a16:creationId xmlns:a16="http://schemas.microsoft.com/office/drawing/2014/main" id="{5FE907B7-8821-48FF-89FB-4A9184F2DBC6}"/>
              </a:ext>
            </a:extLst>
          </p:cNvPr>
          <p:cNvSpPr>
            <a:spLocks noChangeArrowheads="1"/>
          </p:cNvSpPr>
          <p:nvPr/>
        </p:nvSpPr>
        <p:spPr bwMode="auto">
          <a:xfrm>
            <a:off x="2444750" y="2262188"/>
            <a:ext cx="1282700" cy="292100"/>
          </a:xfrm>
          <a:prstGeom prst="rect">
            <a:avLst/>
          </a:prstGeom>
          <a:solidFill>
            <a:srgbClr val="00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07" name="Rectangle 7">
            <a:extLst>
              <a:ext uri="{FF2B5EF4-FFF2-40B4-BE49-F238E27FC236}">
                <a16:creationId xmlns:a16="http://schemas.microsoft.com/office/drawing/2014/main" id="{A059A6CD-F8C2-4F8F-B9B4-E74AFE72CEE4}"/>
              </a:ext>
            </a:extLst>
          </p:cNvPr>
          <p:cNvSpPr>
            <a:spLocks noChangeArrowheads="1"/>
          </p:cNvSpPr>
          <p:nvPr/>
        </p:nvSpPr>
        <p:spPr bwMode="auto">
          <a:xfrm>
            <a:off x="2574926" y="2209800"/>
            <a:ext cx="976229"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a:latin typeface="Times New Roman" panose="02020603050405020304" pitchFamily="18" charset="0"/>
              </a:rPr>
              <a:t>Layer 6</a:t>
            </a:r>
          </a:p>
        </p:txBody>
      </p:sp>
      <p:sp>
        <p:nvSpPr>
          <p:cNvPr id="512008" name="Rectangle 8">
            <a:extLst>
              <a:ext uri="{FF2B5EF4-FFF2-40B4-BE49-F238E27FC236}">
                <a16:creationId xmlns:a16="http://schemas.microsoft.com/office/drawing/2014/main" id="{3A856967-0662-4970-8737-E17E21179C8C}"/>
              </a:ext>
            </a:extLst>
          </p:cNvPr>
          <p:cNvSpPr>
            <a:spLocks noChangeArrowheads="1"/>
          </p:cNvSpPr>
          <p:nvPr/>
        </p:nvSpPr>
        <p:spPr bwMode="auto">
          <a:xfrm>
            <a:off x="2444750" y="2795588"/>
            <a:ext cx="1282700" cy="292100"/>
          </a:xfrm>
          <a:prstGeom prst="rect">
            <a:avLst/>
          </a:prstGeom>
          <a:solidFill>
            <a:srgbClr val="00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09" name="Rectangle 9">
            <a:extLst>
              <a:ext uri="{FF2B5EF4-FFF2-40B4-BE49-F238E27FC236}">
                <a16:creationId xmlns:a16="http://schemas.microsoft.com/office/drawing/2014/main" id="{4C9FFEEE-CBC0-4F01-8E36-B5BD3289108E}"/>
              </a:ext>
            </a:extLst>
          </p:cNvPr>
          <p:cNvSpPr>
            <a:spLocks noChangeArrowheads="1"/>
          </p:cNvSpPr>
          <p:nvPr/>
        </p:nvSpPr>
        <p:spPr bwMode="auto">
          <a:xfrm>
            <a:off x="2574926" y="2743200"/>
            <a:ext cx="976229"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a:latin typeface="Times New Roman" panose="02020603050405020304" pitchFamily="18" charset="0"/>
              </a:rPr>
              <a:t>Layer 5</a:t>
            </a:r>
          </a:p>
        </p:txBody>
      </p:sp>
      <p:sp>
        <p:nvSpPr>
          <p:cNvPr id="512010" name="Rectangle 10">
            <a:extLst>
              <a:ext uri="{FF2B5EF4-FFF2-40B4-BE49-F238E27FC236}">
                <a16:creationId xmlns:a16="http://schemas.microsoft.com/office/drawing/2014/main" id="{50CC084F-1997-46DE-9F43-5453B037361E}"/>
              </a:ext>
            </a:extLst>
          </p:cNvPr>
          <p:cNvSpPr>
            <a:spLocks noChangeArrowheads="1"/>
          </p:cNvSpPr>
          <p:nvPr/>
        </p:nvSpPr>
        <p:spPr bwMode="auto">
          <a:xfrm>
            <a:off x="2444750" y="3328988"/>
            <a:ext cx="1282700" cy="292100"/>
          </a:xfrm>
          <a:prstGeom prst="rect">
            <a:avLst/>
          </a:prstGeom>
          <a:solidFill>
            <a:srgbClr val="0066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11" name="Rectangle 11">
            <a:extLst>
              <a:ext uri="{FF2B5EF4-FFF2-40B4-BE49-F238E27FC236}">
                <a16:creationId xmlns:a16="http://schemas.microsoft.com/office/drawing/2014/main" id="{A2039F91-D145-4C7A-9D27-EF5A87DA5880}"/>
              </a:ext>
            </a:extLst>
          </p:cNvPr>
          <p:cNvSpPr>
            <a:spLocks noChangeArrowheads="1"/>
          </p:cNvSpPr>
          <p:nvPr/>
        </p:nvSpPr>
        <p:spPr bwMode="auto">
          <a:xfrm>
            <a:off x="2574926" y="3276600"/>
            <a:ext cx="976229"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a:latin typeface="Times New Roman" panose="02020603050405020304" pitchFamily="18" charset="0"/>
              </a:rPr>
              <a:t>Layer 4</a:t>
            </a:r>
          </a:p>
        </p:txBody>
      </p:sp>
      <p:sp>
        <p:nvSpPr>
          <p:cNvPr id="512012" name="Rectangle 12">
            <a:extLst>
              <a:ext uri="{FF2B5EF4-FFF2-40B4-BE49-F238E27FC236}">
                <a16:creationId xmlns:a16="http://schemas.microsoft.com/office/drawing/2014/main" id="{A584A15C-D69C-4C84-A2B2-ECDD724ABB07}"/>
              </a:ext>
            </a:extLst>
          </p:cNvPr>
          <p:cNvSpPr>
            <a:spLocks noChangeArrowheads="1"/>
          </p:cNvSpPr>
          <p:nvPr/>
        </p:nvSpPr>
        <p:spPr bwMode="auto">
          <a:xfrm>
            <a:off x="2444750" y="3862388"/>
            <a:ext cx="1282700" cy="2921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13" name="Rectangle 13">
            <a:extLst>
              <a:ext uri="{FF2B5EF4-FFF2-40B4-BE49-F238E27FC236}">
                <a16:creationId xmlns:a16="http://schemas.microsoft.com/office/drawing/2014/main" id="{E7289C3A-D1ED-4DA0-812B-601ED122FAC5}"/>
              </a:ext>
            </a:extLst>
          </p:cNvPr>
          <p:cNvSpPr>
            <a:spLocks noChangeArrowheads="1"/>
          </p:cNvSpPr>
          <p:nvPr/>
        </p:nvSpPr>
        <p:spPr bwMode="auto">
          <a:xfrm>
            <a:off x="2574926" y="3810000"/>
            <a:ext cx="976229"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a:latin typeface="Times New Roman" panose="02020603050405020304" pitchFamily="18" charset="0"/>
              </a:rPr>
              <a:t>Layer 3</a:t>
            </a:r>
          </a:p>
        </p:txBody>
      </p:sp>
      <p:sp>
        <p:nvSpPr>
          <p:cNvPr id="512014" name="Rectangle 14">
            <a:extLst>
              <a:ext uri="{FF2B5EF4-FFF2-40B4-BE49-F238E27FC236}">
                <a16:creationId xmlns:a16="http://schemas.microsoft.com/office/drawing/2014/main" id="{712578AB-73F7-462D-A4A1-4EF341DA0410}"/>
              </a:ext>
            </a:extLst>
          </p:cNvPr>
          <p:cNvSpPr>
            <a:spLocks noChangeArrowheads="1"/>
          </p:cNvSpPr>
          <p:nvPr/>
        </p:nvSpPr>
        <p:spPr bwMode="auto">
          <a:xfrm>
            <a:off x="2444750" y="4395788"/>
            <a:ext cx="1282700" cy="2921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15" name="Rectangle 15">
            <a:extLst>
              <a:ext uri="{FF2B5EF4-FFF2-40B4-BE49-F238E27FC236}">
                <a16:creationId xmlns:a16="http://schemas.microsoft.com/office/drawing/2014/main" id="{7059FFBA-A004-4F8F-85CD-8A9502BAD3A9}"/>
              </a:ext>
            </a:extLst>
          </p:cNvPr>
          <p:cNvSpPr>
            <a:spLocks noChangeArrowheads="1"/>
          </p:cNvSpPr>
          <p:nvPr/>
        </p:nvSpPr>
        <p:spPr bwMode="auto">
          <a:xfrm>
            <a:off x="2574926" y="4343400"/>
            <a:ext cx="976229"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a:latin typeface="Times New Roman" panose="02020603050405020304" pitchFamily="18" charset="0"/>
              </a:rPr>
              <a:t>Layer 2</a:t>
            </a:r>
          </a:p>
        </p:txBody>
      </p:sp>
      <p:sp>
        <p:nvSpPr>
          <p:cNvPr id="512016" name="Rectangle 16">
            <a:extLst>
              <a:ext uri="{FF2B5EF4-FFF2-40B4-BE49-F238E27FC236}">
                <a16:creationId xmlns:a16="http://schemas.microsoft.com/office/drawing/2014/main" id="{E721DFAA-2650-471F-8FE0-974C365996AF}"/>
              </a:ext>
            </a:extLst>
          </p:cNvPr>
          <p:cNvSpPr>
            <a:spLocks noChangeArrowheads="1"/>
          </p:cNvSpPr>
          <p:nvPr/>
        </p:nvSpPr>
        <p:spPr bwMode="auto">
          <a:xfrm>
            <a:off x="2444750" y="4929188"/>
            <a:ext cx="1282700" cy="292100"/>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17" name="Rectangle 17">
            <a:extLst>
              <a:ext uri="{FF2B5EF4-FFF2-40B4-BE49-F238E27FC236}">
                <a16:creationId xmlns:a16="http://schemas.microsoft.com/office/drawing/2014/main" id="{5CFC488B-280B-41F3-BEF8-A98A984EA8A5}"/>
              </a:ext>
            </a:extLst>
          </p:cNvPr>
          <p:cNvSpPr>
            <a:spLocks noChangeArrowheads="1"/>
          </p:cNvSpPr>
          <p:nvPr/>
        </p:nvSpPr>
        <p:spPr bwMode="auto">
          <a:xfrm>
            <a:off x="2574926" y="4876800"/>
            <a:ext cx="976229"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a:latin typeface="Times New Roman" panose="02020603050405020304" pitchFamily="18" charset="0"/>
              </a:rPr>
              <a:t>Layer 1</a:t>
            </a:r>
          </a:p>
        </p:txBody>
      </p:sp>
      <p:sp>
        <p:nvSpPr>
          <p:cNvPr id="512018" name="Line 18">
            <a:extLst>
              <a:ext uri="{FF2B5EF4-FFF2-40B4-BE49-F238E27FC236}">
                <a16:creationId xmlns:a16="http://schemas.microsoft.com/office/drawing/2014/main" id="{2D22ACD2-8765-4344-B795-1CFB687AAD4D}"/>
              </a:ext>
            </a:extLst>
          </p:cNvPr>
          <p:cNvSpPr>
            <a:spLocks noChangeShapeType="1"/>
          </p:cNvSpPr>
          <p:nvPr/>
        </p:nvSpPr>
        <p:spPr bwMode="auto">
          <a:xfrm>
            <a:off x="3124200" y="2027238"/>
            <a:ext cx="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19" name="Line 19">
            <a:extLst>
              <a:ext uri="{FF2B5EF4-FFF2-40B4-BE49-F238E27FC236}">
                <a16:creationId xmlns:a16="http://schemas.microsoft.com/office/drawing/2014/main" id="{A43951CE-E5FC-49A2-B985-36AEBB5F2A04}"/>
              </a:ext>
            </a:extLst>
          </p:cNvPr>
          <p:cNvSpPr>
            <a:spLocks noChangeShapeType="1"/>
          </p:cNvSpPr>
          <p:nvPr/>
        </p:nvSpPr>
        <p:spPr bwMode="auto">
          <a:xfrm>
            <a:off x="3124200" y="2560638"/>
            <a:ext cx="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20" name="Line 20">
            <a:extLst>
              <a:ext uri="{FF2B5EF4-FFF2-40B4-BE49-F238E27FC236}">
                <a16:creationId xmlns:a16="http://schemas.microsoft.com/office/drawing/2014/main" id="{AFC76CFF-4009-4A2F-9D1F-A045401C544E}"/>
              </a:ext>
            </a:extLst>
          </p:cNvPr>
          <p:cNvSpPr>
            <a:spLocks noChangeShapeType="1"/>
          </p:cNvSpPr>
          <p:nvPr/>
        </p:nvSpPr>
        <p:spPr bwMode="auto">
          <a:xfrm>
            <a:off x="3124200" y="3094038"/>
            <a:ext cx="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21" name="Line 21">
            <a:extLst>
              <a:ext uri="{FF2B5EF4-FFF2-40B4-BE49-F238E27FC236}">
                <a16:creationId xmlns:a16="http://schemas.microsoft.com/office/drawing/2014/main" id="{6A034399-95FC-4C2E-9944-C67AC41A0825}"/>
              </a:ext>
            </a:extLst>
          </p:cNvPr>
          <p:cNvSpPr>
            <a:spLocks noChangeShapeType="1"/>
          </p:cNvSpPr>
          <p:nvPr/>
        </p:nvSpPr>
        <p:spPr bwMode="auto">
          <a:xfrm>
            <a:off x="3124200" y="3627438"/>
            <a:ext cx="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22" name="Line 22">
            <a:extLst>
              <a:ext uri="{FF2B5EF4-FFF2-40B4-BE49-F238E27FC236}">
                <a16:creationId xmlns:a16="http://schemas.microsoft.com/office/drawing/2014/main" id="{41F9C024-5E23-409C-B573-736621E72230}"/>
              </a:ext>
            </a:extLst>
          </p:cNvPr>
          <p:cNvSpPr>
            <a:spLocks noChangeShapeType="1"/>
          </p:cNvSpPr>
          <p:nvPr/>
        </p:nvSpPr>
        <p:spPr bwMode="auto">
          <a:xfrm>
            <a:off x="3124200" y="4160838"/>
            <a:ext cx="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23" name="Line 23">
            <a:extLst>
              <a:ext uri="{FF2B5EF4-FFF2-40B4-BE49-F238E27FC236}">
                <a16:creationId xmlns:a16="http://schemas.microsoft.com/office/drawing/2014/main" id="{4337B692-23EA-45C0-8478-81765DCD8CA1}"/>
              </a:ext>
            </a:extLst>
          </p:cNvPr>
          <p:cNvSpPr>
            <a:spLocks noChangeShapeType="1"/>
          </p:cNvSpPr>
          <p:nvPr/>
        </p:nvSpPr>
        <p:spPr bwMode="auto">
          <a:xfrm>
            <a:off x="3124200" y="4694238"/>
            <a:ext cx="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24" name="Rectangle 24">
            <a:extLst>
              <a:ext uri="{FF2B5EF4-FFF2-40B4-BE49-F238E27FC236}">
                <a16:creationId xmlns:a16="http://schemas.microsoft.com/office/drawing/2014/main" id="{6F38480B-BB06-4045-BDBC-DA3B78739206}"/>
              </a:ext>
            </a:extLst>
          </p:cNvPr>
          <p:cNvSpPr>
            <a:spLocks noChangeArrowheads="1"/>
          </p:cNvSpPr>
          <p:nvPr/>
        </p:nvSpPr>
        <p:spPr bwMode="auto">
          <a:xfrm>
            <a:off x="3870326" y="1676400"/>
            <a:ext cx="2056653"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a:latin typeface="Times New Roman" panose="02020603050405020304" pitchFamily="18" charset="0"/>
              </a:rPr>
              <a:t>Application Layer</a:t>
            </a:r>
          </a:p>
        </p:txBody>
      </p:sp>
      <p:sp>
        <p:nvSpPr>
          <p:cNvPr id="512025" name="Rectangle 25">
            <a:extLst>
              <a:ext uri="{FF2B5EF4-FFF2-40B4-BE49-F238E27FC236}">
                <a16:creationId xmlns:a16="http://schemas.microsoft.com/office/drawing/2014/main" id="{DAA17F10-FDCB-43C2-89AE-F9BBD914CFA6}"/>
              </a:ext>
            </a:extLst>
          </p:cNvPr>
          <p:cNvSpPr>
            <a:spLocks noChangeArrowheads="1"/>
          </p:cNvSpPr>
          <p:nvPr/>
        </p:nvSpPr>
        <p:spPr bwMode="auto">
          <a:xfrm>
            <a:off x="3870325" y="2209800"/>
            <a:ext cx="2112758"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a:latin typeface="Times New Roman" panose="02020603050405020304" pitchFamily="18" charset="0"/>
              </a:rPr>
              <a:t>Presentation Layer</a:t>
            </a:r>
          </a:p>
        </p:txBody>
      </p:sp>
      <p:sp>
        <p:nvSpPr>
          <p:cNvPr id="512026" name="Rectangle 26">
            <a:extLst>
              <a:ext uri="{FF2B5EF4-FFF2-40B4-BE49-F238E27FC236}">
                <a16:creationId xmlns:a16="http://schemas.microsoft.com/office/drawing/2014/main" id="{D923525B-6DE6-46E0-A4DB-0ACBA68A3DE3}"/>
              </a:ext>
            </a:extLst>
          </p:cNvPr>
          <p:cNvSpPr>
            <a:spLocks noChangeArrowheads="1"/>
          </p:cNvSpPr>
          <p:nvPr/>
        </p:nvSpPr>
        <p:spPr bwMode="auto">
          <a:xfrm>
            <a:off x="3870325" y="2743200"/>
            <a:ext cx="1630254"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a:latin typeface="Times New Roman" panose="02020603050405020304" pitchFamily="18" charset="0"/>
              </a:rPr>
              <a:t>Session Layer</a:t>
            </a:r>
          </a:p>
        </p:txBody>
      </p:sp>
      <p:sp>
        <p:nvSpPr>
          <p:cNvPr id="512027" name="Rectangle 27">
            <a:extLst>
              <a:ext uri="{FF2B5EF4-FFF2-40B4-BE49-F238E27FC236}">
                <a16:creationId xmlns:a16="http://schemas.microsoft.com/office/drawing/2014/main" id="{0D5A21C7-D232-4947-A473-68FE0EFE49A9}"/>
              </a:ext>
            </a:extLst>
          </p:cNvPr>
          <p:cNvSpPr>
            <a:spLocks noChangeArrowheads="1"/>
          </p:cNvSpPr>
          <p:nvPr/>
        </p:nvSpPr>
        <p:spPr bwMode="auto">
          <a:xfrm>
            <a:off x="3870326" y="3276600"/>
            <a:ext cx="1834413"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a:latin typeface="Times New Roman" panose="02020603050405020304" pitchFamily="18" charset="0"/>
              </a:rPr>
              <a:t>Transport Layer</a:t>
            </a:r>
          </a:p>
        </p:txBody>
      </p:sp>
      <p:sp>
        <p:nvSpPr>
          <p:cNvPr id="512028" name="Rectangle 28">
            <a:extLst>
              <a:ext uri="{FF2B5EF4-FFF2-40B4-BE49-F238E27FC236}">
                <a16:creationId xmlns:a16="http://schemas.microsoft.com/office/drawing/2014/main" id="{7DBC9228-00A5-48E9-B4F0-9126CA99FA6D}"/>
              </a:ext>
            </a:extLst>
          </p:cNvPr>
          <p:cNvSpPr>
            <a:spLocks noChangeArrowheads="1"/>
          </p:cNvSpPr>
          <p:nvPr/>
        </p:nvSpPr>
        <p:spPr bwMode="auto">
          <a:xfrm>
            <a:off x="3870326" y="3810000"/>
            <a:ext cx="1745671"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a:latin typeface="Times New Roman" panose="02020603050405020304" pitchFamily="18" charset="0"/>
              </a:rPr>
              <a:t>Network Layer</a:t>
            </a:r>
          </a:p>
        </p:txBody>
      </p:sp>
      <p:sp>
        <p:nvSpPr>
          <p:cNvPr id="512029" name="Rectangle 29">
            <a:extLst>
              <a:ext uri="{FF2B5EF4-FFF2-40B4-BE49-F238E27FC236}">
                <a16:creationId xmlns:a16="http://schemas.microsoft.com/office/drawing/2014/main" id="{542BDC37-615C-4242-A2FE-0A520DCC9DBB}"/>
              </a:ext>
            </a:extLst>
          </p:cNvPr>
          <p:cNvSpPr>
            <a:spLocks noChangeArrowheads="1"/>
          </p:cNvSpPr>
          <p:nvPr/>
        </p:nvSpPr>
        <p:spPr bwMode="auto">
          <a:xfrm>
            <a:off x="3870326" y="4343400"/>
            <a:ext cx="1880323"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a:latin typeface="Times New Roman" panose="02020603050405020304" pitchFamily="18" charset="0"/>
              </a:rPr>
              <a:t>Data Link Layer</a:t>
            </a:r>
          </a:p>
        </p:txBody>
      </p:sp>
      <p:sp>
        <p:nvSpPr>
          <p:cNvPr id="512030" name="Rectangle 30">
            <a:extLst>
              <a:ext uri="{FF2B5EF4-FFF2-40B4-BE49-F238E27FC236}">
                <a16:creationId xmlns:a16="http://schemas.microsoft.com/office/drawing/2014/main" id="{C7839086-72F9-4155-B405-3D4C5563DCC5}"/>
              </a:ext>
            </a:extLst>
          </p:cNvPr>
          <p:cNvSpPr>
            <a:spLocks noChangeArrowheads="1"/>
          </p:cNvSpPr>
          <p:nvPr/>
        </p:nvSpPr>
        <p:spPr bwMode="auto">
          <a:xfrm>
            <a:off x="3870326" y="4876800"/>
            <a:ext cx="1715213"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spcBef>
                <a:spcPct val="0"/>
              </a:spcBef>
            </a:pPr>
            <a:r>
              <a:rPr lang="en-US" altLang="en-US" sz="2000">
                <a:latin typeface="Times New Roman" panose="02020603050405020304" pitchFamily="18" charset="0"/>
              </a:rPr>
              <a:t>Physical Layer</a:t>
            </a:r>
          </a:p>
        </p:txBody>
      </p:sp>
      <p:sp>
        <p:nvSpPr>
          <p:cNvPr id="512031" name="Line 31">
            <a:extLst>
              <a:ext uri="{FF2B5EF4-FFF2-40B4-BE49-F238E27FC236}">
                <a16:creationId xmlns:a16="http://schemas.microsoft.com/office/drawing/2014/main" id="{7F62C79C-D422-4730-A7A5-8ADE7E8F93A1}"/>
              </a:ext>
            </a:extLst>
          </p:cNvPr>
          <p:cNvSpPr>
            <a:spLocks noChangeShapeType="1"/>
          </p:cNvSpPr>
          <p:nvPr/>
        </p:nvSpPr>
        <p:spPr bwMode="auto">
          <a:xfrm>
            <a:off x="2133600" y="3779838"/>
            <a:ext cx="0" cy="15240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32" name="Line 32">
            <a:extLst>
              <a:ext uri="{FF2B5EF4-FFF2-40B4-BE49-F238E27FC236}">
                <a16:creationId xmlns:a16="http://schemas.microsoft.com/office/drawing/2014/main" id="{5C58420A-A064-42A1-82CB-EA6EF56E7A15}"/>
              </a:ext>
            </a:extLst>
          </p:cNvPr>
          <p:cNvSpPr>
            <a:spLocks noChangeShapeType="1"/>
          </p:cNvSpPr>
          <p:nvPr/>
        </p:nvSpPr>
        <p:spPr bwMode="auto">
          <a:xfrm>
            <a:off x="5791200" y="3779838"/>
            <a:ext cx="0" cy="15240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33" name="Line 33">
            <a:extLst>
              <a:ext uri="{FF2B5EF4-FFF2-40B4-BE49-F238E27FC236}">
                <a16:creationId xmlns:a16="http://schemas.microsoft.com/office/drawing/2014/main" id="{A9F3FBE4-E6E0-4EE9-B72D-DEEBF9A04ACD}"/>
              </a:ext>
            </a:extLst>
          </p:cNvPr>
          <p:cNvSpPr>
            <a:spLocks noChangeShapeType="1"/>
          </p:cNvSpPr>
          <p:nvPr/>
        </p:nvSpPr>
        <p:spPr bwMode="auto">
          <a:xfrm flipH="1">
            <a:off x="2133600" y="3779838"/>
            <a:ext cx="3657600"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34" name="Line 34">
            <a:extLst>
              <a:ext uri="{FF2B5EF4-FFF2-40B4-BE49-F238E27FC236}">
                <a16:creationId xmlns:a16="http://schemas.microsoft.com/office/drawing/2014/main" id="{1FCBBF71-6923-475E-9198-F503F71EA2E1}"/>
              </a:ext>
            </a:extLst>
          </p:cNvPr>
          <p:cNvSpPr>
            <a:spLocks noChangeShapeType="1"/>
          </p:cNvSpPr>
          <p:nvPr/>
        </p:nvSpPr>
        <p:spPr bwMode="auto">
          <a:xfrm flipH="1">
            <a:off x="2133600" y="5303838"/>
            <a:ext cx="3657600" cy="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035" name="Rectangle 35">
            <a:extLst>
              <a:ext uri="{FF2B5EF4-FFF2-40B4-BE49-F238E27FC236}">
                <a16:creationId xmlns:a16="http://schemas.microsoft.com/office/drawing/2014/main" id="{D3C8CA51-EBD9-4CA3-A060-F4CF78969101}"/>
              </a:ext>
            </a:extLst>
          </p:cNvPr>
          <p:cNvSpPr>
            <a:spLocks noChangeArrowheads="1"/>
          </p:cNvSpPr>
          <p:nvPr/>
        </p:nvSpPr>
        <p:spPr bwMode="auto">
          <a:xfrm>
            <a:off x="5791201" y="5791200"/>
            <a:ext cx="4494213"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eaLnBrk="0" hangingPunct="0">
              <a:spcBef>
                <a:spcPct val="0"/>
              </a:spcBef>
            </a:pPr>
            <a:r>
              <a:rPr lang="en-US" altLang="en-US" sz="2000">
                <a:latin typeface="Times New Roman" panose="02020603050405020304" pitchFamily="18" charset="0"/>
              </a:rPr>
              <a:t>Communications subnet boundary</a:t>
            </a:r>
          </a:p>
        </p:txBody>
      </p:sp>
      <p:sp>
        <p:nvSpPr>
          <p:cNvPr id="512036" name="Freeform 36">
            <a:extLst>
              <a:ext uri="{FF2B5EF4-FFF2-40B4-BE49-F238E27FC236}">
                <a16:creationId xmlns:a16="http://schemas.microsoft.com/office/drawing/2014/main" id="{7DD7CEFD-53BD-4966-A170-106A8870055A}"/>
              </a:ext>
            </a:extLst>
          </p:cNvPr>
          <p:cNvSpPr>
            <a:spLocks/>
          </p:cNvSpPr>
          <p:nvPr/>
        </p:nvSpPr>
        <p:spPr bwMode="auto">
          <a:xfrm>
            <a:off x="5791200" y="4800600"/>
            <a:ext cx="762000" cy="990600"/>
          </a:xfrm>
          <a:custGeom>
            <a:avLst/>
            <a:gdLst>
              <a:gd name="T0" fmla="*/ 0 w 1440"/>
              <a:gd name="T1" fmla="*/ 0 h 1152"/>
              <a:gd name="T2" fmla="*/ 720 w 1440"/>
              <a:gd name="T3" fmla="*/ 576 h 1152"/>
              <a:gd name="T4" fmla="*/ 816 w 1440"/>
              <a:gd name="T5" fmla="*/ 864 h 1152"/>
              <a:gd name="T6" fmla="*/ 1296 w 1440"/>
              <a:gd name="T7" fmla="*/ 1104 h 1152"/>
              <a:gd name="T8" fmla="*/ 1440 w 1440"/>
              <a:gd name="T9" fmla="*/ 1152 h 1152"/>
            </a:gdLst>
            <a:ahLst/>
            <a:cxnLst>
              <a:cxn ang="0">
                <a:pos x="T0" y="T1"/>
              </a:cxn>
              <a:cxn ang="0">
                <a:pos x="T2" y="T3"/>
              </a:cxn>
              <a:cxn ang="0">
                <a:pos x="T4" y="T5"/>
              </a:cxn>
              <a:cxn ang="0">
                <a:pos x="T6" y="T7"/>
              </a:cxn>
              <a:cxn ang="0">
                <a:pos x="T8" y="T9"/>
              </a:cxn>
            </a:cxnLst>
            <a:rect l="0" t="0" r="r" b="b"/>
            <a:pathLst>
              <a:path w="1440" h="1152">
                <a:moveTo>
                  <a:pt x="0" y="0"/>
                </a:moveTo>
                <a:cubicBezTo>
                  <a:pt x="292" y="216"/>
                  <a:pt x="584" y="432"/>
                  <a:pt x="720" y="576"/>
                </a:cubicBezTo>
                <a:cubicBezTo>
                  <a:pt x="856" y="720"/>
                  <a:pt x="720" y="776"/>
                  <a:pt x="816" y="864"/>
                </a:cubicBezTo>
                <a:cubicBezTo>
                  <a:pt x="912" y="952"/>
                  <a:pt x="1192" y="1056"/>
                  <a:pt x="1296" y="1104"/>
                </a:cubicBezTo>
                <a:cubicBezTo>
                  <a:pt x="1400" y="1152"/>
                  <a:pt x="1420" y="1152"/>
                  <a:pt x="1440" y="1152"/>
                </a:cubicBezTo>
              </a:path>
            </a:pathLst>
          </a:custGeom>
          <a:noFill/>
          <a:ln w="9525" cap="flat" cmpd="sng">
            <a:solidFill>
              <a:schemeClr val="tx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Line 2">
            <a:extLst>
              <a:ext uri="{FF2B5EF4-FFF2-40B4-BE49-F238E27FC236}">
                <a16:creationId xmlns:a16="http://schemas.microsoft.com/office/drawing/2014/main" id="{833CD84A-3E8B-4888-B1D5-F11365AD0D78}"/>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7955" name="Line 3">
            <a:extLst>
              <a:ext uri="{FF2B5EF4-FFF2-40B4-BE49-F238E27FC236}">
                <a16:creationId xmlns:a16="http://schemas.microsoft.com/office/drawing/2014/main" id="{7A41ED81-9808-4E72-9303-4FA67560A4D4}"/>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7956" name="Text Box 4">
            <a:extLst>
              <a:ext uri="{FF2B5EF4-FFF2-40B4-BE49-F238E27FC236}">
                <a16:creationId xmlns:a16="http://schemas.microsoft.com/office/drawing/2014/main" id="{7E9F3E3B-F4B0-4696-8E91-D380417A902A}"/>
              </a:ext>
            </a:extLst>
          </p:cNvPr>
          <p:cNvSpPr txBox="1">
            <a:spLocks noChangeArrowheads="1"/>
          </p:cNvSpPr>
          <p:nvPr/>
        </p:nvSpPr>
        <p:spPr bwMode="auto">
          <a:xfrm>
            <a:off x="1828801" y="381001"/>
            <a:ext cx="36183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t>An exchange using the OSI model</a:t>
            </a:r>
          </a:p>
        </p:txBody>
      </p:sp>
      <p:sp>
        <p:nvSpPr>
          <p:cNvPr id="637957" name="Line 5">
            <a:extLst>
              <a:ext uri="{FF2B5EF4-FFF2-40B4-BE49-F238E27FC236}">
                <a16:creationId xmlns:a16="http://schemas.microsoft.com/office/drawing/2014/main" id="{AE9CEC82-67EC-4318-920F-E51A8FF2C653}"/>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37958" name="Picture 6">
            <a:extLst>
              <a:ext uri="{FF2B5EF4-FFF2-40B4-BE49-F238E27FC236}">
                <a16:creationId xmlns:a16="http://schemas.microsoft.com/office/drawing/2014/main" id="{EB9A3041-A28A-40A3-9231-6B3B281786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038" y="1200150"/>
            <a:ext cx="7523162"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Text Box 2">
            <a:extLst>
              <a:ext uri="{FF2B5EF4-FFF2-40B4-BE49-F238E27FC236}">
                <a16:creationId xmlns:a16="http://schemas.microsoft.com/office/drawing/2014/main" id="{5528D31A-CF81-4960-A4BA-CBB0FC8904CC}"/>
              </a:ext>
            </a:extLst>
          </p:cNvPr>
          <p:cNvSpPr txBox="1">
            <a:spLocks noChangeArrowheads="1"/>
          </p:cNvSpPr>
          <p:nvPr/>
        </p:nvSpPr>
        <p:spPr bwMode="auto">
          <a:xfrm>
            <a:off x="2514600" y="90488"/>
            <a:ext cx="5715000" cy="366712"/>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i="1" dirty="0">
                <a:latin typeface="Times New Roman" panose="02020603050405020304" pitchFamily="18" charset="0"/>
              </a:rPr>
              <a:t>Summary of OSI Layers</a:t>
            </a:r>
          </a:p>
        </p:txBody>
      </p:sp>
      <p:sp>
        <p:nvSpPr>
          <p:cNvPr id="579592" name="Rectangle 8">
            <a:extLst>
              <a:ext uri="{FF2B5EF4-FFF2-40B4-BE49-F238E27FC236}">
                <a16:creationId xmlns:a16="http://schemas.microsoft.com/office/drawing/2014/main" id="{5B1FEF77-A49C-4E49-8B2E-F2912C14AD2F}"/>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p>
        </p:txBody>
      </p:sp>
      <p:sp>
        <p:nvSpPr>
          <p:cNvPr id="579593" name="Rectangle 9">
            <a:extLst>
              <a:ext uri="{FF2B5EF4-FFF2-40B4-BE49-F238E27FC236}">
                <a16:creationId xmlns:a16="http://schemas.microsoft.com/office/drawing/2014/main" id="{9EB18011-9D67-42BD-8B6A-3D530E4E238F}"/>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p>
        </p:txBody>
      </p:sp>
      <p:pic>
        <p:nvPicPr>
          <p:cNvPr id="579595" name="Picture 11">
            <a:extLst>
              <a:ext uri="{FF2B5EF4-FFF2-40B4-BE49-F238E27FC236}">
                <a16:creationId xmlns:a16="http://schemas.microsoft.com/office/drawing/2014/main" id="{4F1A588D-FF01-43F1-806A-770F994DD4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4464" y="879476"/>
            <a:ext cx="6535737" cy="544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79595"/>
                                        </p:tgtEl>
                                        <p:attrNameLst>
                                          <p:attrName>style.visibility</p:attrName>
                                        </p:attrNameLst>
                                      </p:cBhvr>
                                      <p:to>
                                        <p:strVal val="visible"/>
                                      </p:to>
                                    </p:set>
                                    <p:animEffect transition="in" filter="wipe(up)">
                                      <p:cBhvr>
                                        <p:cTn id="7" dur="5000"/>
                                        <p:tgtEl>
                                          <p:spTgt spid="579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Line 2">
            <a:extLst>
              <a:ext uri="{FF2B5EF4-FFF2-40B4-BE49-F238E27FC236}">
                <a16:creationId xmlns:a16="http://schemas.microsoft.com/office/drawing/2014/main" id="{939B5D84-24D6-4C63-9488-A9B58210BAA6}"/>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8979" name="Line 3">
            <a:extLst>
              <a:ext uri="{FF2B5EF4-FFF2-40B4-BE49-F238E27FC236}">
                <a16:creationId xmlns:a16="http://schemas.microsoft.com/office/drawing/2014/main" id="{1CB3ABEF-32C9-4CAD-BAE2-1896EED0C159}"/>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8980" name="Text Box 4">
            <a:extLst>
              <a:ext uri="{FF2B5EF4-FFF2-40B4-BE49-F238E27FC236}">
                <a16:creationId xmlns:a16="http://schemas.microsoft.com/office/drawing/2014/main" id="{3F0A5072-9EFD-4427-9F2E-29AF9D612451}"/>
              </a:ext>
            </a:extLst>
          </p:cNvPr>
          <p:cNvSpPr txBox="1">
            <a:spLocks noChangeArrowheads="1"/>
          </p:cNvSpPr>
          <p:nvPr/>
        </p:nvSpPr>
        <p:spPr bwMode="auto">
          <a:xfrm>
            <a:off x="1828801" y="381001"/>
            <a:ext cx="158908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i="1" dirty="0"/>
              <a:t>Physical layer</a:t>
            </a:r>
          </a:p>
        </p:txBody>
      </p:sp>
      <p:sp>
        <p:nvSpPr>
          <p:cNvPr id="638981" name="Line 5">
            <a:extLst>
              <a:ext uri="{FF2B5EF4-FFF2-40B4-BE49-F238E27FC236}">
                <a16:creationId xmlns:a16="http://schemas.microsoft.com/office/drawing/2014/main" id="{1E3388DD-AEC5-49D7-A9B2-7212469285B9}"/>
              </a:ext>
            </a:extLst>
          </p:cNvPr>
          <p:cNvSpPr>
            <a:spLocks noChangeShapeType="1"/>
          </p:cNvSpPr>
          <p:nvPr/>
        </p:nvSpPr>
        <p:spPr bwMode="auto">
          <a:xfrm>
            <a:off x="1676400" y="6172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38982" name="Picture 6">
            <a:extLst>
              <a:ext uri="{FF2B5EF4-FFF2-40B4-BE49-F238E27FC236}">
                <a16:creationId xmlns:a16="http://schemas.microsoft.com/office/drawing/2014/main" id="{B4EF9512-D813-4E30-9FAA-5DADE19D23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3550" y="2349500"/>
            <a:ext cx="862965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5" name="Rectangle 7">
            <a:extLst>
              <a:ext uri="{FF2B5EF4-FFF2-40B4-BE49-F238E27FC236}">
                <a16:creationId xmlns:a16="http://schemas.microsoft.com/office/drawing/2014/main" id="{2B350542-B45F-4499-90DD-D3E12185CD08}"/>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7416" name="Rectangle 8">
            <a:extLst>
              <a:ext uri="{FF2B5EF4-FFF2-40B4-BE49-F238E27FC236}">
                <a16:creationId xmlns:a16="http://schemas.microsoft.com/office/drawing/2014/main" id="{B7EEF0EC-9ABD-4B87-AEE3-312E91BBB0DF}"/>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657417" name="Line 9">
            <a:extLst>
              <a:ext uri="{FF2B5EF4-FFF2-40B4-BE49-F238E27FC236}">
                <a16:creationId xmlns:a16="http://schemas.microsoft.com/office/drawing/2014/main" id="{4E00800C-4625-42C4-8999-A4BAA91C9973}"/>
              </a:ext>
            </a:extLst>
          </p:cNvPr>
          <p:cNvSpPr>
            <a:spLocks noChangeShapeType="1"/>
          </p:cNvSpPr>
          <p:nvPr/>
        </p:nvSpPr>
        <p:spPr bwMode="auto">
          <a:xfrm>
            <a:off x="1981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7418" name="Line 10">
            <a:extLst>
              <a:ext uri="{FF2B5EF4-FFF2-40B4-BE49-F238E27FC236}">
                <a16:creationId xmlns:a16="http://schemas.microsoft.com/office/drawing/2014/main" id="{25C12B3C-CF20-4390-83F0-BAD617B5069F}"/>
              </a:ext>
            </a:extLst>
          </p:cNvPr>
          <p:cNvSpPr>
            <a:spLocks noChangeShapeType="1"/>
          </p:cNvSpPr>
          <p:nvPr/>
        </p:nvSpPr>
        <p:spPr bwMode="auto">
          <a:xfrm>
            <a:off x="1982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7419" name="Rectangle 11">
            <a:extLst>
              <a:ext uri="{FF2B5EF4-FFF2-40B4-BE49-F238E27FC236}">
                <a16:creationId xmlns:a16="http://schemas.microsoft.com/office/drawing/2014/main" id="{14299056-1665-4130-8CC0-4ADBD78AB4DD}"/>
              </a:ext>
            </a:extLst>
          </p:cNvPr>
          <p:cNvSpPr>
            <a:spLocks noChangeArrowheads="1"/>
          </p:cNvSpPr>
          <p:nvPr/>
        </p:nvSpPr>
        <p:spPr bwMode="auto">
          <a:xfrm>
            <a:off x="2019300" y="3063876"/>
            <a:ext cx="8077200" cy="830997"/>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physical layer is responsible for movements of</a:t>
            </a:r>
          </a:p>
          <a:p>
            <a:pPr algn="ctr"/>
            <a:r>
              <a:rPr lang="en-US" altLang="en-US" sz="2400"/>
              <a:t>individual bits from one hop (node) to the next.</a:t>
            </a:r>
          </a:p>
        </p:txBody>
      </p:sp>
      <p:grpSp>
        <p:nvGrpSpPr>
          <p:cNvPr id="657423" name="Group 15">
            <a:extLst>
              <a:ext uri="{FF2B5EF4-FFF2-40B4-BE49-F238E27FC236}">
                <a16:creationId xmlns:a16="http://schemas.microsoft.com/office/drawing/2014/main" id="{65A4AE24-3E40-49CD-99F5-A7D45706F1C6}"/>
              </a:ext>
            </a:extLst>
          </p:cNvPr>
          <p:cNvGrpSpPr>
            <a:grpSpLocks/>
          </p:cNvGrpSpPr>
          <p:nvPr/>
        </p:nvGrpSpPr>
        <p:grpSpPr bwMode="auto">
          <a:xfrm>
            <a:off x="1981200" y="2286000"/>
            <a:ext cx="1143000" cy="566738"/>
            <a:chOff x="1200" y="1248"/>
            <a:chExt cx="720" cy="357"/>
          </a:xfrm>
        </p:grpSpPr>
        <p:pic>
          <p:nvPicPr>
            <p:cNvPr id="657424" name="Picture 16">
              <a:extLst>
                <a:ext uri="{FF2B5EF4-FFF2-40B4-BE49-F238E27FC236}">
                  <a16:creationId xmlns:a16="http://schemas.microsoft.com/office/drawing/2014/main" id="{C907B543-995A-4896-A82F-562F9B303A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7425" name="Text Box 17">
              <a:extLst>
                <a:ext uri="{FF2B5EF4-FFF2-40B4-BE49-F238E27FC236}">
                  <a16:creationId xmlns:a16="http://schemas.microsoft.com/office/drawing/2014/main" id="{C486FF96-5EDA-4CE2-933B-B1E9B7F647CE}"/>
                </a:ext>
              </a:extLst>
            </p:cNvPr>
            <p:cNvSpPr txBox="1">
              <a:spLocks noChangeArrowheads="1"/>
            </p:cNvSpPr>
            <p:nvPr/>
          </p:nvSpPr>
          <p:spPr bwMode="auto">
            <a:xfrm>
              <a:off x="1284" y="1248"/>
              <a:ext cx="559"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a:extLst>
              <a:ext uri="{FF2B5EF4-FFF2-40B4-BE49-F238E27FC236}">
                <a16:creationId xmlns:a16="http://schemas.microsoft.com/office/drawing/2014/main" id="{BF26D924-9AA7-4609-A5FD-5439246A9BE1}"/>
              </a:ext>
            </a:extLst>
          </p:cNvPr>
          <p:cNvSpPr>
            <a:spLocks noGrp="1" noChangeArrowheads="1"/>
          </p:cNvSpPr>
          <p:nvPr>
            <p:ph type="body" idx="1"/>
          </p:nvPr>
        </p:nvSpPr>
        <p:spPr>
          <a:xfrm>
            <a:off x="1828800" y="1143000"/>
            <a:ext cx="8610600" cy="5334000"/>
          </a:xfrm>
        </p:spPr>
        <p:txBody>
          <a:bodyPr/>
          <a:lstStyle/>
          <a:p>
            <a:pPr marL="609600" indent="-609600">
              <a:buFont typeface="Symbol" panose="05050102010706020507" pitchFamily="18" charset="2"/>
              <a:buChar char="·"/>
            </a:pPr>
            <a:r>
              <a:rPr lang="en-US" altLang="en-US">
                <a:latin typeface=" "/>
              </a:rPr>
              <a:t>Packages raw bits from the Physical layer into frames (logical, structured packets for data). </a:t>
            </a:r>
          </a:p>
          <a:p>
            <a:pPr marL="609600" indent="-609600">
              <a:buFont typeface="Symbol" panose="05050102010706020507" pitchFamily="18" charset="2"/>
              <a:buChar char="·"/>
            </a:pPr>
            <a:r>
              <a:rPr lang="en-US" altLang="en-US">
                <a:latin typeface=" "/>
              </a:rPr>
              <a:t>Provides reliable transmission of frames</a:t>
            </a:r>
          </a:p>
          <a:p>
            <a:pPr marL="1100138" lvl="1" indent="-533400">
              <a:buFont typeface="Symbol" panose="05050102010706020507" pitchFamily="18" charset="2"/>
              <a:buChar char="·"/>
            </a:pPr>
            <a:r>
              <a:rPr lang="en-US" altLang="en-US">
                <a:latin typeface=" "/>
              </a:rPr>
              <a:t>It waits for an acknowledgment from the receiving computer.</a:t>
            </a:r>
          </a:p>
          <a:p>
            <a:pPr marL="1100138" lvl="1" indent="-533400">
              <a:buFont typeface="Symbol" panose="05050102010706020507" pitchFamily="18" charset="2"/>
              <a:buChar char="·"/>
            </a:pPr>
            <a:r>
              <a:rPr lang="en-US" altLang="en-US">
                <a:latin typeface=" "/>
              </a:rPr>
              <a:t>Retransmits frames for which acknowledgement not received</a:t>
            </a:r>
            <a:endParaRPr lang="en-US" altLang="en-US"/>
          </a:p>
        </p:txBody>
      </p:sp>
      <p:sp>
        <p:nvSpPr>
          <p:cNvPr id="524291" name="Rectangle 3">
            <a:extLst>
              <a:ext uri="{FF2B5EF4-FFF2-40B4-BE49-F238E27FC236}">
                <a16:creationId xmlns:a16="http://schemas.microsoft.com/office/drawing/2014/main" id="{F5562C29-5178-4097-8479-CEB413C6047D}"/>
              </a:ext>
            </a:extLst>
          </p:cNvPr>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a:solidFill>
                  <a:srgbClr val="CC0000"/>
                </a:solidFill>
                <a:latin typeface="Arial-BoldMT"/>
              </a:rPr>
              <a:t>Layer 2: Data Link Layer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86696-C8AC-4DF5-92B3-A27FC879CB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B03DD0-C685-432D-A33F-90AAC0740E8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1C766EE-BBB0-4194-8748-B392C6A82406}"/>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643016" y="0"/>
            <a:ext cx="10905967" cy="6858000"/>
          </a:xfrm>
          <a:prstGeom prst="rect">
            <a:avLst/>
          </a:prstGeom>
        </p:spPr>
      </p:pic>
    </p:spTree>
    <p:extLst>
      <p:ext uri="{BB962C8B-B14F-4D97-AF65-F5344CB8AC3E}">
        <p14:creationId xmlns:p14="http://schemas.microsoft.com/office/powerpoint/2010/main" val="22215487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276F8A1-E2C7-490D-8B08-7AE6E4846A16}"/>
              </a:ext>
            </a:extLst>
          </p:cNvPr>
          <p:cNvSpPr>
            <a:spLocks noGrp="1" noChangeArrowheads="1"/>
          </p:cNvSpPr>
          <p:nvPr>
            <p:ph type="title"/>
          </p:nvPr>
        </p:nvSpPr>
        <p:spPr>
          <a:xfrm>
            <a:off x="1981200" y="685800"/>
            <a:ext cx="8229600" cy="1066800"/>
          </a:xfrm>
          <a:ln/>
          <a:extLst>
            <a:ext uri="{91240B29-F687-4F45-9708-019B960494DF}">
              <a14:hiddenLine xmlns:a14="http://schemas.microsoft.com/office/drawing/2010/main" w="9525">
                <a:solidFill>
                  <a:srgbClr val="000000"/>
                </a:solidFill>
                <a:miter lim="800000"/>
                <a:headEnd/>
                <a:tailEnd/>
              </a14:hiddenLine>
            </a:ext>
          </a:extLst>
        </p:spPr>
        <p:txBody>
          <a:bodyPr vert="horz" lIns="0" tIns="0" rIns="0" bIns="0" rtlCol="0" anchor="ctr">
            <a:normAutofit/>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altLang="en-US" sz="4000" b="1">
                <a:solidFill>
                  <a:srgbClr val="E4005C"/>
                </a:solidFill>
              </a:rPr>
              <a:t>Data Link Layer</a:t>
            </a:r>
            <a:endParaRPr lang="en-GB" altLang="en-US" sz="4000" b="1">
              <a:solidFill>
                <a:srgbClr val="E4005C"/>
              </a:solidFill>
            </a:endParaRPr>
          </a:p>
        </p:txBody>
      </p:sp>
      <p:sp>
        <p:nvSpPr>
          <p:cNvPr id="20483" name="Rectangle 3">
            <a:extLst>
              <a:ext uri="{FF2B5EF4-FFF2-40B4-BE49-F238E27FC236}">
                <a16:creationId xmlns:a16="http://schemas.microsoft.com/office/drawing/2014/main" id="{018F6EBA-2690-4012-B74D-350264DF3FEB}"/>
              </a:ext>
            </a:extLst>
          </p:cNvPr>
          <p:cNvSpPr>
            <a:spLocks noGrp="1" noChangeArrowheads="1"/>
          </p:cNvSpPr>
          <p:nvPr>
            <p:ph type="body" sz="half" idx="1"/>
          </p:nvPr>
        </p:nvSpPr>
        <p:spPr>
          <a:xfrm>
            <a:off x="1981200" y="1600201"/>
            <a:ext cx="8229600" cy="4525963"/>
          </a:xfrm>
        </p:spPr>
        <p:txBody>
          <a:bodyPr vert="horz" lIns="91440" tIns="45720" rIns="91440" bIns="45720" rtlCol="0">
            <a:normAutofit fontScale="92500" lnSpcReduction="20000"/>
          </a:bodyPr>
          <a:lstStyle/>
          <a:p>
            <a:pPr marL="609600" indent="-609600"/>
            <a:r>
              <a:rPr lang="en-US" altLang="en-US" dirty="0">
                <a:latin typeface=" "/>
              </a:rPr>
              <a:t>Data link layer attempts to provide reliable communication over the physical layer interface. </a:t>
            </a:r>
          </a:p>
          <a:p>
            <a:pPr marL="609600" indent="-609600"/>
            <a:r>
              <a:rPr lang="en-US" altLang="en-US" dirty="0">
                <a:latin typeface=" "/>
              </a:rPr>
              <a:t>Breaks the outgoing data into frames and reassemble the received frames.</a:t>
            </a:r>
          </a:p>
          <a:p>
            <a:pPr marL="609600" indent="-609600"/>
            <a:r>
              <a:rPr lang="en-US" altLang="en-US" dirty="0">
                <a:latin typeface=" "/>
              </a:rPr>
              <a:t>Create and detect frame boundaries.</a:t>
            </a:r>
          </a:p>
          <a:p>
            <a:pPr marL="609600" indent="-609600"/>
            <a:r>
              <a:rPr lang="en-US" altLang="en-US" dirty="0">
                <a:latin typeface=" "/>
              </a:rPr>
              <a:t>Handle errors by implementing an acknowledgement and retransmission scheme.</a:t>
            </a:r>
          </a:p>
          <a:p>
            <a:pPr marL="609600" indent="-609600"/>
            <a:r>
              <a:rPr lang="en-US" altLang="en-US" dirty="0">
                <a:latin typeface=" "/>
              </a:rPr>
              <a:t>Implement flow control.</a:t>
            </a:r>
          </a:p>
          <a:p>
            <a:pPr marL="609600" indent="-609600"/>
            <a:r>
              <a:rPr lang="en-US" altLang="en-US" dirty="0">
                <a:latin typeface=" "/>
              </a:rPr>
              <a:t>Supports points-to-point as well as broadcast communication.</a:t>
            </a:r>
          </a:p>
          <a:p>
            <a:pPr marL="609600" indent="-609600"/>
            <a:r>
              <a:rPr lang="en-US" altLang="en-US" dirty="0">
                <a:latin typeface=" "/>
              </a:rPr>
              <a:t>Supports simplex, half-duplex or full-duplex communication.</a:t>
            </a:r>
          </a:p>
          <a:p>
            <a:pPr marL="609600" indent="-609600"/>
            <a:endParaRPr lang="en-US" altLang="en-US" dirty="0">
              <a:latin typeface=" "/>
            </a:endParaRPr>
          </a:p>
        </p:txBody>
      </p:sp>
    </p:spTree>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2834</Words>
  <Application>Microsoft Office PowerPoint</Application>
  <PresentationFormat>Widescreen</PresentationFormat>
  <Paragraphs>230</Paragraphs>
  <Slides>42</Slides>
  <Notes>33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 </vt:lpstr>
      <vt:lpstr>Arial</vt:lpstr>
      <vt:lpstr>Arial-BoldMT</vt:lpstr>
      <vt:lpstr>Calibri</vt:lpstr>
      <vt:lpstr>Calibri Light</vt:lpstr>
      <vt:lpstr>StarSymbol</vt:lpstr>
      <vt:lpstr>Symbol</vt:lpstr>
      <vt:lpstr>Tahoma</vt:lpstr>
      <vt:lpstr>Times New Roman</vt:lpstr>
      <vt:lpstr>Verdana</vt:lpstr>
      <vt:lpstr>Office Theme</vt:lpstr>
      <vt:lpstr>PowerPoint Presentation</vt:lpstr>
      <vt:lpstr>PowerPoint Presentation</vt:lpstr>
      <vt:lpstr>PowerPoint Presentation</vt:lpstr>
      <vt:lpstr>Physical Layer</vt:lpstr>
      <vt:lpstr>PowerPoint Presentation</vt:lpstr>
      <vt:lpstr>PowerPoint Presentation</vt:lpstr>
      <vt:lpstr>PowerPoint Presentation</vt:lpstr>
      <vt:lpstr>PowerPoint Presentation</vt:lpstr>
      <vt:lpstr>Data Link Layer</vt:lpstr>
      <vt:lpstr>PowerPoint Presentation</vt:lpstr>
      <vt:lpstr>PowerPoint Presentation</vt:lpstr>
      <vt:lpstr>PowerPoint Presentation</vt:lpstr>
      <vt:lpstr>PowerPoint Presentation</vt:lpstr>
      <vt:lpstr>Network Layer</vt:lpstr>
      <vt:lpstr>PowerPoint Presentation</vt:lpstr>
      <vt:lpstr>PowerPoint Presentation</vt:lpstr>
      <vt:lpstr>PowerPoint Presentation</vt:lpstr>
      <vt:lpstr>PowerPoint Presentation</vt:lpstr>
      <vt:lpstr>Transport Layer</vt:lpstr>
      <vt:lpstr>PowerPoint Presentation</vt:lpstr>
      <vt:lpstr>PowerPoint Presentation</vt:lpstr>
      <vt:lpstr>PowerPoint Presentation</vt:lpstr>
      <vt:lpstr>PowerPoint Presentation</vt:lpstr>
      <vt:lpstr>Session Layer</vt:lpstr>
      <vt:lpstr>PowerPoint Presentation</vt:lpstr>
      <vt:lpstr>PowerPoint Presentation</vt:lpstr>
      <vt:lpstr>PowerPoint Presentation</vt:lpstr>
      <vt:lpstr>PowerPoint Presentation</vt:lpstr>
      <vt:lpstr>Presentation Layer</vt:lpstr>
      <vt:lpstr>PowerPoint Presentation</vt:lpstr>
      <vt:lpstr>PowerPoint Presentation</vt:lpstr>
      <vt:lpstr>PowerPoint Presentation</vt:lpstr>
      <vt:lpstr>PowerPoint Presentation</vt:lpstr>
      <vt:lpstr>Application Layer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parshuram Sharma</dc:creator>
  <cp:lastModifiedBy>PRS</cp:lastModifiedBy>
  <cp:revision>10</cp:revision>
  <dcterms:created xsi:type="dcterms:W3CDTF">2019-07-14T14:04:52Z</dcterms:created>
  <dcterms:modified xsi:type="dcterms:W3CDTF">2023-11-29T10:15:04Z</dcterms:modified>
</cp:coreProperties>
</file>