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</p:sldMasterIdLst>
  <p:notesMasterIdLst>
    <p:notesMasterId r:id="rId36"/>
  </p:notesMasterIdLst>
  <p:sldIdLst>
    <p:sldId id="256" r:id="rId2"/>
    <p:sldId id="257" r:id="rId3"/>
    <p:sldId id="258" r:id="rId4"/>
    <p:sldId id="268" r:id="rId5"/>
    <p:sldId id="274" r:id="rId6"/>
    <p:sldId id="259" r:id="rId7"/>
    <p:sldId id="269" r:id="rId8"/>
    <p:sldId id="260" r:id="rId9"/>
    <p:sldId id="261" r:id="rId10"/>
    <p:sldId id="270" r:id="rId11"/>
    <p:sldId id="262" r:id="rId12"/>
    <p:sldId id="272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8" autoAdjust="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BA9DC-1C66-44EC-98C6-6BFCF86E61D2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6E90D-32F6-4DCC-9CB3-3232EAA327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1">
            <a:extLst>
              <a:ext uri="{FF2B5EF4-FFF2-40B4-BE49-F238E27FC236}">
                <a16:creationId xmlns:a16="http://schemas.microsoft.com/office/drawing/2014/main" id="{8E14F499-3356-4AAA-87E3-BB9AB965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4893F1A3-88BE-4F56-81DE-00E45E433768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 Box 1">
            <a:extLst>
              <a:ext uri="{FF2B5EF4-FFF2-40B4-BE49-F238E27FC236}">
                <a16:creationId xmlns:a16="http://schemas.microsoft.com/office/drawing/2014/main" id="{BC6AB129-C198-4BC4-ABDE-846149DC8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207D1EB-D080-4A52-80ED-4F0231E6065E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ext Box 1">
            <a:extLst>
              <a:ext uri="{FF2B5EF4-FFF2-40B4-BE49-F238E27FC236}">
                <a16:creationId xmlns:a16="http://schemas.microsoft.com/office/drawing/2014/main" id="{0DC853D6-D310-41B4-AB51-6FB0D29D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6AB0CC98-5799-4A00-9EB7-BFAA8EF6ED59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ext Box 1">
            <a:extLst>
              <a:ext uri="{FF2B5EF4-FFF2-40B4-BE49-F238E27FC236}">
                <a16:creationId xmlns:a16="http://schemas.microsoft.com/office/drawing/2014/main" id="{97936051-24FA-4504-91A2-23B89264F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4FEB3BFB-4427-40D6-8BB9-82D1A13EB033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ext Box 1">
            <a:extLst>
              <a:ext uri="{FF2B5EF4-FFF2-40B4-BE49-F238E27FC236}">
                <a16:creationId xmlns:a16="http://schemas.microsoft.com/office/drawing/2014/main" id="{446953AF-E20E-4EAC-B1FB-C7B738C8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4142B5D4-11C9-470B-9D55-104A35379B5B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ext Box 1">
            <a:extLst>
              <a:ext uri="{FF2B5EF4-FFF2-40B4-BE49-F238E27FC236}">
                <a16:creationId xmlns:a16="http://schemas.microsoft.com/office/drawing/2014/main" id="{17229C46-6F9C-49C2-B355-98FA1A50D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8C602B9-8332-4C5F-A54D-53B8ECEB9B4F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ext Box 1">
            <a:extLst>
              <a:ext uri="{FF2B5EF4-FFF2-40B4-BE49-F238E27FC236}">
                <a16:creationId xmlns:a16="http://schemas.microsoft.com/office/drawing/2014/main" id="{0F6D1E0A-9BC4-43CB-9AD3-C999E3DC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11DB0FE-E164-496D-A5F0-B893A52FBA54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ext Box 1">
            <a:extLst>
              <a:ext uri="{FF2B5EF4-FFF2-40B4-BE49-F238E27FC236}">
                <a16:creationId xmlns:a16="http://schemas.microsoft.com/office/drawing/2014/main" id="{49CDAA26-9C26-4D0A-980A-66145618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1CF3A7A-7121-4FD2-936E-7E90414A904B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ext Box 1">
            <a:extLst>
              <a:ext uri="{FF2B5EF4-FFF2-40B4-BE49-F238E27FC236}">
                <a16:creationId xmlns:a16="http://schemas.microsoft.com/office/drawing/2014/main" id="{CEDE3589-4B67-41BE-9DD1-955DF0A5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CE269866-0621-47C5-A4C1-767C88BF51F8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ext Box 1">
            <a:extLst>
              <a:ext uri="{FF2B5EF4-FFF2-40B4-BE49-F238E27FC236}">
                <a16:creationId xmlns:a16="http://schemas.microsoft.com/office/drawing/2014/main" id="{A32DF4BC-1915-489D-9AA4-E0126DBB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F97E700-361F-4304-AECE-77412E65EB92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ext Box 1">
            <a:extLst>
              <a:ext uri="{FF2B5EF4-FFF2-40B4-BE49-F238E27FC236}">
                <a16:creationId xmlns:a16="http://schemas.microsoft.com/office/drawing/2014/main" id="{B023ABEA-BBC4-4F73-AF16-785A7D5E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EA4765B4-453D-4B61-ADD4-B60316609A9F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ext Box 1">
            <a:extLst>
              <a:ext uri="{FF2B5EF4-FFF2-40B4-BE49-F238E27FC236}">
                <a16:creationId xmlns:a16="http://schemas.microsoft.com/office/drawing/2014/main" id="{B2632C37-FD6C-4339-A895-8AA62243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0A2D706A-409B-41A8-B621-4F36C08313CF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ext Box 1">
            <a:extLst>
              <a:ext uri="{FF2B5EF4-FFF2-40B4-BE49-F238E27FC236}">
                <a16:creationId xmlns:a16="http://schemas.microsoft.com/office/drawing/2014/main" id="{4A586DCE-3CCC-4C8B-84F0-A0F58C9A9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6A3DB6C6-65EC-4F86-BD79-2646994F78FA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ext Box 1">
            <a:extLst>
              <a:ext uri="{FF2B5EF4-FFF2-40B4-BE49-F238E27FC236}">
                <a16:creationId xmlns:a16="http://schemas.microsoft.com/office/drawing/2014/main" id="{C0C3C94C-6DFB-4E77-8E9E-4D379193F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DCFAC611-61DE-46B2-BB51-5E0069C6F567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ext Box 1">
            <a:extLst>
              <a:ext uri="{FF2B5EF4-FFF2-40B4-BE49-F238E27FC236}">
                <a16:creationId xmlns:a16="http://schemas.microsoft.com/office/drawing/2014/main" id="{0B01160F-A6C6-4DA9-9130-10A5C86A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B3572857-3C10-4EF7-8EDE-C952A975282A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ext Box 1">
            <a:extLst>
              <a:ext uri="{FF2B5EF4-FFF2-40B4-BE49-F238E27FC236}">
                <a16:creationId xmlns:a16="http://schemas.microsoft.com/office/drawing/2014/main" id="{44DFF54C-3804-44D0-A067-CF10C256E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78FE38BE-A62D-4CF0-8ECB-B9E0AD5B912A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ext Box 1">
            <a:extLst>
              <a:ext uri="{FF2B5EF4-FFF2-40B4-BE49-F238E27FC236}">
                <a16:creationId xmlns:a16="http://schemas.microsoft.com/office/drawing/2014/main" id="{ABE81173-E062-4845-BD63-DC43F677B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30E291F2-A84D-48B2-A3D7-C5E8E4782ADA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ext Box 1">
            <a:extLst>
              <a:ext uri="{FF2B5EF4-FFF2-40B4-BE49-F238E27FC236}">
                <a16:creationId xmlns:a16="http://schemas.microsoft.com/office/drawing/2014/main" id="{70F78E6A-9628-4437-B4C6-260C271D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67C63CCC-540D-4CC2-977A-46F6FA6741CA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ext Box 1">
            <a:extLst>
              <a:ext uri="{FF2B5EF4-FFF2-40B4-BE49-F238E27FC236}">
                <a16:creationId xmlns:a16="http://schemas.microsoft.com/office/drawing/2014/main" id="{593DF117-E63C-43AB-844A-76C68298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51258A-DCC9-40F3-852A-43F2556078E7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ext Box 1">
            <a:extLst>
              <a:ext uri="{FF2B5EF4-FFF2-40B4-BE49-F238E27FC236}">
                <a16:creationId xmlns:a16="http://schemas.microsoft.com/office/drawing/2014/main" id="{48F6D94F-CF54-4512-B864-C0066A9C3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C3AAE275-C2E7-40DC-ABDC-EFA298547091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Text Box 1">
            <a:extLst>
              <a:ext uri="{FF2B5EF4-FFF2-40B4-BE49-F238E27FC236}">
                <a16:creationId xmlns:a16="http://schemas.microsoft.com/office/drawing/2014/main" id="{715646A5-75C9-4B48-ADE6-0F5CB824B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444F4D04-A16C-45CF-950F-5854FF462A8D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ext Box 1">
            <a:extLst>
              <a:ext uri="{FF2B5EF4-FFF2-40B4-BE49-F238E27FC236}">
                <a16:creationId xmlns:a16="http://schemas.microsoft.com/office/drawing/2014/main" id="{0AFE7DFD-CBF5-4B12-AB01-529BF43E2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3213"/>
            <a:ext cx="1588" cy="15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0E371E7B-673E-4B53-BA0D-F1F6BD2925A3}"/>
              </a:ext>
            </a:extLst>
          </p:cNvPr>
          <p:cNvSpPr txBox="1">
            <a:spLocks noChangeArrowheads="1"/>
          </p:cNvSpPr>
          <p:nvPr>
            <p:ph type="body"/>
          </p:nvPr>
        </p:nvSpPr>
        <p:spPr bwMode="auto">
          <a:xfrm>
            <a:off x="503238" y="4316413"/>
            <a:ext cx="5854700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6E90D-32F6-4DCC-9CB3-3232EAA327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  <a:prstGeom prst="rect">
            <a:avLst/>
          </a:prstGeom>
        </p:spPr>
        <p:txBody>
          <a:bodyPr/>
          <a:lstStyle>
            <a:lvl1pPr>
              <a:defRPr sz="2800" b="1"/>
            </a:lvl1pPr>
          </a:lstStyle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3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1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94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62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/>
          <a:lstStyle/>
          <a:p>
            <a:fld id="{70006989-6AFE-48E7-B328-1E14965E4C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B6278B8-F427-43C2-9298-F48F95401CEF}" type="datetimeFigureOut">
              <a:rPr lang="en-US" smtClean="0"/>
              <a:pPr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0006989-6AFE-48E7-B328-1E14965E4C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4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solidFill>
                  <a:srgbClr val="92D050"/>
                </a:solidFill>
              </a:rPr>
              <a:t>SubNeTTING</a:t>
            </a:r>
            <a:endParaRPr lang="en-US" sz="8000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alibri(body)"/>
              </a:rPr>
              <a:t>Dividing a network into 2 subnets requires to borrow 1 bit</a:t>
            </a:r>
          </a:p>
          <a:p>
            <a:pPr>
              <a:buNone/>
            </a:pPr>
            <a:r>
              <a:rPr lang="en-US" dirty="0">
                <a:latin typeface="Calibri(body)"/>
              </a:rPr>
              <a:t>	</a:t>
            </a:r>
          </a:p>
          <a:p>
            <a:pPr>
              <a:buNone/>
            </a:pPr>
            <a:r>
              <a:rPr lang="en-US" dirty="0">
                <a:latin typeface="Calibri(body)"/>
              </a:rPr>
              <a:t>Class C:</a:t>
            </a:r>
          </a:p>
          <a:p>
            <a:pPr>
              <a:buNone/>
            </a:pPr>
            <a:r>
              <a:rPr lang="en-US" dirty="0">
                <a:latin typeface="Calibri(body)"/>
              </a:rPr>
              <a:t>11111111.11111111.11111111.10000000(255.255.255.128)</a:t>
            </a:r>
          </a:p>
          <a:p>
            <a:pPr>
              <a:buNone/>
            </a:pPr>
            <a:r>
              <a:rPr lang="en-US" dirty="0">
                <a:latin typeface="Calibri(body)"/>
              </a:rPr>
              <a:t>					CIDR		IP address /25</a:t>
            </a:r>
          </a:p>
          <a:p>
            <a:pPr>
              <a:buNone/>
            </a:pPr>
            <a:r>
              <a:rPr lang="en-US" dirty="0">
                <a:latin typeface="Calibri(body)"/>
              </a:rPr>
              <a:t>This would allow 126 hosts per subnet</a:t>
            </a:r>
          </a:p>
          <a:p>
            <a:pPr>
              <a:buNone/>
            </a:pPr>
            <a:endParaRPr lang="en-US" dirty="0">
              <a:latin typeface="Calibri(body)"/>
            </a:endParaRPr>
          </a:p>
          <a:p>
            <a:pPr>
              <a:buNone/>
            </a:pPr>
            <a:r>
              <a:rPr lang="en-US" dirty="0">
                <a:latin typeface="Calibri(body)"/>
              </a:rPr>
              <a:t>All 1’s are reserved for broadcast ID </a:t>
            </a:r>
          </a:p>
          <a:p>
            <a:pPr>
              <a:buNone/>
            </a:pPr>
            <a:r>
              <a:rPr lang="en-US" dirty="0">
                <a:latin typeface="Calibri(body)"/>
              </a:rPr>
              <a:t>All 0’s are reserved for network ID</a:t>
            </a:r>
          </a:p>
          <a:p>
            <a:endParaRPr lang="en-US" dirty="0"/>
          </a:p>
        </p:txBody>
      </p:sp>
      <p:sp>
        <p:nvSpPr>
          <p:cNvPr id="4" name="Equal 3"/>
          <p:cNvSpPr/>
          <p:nvPr/>
        </p:nvSpPr>
        <p:spPr>
          <a:xfrm>
            <a:off x="5181600" y="3657600"/>
            <a:ext cx="457200" cy="381000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Class C Subnetting 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+mj-lt"/>
              </a:rPr>
              <a:t>	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800" dirty="0"/>
              <a:t> </a:t>
            </a:r>
          </a:p>
          <a:p>
            <a:pPr>
              <a:buNone/>
            </a:pPr>
            <a:endParaRPr lang="en-US" sz="1600" dirty="0">
              <a:latin typeface="+mj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752600"/>
          <a:ext cx="8534400" cy="3962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# of Subnets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# of Hosts/Subnet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alibri(body)"/>
                        </a:rPr>
                        <a:t>NetMask</a:t>
                      </a:r>
                      <a:endParaRPr lang="en-US" sz="1600" dirty="0">
                        <a:latin typeface="Calibri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latin typeface="Calibri(body)"/>
                        </a:rPr>
                        <a:t>4</a:t>
                      </a:r>
                      <a:r>
                        <a:rPr lang="en-US" sz="1600" baseline="30000" dirty="0">
                          <a:latin typeface="Calibri(body)"/>
                        </a:rPr>
                        <a:t>th</a:t>
                      </a:r>
                      <a:r>
                        <a:rPr lang="en-US" sz="1600" baseline="0" dirty="0">
                          <a:latin typeface="Calibri(body)"/>
                        </a:rPr>
                        <a:t> Octet</a:t>
                      </a:r>
                      <a:endParaRPr lang="en-US" sz="1600" dirty="0">
                        <a:latin typeface="Calibri(body)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CIDR 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255.255.255.128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/25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255.255.255.192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/26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255.255.255.224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11100000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/27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255.255.255.240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11110000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/28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255.255.255.248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11111000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/29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255.255.255.252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(body)"/>
                        </a:rPr>
                        <a:t>/30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1600" y="381000"/>
            <a:ext cx="3505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  <a:latin typeface="Calibri(body)"/>
              </a:rPr>
              <a:t>192.168.5.130 </a:t>
            </a:r>
            <a:r>
              <a:rPr lang="en-US" sz="2800" dirty="0">
                <a:solidFill>
                  <a:schemeClr val="accent3"/>
                </a:solidFill>
                <a:latin typeface="+mj-lt"/>
              </a:rPr>
              <a:t>/24</a:t>
            </a:r>
          </a:p>
          <a:p>
            <a:r>
              <a:rPr lang="en-US" sz="1600" dirty="0">
                <a:solidFill>
                  <a:schemeClr val="accent3"/>
                </a:solidFill>
                <a:latin typeface="+mj-lt"/>
              </a:rPr>
              <a:t>Subnet mask = 255.255.255.0</a:t>
            </a:r>
            <a:endParaRPr lang="en-US" sz="1400" dirty="0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1600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4 Subnets = 62 hosts/subnet </a:t>
            </a:r>
          </a:p>
        </p:txBody>
      </p:sp>
      <p:pic>
        <p:nvPicPr>
          <p:cNvPr id="8" name="Content Placeholder 7" descr="subnet-mask-mulriple2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57200" y="381000"/>
            <a:ext cx="4191000" cy="6067778"/>
          </a:xfrm>
        </p:spPr>
      </p:pic>
      <p:sp>
        <p:nvSpPr>
          <p:cNvPr id="10" name="TextBox 9"/>
          <p:cNvSpPr txBox="1"/>
          <p:nvPr/>
        </p:nvSpPr>
        <p:spPr>
          <a:xfrm>
            <a:off x="5105400" y="2209800"/>
            <a:ext cx="3730508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dirty="0">
                <a:latin typeface="+mj-lt"/>
              </a:rPr>
              <a:t>Borrow 2 bits from host byte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29200" y="3429000"/>
            <a:ext cx="38571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j-lt"/>
              </a:rPr>
              <a:t>Subnet A </a:t>
            </a:r>
            <a:r>
              <a:rPr lang="en-US" dirty="0">
                <a:latin typeface="+mj-lt"/>
              </a:rPr>
              <a:t>-&gt; 192.168.5.1/26</a:t>
            </a:r>
          </a:p>
          <a:p>
            <a:r>
              <a:rPr lang="en-US" dirty="0">
                <a:latin typeface="+mj-lt"/>
              </a:rPr>
              <a:t>	to 192.168.5.62/26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Subnet B </a:t>
            </a:r>
            <a:r>
              <a:rPr lang="en-US" dirty="0">
                <a:latin typeface="+mj-lt"/>
              </a:rPr>
              <a:t>-&gt; 192.168.5.65/26</a:t>
            </a:r>
          </a:p>
          <a:p>
            <a:r>
              <a:rPr lang="en-US" dirty="0">
                <a:latin typeface="+mj-lt"/>
              </a:rPr>
              <a:t>	to 192.168.5.126/26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Subnet C </a:t>
            </a:r>
            <a:r>
              <a:rPr lang="en-US" dirty="0">
                <a:latin typeface="+mj-lt"/>
              </a:rPr>
              <a:t>-&gt; 192.168.5.129/26</a:t>
            </a:r>
          </a:p>
          <a:p>
            <a:r>
              <a:rPr lang="en-US" dirty="0">
                <a:latin typeface="+mj-lt"/>
              </a:rPr>
              <a:t>	to 192.168.5.190/26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solidFill>
                  <a:srgbClr val="FF0000"/>
                </a:solidFill>
                <a:latin typeface="+mj-lt"/>
              </a:rPr>
              <a:t>Subnet D </a:t>
            </a:r>
            <a:r>
              <a:rPr lang="en-US" dirty="0">
                <a:latin typeface="+mj-lt"/>
              </a:rPr>
              <a:t>-&gt; 192.168.5.193/26</a:t>
            </a:r>
          </a:p>
          <a:p>
            <a:r>
              <a:rPr lang="en-US" dirty="0">
                <a:latin typeface="+mj-lt"/>
              </a:rPr>
              <a:t>	to 192.168.5.254/26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05400" y="1295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192.168.5.0 = Network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2514600"/>
            <a:ext cx="4009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Subnet Mask = 255.255.255.192</a:t>
            </a:r>
          </a:p>
          <a:p>
            <a:r>
              <a:rPr lang="en-US" dirty="0">
                <a:latin typeface="+mj-lt"/>
              </a:rPr>
              <a:t>	     =	/26</a:t>
            </a:r>
          </a:p>
          <a:p>
            <a:endParaRPr lang="en-US" dirty="0">
              <a:latin typeface="+mj-lt"/>
            </a:endParaRPr>
          </a:p>
        </p:txBody>
      </p:sp>
      <p:cxnSp>
        <p:nvCxnSpPr>
          <p:cNvPr id="19" name="Straight Arrow Connector 18"/>
          <p:cNvCxnSpPr>
            <a:stCxn id="3" idx="1"/>
          </p:cNvCxnSpPr>
          <p:nvPr/>
        </p:nvCxnSpPr>
        <p:spPr>
          <a:xfrm rot="10800000" flipV="1">
            <a:off x="2971800" y="765720"/>
            <a:ext cx="2209800" cy="1520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4343400" y="32766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>
            <a:off x="3505200" y="4267200"/>
            <a:ext cx="1524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2590800" y="4267200"/>
            <a:ext cx="25146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0800000">
            <a:off x="1295400" y="3505200"/>
            <a:ext cx="3733800" cy="2667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A94F2E9A-D707-412C-9F32-EA0659CD9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E28F44AF-9F4A-4A39-862F-8E282987E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first three octets of a Class C address identifies the network number.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example, 192.1.2.0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fourth octet identifies the host address on this particular network.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range of numbers for the fourth octet is 0 to 255.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CCC20F66-FC01-4708-8E3C-3D61B008B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8563C52-0354-4010-8CC2-6AF5EC4A6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Two numbers in the fourth octet are reserved and cannot be assigned to a host    (computer, printer, router, etc.)</a:t>
            </a:r>
            <a:r>
              <a:rPr lang="ar-SA" altLang="en-US"/>
              <a:t>‏</a:t>
            </a:r>
            <a:endParaRPr lang="en-GB" altLang="en-US"/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two addresses are 0 and 255.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0 identifies the network and 255 is the broadcast address for this network.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B3422E06-763D-411F-A7FB-7F37D35B58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B7393286-7C60-4CB4-AC12-1AB67997C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8625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Therefore, for network 192.1.2.0 the possible addresses are as follows: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192.1.2.0 is the major network address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192.1.2.1 to 192.1.2.254 are assignable host addresses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192.1.2.255 is the major broadcast address for this network.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5FBC8B2C-FC23-45EC-8059-F8B5EE957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5DBE26CD-CF2A-4A7F-A7C7-D4CB670C7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148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First you must determine the reason you are subnetting a network.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There are many reasons.  We will choose one.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If we put all 254 hosts on this one major network, and the bandwidth is 100 Mbps, each host will have approximately 393,700 bps of bandwidth (~394 kbps)</a:t>
            </a:r>
            <a:r>
              <a:rPr lang="ar-SA" altLang="en-US"/>
              <a:t>‏</a:t>
            </a: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01A7971B-2337-47D6-9370-BE8D40335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CF43415-2186-4B51-A6AE-036266ECE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Suppose that we wish to give 4 Mbps of bandwidth to each user,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Then we will subnet the network and put a maximum of 25 users on each subnet.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635D4FA1-4AE0-4CEA-B524-BABCE2CE4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06625D4-6C91-48C0-B0D9-EA7DFEF45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51338"/>
          </a:xfrm>
          <a:ln/>
        </p:spPr>
        <p:txBody>
          <a:bodyPr lIns="90000" tIns="46800" rIns="90000" bIns="46800"/>
          <a:lstStyle/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Aim: maximum of 25 users or hosts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Add 2 the the total number of users.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Write this chart.</a:t>
            </a:r>
          </a:p>
          <a:p>
            <a:pPr>
              <a:lnSpc>
                <a:spcPct val="81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</a:t>
            </a:r>
          </a:p>
          <a:p>
            <a:pPr>
              <a:lnSpc>
                <a:spcPct val="81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128  64  32  16  8  4  2  1</a:t>
            </a:r>
          </a:p>
          <a:p>
            <a:pPr>
              <a:lnSpc>
                <a:spcPct val="81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</a:t>
            </a:r>
          </a:p>
          <a:p>
            <a:pPr>
              <a:lnSpc>
                <a:spcPct val="81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It is the same chart we used earlier for number conversions.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C43F25B8-B0A3-4990-96A4-20FECF1B2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139EDB6D-F9C4-41E7-A671-8AF7E6A0A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1088" y="1843088"/>
            <a:ext cx="7772400" cy="4675187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Locate between which two numbers where 27 is located.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128  64  32   16  8  4  2  1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                 ^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27 is located between 16 and 32.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>
                <a:solidFill>
                  <a:srgbClr val="B80047"/>
                </a:solidFill>
              </a:rPr>
              <a:t>Note: After adding 2 to the number of workstations and the result is 4, 16, 32, 64, etc, draw the line to the right of that number.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Subnetwork</a:t>
            </a:r>
            <a:r>
              <a:rPr lang="en-US" dirty="0"/>
              <a:t>, or </a:t>
            </a:r>
            <a:r>
              <a:rPr lang="en-US" b="1" dirty="0"/>
              <a:t>subnet</a:t>
            </a:r>
            <a:r>
              <a:rPr lang="en-US" dirty="0"/>
              <a:t>, is a logically visible, distinctly addressed part of a single Internet Protocol network.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</a:t>
            </a:r>
            <a:r>
              <a:rPr lang="en-US" b="1" dirty="0"/>
              <a:t>ubnetting</a:t>
            </a:r>
            <a:r>
              <a:rPr lang="en-US" dirty="0"/>
              <a:t> is the division of a computer network into groups of computers that have a common, designated IP address routing prefix.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ADC6BA35-DC86-4184-B8D9-6AF28F5FF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3AD7A0D-6F85-43E4-AF3B-DC651A6C9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80695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Draw a line between 16 and 32 as shown.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      128  64  32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      |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 The three bits left of the vertical line will be used for the subnetwork number.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dirty="0"/>
              <a:t>    The five  bits to the right of the line will be used for the host address.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D83973EA-D481-41FC-97F4-86F73D53D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Subnetting a Class C Network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1D32F78A-8361-4865-8CCA-3A482D0C43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9788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Place 1s below the three bots to the left of the line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Place 0s below the five bits to the right of the line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</a:t>
            </a:r>
            <a:r>
              <a:rPr lang="en-GB" altLang="en-US">
                <a:solidFill>
                  <a:srgbClr val="800000"/>
                </a:solidFill>
              </a:rPr>
              <a:t>128  64  32</a:t>
            </a:r>
            <a:r>
              <a:rPr lang="en-GB" altLang="en-US"/>
              <a:t> | </a:t>
            </a:r>
            <a:r>
              <a:rPr lang="en-GB" altLang="en-US">
                <a:solidFill>
                  <a:srgbClr val="280099"/>
                </a:solidFill>
              </a:rPr>
              <a:t>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</a:t>
            </a:r>
            <a:r>
              <a:rPr lang="en-GB" altLang="en-US">
                <a:solidFill>
                  <a:srgbClr val="800000"/>
                </a:solidFill>
              </a:rPr>
              <a:t>1    1   1</a:t>
            </a:r>
            <a:r>
              <a:rPr lang="en-GB" altLang="en-US"/>
              <a:t>   |   </a:t>
            </a:r>
            <a:r>
              <a:rPr lang="en-GB" altLang="en-US">
                <a:solidFill>
                  <a:srgbClr val="280099"/>
                </a:solidFill>
              </a:rPr>
              <a:t>0  0  0  0  0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Remember, this is the fourth octet.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22772BF-207C-4484-A53E-3ED960E47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Determining the Subnet Mask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66ED118-4061-4296-B4AD-324A8BBFB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9788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default mask for a class C address is 255.255.255.0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255.255.255 identifies the part of the subnet mask used for identifying the network portion of the IP address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.0 identifies the host portion of the IP address.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16AB42F6-46D6-4DC1-9913-88AF66405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Determining the Subnet Mask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546139E9-E9C5-4983-B162-02D551E13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649788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Start by writing the first three octets for the subnet mask: 255.255.255.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Now calculate the subnet mask number for the fourth octet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</a:t>
            </a:r>
            <a:r>
              <a:rPr lang="en-GB" altLang="en-US">
                <a:solidFill>
                  <a:srgbClr val="800000"/>
                </a:solidFill>
              </a:rPr>
              <a:t>128  64  32</a:t>
            </a:r>
            <a:r>
              <a:rPr lang="en-GB" altLang="en-US"/>
              <a:t>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</a:t>
            </a:r>
            <a:r>
              <a:rPr lang="en-GB" altLang="en-US">
                <a:solidFill>
                  <a:srgbClr val="800000"/>
                </a:solidFill>
              </a:rPr>
              <a:t>1    1   1</a:t>
            </a:r>
            <a:r>
              <a:rPr lang="en-GB" altLang="en-US"/>
              <a:t>   |   0  0  0  0  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     128 + 64 + 32 = ?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AAFDDC4F-7F7B-4FF8-9672-D3CBD5FE0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0225"/>
            <a:ext cx="7772400" cy="1300163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Determining the Subnet Mask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BB6FF756-F83F-4E82-A17E-DCCBBDE9E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0988"/>
            <a:ext cx="7772400" cy="5133975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Start by writing the first three octets for the subnet mask: 255.255.255.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Now calculate the subnet mask number for the fourth octet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</a:t>
            </a:r>
            <a:r>
              <a:rPr lang="en-GB" altLang="en-US">
                <a:solidFill>
                  <a:srgbClr val="800000"/>
                </a:solidFill>
              </a:rPr>
              <a:t>128  64  32</a:t>
            </a:r>
            <a:r>
              <a:rPr lang="en-GB" altLang="en-US"/>
              <a:t>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</a:t>
            </a:r>
            <a:r>
              <a:rPr lang="en-GB" altLang="en-US">
                <a:solidFill>
                  <a:srgbClr val="800000"/>
                </a:solidFill>
              </a:rPr>
              <a:t>1    1    1</a:t>
            </a:r>
            <a:r>
              <a:rPr lang="en-GB" altLang="en-US"/>
              <a:t>  |   0  0  0  0  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   </a:t>
            </a:r>
            <a:r>
              <a:rPr lang="en-GB" altLang="en-US">
                <a:solidFill>
                  <a:srgbClr val="800000"/>
                </a:solidFill>
              </a:rPr>
              <a:t>128</a:t>
            </a:r>
            <a:r>
              <a:rPr lang="en-GB" altLang="en-US"/>
              <a:t> + </a:t>
            </a:r>
            <a:r>
              <a:rPr lang="en-GB" altLang="en-US">
                <a:solidFill>
                  <a:srgbClr val="800000"/>
                </a:solidFill>
              </a:rPr>
              <a:t>64</a:t>
            </a:r>
            <a:r>
              <a:rPr lang="en-GB" altLang="en-US"/>
              <a:t> + </a:t>
            </a:r>
            <a:r>
              <a:rPr lang="en-GB" altLang="en-US">
                <a:solidFill>
                  <a:srgbClr val="800000"/>
                </a:solidFill>
              </a:rPr>
              <a:t>32</a:t>
            </a:r>
            <a:r>
              <a:rPr lang="en-GB" altLang="en-US"/>
              <a:t> = 224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Therefore the subnet mask is 255.255.255.224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8183C9D2-1EB4-4D47-B5FA-02D73E00A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Addresses</a:t>
            </a: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42924F62-5F38-46BA-80A7-6B2E31C370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last steps.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Calculate each subnet address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Calculate the 1</a:t>
            </a:r>
            <a:r>
              <a:rPr lang="en-GB" altLang="en-US" baseline="30000"/>
              <a:t>st</a:t>
            </a:r>
            <a:r>
              <a:rPr lang="en-GB" altLang="en-US"/>
              <a:t> host address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Calculate the last host address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Calculate the broadcast address for each subnetwork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5650BA-2DAF-4385-BA8A-66502AA7C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Addresses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D446DF17-FA76-46B7-BC98-03F9CC8AEC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78325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first subnetwork address is always 0.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192.1.2.0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this example, the subnetwork address will increment by 32.  32 is the smallest part of the subnetwork address.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128  64  </a:t>
            </a:r>
            <a:r>
              <a:rPr lang="en-GB" altLang="en-US">
                <a:solidFill>
                  <a:srgbClr val="800000"/>
                </a:solidFill>
              </a:rPr>
              <a:t>32</a:t>
            </a:r>
            <a:r>
              <a:rPr lang="en-GB" altLang="en-US"/>
              <a:t>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        1    1    </a:t>
            </a:r>
            <a:r>
              <a:rPr lang="en-GB" altLang="en-US">
                <a:solidFill>
                  <a:srgbClr val="800000"/>
                </a:solidFill>
              </a:rPr>
              <a:t>1</a:t>
            </a:r>
            <a:r>
              <a:rPr lang="en-GB" altLang="en-US"/>
              <a:t>  |   0  0  0  0  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89986871-666C-4663-8539-D9764F279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Subnet Addresses</a:t>
            </a: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0ACA64C-381F-4036-B10E-B3EA91FFD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128  64  32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1    1    1  |   0  0  0  0  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Subnet Addresses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0-  192.1.2.0        4-   192.1.2.128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1-  192.1.2.32      5-   192.1.2.160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2-  192.1.2.64      6-   192.1.2.192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3-  192.1.2.96      7-   192.1.2.224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ACB54EC6-430C-4913-AD7E-EA7527BDA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43FA3B6-DEE6-419D-8686-F5A102571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first host address is always the subnet address plus 1.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example: 192.1.2.0 + 1 = 192.1.2.1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Therefore the first host address is 192.1.2.1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5C28C515-C7F0-4337-9C7D-DFB558197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E312B7D-1F55-434F-887D-590FE5239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343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128  64  32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x    x    x  |   0  0  0  0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/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0-  192.1.2.1        4-   192.1.2.129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1-  192.1.2.33      5-   192.1.2.161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2-  192.1.2.65      6-   192.1.2.193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3-  192.1.2.97      7-   192.1.2.225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a single shared network address to split it up into many smaller networks.</a:t>
            </a:r>
          </a:p>
          <a:p>
            <a:r>
              <a:rPr lang="en-US" dirty="0"/>
              <a:t>Without subnets, organizations would require many network addresses</a:t>
            </a:r>
          </a:p>
          <a:p>
            <a:pPr lvl="1"/>
            <a:r>
              <a:rPr lang="en-US" dirty="0"/>
              <a:t>Limited number of Network addresses  available</a:t>
            </a:r>
          </a:p>
          <a:p>
            <a:r>
              <a:rPr lang="en-US" dirty="0"/>
              <a:t>Alleviates traffic</a:t>
            </a:r>
          </a:p>
          <a:p>
            <a:pPr lvl="1"/>
            <a:r>
              <a:rPr lang="en-US" dirty="0"/>
              <a:t>Smaller routing tables </a:t>
            </a:r>
          </a:p>
          <a:p>
            <a:pPr lvl="1"/>
            <a:r>
              <a:rPr lang="en-US" dirty="0"/>
              <a:t>Alleviates excessive packet collision and congestion</a:t>
            </a:r>
          </a:p>
          <a:p>
            <a:r>
              <a:rPr lang="en-US" dirty="0"/>
              <a:t>Easier to manage  and solve problems </a:t>
            </a:r>
          </a:p>
          <a:p>
            <a:r>
              <a:rPr lang="en-US" dirty="0"/>
              <a:t>Better Security</a:t>
            </a:r>
          </a:p>
          <a:p>
            <a:pPr lvl="1"/>
            <a:r>
              <a:rPr lang="en-US" dirty="0"/>
              <a:t>Separating departments with highly sensitive material</a:t>
            </a:r>
          </a:p>
          <a:p>
            <a:pPr lvl="2"/>
            <a:r>
              <a:rPr lang="en-US" dirty="0"/>
              <a:t>Accounting and Administration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6F532686-B776-4CF7-9485-B48539C7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7CCF22F1-55FA-4501-A5EC-2F0FDEECC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128  64  32 | 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x     x    x  |   0  0  0  0  </a:t>
            </a:r>
            <a:r>
              <a:rPr lang="en-GB" altLang="en-US">
                <a:solidFill>
                  <a:srgbClr val="000080"/>
                </a:solidFill>
              </a:rPr>
              <a:t>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0-  192.1.2.</a:t>
            </a:r>
            <a:r>
              <a:rPr lang="en-GB" altLang="en-US">
                <a:solidFill>
                  <a:srgbClr val="000080"/>
                </a:solidFill>
              </a:rPr>
              <a:t>1</a:t>
            </a:r>
            <a:r>
              <a:rPr lang="en-GB" altLang="en-US"/>
              <a:t>        4-   192.1.2.129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1-  192.1.2.33      5-   192.1.2.161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2-  192.1.2.65      6-   192.1.2.193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3-  192.1.2.97      7-   192.1.2.225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A24F32D9-CE5C-49E4-9E41-8EB201D27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Broadcast Addresses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9B599C76-C7E5-4001-8D85-DDDE76A2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738688"/>
          </a:xfrm>
          <a:ln/>
        </p:spPr>
        <p:txBody>
          <a:bodyPr lIns="90000" tIns="46800" rIns="90000" bIns="46800"/>
          <a:lstStyle/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broadcast address is always 1 less than the next subnetwork address.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example, the broadcast address for subnet 0 can be calculated by subtracting 1 from the next subnetwork address.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192.1.2.32 – 1 = ?</a:t>
            </a:r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Therefore the broadcast address for subnet 0 is 192.1.2.32 – 1 = 192.1.2.31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9063B9B3-E488-4A4C-8739-2C90038AC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Broadcast  Addresses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E36E7D6-95AF-4B4B-9D9D-4851DE319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572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128  64  32 | </a:t>
            </a:r>
            <a:r>
              <a:rPr lang="en-GB" altLang="en-US">
                <a:solidFill>
                  <a:srgbClr val="000080"/>
                </a:solidFill>
              </a:rPr>
              <a:t>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x     x    x  |   </a:t>
            </a:r>
            <a:r>
              <a:rPr lang="en-GB" altLang="en-US">
                <a:solidFill>
                  <a:srgbClr val="000080"/>
                </a:solidFill>
              </a:rPr>
              <a:t>1  1  1  1  1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rgbClr val="000080"/>
              </a:solidFill>
            </a:endParaRP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0-  192.1.2.</a:t>
            </a:r>
            <a:r>
              <a:rPr lang="en-GB" altLang="en-US">
                <a:solidFill>
                  <a:srgbClr val="000080"/>
                </a:solidFill>
              </a:rPr>
              <a:t>31</a:t>
            </a:r>
            <a:r>
              <a:rPr lang="en-GB" altLang="en-US"/>
              <a:t>         4-   192.1.2.159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1-  192.1.2.63         5-   192.1.2.191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2-  192.1.2.95         6-   192.1.2.223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3-  192.1.2.127        7-  192.1.2.255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BB56CE7-6F05-4C6F-A040-D4BC155EF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Last Host Addresses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ED704CE2-7738-4AD3-8A45-AAE21DEA8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8975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last set of addresses to calculate are the the last available host addresses.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Using the broadcast address for each subnetwork, subtract 1 to obtain the last host address.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For example:  broadcast address for subnet 0 is 192.1.2.31</a:t>
            </a:r>
          </a:p>
          <a:p>
            <a:pPr>
              <a:lnSpc>
                <a:spcPct val="88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The last host address is 192.1.2.30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CA86F138-0775-4D2A-AD72-2841B1261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Last Host Addresses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3E97A1E-DCE6-4462-A156-720338968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8006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128  64  32 | </a:t>
            </a:r>
            <a:r>
              <a:rPr lang="en-GB" altLang="en-US">
                <a:solidFill>
                  <a:srgbClr val="000080"/>
                </a:solidFill>
              </a:rPr>
              <a:t>16  8  4  2  1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           x     x    x  |   </a:t>
            </a:r>
            <a:r>
              <a:rPr lang="en-GB" altLang="en-US">
                <a:solidFill>
                  <a:srgbClr val="000080"/>
                </a:solidFill>
              </a:rPr>
              <a:t>1  1  1  1  0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altLang="en-US">
              <a:solidFill>
                <a:srgbClr val="000080"/>
              </a:solidFill>
            </a:endParaRP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1</a:t>
            </a:r>
            <a:r>
              <a:rPr lang="en-GB" altLang="en-US" baseline="30000"/>
              <a:t>st</a:t>
            </a:r>
            <a:r>
              <a:rPr lang="en-GB" altLang="en-US"/>
              <a:t> host Addresses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0-  192.1.2.</a:t>
            </a:r>
            <a:r>
              <a:rPr lang="en-GB" altLang="en-US">
                <a:solidFill>
                  <a:srgbClr val="000080"/>
                </a:solidFill>
              </a:rPr>
              <a:t>30</a:t>
            </a:r>
            <a:r>
              <a:rPr lang="en-GB" altLang="en-US"/>
              <a:t>        4-   192.1.2.158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1-  192.1.2.62        5-   192.1.2.190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2-  192.1.2.94        6-   192.1.2.222</a:t>
            </a:r>
          </a:p>
          <a:p>
            <a:pPr>
              <a:lnSpc>
                <a:spcPct val="88000"/>
              </a:lnSpc>
              <a:buFont typeface="Times New Roman" panose="02020603050405020304" pitchFamily="18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  3-  192.1.2.126      7-   192.1.2.254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Doesn’t allocate IP address proportionately per subnet</a:t>
            </a:r>
          </a:p>
          <a:p>
            <a:r>
              <a:rPr lang="en-US" dirty="0"/>
              <a:t>Limited by the number of IP address</a:t>
            </a:r>
          </a:p>
          <a:p>
            <a:r>
              <a:rPr lang="en-US" dirty="0"/>
              <a:t>Need to buy hardware such as routers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pPr>
              <a:buNone/>
            </a:pPr>
            <a:r>
              <a:rPr lang="en-US" dirty="0"/>
              <a:t>Anywhere a large group of computers are located.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subnet-mask-singl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9200" y="2667000"/>
            <a:ext cx="2443699" cy="3965068"/>
          </a:xfrm>
          <a:prstGeom prst="rect">
            <a:avLst/>
          </a:prstGeom>
        </p:spPr>
      </p:pic>
      <p:pic>
        <p:nvPicPr>
          <p:cNvPr id="5" name="Picture 4" descr="subnet-mask-mulrip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5400" y="2590800"/>
            <a:ext cx="2776294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IP Addressing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Class A </a:t>
            </a:r>
            <a:r>
              <a:rPr lang="en-US" dirty="0">
                <a:latin typeface="+mj-lt"/>
              </a:rPr>
              <a:t>- 0nnnnnnn.hhhhhhhh.hhhhhhhh.hhhhhhhh</a:t>
            </a:r>
          </a:p>
          <a:p>
            <a:pPr>
              <a:buNone/>
            </a:pPr>
            <a:r>
              <a:rPr lang="en-US" dirty="0">
                <a:latin typeface="+mj-lt"/>
              </a:rPr>
              <a:t>Initial byte = 0-127 (7 bits)  </a:t>
            </a:r>
          </a:p>
          <a:p>
            <a:pPr>
              <a:buNone/>
            </a:pPr>
            <a:r>
              <a:rPr lang="en-US" dirty="0">
                <a:latin typeface="+mj-lt"/>
              </a:rPr>
              <a:t>1.0.0.0 – 127.255.255.255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Class B </a:t>
            </a:r>
            <a:r>
              <a:rPr lang="en-US" dirty="0">
                <a:latin typeface="+mj-lt"/>
              </a:rPr>
              <a:t>- </a:t>
            </a:r>
            <a:r>
              <a:rPr lang="en-US" dirty="0">
                <a:latin typeface="Calibri(body)"/>
              </a:rPr>
              <a:t>10nnnnnn.nnnnnnnn.hhhhhhhh.hhhhhhhh</a:t>
            </a:r>
          </a:p>
          <a:p>
            <a:pPr>
              <a:buNone/>
            </a:pPr>
            <a:r>
              <a:rPr lang="en-US" dirty="0">
                <a:latin typeface="+mj-lt"/>
              </a:rPr>
              <a:t>Initial byte = 128-191 (14 bits) </a:t>
            </a:r>
          </a:p>
          <a:p>
            <a:pPr>
              <a:buNone/>
            </a:pPr>
            <a:r>
              <a:rPr lang="en-US" dirty="0">
                <a:latin typeface="+mj-lt"/>
              </a:rPr>
              <a:t>128.0.0.0 – 191.255.255.255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Class C </a:t>
            </a:r>
            <a:r>
              <a:rPr lang="en-US" dirty="0">
                <a:latin typeface="+mj-lt"/>
              </a:rPr>
              <a:t>- 100nnnnn.nnnnnnnn.nnnnnnnn.hhhhhhhh</a:t>
            </a:r>
          </a:p>
          <a:p>
            <a:pPr>
              <a:buNone/>
            </a:pPr>
            <a:r>
              <a:rPr lang="en-US" dirty="0">
                <a:latin typeface="+mj-lt"/>
              </a:rPr>
              <a:t>Initial byte = 192-223 (21 bits)  </a:t>
            </a:r>
          </a:p>
          <a:p>
            <a:pPr>
              <a:buNone/>
            </a:pPr>
            <a:r>
              <a:rPr lang="en-US" dirty="0">
                <a:latin typeface="+mj-lt"/>
              </a:rPr>
              <a:t>192.0.0.0 – 223.255.255.255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pPr>
              <a:buNone/>
            </a:pPr>
            <a:r>
              <a:rPr lang="en-US" dirty="0">
                <a:latin typeface="+mj-lt"/>
              </a:rPr>
              <a:t>n = network address		h = host address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Subnetting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Calibri(body)"/>
              </a:rPr>
              <a:t>Every IP address has  a Subnet Mask.</a:t>
            </a:r>
          </a:p>
          <a:p>
            <a:pPr>
              <a:buNone/>
            </a:pPr>
            <a:endParaRPr lang="en-US" dirty="0">
              <a:latin typeface="Calibri(body)"/>
            </a:endParaRPr>
          </a:p>
          <a:p>
            <a:pPr>
              <a:buNone/>
            </a:pPr>
            <a:r>
              <a:rPr lang="en-US" dirty="0">
                <a:latin typeface="Calibri(body)"/>
              </a:rPr>
              <a:t>172.16.25.2  255.255.0.0</a:t>
            </a:r>
          </a:p>
          <a:p>
            <a:pPr>
              <a:buNone/>
            </a:pPr>
            <a:endParaRPr lang="en-US" dirty="0">
              <a:latin typeface="Calibri(body)"/>
            </a:endParaRPr>
          </a:p>
          <a:p>
            <a:pPr>
              <a:buNone/>
            </a:pPr>
            <a:r>
              <a:rPr lang="en-US" dirty="0">
                <a:latin typeface="Calibri(body)"/>
              </a:rPr>
              <a:t>Classless Interdomain Routing(CIDR) </a:t>
            </a:r>
          </a:p>
          <a:p>
            <a:pPr>
              <a:buNone/>
            </a:pPr>
            <a:endParaRPr lang="en-US" dirty="0">
              <a:latin typeface="Calibri(body)"/>
            </a:endParaRPr>
          </a:p>
          <a:p>
            <a:pPr>
              <a:buNone/>
            </a:pPr>
            <a:r>
              <a:rPr lang="en-US" dirty="0">
                <a:latin typeface="Calibri(body)"/>
              </a:rPr>
              <a:t>172.16.25.2 /16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+mj-lt"/>
              </a:rPr>
              <a:t>Determines the way an IP address is split into network and hosts portions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Class A </a:t>
            </a:r>
            <a:r>
              <a:rPr lang="en-US" dirty="0">
                <a:latin typeface="+mj-lt"/>
              </a:rPr>
              <a:t>- 0nnnnnnn.hhhhhhhh.hhhhhhhh.hhhhhhhh</a:t>
            </a:r>
          </a:p>
          <a:p>
            <a:pPr>
              <a:buNone/>
            </a:pPr>
            <a:r>
              <a:rPr lang="en-US" dirty="0">
                <a:latin typeface="+mj-lt"/>
              </a:rPr>
              <a:t>Subnet Mask = 255.0.0.0       IP Address /8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Class B </a:t>
            </a:r>
            <a:r>
              <a:rPr lang="en-US" dirty="0">
                <a:latin typeface="+mj-lt"/>
              </a:rPr>
              <a:t>- 10nnnnnn.nnnnnnnn.hhhhhhhh.hhhhhhhh</a:t>
            </a:r>
          </a:p>
          <a:p>
            <a:pPr>
              <a:buNone/>
            </a:pPr>
            <a:r>
              <a:rPr lang="en-US" dirty="0">
                <a:latin typeface="+mj-lt"/>
              </a:rPr>
              <a:t>Subnet Mask = 255.255.0.0     	IP Address /16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+mj-lt"/>
              </a:rPr>
              <a:t>Class C </a:t>
            </a:r>
            <a:r>
              <a:rPr lang="en-US" dirty="0">
                <a:latin typeface="+mj-lt"/>
              </a:rPr>
              <a:t>- 100nnnnn.nnnnnnnn.nnnnnnnn.hhhhhhhh</a:t>
            </a:r>
          </a:p>
          <a:p>
            <a:pPr>
              <a:buNone/>
            </a:pPr>
            <a:r>
              <a:rPr lang="en-US" dirty="0">
                <a:latin typeface="+mj-lt"/>
              </a:rPr>
              <a:t>Subnet Mask = 255.255.255.0   	 IP Address /24</a:t>
            </a:r>
          </a:p>
          <a:p>
            <a:endParaRPr lang="en-US" dirty="0"/>
          </a:p>
        </p:txBody>
      </p:sp>
      <p:sp>
        <p:nvSpPr>
          <p:cNvPr id="6" name="Equal 5"/>
          <p:cNvSpPr/>
          <p:nvPr/>
        </p:nvSpPr>
        <p:spPr>
          <a:xfrm>
            <a:off x="2819400" y="3238500"/>
            <a:ext cx="457200" cy="381000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Equal 6"/>
          <p:cNvSpPr/>
          <p:nvPr/>
        </p:nvSpPr>
        <p:spPr>
          <a:xfrm>
            <a:off x="2971800" y="4366804"/>
            <a:ext cx="457200" cy="381000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Equal 7"/>
          <p:cNvSpPr/>
          <p:nvPr/>
        </p:nvSpPr>
        <p:spPr>
          <a:xfrm>
            <a:off x="3124200" y="5495108"/>
            <a:ext cx="457200" cy="381000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SubNetted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The network portion of the address is extended by splitting up the host number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Borrowing 1 or more bits from the host bit portion</a:t>
            </a:r>
          </a:p>
          <a:p>
            <a:pPr>
              <a:buNone/>
            </a:pPr>
            <a:endParaRPr lang="en-US" dirty="0">
              <a:latin typeface="+mj-lt"/>
            </a:endParaRPr>
          </a:p>
          <a:p>
            <a:pPr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 descr="434px-Subnetting_operation_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00200" y="2800350"/>
            <a:ext cx="5294229" cy="13906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840</TotalTime>
  <Words>1489</Words>
  <Application>Microsoft Office PowerPoint</Application>
  <PresentationFormat>On-screen Show (4:3)</PresentationFormat>
  <Paragraphs>280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Calibri</vt:lpstr>
      <vt:lpstr>Calibri(body)</vt:lpstr>
      <vt:lpstr>Rockwell</vt:lpstr>
      <vt:lpstr>Rockwell Condensed</vt:lpstr>
      <vt:lpstr>Times New Roman</vt:lpstr>
      <vt:lpstr>Wingdings</vt:lpstr>
      <vt:lpstr>Wood Type</vt:lpstr>
      <vt:lpstr>SubNeTTING</vt:lpstr>
      <vt:lpstr>Definition</vt:lpstr>
      <vt:lpstr>Advantages </vt:lpstr>
      <vt:lpstr>Disadvantages</vt:lpstr>
      <vt:lpstr>Subnet Applications</vt:lpstr>
      <vt:lpstr>IP Addressing Classes</vt:lpstr>
      <vt:lpstr>Subnetting Your Network</vt:lpstr>
      <vt:lpstr>Subnet Mask</vt:lpstr>
      <vt:lpstr>SubNetted Networks</vt:lpstr>
      <vt:lpstr>Example:</vt:lpstr>
      <vt:lpstr>Class C Subnetting  </vt:lpstr>
      <vt:lpstr>PowerPoint Presentation</vt:lpstr>
      <vt:lpstr>Subnetting a Class C Network</vt:lpstr>
      <vt:lpstr>Subnetting a Class C Network</vt:lpstr>
      <vt:lpstr>Subnetting a Class C Network</vt:lpstr>
      <vt:lpstr>Subnetting a Class C Network</vt:lpstr>
      <vt:lpstr>Subnetting a Class C Network</vt:lpstr>
      <vt:lpstr>Subnetting a Class C Network</vt:lpstr>
      <vt:lpstr>Subnetting a Class C Network</vt:lpstr>
      <vt:lpstr>Subnetting a Class C Network</vt:lpstr>
      <vt:lpstr>Subnetting a Class C Network</vt:lpstr>
      <vt:lpstr>Determining the Subnet Mask</vt:lpstr>
      <vt:lpstr>Determining the Subnet Mask</vt:lpstr>
      <vt:lpstr>Determining the Subnet Mask</vt:lpstr>
      <vt:lpstr>Addresses</vt:lpstr>
      <vt:lpstr>Addresses</vt:lpstr>
      <vt:lpstr>Subnet Addresses</vt:lpstr>
      <vt:lpstr>1st Host Addresses</vt:lpstr>
      <vt:lpstr>1st Host Addresses</vt:lpstr>
      <vt:lpstr>1st Host Addresses</vt:lpstr>
      <vt:lpstr>Broadcast Addresses</vt:lpstr>
      <vt:lpstr>Broadcast  Addresses</vt:lpstr>
      <vt:lpstr>Last Host Addresses</vt:lpstr>
      <vt:lpstr>Last Host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SubNetwork and  IP addressing</dc:title>
  <dc:creator>Kate</dc:creator>
  <cp:lastModifiedBy>parshuram Sharma</cp:lastModifiedBy>
  <cp:revision>20</cp:revision>
  <dcterms:created xsi:type="dcterms:W3CDTF">2010-04-19T03:04:14Z</dcterms:created>
  <dcterms:modified xsi:type="dcterms:W3CDTF">2019-07-29T15:26:32Z</dcterms:modified>
</cp:coreProperties>
</file>