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57" r:id="rId8"/>
    <p:sldId id="269" r:id="rId9"/>
    <p:sldId id="264" r:id="rId10"/>
    <p:sldId id="267" r:id="rId11"/>
    <p:sldId id="265" r:id="rId12"/>
    <p:sldId id="266" r:id="rId13"/>
    <p:sldId id="268"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ADB4-B4DD-447C-89A3-18BF556355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8B3352-19E8-4DD6-B570-E94683231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B25F8C-87F0-4343-A537-EB914B2336CC}"/>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5" name="Footer Placeholder 4">
            <a:extLst>
              <a:ext uri="{FF2B5EF4-FFF2-40B4-BE49-F238E27FC236}">
                <a16:creationId xmlns:a16="http://schemas.microsoft.com/office/drawing/2014/main" id="{AA1AEBF1-47B4-4EEC-BD08-782AA4698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A0540-88B6-42BD-A8FC-22245C518351}"/>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3018370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0CBA-B029-40D3-A84E-560998367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5F934C-2672-4B3A-B2D9-C61723BBBF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E2721-5A7E-48B4-92A1-234B4A4E85E1}"/>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5" name="Footer Placeholder 4">
            <a:extLst>
              <a:ext uri="{FF2B5EF4-FFF2-40B4-BE49-F238E27FC236}">
                <a16:creationId xmlns:a16="http://schemas.microsoft.com/office/drawing/2014/main" id="{D4CA46A6-3772-42C8-BE01-04EEFAC57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AAEF9-1AE8-41FF-97C3-D190A05139AA}"/>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344471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2FBA7-B15E-4053-AC6E-AB37B1BB26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135B5F-1E2D-4FB4-A1A4-6D12527A8F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77948-0B44-48D3-8357-657774BDED5E}"/>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5" name="Footer Placeholder 4">
            <a:extLst>
              <a:ext uri="{FF2B5EF4-FFF2-40B4-BE49-F238E27FC236}">
                <a16:creationId xmlns:a16="http://schemas.microsoft.com/office/drawing/2014/main" id="{D596D3FD-58D1-4435-9334-249A0609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11550-0006-4C51-963A-6BC769435078}"/>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127482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69EE-AB52-429A-9F60-5393101EC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91427-8919-4163-BB03-EA6A77FB5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3173C-990E-401F-8CA4-D23BD5AFD8B0}"/>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5" name="Footer Placeholder 4">
            <a:extLst>
              <a:ext uri="{FF2B5EF4-FFF2-40B4-BE49-F238E27FC236}">
                <a16:creationId xmlns:a16="http://schemas.microsoft.com/office/drawing/2014/main" id="{B6CEFEB4-D33B-4917-A75B-95411AAA3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1C1FF-48A9-4FEB-91FD-73AC2A2FADB8}"/>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377797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C89E-59C1-4970-A2E3-CF39142FD6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85861E-6611-4C9A-B605-C67C986F1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6AFF1-52C3-4E2A-9630-2D4ACD121706}"/>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5" name="Footer Placeholder 4">
            <a:extLst>
              <a:ext uri="{FF2B5EF4-FFF2-40B4-BE49-F238E27FC236}">
                <a16:creationId xmlns:a16="http://schemas.microsoft.com/office/drawing/2014/main" id="{020AA9E3-2771-45AB-98BF-A20308CD1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4F8C7-19FA-46C6-A3B5-2452017A8C10}"/>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274724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6A86-A744-4641-B148-28D837FFD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3E3D32-F4F9-4990-AF18-F55660537E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83A1B0-34C7-4A12-B195-7589461322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ADC4AF-5779-4FEF-B6E3-A8077213DBC4}"/>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6" name="Footer Placeholder 5">
            <a:extLst>
              <a:ext uri="{FF2B5EF4-FFF2-40B4-BE49-F238E27FC236}">
                <a16:creationId xmlns:a16="http://schemas.microsoft.com/office/drawing/2014/main" id="{1F44721C-ADC9-4B1A-90ED-D7A2DD6E9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11C04-EFDD-41E8-B08D-3838ACEE5879}"/>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265418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1FED-3FB7-4E25-85E6-2F677FBC48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C27063-C299-42FE-9F90-E0F2F2E3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4632D-4863-4010-8AA7-E75F9CEE8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3E9E0F-2296-4264-A31C-151A8C78F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A4BE3-E102-4F6D-8C07-48F9A0FF2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4CA36-B083-487A-92C7-097C5F8A2C00}"/>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8" name="Footer Placeholder 7">
            <a:extLst>
              <a:ext uri="{FF2B5EF4-FFF2-40B4-BE49-F238E27FC236}">
                <a16:creationId xmlns:a16="http://schemas.microsoft.com/office/drawing/2014/main" id="{13947A80-BB94-45CF-B17E-33A3C5491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DC5D99-1F31-4D6E-B74A-82CE686CC15D}"/>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108055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739A-685D-4739-8DB7-608346999F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2454D-2E21-408C-B5BE-2F12E95E200D}"/>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4" name="Footer Placeholder 3">
            <a:extLst>
              <a:ext uri="{FF2B5EF4-FFF2-40B4-BE49-F238E27FC236}">
                <a16:creationId xmlns:a16="http://schemas.microsoft.com/office/drawing/2014/main" id="{0F7495B5-1444-4874-88DB-08AAF8934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6FB4B7-B865-4788-B2D2-B19902FF2D26}"/>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1364917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D4AE2-898A-45DD-86C3-DB7E67EF1885}"/>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3" name="Footer Placeholder 2">
            <a:extLst>
              <a:ext uri="{FF2B5EF4-FFF2-40B4-BE49-F238E27FC236}">
                <a16:creationId xmlns:a16="http://schemas.microsoft.com/office/drawing/2014/main" id="{FB634BA3-A5F2-4E9F-977E-204101C9C5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6552FE-5714-4E11-ACCB-297BDDF796DE}"/>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1008853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59D8-6542-4982-9F6B-1D3C26704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B034BF-A873-4015-A1B9-BC6780710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519AE-8654-407A-9F02-4C2C8E480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0AADE-02F1-45C2-9460-84A8C5F1ED2C}"/>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6" name="Footer Placeholder 5">
            <a:extLst>
              <a:ext uri="{FF2B5EF4-FFF2-40B4-BE49-F238E27FC236}">
                <a16:creationId xmlns:a16="http://schemas.microsoft.com/office/drawing/2014/main" id="{31637554-A6CE-4408-B3CC-29450BC3B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9E67D-5D8D-4931-8FBD-C437BFB4314D}"/>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109886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0E23-BC08-4D06-AC61-F026D291D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1FCB50-01DC-42E1-9458-D7D9C2306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607A1B-4848-44DD-B36F-566913D1E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6BA95-CAD6-40D0-924C-DE0D7F1C4242}"/>
              </a:ext>
            </a:extLst>
          </p:cNvPr>
          <p:cNvSpPr>
            <a:spLocks noGrp="1"/>
          </p:cNvSpPr>
          <p:nvPr>
            <p:ph type="dt" sz="half" idx="10"/>
          </p:nvPr>
        </p:nvSpPr>
        <p:spPr/>
        <p:txBody>
          <a:bodyPr/>
          <a:lstStyle/>
          <a:p>
            <a:fld id="{CBF7FD12-8C0F-4436-9255-8036F4915D89}" type="datetimeFigureOut">
              <a:rPr lang="en-US" smtClean="0"/>
              <a:t>8/6/2019</a:t>
            </a:fld>
            <a:endParaRPr lang="en-US"/>
          </a:p>
        </p:txBody>
      </p:sp>
      <p:sp>
        <p:nvSpPr>
          <p:cNvPr id="6" name="Footer Placeholder 5">
            <a:extLst>
              <a:ext uri="{FF2B5EF4-FFF2-40B4-BE49-F238E27FC236}">
                <a16:creationId xmlns:a16="http://schemas.microsoft.com/office/drawing/2014/main" id="{44C12D05-0254-4537-A520-CAC6A1E0A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1DD6B-2590-4306-96AE-5286DA29CC42}"/>
              </a:ext>
            </a:extLst>
          </p:cNvPr>
          <p:cNvSpPr>
            <a:spLocks noGrp="1"/>
          </p:cNvSpPr>
          <p:nvPr>
            <p:ph type="sldNum" sz="quarter" idx="12"/>
          </p:nvPr>
        </p:nvSpPr>
        <p:spPr/>
        <p:txBody>
          <a:bodyPr/>
          <a:lstStyle/>
          <a:p>
            <a:fld id="{6ABB310F-7CA1-41B0-B608-F87F40DEA22A}" type="slidenum">
              <a:rPr lang="en-US" smtClean="0"/>
              <a:t>‹#›</a:t>
            </a:fld>
            <a:endParaRPr lang="en-US"/>
          </a:p>
        </p:txBody>
      </p:sp>
    </p:spTree>
    <p:extLst>
      <p:ext uri="{BB962C8B-B14F-4D97-AF65-F5344CB8AC3E}">
        <p14:creationId xmlns:p14="http://schemas.microsoft.com/office/powerpoint/2010/main" val="119326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22FB1-A6C0-4733-9B60-06B3AF539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EA6489-1CB9-4588-9023-C16126A0B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7CDE8-199E-4120-8090-C5DF16467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CBF7FD12-8C0F-4436-9255-8036F4915D89}" type="datetimeFigureOut">
              <a:rPr lang="en-US" smtClean="0"/>
              <a:pPr/>
              <a:t>8/6/2019</a:t>
            </a:fld>
            <a:endParaRPr lang="en-US"/>
          </a:p>
        </p:txBody>
      </p:sp>
      <p:sp>
        <p:nvSpPr>
          <p:cNvPr id="5" name="Footer Placeholder 4">
            <a:extLst>
              <a:ext uri="{FF2B5EF4-FFF2-40B4-BE49-F238E27FC236}">
                <a16:creationId xmlns:a16="http://schemas.microsoft.com/office/drawing/2014/main" id="{23B07034-245C-4DB1-B5AC-7C14C87D2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36C30547-9CEB-486C-90EB-51112E4E7C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6ABB310F-7CA1-41B0-B608-F87F40DEA22A}" type="slidenum">
              <a:rPr lang="en-US" smtClean="0"/>
              <a:pPr/>
              <a:t>‹#›</a:t>
            </a:fld>
            <a:endParaRPr lang="en-US"/>
          </a:p>
        </p:txBody>
      </p:sp>
    </p:spTree>
    <p:extLst>
      <p:ext uri="{BB962C8B-B14F-4D97-AF65-F5344CB8AC3E}">
        <p14:creationId xmlns:p14="http://schemas.microsoft.com/office/powerpoint/2010/main" val="92558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computer-network-tcp-ip-model" TargetMode="External"/><Relationship Id="rId2" Type="http://schemas.openxmlformats.org/officeDocument/2006/relationships/hyperlink" Target="https://www.tutorialspoint.com/data_communication_computer_network/transmission_control_protocol.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5D00-CE3F-4E01-9F05-04C3F5E33704}"/>
              </a:ext>
            </a:extLst>
          </p:cNvPr>
          <p:cNvSpPr>
            <a:spLocks noGrp="1"/>
          </p:cNvSpPr>
          <p:nvPr>
            <p:ph type="ctrTitle"/>
          </p:nvPr>
        </p:nvSpPr>
        <p:spPr>
          <a:xfrm>
            <a:off x="1524000" y="2300374"/>
            <a:ext cx="9144000" cy="2387600"/>
          </a:xfrm>
        </p:spPr>
        <p:txBody>
          <a:bodyPr>
            <a:normAutofit/>
          </a:bodyPr>
          <a:lstStyle/>
          <a:p>
            <a:r>
              <a:rPr lang="en-US" dirty="0"/>
              <a:t>TCP/IP and UDP</a:t>
            </a:r>
            <a:br>
              <a:rPr lang="en-US" dirty="0"/>
            </a:br>
            <a:br>
              <a:rPr lang="en-US" dirty="0"/>
            </a:br>
            <a:r>
              <a:rPr lang="en-US" sz="2000" dirty="0"/>
              <a:t>- </a:t>
            </a:r>
            <a:r>
              <a:rPr lang="en-US" sz="2000" dirty="0" err="1"/>
              <a:t>Parshu</a:t>
            </a:r>
            <a:r>
              <a:rPr lang="en-US" sz="2000" dirty="0"/>
              <a:t> Ram Sharma</a:t>
            </a:r>
            <a:endParaRPr lang="en-US" dirty="0"/>
          </a:p>
        </p:txBody>
      </p:sp>
    </p:spTree>
    <p:extLst>
      <p:ext uri="{BB962C8B-B14F-4D97-AF65-F5344CB8AC3E}">
        <p14:creationId xmlns:p14="http://schemas.microsoft.com/office/powerpoint/2010/main" val="19139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9EFB1-505A-4226-AE8C-49E961B2C844}"/>
              </a:ext>
            </a:extLst>
          </p:cNvPr>
          <p:cNvSpPr>
            <a:spLocks noGrp="1"/>
          </p:cNvSpPr>
          <p:nvPr>
            <p:ph idx="1"/>
          </p:nvPr>
        </p:nvSpPr>
        <p:spPr>
          <a:xfrm>
            <a:off x="838199" y="790830"/>
            <a:ext cx="10974859" cy="5984789"/>
          </a:xfrm>
        </p:spPr>
        <p:txBody>
          <a:bodyPr>
            <a:normAutofit lnSpcReduction="10000"/>
          </a:bodyPr>
          <a:lstStyle/>
          <a:p>
            <a:pPr lvl="1"/>
            <a:r>
              <a:rPr lang="en-US" sz="3200" b="1" dirty="0"/>
              <a:t>Fragmentation and Reassembly:</a:t>
            </a:r>
            <a:r>
              <a:rPr lang="en-US" sz="3200" dirty="0"/>
              <a:t> The limit imposed on the size of the IP datagram by data link layer protocol is known as Maximum Transmission unit (MTU). If the size of IP datagram is greater than the MTU unit, then the IP protocol splits the datagram into smaller units so that they can travel over the local network. Fragmentation can be done by the sender or intermediate router. At the receiver side, all the fragments are reassembled to form an original message.</a:t>
            </a:r>
          </a:p>
          <a:p>
            <a:pPr lvl="1"/>
            <a:r>
              <a:rPr lang="en-US" sz="3200" b="1" dirty="0"/>
              <a:t>Routing:</a:t>
            </a:r>
            <a:r>
              <a:rPr lang="en-US" sz="3200" dirty="0"/>
              <a:t> When IP datagram is sent over the same local network such as LAN, MAN, WAN, it is known as direct delivery. When source and destination are on the distant network, then the IP datagram is sent indirectly. This can be accomplished by routing the IP datagram through various devices such as routers.</a:t>
            </a:r>
          </a:p>
        </p:txBody>
      </p:sp>
    </p:spTree>
    <p:extLst>
      <p:ext uri="{BB962C8B-B14F-4D97-AF65-F5344CB8AC3E}">
        <p14:creationId xmlns:p14="http://schemas.microsoft.com/office/powerpoint/2010/main" val="181528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65A12-A66C-47E3-A4D1-B53CD327C44D}"/>
              </a:ext>
            </a:extLst>
          </p:cNvPr>
          <p:cNvSpPr>
            <a:spLocks noGrp="1"/>
          </p:cNvSpPr>
          <p:nvPr>
            <p:ph idx="1"/>
          </p:nvPr>
        </p:nvSpPr>
        <p:spPr>
          <a:xfrm>
            <a:off x="838200" y="642551"/>
            <a:ext cx="11057238" cy="5988908"/>
          </a:xfrm>
        </p:spPr>
        <p:txBody>
          <a:bodyPr>
            <a:normAutofit fontScale="92500" lnSpcReduction="10000"/>
          </a:bodyPr>
          <a:lstStyle/>
          <a:p>
            <a:pPr marL="0" indent="0">
              <a:buNone/>
            </a:pPr>
            <a:r>
              <a:rPr lang="en-US" sz="3600" b="1" dirty="0"/>
              <a:t>ARP Protocol</a:t>
            </a:r>
            <a:endParaRPr lang="en-US" sz="3600" dirty="0"/>
          </a:p>
          <a:p>
            <a:r>
              <a:rPr lang="en-US" sz="3600" dirty="0"/>
              <a:t>ARP stands for </a:t>
            </a:r>
            <a:r>
              <a:rPr lang="en-US" sz="3600" b="1" dirty="0"/>
              <a:t>Address Resolution Protocol</a:t>
            </a:r>
            <a:r>
              <a:rPr lang="en-US" sz="3600" dirty="0"/>
              <a:t>.</a:t>
            </a:r>
          </a:p>
          <a:p>
            <a:r>
              <a:rPr lang="en-US" sz="3600" dirty="0"/>
              <a:t>ARP is a network layer protocol which is used to find the physical address from the IP address.</a:t>
            </a:r>
          </a:p>
          <a:p>
            <a:r>
              <a:rPr lang="en-US" sz="3600" b="1" dirty="0"/>
              <a:t>The two terms are mainly associated with the ARP Protocol:</a:t>
            </a:r>
            <a:endParaRPr lang="en-US" sz="3600" dirty="0"/>
          </a:p>
          <a:p>
            <a:pPr lvl="1"/>
            <a:r>
              <a:rPr lang="en-US" sz="3200" b="1" dirty="0"/>
              <a:t>ARP request:</a:t>
            </a:r>
            <a:r>
              <a:rPr lang="en-US" sz="3200" dirty="0"/>
              <a:t> When a sender wants to know the physical address of the device, it broadcasts the ARP request to the network.</a:t>
            </a:r>
          </a:p>
          <a:p>
            <a:pPr lvl="1"/>
            <a:r>
              <a:rPr lang="en-US" sz="3200" b="1" dirty="0"/>
              <a:t>ARP reply:</a:t>
            </a:r>
            <a:r>
              <a:rPr lang="en-US" sz="3200" dirty="0"/>
              <a:t> Every device attached to the network will accept the ARP request and process the request, but only recipient recognize the IP address and sends back its physical address in the form of ARP reply. The recipient adds the physical address both to its cache memory and to the datagram header</a:t>
            </a:r>
            <a:endParaRPr lang="en-US" sz="3600" dirty="0"/>
          </a:p>
        </p:txBody>
      </p:sp>
    </p:spTree>
    <p:extLst>
      <p:ext uri="{BB962C8B-B14F-4D97-AF65-F5344CB8AC3E}">
        <p14:creationId xmlns:p14="http://schemas.microsoft.com/office/powerpoint/2010/main" val="340335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E5AA-ADC3-4E77-91D6-496442098DE2}"/>
              </a:ext>
            </a:extLst>
          </p:cNvPr>
          <p:cNvSpPr>
            <a:spLocks noGrp="1"/>
          </p:cNvSpPr>
          <p:nvPr>
            <p:ph type="title"/>
          </p:nvPr>
        </p:nvSpPr>
        <p:spPr>
          <a:xfrm>
            <a:off x="838200" y="262237"/>
            <a:ext cx="10515600" cy="837599"/>
          </a:xfrm>
        </p:spPr>
        <p:txBody>
          <a:bodyPr/>
          <a:lstStyle/>
          <a:p>
            <a:pPr algn="ctr"/>
            <a:r>
              <a:rPr lang="en-US" b="1" dirty="0"/>
              <a:t>ICMP Protocol</a:t>
            </a:r>
            <a:endParaRPr lang="en-US" dirty="0"/>
          </a:p>
        </p:txBody>
      </p:sp>
      <p:sp>
        <p:nvSpPr>
          <p:cNvPr id="3" name="Content Placeholder 2">
            <a:extLst>
              <a:ext uri="{FF2B5EF4-FFF2-40B4-BE49-F238E27FC236}">
                <a16:creationId xmlns:a16="http://schemas.microsoft.com/office/drawing/2014/main" id="{A6E536A1-127B-45E9-BAED-EFD0CA48E801}"/>
              </a:ext>
            </a:extLst>
          </p:cNvPr>
          <p:cNvSpPr>
            <a:spLocks noGrp="1"/>
          </p:cNvSpPr>
          <p:nvPr>
            <p:ph idx="1"/>
          </p:nvPr>
        </p:nvSpPr>
        <p:spPr>
          <a:xfrm>
            <a:off x="838199" y="1099836"/>
            <a:ext cx="10991335" cy="5630478"/>
          </a:xfrm>
        </p:spPr>
        <p:txBody>
          <a:bodyPr>
            <a:normAutofit/>
          </a:bodyPr>
          <a:lstStyle/>
          <a:p>
            <a:r>
              <a:rPr lang="en-US" sz="3600" b="1" dirty="0"/>
              <a:t>ICMP</a:t>
            </a:r>
            <a:r>
              <a:rPr lang="en-US" sz="3600" dirty="0"/>
              <a:t> stands for Internet Control Message Protocol.</a:t>
            </a:r>
          </a:p>
          <a:p>
            <a:r>
              <a:rPr lang="en-US" sz="3600" dirty="0"/>
              <a:t>It is a mechanism used by the hosts or routers to send notifications regarding datagram problems back to the sender.</a:t>
            </a:r>
          </a:p>
          <a:p>
            <a:r>
              <a:rPr lang="en-US" sz="3600" dirty="0"/>
              <a:t>A datagram travels from router-to-router until it reaches its destination. If a router is unable to route the data because of some unusual conditions such as disabled links, a device is on fire or network congestion, then the ICMP protocol is used to inform the sender that the datagram is undeliverable.</a:t>
            </a:r>
          </a:p>
        </p:txBody>
      </p:sp>
      <p:sp>
        <p:nvSpPr>
          <p:cNvPr id="4" name="TextBox 3">
            <a:extLst>
              <a:ext uri="{FF2B5EF4-FFF2-40B4-BE49-F238E27FC236}">
                <a16:creationId xmlns:a16="http://schemas.microsoft.com/office/drawing/2014/main" id="{2070167C-C210-413B-B230-41C820C7DF02}"/>
              </a:ext>
            </a:extLst>
          </p:cNvPr>
          <p:cNvSpPr txBox="1"/>
          <p:nvPr/>
        </p:nvSpPr>
        <p:spPr>
          <a:xfrm flipH="1">
            <a:off x="10357021" y="5992297"/>
            <a:ext cx="996779" cy="369332"/>
          </a:xfrm>
          <a:prstGeom prst="rect">
            <a:avLst/>
          </a:prstGeom>
          <a:noFill/>
        </p:spPr>
        <p:txBody>
          <a:bodyPr wrap="square" rtlCol="0">
            <a:spAutoFit/>
          </a:bodyPr>
          <a:lstStyle/>
          <a:p>
            <a:r>
              <a:rPr lang="en-US" b="1" u="sng" dirty="0" err="1"/>
              <a:t>Cont</a:t>
            </a:r>
            <a:r>
              <a:rPr lang="en-US" b="1" u="sng" dirty="0"/>
              <a:t>…</a:t>
            </a:r>
          </a:p>
        </p:txBody>
      </p:sp>
    </p:spTree>
    <p:extLst>
      <p:ext uri="{BB962C8B-B14F-4D97-AF65-F5344CB8AC3E}">
        <p14:creationId xmlns:p14="http://schemas.microsoft.com/office/powerpoint/2010/main" val="9906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536A1-127B-45E9-BAED-EFD0CA48E801}"/>
              </a:ext>
            </a:extLst>
          </p:cNvPr>
          <p:cNvSpPr>
            <a:spLocks noGrp="1"/>
          </p:cNvSpPr>
          <p:nvPr>
            <p:ph idx="1"/>
          </p:nvPr>
        </p:nvSpPr>
        <p:spPr>
          <a:xfrm>
            <a:off x="838199" y="1099836"/>
            <a:ext cx="10991335" cy="5630478"/>
          </a:xfrm>
        </p:spPr>
        <p:txBody>
          <a:bodyPr>
            <a:normAutofit lnSpcReduction="10000"/>
          </a:bodyPr>
          <a:lstStyle/>
          <a:p>
            <a:r>
              <a:rPr lang="en-US" sz="3600" dirty="0"/>
              <a:t>An ICMP protocol mainly uses two terms:</a:t>
            </a:r>
          </a:p>
          <a:p>
            <a:pPr lvl="1"/>
            <a:r>
              <a:rPr lang="en-US" sz="3200" b="1" dirty="0"/>
              <a:t>ICMP Test:</a:t>
            </a:r>
            <a:r>
              <a:rPr lang="en-US" sz="3200" dirty="0"/>
              <a:t> ICMP Test is used to test whether the destination is reachable or not.</a:t>
            </a:r>
          </a:p>
          <a:p>
            <a:pPr lvl="1"/>
            <a:r>
              <a:rPr lang="en-US" sz="3200" b="1" dirty="0"/>
              <a:t>ICMP Reply:</a:t>
            </a:r>
            <a:r>
              <a:rPr lang="en-US" sz="3200" dirty="0"/>
              <a:t> ICMP Reply is used to check whether the destination device is responding or not.</a:t>
            </a:r>
          </a:p>
          <a:p>
            <a:r>
              <a:rPr lang="en-US" sz="3600" dirty="0"/>
              <a:t>The core responsibility of the ICMP protocol is to report the problems, not correct them. The responsibility of the correction lies with the sender.</a:t>
            </a:r>
          </a:p>
          <a:p>
            <a:r>
              <a:rPr lang="en-US" sz="3600" dirty="0"/>
              <a:t>ICMP can send the messages only to the source, but not to the intermediate routers because the IP datagram carries the addresses of the source and destination but not of the router that it is passed to.</a:t>
            </a:r>
          </a:p>
        </p:txBody>
      </p:sp>
    </p:spTree>
    <p:extLst>
      <p:ext uri="{BB962C8B-B14F-4D97-AF65-F5344CB8AC3E}">
        <p14:creationId xmlns:p14="http://schemas.microsoft.com/office/powerpoint/2010/main" val="75365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9106-151C-41B7-B401-C40DDD4102A0}"/>
              </a:ext>
            </a:extLst>
          </p:cNvPr>
          <p:cNvSpPr>
            <a:spLocks noGrp="1"/>
          </p:cNvSpPr>
          <p:nvPr>
            <p:ph type="title"/>
          </p:nvPr>
        </p:nvSpPr>
        <p:spPr/>
        <p:txBody>
          <a:bodyPr/>
          <a:lstStyle/>
          <a:p>
            <a:r>
              <a:rPr lang="en-US" dirty="0"/>
              <a:t>Useful Link for DCN</a:t>
            </a:r>
          </a:p>
        </p:txBody>
      </p:sp>
      <p:sp>
        <p:nvSpPr>
          <p:cNvPr id="3" name="Content Placeholder 2">
            <a:extLst>
              <a:ext uri="{FF2B5EF4-FFF2-40B4-BE49-F238E27FC236}">
                <a16:creationId xmlns:a16="http://schemas.microsoft.com/office/drawing/2014/main" id="{0D28A7E6-53CC-4718-8C53-772C7F07CE99}"/>
              </a:ext>
            </a:extLst>
          </p:cNvPr>
          <p:cNvSpPr>
            <a:spLocks noGrp="1"/>
          </p:cNvSpPr>
          <p:nvPr>
            <p:ph idx="1"/>
          </p:nvPr>
        </p:nvSpPr>
        <p:spPr/>
        <p:txBody>
          <a:bodyPr/>
          <a:lstStyle/>
          <a:p>
            <a:r>
              <a:rPr lang="en-US" dirty="0">
                <a:hlinkClick r:id="rId2"/>
              </a:rPr>
              <a:t>https://www.tutorialspoint.com/data_communication_computer_network/transmission_control_protocol.htm</a:t>
            </a:r>
            <a:endParaRPr lang="en-US" dirty="0"/>
          </a:p>
          <a:p>
            <a:r>
              <a:rPr lang="en-US" dirty="0">
                <a:hlinkClick r:id="rId3"/>
              </a:rPr>
              <a:t>https://www.javatpoint.com/computer-network-tcp-ip-model</a:t>
            </a:r>
            <a:endParaRPr lang="en-US" dirty="0"/>
          </a:p>
        </p:txBody>
      </p:sp>
    </p:spTree>
    <p:extLst>
      <p:ext uri="{BB962C8B-B14F-4D97-AF65-F5344CB8AC3E}">
        <p14:creationId xmlns:p14="http://schemas.microsoft.com/office/powerpoint/2010/main" val="251250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BECD-C54C-4B2E-B35E-34BF387394B4}"/>
              </a:ext>
            </a:extLst>
          </p:cNvPr>
          <p:cNvSpPr>
            <a:spLocks noGrp="1"/>
          </p:cNvSpPr>
          <p:nvPr>
            <p:ph type="title"/>
          </p:nvPr>
        </p:nvSpPr>
        <p:spPr>
          <a:xfrm>
            <a:off x="838200" y="365126"/>
            <a:ext cx="10515600" cy="911740"/>
          </a:xfrm>
        </p:spPr>
        <p:txBody>
          <a:bodyPr/>
          <a:lstStyle/>
          <a:p>
            <a:pPr algn="ctr"/>
            <a:r>
              <a:rPr lang="en-US" dirty="0"/>
              <a:t>TCP/IP</a:t>
            </a:r>
          </a:p>
        </p:txBody>
      </p:sp>
      <p:sp>
        <p:nvSpPr>
          <p:cNvPr id="3" name="Content Placeholder 2">
            <a:extLst>
              <a:ext uri="{FF2B5EF4-FFF2-40B4-BE49-F238E27FC236}">
                <a16:creationId xmlns:a16="http://schemas.microsoft.com/office/drawing/2014/main" id="{1FEA640C-813C-4343-812E-9BAF61251AD1}"/>
              </a:ext>
            </a:extLst>
          </p:cNvPr>
          <p:cNvSpPr>
            <a:spLocks noGrp="1"/>
          </p:cNvSpPr>
          <p:nvPr>
            <p:ph idx="1"/>
          </p:nvPr>
        </p:nvSpPr>
        <p:spPr>
          <a:xfrm>
            <a:off x="838200" y="1441622"/>
            <a:ext cx="11156092" cy="5305167"/>
          </a:xfrm>
        </p:spPr>
        <p:txBody>
          <a:bodyPr>
            <a:normAutofit fontScale="92500" lnSpcReduction="20000"/>
          </a:bodyPr>
          <a:lstStyle/>
          <a:p>
            <a:r>
              <a:rPr lang="en-US" sz="3600" dirty="0"/>
              <a:t>The TCP/IP model was developed prior to the OSI model.</a:t>
            </a:r>
          </a:p>
          <a:p>
            <a:r>
              <a:rPr lang="en-US" sz="3600" dirty="0"/>
              <a:t>The TCP/IP model is not exactly similar to the OSI model.</a:t>
            </a:r>
          </a:p>
          <a:p>
            <a:r>
              <a:rPr lang="en-US" sz="3600" dirty="0"/>
              <a:t>The TCP/IP model consists of five layers: the application layer, transport layer, network layer, data link layer and physical layer.</a:t>
            </a:r>
          </a:p>
          <a:p>
            <a:r>
              <a:rPr lang="en-US" sz="3600" dirty="0"/>
              <a:t>The first four layers provide physical standards, network interface, internetworking, and transport functions that correspond to the first four layers of the OSI model and these four layers are represented in TCP/IP model by a single layer called the application layer.</a:t>
            </a:r>
          </a:p>
          <a:p>
            <a:r>
              <a:rPr lang="en-US" sz="3600" dirty="0"/>
              <a:t>TCP/IP is a hierarchical protocol made up of interactive modules, and each of them provides specific functionality.</a:t>
            </a:r>
          </a:p>
        </p:txBody>
      </p:sp>
    </p:spTree>
    <p:extLst>
      <p:ext uri="{BB962C8B-B14F-4D97-AF65-F5344CB8AC3E}">
        <p14:creationId xmlns:p14="http://schemas.microsoft.com/office/powerpoint/2010/main" val="308313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E03C-10C6-498C-A66B-B9B38FD666E4}"/>
              </a:ext>
            </a:extLst>
          </p:cNvPr>
          <p:cNvSpPr>
            <a:spLocks noGrp="1"/>
          </p:cNvSpPr>
          <p:nvPr>
            <p:ph type="title"/>
          </p:nvPr>
        </p:nvSpPr>
        <p:spPr>
          <a:xfrm>
            <a:off x="838200" y="365125"/>
            <a:ext cx="10515600" cy="746983"/>
          </a:xfrm>
        </p:spPr>
        <p:txBody>
          <a:bodyPr/>
          <a:lstStyle/>
          <a:p>
            <a:pPr algn="ctr"/>
            <a:r>
              <a:rPr lang="en-US" dirty="0"/>
              <a:t>Features</a:t>
            </a:r>
          </a:p>
        </p:txBody>
      </p:sp>
      <p:sp>
        <p:nvSpPr>
          <p:cNvPr id="3" name="Content Placeholder 2">
            <a:extLst>
              <a:ext uri="{FF2B5EF4-FFF2-40B4-BE49-F238E27FC236}">
                <a16:creationId xmlns:a16="http://schemas.microsoft.com/office/drawing/2014/main" id="{D8DFF1D5-728E-4D1F-A312-299B0C65406B}"/>
              </a:ext>
            </a:extLst>
          </p:cNvPr>
          <p:cNvSpPr>
            <a:spLocks noGrp="1"/>
          </p:cNvSpPr>
          <p:nvPr>
            <p:ph idx="1"/>
          </p:nvPr>
        </p:nvSpPr>
        <p:spPr>
          <a:xfrm>
            <a:off x="838200" y="1260390"/>
            <a:ext cx="11032524" cy="5478162"/>
          </a:xfrm>
        </p:spPr>
        <p:txBody>
          <a:bodyPr>
            <a:normAutofit fontScale="92500" lnSpcReduction="10000"/>
          </a:bodyPr>
          <a:lstStyle/>
          <a:p>
            <a:pPr algn="just"/>
            <a:r>
              <a:rPr lang="en-US" dirty="0"/>
              <a:t>TCP is reliable protocol. That is, the receiver always sends either positive or negative acknowledgement about the data packet to the sender, so that the sender always has bright clue about whether the data packet is reached the destination or it needs to resend it.</a:t>
            </a:r>
          </a:p>
          <a:p>
            <a:pPr algn="just"/>
            <a:r>
              <a:rPr lang="en-US" dirty="0"/>
              <a:t>TCP ensures that the data reaches intended destination in the same order it was sent.</a:t>
            </a:r>
          </a:p>
          <a:p>
            <a:pPr algn="just"/>
            <a:r>
              <a:rPr lang="en-US" dirty="0"/>
              <a:t>TCP is connection oriented. TCP requires that connection between two remote points be established before sending actual data.</a:t>
            </a:r>
          </a:p>
          <a:p>
            <a:pPr algn="just"/>
            <a:r>
              <a:rPr lang="en-US" dirty="0"/>
              <a:t>TCP provides error-checking and recovery mechanism.</a:t>
            </a:r>
          </a:p>
          <a:p>
            <a:pPr algn="just"/>
            <a:r>
              <a:rPr lang="en-US" dirty="0"/>
              <a:t>TCP provides end-to-end communication.</a:t>
            </a:r>
          </a:p>
          <a:p>
            <a:pPr algn="just"/>
            <a:r>
              <a:rPr lang="en-US" dirty="0"/>
              <a:t>TCP provides flow control and quality of service.</a:t>
            </a:r>
          </a:p>
          <a:p>
            <a:pPr algn="just"/>
            <a:r>
              <a:rPr lang="en-US" dirty="0"/>
              <a:t>TCP operates in Client/Server point-to-point mode.</a:t>
            </a:r>
          </a:p>
          <a:p>
            <a:pPr algn="just"/>
            <a:r>
              <a:rPr lang="en-US" dirty="0"/>
              <a:t>TCP provides full duplex server, i.e. it can perform roles of both receiver and sender.</a:t>
            </a:r>
          </a:p>
        </p:txBody>
      </p:sp>
    </p:spTree>
    <p:extLst>
      <p:ext uri="{BB962C8B-B14F-4D97-AF65-F5344CB8AC3E}">
        <p14:creationId xmlns:p14="http://schemas.microsoft.com/office/powerpoint/2010/main" val="41188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B98E-4F0E-4E84-BC9C-8535E085591C}"/>
              </a:ext>
            </a:extLst>
          </p:cNvPr>
          <p:cNvSpPr>
            <a:spLocks noGrp="1"/>
          </p:cNvSpPr>
          <p:nvPr>
            <p:ph type="title"/>
          </p:nvPr>
        </p:nvSpPr>
        <p:spPr>
          <a:xfrm>
            <a:off x="838200" y="365125"/>
            <a:ext cx="10515600" cy="944691"/>
          </a:xfrm>
        </p:spPr>
        <p:txBody>
          <a:bodyPr/>
          <a:lstStyle/>
          <a:p>
            <a:pPr algn="ctr"/>
            <a:r>
              <a:rPr lang="en-US" dirty="0"/>
              <a:t>UDP</a:t>
            </a:r>
          </a:p>
        </p:txBody>
      </p:sp>
      <p:sp>
        <p:nvSpPr>
          <p:cNvPr id="3" name="Content Placeholder 2">
            <a:extLst>
              <a:ext uri="{FF2B5EF4-FFF2-40B4-BE49-F238E27FC236}">
                <a16:creationId xmlns:a16="http://schemas.microsoft.com/office/drawing/2014/main" id="{A4427437-DBF7-45EF-B962-8506D1C62FDE}"/>
              </a:ext>
            </a:extLst>
          </p:cNvPr>
          <p:cNvSpPr>
            <a:spLocks noGrp="1"/>
          </p:cNvSpPr>
          <p:nvPr>
            <p:ph idx="1"/>
          </p:nvPr>
        </p:nvSpPr>
        <p:spPr>
          <a:xfrm>
            <a:off x="838199" y="1309816"/>
            <a:ext cx="10785389" cy="5362833"/>
          </a:xfrm>
        </p:spPr>
        <p:txBody>
          <a:bodyPr>
            <a:normAutofit/>
          </a:bodyPr>
          <a:lstStyle/>
          <a:p>
            <a:r>
              <a:rPr lang="en-US" sz="3200" dirty="0"/>
              <a:t>The User Datagram Protocol (UDP) is simplest Transport Layer communication protocol available of the TCP/IP protocol suite. It involves minimum amount of communication mechanism. UDP is said to be an unreliable transport protocol but it uses IP services which provides best effort delivery mechanism.</a:t>
            </a:r>
          </a:p>
          <a:p>
            <a:r>
              <a:rPr lang="en-US" sz="3200" dirty="0"/>
              <a:t>In UDP, the receiver does not generate an acknowledgement of packet received and in turn, the sender does not wait for any acknowledgement of packet sent. This shortcoming makes this protocol unreliable as well as easier on processing.</a:t>
            </a:r>
          </a:p>
        </p:txBody>
      </p:sp>
    </p:spTree>
    <p:extLst>
      <p:ext uri="{BB962C8B-B14F-4D97-AF65-F5344CB8AC3E}">
        <p14:creationId xmlns:p14="http://schemas.microsoft.com/office/powerpoint/2010/main" val="372652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077B-6027-44F6-93DA-9EB22A925029}"/>
              </a:ext>
            </a:extLst>
          </p:cNvPr>
          <p:cNvSpPr>
            <a:spLocks noGrp="1"/>
          </p:cNvSpPr>
          <p:nvPr>
            <p:ph type="title"/>
          </p:nvPr>
        </p:nvSpPr>
        <p:spPr>
          <a:xfrm>
            <a:off x="838200" y="365125"/>
            <a:ext cx="10515600" cy="1068259"/>
          </a:xfrm>
        </p:spPr>
        <p:txBody>
          <a:bodyPr/>
          <a:lstStyle/>
          <a:p>
            <a:pPr algn="ctr"/>
            <a:r>
              <a:rPr lang="en-US" dirty="0"/>
              <a:t>Features</a:t>
            </a:r>
          </a:p>
        </p:txBody>
      </p:sp>
      <p:sp>
        <p:nvSpPr>
          <p:cNvPr id="3" name="Content Placeholder 2">
            <a:extLst>
              <a:ext uri="{FF2B5EF4-FFF2-40B4-BE49-F238E27FC236}">
                <a16:creationId xmlns:a16="http://schemas.microsoft.com/office/drawing/2014/main" id="{715E5D34-993A-4E20-A04A-0EB7FA21500A}"/>
              </a:ext>
            </a:extLst>
          </p:cNvPr>
          <p:cNvSpPr>
            <a:spLocks noGrp="1"/>
          </p:cNvSpPr>
          <p:nvPr>
            <p:ph idx="1"/>
          </p:nvPr>
        </p:nvSpPr>
        <p:spPr>
          <a:xfrm>
            <a:off x="838200" y="1433384"/>
            <a:ext cx="10941908" cy="5321643"/>
          </a:xfrm>
        </p:spPr>
        <p:txBody>
          <a:bodyPr>
            <a:normAutofit fontScale="92500" lnSpcReduction="10000"/>
          </a:bodyPr>
          <a:lstStyle/>
          <a:p>
            <a:r>
              <a:rPr lang="en-US" sz="3600" dirty="0"/>
              <a:t>UDP is used when acknowledgement of data does not hold any significance.</a:t>
            </a:r>
          </a:p>
          <a:p>
            <a:r>
              <a:rPr lang="en-US" sz="3600" dirty="0"/>
              <a:t>UDP is good protocol for data flowing in one direction.</a:t>
            </a:r>
          </a:p>
          <a:p>
            <a:r>
              <a:rPr lang="en-US" sz="3600" dirty="0"/>
              <a:t>UDP is simple and suitable for query-based communications.</a:t>
            </a:r>
          </a:p>
          <a:p>
            <a:r>
              <a:rPr lang="en-US" sz="3600" dirty="0"/>
              <a:t>UDP is not connection oriented.</a:t>
            </a:r>
          </a:p>
          <a:p>
            <a:r>
              <a:rPr lang="en-US" sz="3600" dirty="0"/>
              <a:t>UDP does not provide congestion control mechanism.</a:t>
            </a:r>
          </a:p>
          <a:p>
            <a:r>
              <a:rPr lang="en-US" sz="3600" dirty="0"/>
              <a:t>UDP does not guarantee ordered delivery of data.</a:t>
            </a:r>
          </a:p>
          <a:p>
            <a:r>
              <a:rPr lang="en-US" sz="3600" dirty="0"/>
              <a:t>UDP is stateless.</a:t>
            </a:r>
          </a:p>
          <a:p>
            <a:r>
              <a:rPr lang="en-US" sz="3600" dirty="0"/>
              <a:t>UDP is suitable protocol for streaming applications such as VoIP, multimedia streaming.</a:t>
            </a:r>
          </a:p>
        </p:txBody>
      </p:sp>
    </p:spTree>
    <p:extLst>
      <p:ext uri="{BB962C8B-B14F-4D97-AF65-F5344CB8AC3E}">
        <p14:creationId xmlns:p14="http://schemas.microsoft.com/office/powerpoint/2010/main" val="183183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9A84-7DDE-4BEA-B2D8-E7418A8C6006}"/>
              </a:ext>
            </a:extLst>
          </p:cNvPr>
          <p:cNvSpPr>
            <a:spLocks noGrp="1"/>
          </p:cNvSpPr>
          <p:nvPr>
            <p:ph type="title"/>
          </p:nvPr>
        </p:nvSpPr>
        <p:spPr>
          <a:xfrm>
            <a:off x="838200" y="365126"/>
            <a:ext cx="10515600" cy="911740"/>
          </a:xfrm>
        </p:spPr>
        <p:txBody>
          <a:bodyPr/>
          <a:lstStyle/>
          <a:p>
            <a:pPr algn="ctr"/>
            <a:r>
              <a:rPr lang="en-US" dirty="0"/>
              <a:t>UDP application</a:t>
            </a:r>
          </a:p>
        </p:txBody>
      </p:sp>
      <p:sp>
        <p:nvSpPr>
          <p:cNvPr id="3" name="Content Placeholder 2">
            <a:extLst>
              <a:ext uri="{FF2B5EF4-FFF2-40B4-BE49-F238E27FC236}">
                <a16:creationId xmlns:a16="http://schemas.microsoft.com/office/drawing/2014/main" id="{08875162-ED1B-48C1-9D42-00652704AC3F}"/>
              </a:ext>
            </a:extLst>
          </p:cNvPr>
          <p:cNvSpPr>
            <a:spLocks noGrp="1"/>
          </p:cNvSpPr>
          <p:nvPr>
            <p:ph idx="1"/>
          </p:nvPr>
        </p:nvSpPr>
        <p:spPr>
          <a:xfrm>
            <a:off x="838200" y="1825625"/>
            <a:ext cx="11049000" cy="4351338"/>
          </a:xfrm>
        </p:spPr>
        <p:txBody>
          <a:bodyPr>
            <a:normAutofit/>
          </a:bodyPr>
          <a:lstStyle/>
          <a:p>
            <a:pPr marL="0" indent="0">
              <a:buNone/>
            </a:pPr>
            <a:r>
              <a:rPr lang="en-US" sz="3600" dirty="0"/>
              <a:t>Here are few applications where UDP is used to transmit data:</a:t>
            </a:r>
          </a:p>
          <a:p>
            <a:pPr lvl="1"/>
            <a:r>
              <a:rPr lang="en-US" sz="3200" dirty="0"/>
              <a:t>Domain Name Services</a:t>
            </a:r>
          </a:p>
          <a:p>
            <a:pPr lvl="1"/>
            <a:r>
              <a:rPr lang="en-US" sz="3200" dirty="0"/>
              <a:t>Simple Network Management Protocol</a:t>
            </a:r>
          </a:p>
          <a:p>
            <a:pPr lvl="1"/>
            <a:r>
              <a:rPr lang="en-US" sz="3200" dirty="0"/>
              <a:t>Trivial File Transfer Protocol</a:t>
            </a:r>
          </a:p>
          <a:p>
            <a:pPr lvl="1"/>
            <a:r>
              <a:rPr lang="en-US" sz="3200" dirty="0"/>
              <a:t>Routing Information Protocol</a:t>
            </a:r>
          </a:p>
          <a:p>
            <a:pPr lvl="1"/>
            <a:r>
              <a:rPr lang="en-US" sz="3200" dirty="0"/>
              <a:t>Kerberos</a:t>
            </a:r>
          </a:p>
          <a:p>
            <a:endParaRPr lang="en-US" sz="3600" dirty="0"/>
          </a:p>
        </p:txBody>
      </p:sp>
    </p:spTree>
    <p:extLst>
      <p:ext uri="{BB962C8B-B14F-4D97-AF65-F5344CB8AC3E}">
        <p14:creationId xmlns:p14="http://schemas.microsoft.com/office/powerpoint/2010/main" val="308514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91D1-A2BF-48F2-A218-87875CF4EA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2B2600-3F31-4B61-ACE2-87FE3F9B905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187EC90-81F3-42CB-8043-96A9D1658610}"/>
              </a:ext>
            </a:extLst>
          </p:cNvPr>
          <p:cNvPicPr>
            <a:picLocks noChangeAspect="1"/>
          </p:cNvPicPr>
          <p:nvPr/>
        </p:nvPicPr>
        <p:blipFill>
          <a:blip r:embed="rId2"/>
          <a:stretch>
            <a:fillRect/>
          </a:stretch>
        </p:blipFill>
        <p:spPr>
          <a:xfrm>
            <a:off x="171449" y="1309816"/>
            <a:ext cx="11998893" cy="4186109"/>
          </a:xfrm>
          <a:prstGeom prst="rect">
            <a:avLst/>
          </a:prstGeom>
        </p:spPr>
      </p:pic>
    </p:spTree>
    <p:extLst>
      <p:ext uri="{BB962C8B-B14F-4D97-AF65-F5344CB8AC3E}">
        <p14:creationId xmlns:p14="http://schemas.microsoft.com/office/powerpoint/2010/main" val="136551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32FE711-2315-4E78-B293-D2EB05B371E4}"/>
              </a:ext>
            </a:extLst>
          </p:cNvPr>
          <p:cNvGraphicFramePr>
            <a:graphicFrameLocks noGrp="1"/>
          </p:cNvGraphicFramePr>
          <p:nvPr>
            <p:ph idx="1"/>
            <p:extLst>
              <p:ext uri="{D42A27DB-BD31-4B8C-83A1-F6EECF244321}">
                <p14:modId xmlns:p14="http://schemas.microsoft.com/office/powerpoint/2010/main" val="3105871509"/>
              </p:ext>
            </p:extLst>
          </p:nvPr>
        </p:nvGraphicFramePr>
        <p:xfrm>
          <a:off x="321276" y="238896"/>
          <a:ext cx="11689494" cy="6351374"/>
        </p:xfrm>
        <a:graphic>
          <a:graphicData uri="http://schemas.openxmlformats.org/drawingml/2006/table">
            <a:tbl>
              <a:tblPr/>
              <a:tblGrid>
                <a:gridCol w="5844747">
                  <a:extLst>
                    <a:ext uri="{9D8B030D-6E8A-4147-A177-3AD203B41FA5}">
                      <a16:colId xmlns:a16="http://schemas.microsoft.com/office/drawing/2014/main" val="2750885141"/>
                    </a:ext>
                  </a:extLst>
                </a:gridCol>
                <a:gridCol w="5844747">
                  <a:extLst>
                    <a:ext uri="{9D8B030D-6E8A-4147-A177-3AD203B41FA5}">
                      <a16:colId xmlns:a16="http://schemas.microsoft.com/office/drawing/2014/main" val="3779178354"/>
                    </a:ext>
                  </a:extLst>
                </a:gridCol>
              </a:tblGrid>
              <a:tr h="543194">
                <a:tc>
                  <a:txBody>
                    <a:bodyPr/>
                    <a:lstStyle/>
                    <a:p>
                      <a:pPr algn="ctr" fontAlgn="t"/>
                      <a:r>
                        <a:rPr lang="en-US" sz="2000" b="1" dirty="0">
                          <a:solidFill>
                            <a:srgbClr val="000000"/>
                          </a:solidFill>
                          <a:effectLst/>
                          <a:latin typeface="Times New Roman" panose="02020603050405020304" pitchFamily="18" charset="0"/>
                          <a:cs typeface="Times New Roman" panose="02020603050405020304" pitchFamily="18" charset="0"/>
                        </a:rPr>
                        <a:t>TCP/IP model</a:t>
                      </a:r>
                    </a:p>
                  </a:txBody>
                  <a:tcPr marL="94049" marR="94049" marT="94049" marB="94049">
                    <a:lnL w="9525" cap="flat" cmpd="sng" algn="ctr">
                      <a:solidFill>
                        <a:srgbClr val="7057E0"/>
                      </a:solidFill>
                      <a:prstDash val="solid"/>
                      <a:round/>
                      <a:headEnd type="none" w="med" len="med"/>
                      <a:tailEnd type="none" w="med" len="med"/>
                    </a:lnL>
                    <a:lnR w="9525" cap="flat" cmpd="sng" algn="ctr">
                      <a:solidFill>
                        <a:srgbClr val="7057E0"/>
                      </a:solidFill>
                      <a:prstDash val="solid"/>
                      <a:round/>
                      <a:headEnd type="none" w="med" len="med"/>
                      <a:tailEnd type="none" w="med" len="med"/>
                    </a:lnR>
                    <a:lnT w="9525" cap="flat" cmpd="sng" algn="ctr">
                      <a:solidFill>
                        <a:srgbClr val="7057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b="1" dirty="0">
                          <a:solidFill>
                            <a:srgbClr val="000000"/>
                          </a:solidFill>
                          <a:effectLst/>
                          <a:latin typeface="Times New Roman" panose="02020603050405020304" pitchFamily="18" charset="0"/>
                          <a:cs typeface="Times New Roman" panose="02020603050405020304" pitchFamily="18" charset="0"/>
                        </a:rPr>
                        <a:t>OSI model</a:t>
                      </a:r>
                    </a:p>
                  </a:txBody>
                  <a:tcPr marL="94049" marR="94049" marT="94049" marB="94049">
                    <a:lnL w="9525" cap="flat" cmpd="sng" algn="ctr">
                      <a:solidFill>
                        <a:srgbClr val="7057E0"/>
                      </a:solidFill>
                      <a:prstDash val="solid"/>
                      <a:round/>
                      <a:headEnd type="none" w="med" len="med"/>
                      <a:tailEnd type="none" w="med" len="med"/>
                    </a:lnL>
                    <a:lnR w="9525" cap="flat" cmpd="sng" algn="ctr">
                      <a:solidFill>
                        <a:srgbClr val="7057E0"/>
                      </a:solidFill>
                      <a:prstDash val="solid"/>
                      <a:round/>
                      <a:headEnd type="none" w="med" len="med"/>
                      <a:tailEnd type="none" w="med" len="med"/>
                    </a:lnR>
                    <a:lnT w="9525" cap="flat" cmpd="sng" algn="ctr">
                      <a:solidFill>
                        <a:srgbClr val="7057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09150198"/>
                  </a:ext>
                </a:extLst>
              </a:tr>
              <a:tr h="809998">
                <a:tc>
                  <a:txBody>
                    <a:bodyPr/>
                    <a:lstStyle/>
                    <a:p>
                      <a:pPr algn="l" fontAlgn="t"/>
                      <a:r>
                        <a:rPr lang="en-US" sz="2000" dirty="0">
                          <a:solidFill>
                            <a:srgbClr val="000000"/>
                          </a:solidFill>
                          <a:effectLst/>
                          <a:latin typeface="Times New Roman" panose="02020603050405020304" pitchFamily="18" charset="0"/>
                          <a:cs typeface="Times New Roman" panose="02020603050405020304" pitchFamily="18" charset="0"/>
                        </a:rPr>
                        <a:t>Full form of TCP is transmission control protocol.</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Times New Roman" panose="02020603050405020304" pitchFamily="18" charset="0"/>
                          <a:cs typeface="Times New Roman" panose="02020603050405020304" pitchFamily="18" charset="0"/>
                        </a:rPr>
                        <a:t>Full form of OSI is Open System Interconnection.</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6050154"/>
                  </a:ext>
                </a:extLst>
              </a:tr>
              <a:tr h="474096">
                <a:tc>
                  <a:txBody>
                    <a:bodyPr/>
                    <a:lstStyle/>
                    <a:p>
                      <a:pPr algn="l" fontAlgn="t"/>
                      <a:r>
                        <a:rPr lang="en-US" sz="2000" dirty="0">
                          <a:solidFill>
                            <a:srgbClr val="000000"/>
                          </a:solidFill>
                          <a:effectLst/>
                          <a:latin typeface="Times New Roman" panose="02020603050405020304" pitchFamily="18" charset="0"/>
                          <a:cs typeface="Times New Roman" panose="02020603050405020304" pitchFamily="18" charset="0"/>
                        </a:rPr>
                        <a:t>TCP/IP has 4 layers.</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OSI has 7 layers.</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79483930"/>
                  </a:ext>
                </a:extLst>
              </a:tr>
              <a:tr h="809998">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TCP/IP is more reliable than the OSI model.</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OSI model is less reliable as compared to the TCP/IP model.</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94407505"/>
                  </a:ext>
                </a:extLst>
              </a:tr>
              <a:tr h="474096">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TCP/IP model uses horizontal approach.</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OSI model uses vertical approach.</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06790083"/>
                  </a:ext>
                </a:extLst>
              </a:tr>
              <a:tr h="809998">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TCP/IP model uses both session and presentation layer in the application layer.</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OSI Reference model uses separate session and presentation layers.</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4288510"/>
                  </a:ext>
                </a:extLst>
              </a:tr>
              <a:tr h="809998">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TCP/IP model developed the protocols first and then model.</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OSI model developed the model first and then protocols.</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0932224"/>
                  </a:ext>
                </a:extLst>
              </a:tr>
              <a:tr h="1145900">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In Network layer, TCP/IP model supports only connectionless communication.</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In the Network layer, the OSI model supports both connection-oriented and connectionless communication.</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5247036"/>
                  </a:ext>
                </a:extLst>
              </a:tr>
              <a:tr h="474096">
                <a:tc>
                  <a:txBody>
                    <a:bodyPr/>
                    <a:lstStyle/>
                    <a:p>
                      <a:pPr algn="l" fontAlgn="t"/>
                      <a:r>
                        <a:rPr lang="en-US" sz="2000" dirty="0">
                          <a:solidFill>
                            <a:srgbClr val="000000"/>
                          </a:solidFill>
                          <a:effectLst/>
                          <a:latin typeface="Times New Roman" panose="02020603050405020304" pitchFamily="18" charset="0"/>
                          <a:cs typeface="Times New Roman" panose="02020603050405020304" pitchFamily="18" charset="0"/>
                        </a:rPr>
                        <a:t>TCP/IP model is a protocol dependent.</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Times New Roman" panose="02020603050405020304" pitchFamily="18" charset="0"/>
                          <a:cs typeface="Times New Roman" panose="02020603050405020304" pitchFamily="18" charset="0"/>
                        </a:rPr>
                        <a:t>OSI model is a protocol independent.</a:t>
                      </a:r>
                    </a:p>
                  </a:txBody>
                  <a:tcPr marL="62699" marR="62699" marT="62699" marB="6269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39357564"/>
                  </a:ext>
                </a:extLst>
              </a:tr>
            </a:tbl>
          </a:graphicData>
        </a:graphic>
      </p:graphicFrame>
    </p:spTree>
    <p:extLst>
      <p:ext uri="{BB962C8B-B14F-4D97-AF65-F5344CB8AC3E}">
        <p14:creationId xmlns:p14="http://schemas.microsoft.com/office/powerpoint/2010/main" val="73093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0DC0-5E33-4283-AC74-2978FE3FBAAC}"/>
              </a:ext>
            </a:extLst>
          </p:cNvPr>
          <p:cNvSpPr>
            <a:spLocks noGrp="1"/>
          </p:cNvSpPr>
          <p:nvPr>
            <p:ph type="title"/>
          </p:nvPr>
        </p:nvSpPr>
        <p:spPr/>
        <p:txBody>
          <a:bodyPr>
            <a:normAutofit/>
          </a:bodyPr>
          <a:lstStyle/>
          <a:p>
            <a:r>
              <a:rPr lang="en-US" dirty="0"/>
              <a:t>Following are the protocols used in internet layer are:</a:t>
            </a:r>
          </a:p>
        </p:txBody>
      </p:sp>
      <p:sp>
        <p:nvSpPr>
          <p:cNvPr id="3" name="Content Placeholder 2">
            <a:extLst>
              <a:ext uri="{FF2B5EF4-FFF2-40B4-BE49-F238E27FC236}">
                <a16:creationId xmlns:a16="http://schemas.microsoft.com/office/drawing/2014/main" id="{9599EFB1-505A-4226-AE8C-49E961B2C844}"/>
              </a:ext>
            </a:extLst>
          </p:cNvPr>
          <p:cNvSpPr>
            <a:spLocks noGrp="1"/>
          </p:cNvSpPr>
          <p:nvPr>
            <p:ph idx="1"/>
          </p:nvPr>
        </p:nvSpPr>
        <p:spPr/>
        <p:txBody>
          <a:bodyPr>
            <a:normAutofit fontScale="92500" lnSpcReduction="10000"/>
          </a:bodyPr>
          <a:lstStyle/>
          <a:p>
            <a:pPr marL="0" indent="0">
              <a:buNone/>
            </a:pPr>
            <a:r>
              <a:rPr lang="en-US" b="1" dirty="0"/>
              <a:t>IP Protocol</a:t>
            </a:r>
            <a:endParaRPr lang="en-US" dirty="0"/>
          </a:p>
          <a:p>
            <a:pPr marL="0" indent="0">
              <a:buNone/>
            </a:pPr>
            <a:r>
              <a:rPr lang="en-US" dirty="0"/>
              <a:t>IP protocol is used in this layer, and it is the most significant part of the entire TCP/IP suite.</a:t>
            </a:r>
          </a:p>
          <a:p>
            <a:pPr marL="0" indent="0">
              <a:buNone/>
            </a:pPr>
            <a:r>
              <a:rPr lang="en-US" dirty="0"/>
              <a:t>Following are the responsibilities of this protocol:</a:t>
            </a:r>
          </a:p>
          <a:p>
            <a:pPr lvl="1"/>
            <a:r>
              <a:rPr lang="en-US" sz="2600" b="1" dirty="0"/>
              <a:t>IP Addressing:</a:t>
            </a:r>
            <a:r>
              <a:rPr lang="en-US" sz="2600" dirty="0"/>
              <a:t> This protocol implements logical host addresses known as IP addresses. The IP addresses are used by the internet and higher layers to identify the device and to provide internetwork routing.</a:t>
            </a:r>
          </a:p>
          <a:p>
            <a:pPr lvl="1"/>
            <a:r>
              <a:rPr lang="en-US" sz="2600" b="1" dirty="0"/>
              <a:t>Host-to-host communication:</a:t>
            </a:r>
            <a:r>
              <a:rPr lang="en-US" sz="2600" dirty="0"/>
              <a:t> It determines the path through which the data is to be transmitted.</a:t>
            </a:r>
          </a:p>
          <a:p>
            <a:pPr lvl="1"/>
            <a:r>
              <a:rPr lang="en-US" sz="2600" b="1" dirty="0"/>
              <a:t>Data Encapsulation and Formatting:</a:t>
            </a:r>
            <a:r>
              <a:rPr lang="en-US" sz="2600" dirty="0"/>
              <a:t> An IP protocol accepts the data from the transport layer protocol. An IP protocol ensures that the data is sent and received securely, it encapsulates the data into message known as IP datagram.</a:t>
            </a:r>
          </a:p>
        </p:txBody>
      </p:sp>
      <p:sp>
        <p:nvSpPr>
          <p:cNvPr id="4" name="TextBox 3">
            <a:extLst>
              <a:ext uri="{FF2B5EF4-FFF2-40B4-BE49-F238E27FC236}">
                <a16:creationId xmlns:a16="http://schemas.microsoft.com/office/drawing/2014/main" id="{697BD483-1FDB-4BE0-819E-47547E1B656A}"/>
              </a:ext>
            </a:extLst>
          </p:cNvPr>
          <p:cNvSpPr txBox="1"/>
          <p:nvPr/>
        </p:nvSpPr>
        <p:spPr>
          <a:xfrm flipH="1">
            <a:off x="10357021" y="5992297"/>
            <a:ext cx="996779" cy="369332"/>
          </a:xfrm>
          <a:prstGeom prst="rect">
            <a:avLst/>
          </a:prstGeom>
          <a:noFill/>
        </p:spPr>
        <p:txBody>
          <a:bodyPr wrap="square" rtlCol="0">
            <a:spAutoFit/>
          </a:bodyPr>
          <a:lstStyle/>
          <a:p>
            <a:r>
              <a:rPr lang="en-US" b="1" u="sng" dirty="0" err="1"/>
              <a:t>Cont</a:t>
            </a:r>
            <a:r>
              <a:rPr lang="en-US" b="1" u="sng" dirty="0"/>
              <a:t>…</a:t>
            </a:r>
          </a:p>
        </p:txBody>
      </p:sp>
    </p:spTree>
    <p:extLst>
      <p:ext uri="{BB962C8B-B14F-4D97-AF65-F5344CB8AC3E}">
        <p14:creationId xmlns:p14="http://schemas.microsoft.com/office/powerpoint/2010/main" val="67988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739</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TCP/IP and UDP  - Parshu Ram Sharma</vt:lpstr>
      <vt:lpstr>TCP/IP</vt:lpstr>
      <vt:lpstr>Features</vt:lpstr>
      <vt:lpstr>UDP</vt:lpstr>
      <vt:lpstr>Features</vt:lpstr>
      <vt:lpstr>UDP application</vt:lpstr>
      <vt:lpstr>PowerPoint Presentation</vt:lpstr>
      <vt:lpstr>PowerPoint Presentation</vt:lpstr>
      <vt:lpstr>Following are the protocols used in internet layer are:</vt:lpstr>
      <vt:lpstr>PowerPoint Presentation</vt:lpstr>
      <vt:lpstr>PowerPoint Presentation</vt:lpstr>
      <vt:lpstr>ICMP Protocol</vt:lpstr>
      <vt:lpstr>PowerPoint Presentation</vt:lpstr>
      <vt:lpstr>Useful Link for DCN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and UDP</dc:title>
  <dc:creator>parshuram Sharma</dc:creator>
  <cp:lastModifiedBy>parshuram Sharma</cp:lastModifiedBy>
  <cp:revision>21</cp:revision>
  <dcterms:created xsi:type="dcterms:W3CDTF">2019-08-06T15:55:21Z</dcterms:created>
  <dcterms:modified xsi:type="dcterms:W3CDTF">2019-08-06T16:31:33Z</dcterms:modified>
</cp:coreProperties>
</file>