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4"/>
  </p:notesMasterIdLst>
  <p:handoutMasterIdLst>
    <p:handoutMasterId r:id="rId45"/>
  </p:handoutMasterIdLst>
  <p:sldIdLst>
    <p:sldId id="259" r:id="rId3"/>
    <p:sldId id="260" r:id="rId4"/>
    <p:sldId id="414" r:id="rId5"/>
    <p:sldId id="415" r:id="rId6"/>
    <p:sldId id="416" r:id="rId7"/>
    <p:sldId id="417" r:id="rId8"/>
    <p:sldId id="419" r:id="rId9"/>
    <p:sldId id="420" r:id="rId10"/>
    <p:sldId id="426" r:id="rId11"/>
    <p:sldId id="421" r:id="rId12"/>
    <p:sldId id="427" r:id="rId13"/>
    <p:sldId id="428" r:id="rId14"/>
    <p:sldId id="429" r:id="rId15"/>
    <p:sldId id="430" r:id="rId16"/>
    <p:sldId id="431" r:id="rId17"/>
    <p:sldId id="432" r:id="rId18"/>
    <p:sldId id="433" r:id="rId19"/>
    <p:sldId id="434" r:id="rId20"/>
    <p:sldId id="456" r:id="rId21"/>
    <p:sldId id="435" r:id="rId22"/>
    <p:sldId id="436" r:id="rId23"/>
    <p:sldId id="437" r:id="rId24"/>
    <p:sldId id="444" r:id="rId25"/>
    <p:sldId id="445" r:id="rId26"/>
    <p:sldId id="438" r:id="rId27"/>
    <p:sldId id="439" r:id="rId28"/>
    <p:sldId id="446" r:id="rId29"/>
    <p:sldId id="443" r:id="rId30"/>
    <p:sldId id="440" r:id="rId31"/>
    <p:sldId id="447" r:id="rId32"/>
    <p:sldId id="448" r:id="rId33"/>
    <p:sldId id="449" r:id="rId34"/>
    <p:sldId id="441" r:id="rId35"/>
    <p:sldId id="455" r:id="rId36"/>
    <p:sldId id="442" r:id="rId37"/>
    <p:sldId id="450" r:id="rId38"/>
    <p:sldId id="451" r:id="rId39"/>
    <p:sldId id="452" r:id="rId40"/>
    <p:sldId id="453" r:id="rId41"/>
    <p:sldId id="454" r:id="rId42"/>
    <p:sldId id="41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996" autoAdjust="0"/>
  </p:normalViewPr>
  <p:slideViewPr>
    <p:cSldViewPr snapToGrid="0">
      <p:cViewPr varScale="1">
        <p:scale>
          <a:sx n="92" d="100"/>
          <a:sy n="92" d="100"/>
        </p:scale>
        <p:origin x="1314" y="78"/>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pPr/>
              <a:t>12/14/2023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pPr/>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pPr/>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pPr/>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pPr/>
              <a:t>14</a:t>
            </a:fld>
            <a:endParaRPr lang="en-US"/>
          </a:p>
        </p:txBody>
      </p:sp>
    </p:spTree>
    <p:extLst>
      <p:ext uri="{BB962C8B-B14F-4D97-AF65-F5344CB8AC3E}">
        <p14:creationId xmlns:p14="http://schemas.microsoft.com/office/powerpoint/2010/main" val="29867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D3F"/>
                </a:solidFill>
                <a:effectLst/>
                <a:latin typeface="Encode Sans"/>
              </a:rPr>
              <a:t>A </a:t>
            </a:r>
            <a:r>
              <a:rPr lang="en-US" b="1" i="0" dirty="0">
                <a:solidFill>
                  <a:srgbClr val="373D3F"/>
                </a:solidFill>
                <a:effectLst/>
                <a:latin typeface="Encode Sans"/>
              </a:rPr>
              <a:t>semi-structured decision</a:t>
            </a:r>
            <a:r>
              <a:rPr lang="en-US" b="0" i="0" dirty="0">
                <a:solidFill>
                  <a:srgbClr val="373D3F"/>
                </a:solidFill>
                <a:effectLst/>
                <a:latin typeface="Encode Sans"/>
              </a:rPr>
              <a:t> is one in which most of the factors needed for making the decision are known but human experience and other outside factors may still impact the decision. A good example of a semi-structured decision is the hiring process.</a:t>
            </a:r>
          </a:p>
          <a:p>
            <a:endParaRPr lang="en-US" b="0" i="0" dirty="0">
              <a:solidFill>
                <a:srgbClr val="373D3F"/>
              </a:solidFill>
              <a:effectLst/>
              <a:latin typeface="Encode Sans"/>
            </a:endParaRPr>
          </a:p>
          <a:p>
            <a:r>
              <a:rPr lang="en-US" b="0" i="0" dirty="0">
                <a:solidFill>
                  <a:srgbClr val="373D3F"/>
                </a:solidFill>
                <a:effectLst/>
                <a:latin typeface="Encode Sans"/>
              </a:rPr>
              <a:t> A </a:t>
            </a:r>
            <a:r>
              <a:rPr lang="en-US" b="1" i="0" dirty="0">
                <a:solidFill>
                  <a:srgbClr val="373D3F"/>
                </a:solidFill>
                <a:effectLst/>
                <a:latin typeface="Encode Sans"/>
              </a:rPr>
              <a:t>structured decision</a:t>
            </a:r>
            <a:r>
              <a:rPr lang="en-US" b="0" i="0" dirty="0">
                <a:solidFill>
                  <a:srgbClr val="373D3F"/>
                </a:solidFill>
                <a:effectLst/>
                <a:latin typeface="Encode Sans"/>
              </a:rPr>
              <a:t> is one that is made quite often, and one in which the decision is based directly on the inputs.</a:t>
            </a:r>
          </a:p>
          <a:p>
            <a:endParaRPr lang="en-US" b="0" i="0" dirty="0">
              <a:solidFill>
                <a:srgbClr val="373D3F"/>
              </a:solidFill>
              <a:effectLst/>
              <a:latin typeface="Encode Sans"/>
            </a:endParaRPr>
          </a:p>
          <a:p>
            <a:r>
              <a:rPr lang="en-US" b="0" i="0" dirty="0">
                <a:solidFill>
                  <a:srgbClr val="373D3F"/>
                </a:solidFill>
                <a:effectLst/>
                <a:latin typeface="Encode Sans"/>
              </a:rPr>
              <a:t>In contrast, an </a:t>
            </a:r>
            <a:r>
              <a:rPr lang="en-US" b="1" i="0" dirty="0">
                <a:solidFill>
                  <a:srgbClr val="373D3F"/>
                </a:solidFill>
                <a:effectLst/>
                <a:latin typeface="Encode Sans"/>
              </a:rPr>
              <a:t>unstructured decision</a:t>
            </a:r>
            <a:r>
              <a:rPr lang="en-US" b="0" i="0" dirty="0">
                <a:solidFill>
                  <a:srgbClr val="373D3F"/>
                </a:solidFill>
                <a:effectLst/>
                <a:latin typeface="Encode Sans"/>
              </a:rPr>
              <a:t> or non programmed decision involves a lot of unknowns. They are generally based on criteria that are not well-defined, and information is more likely to be ambiguous or incomplete</a:t>
            </a: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19</a:t>
            </a:fld>
            <a:endParaRPr lang="en-US"/>
          </a:p>
        </p:txBody>
      </p:sp>
    </p:spTree>
    <p:extLst>
      <p:ext uri="{BB962C8B-B14F-4D97-AF65-F5344CB8AC3E}">
        <p14:creationId xmlns:p14="http://schemas.microsoft.com/office/powerpoint/2010/main" val="354722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Churn </a:t>
            </a:r>
            <a:r>
              <a:rPr lang="en-US" dirty="0" err="1"/>
              <a:t>decresing</a:t>
            </a:r>
            <a:r>
              <a:rPr lang="en-US" dirty="0"/>
              <a:t> rate</a:t>
            </a:r>
          </a:p>
        </p:txBody>
      </p:sp>
      <p:sp>
        <p:nvSpPr>
          <p:cNvPr id="4" name="Slide Number Placeholder 3"/>
          <p:cNvSpPr>
            <a:spLocks noGrp="1"/>
          </p:cNvSpPr>
          <p:nvPr>
            <p:ph type="sldNum" sz="quarter" idx="5"/>
          </p:nvPr>
        </p:nvSpPr>
        <p:spPr/>
        <p:txBody>
          <a:bodyPr/>
          <a:lstStyle/>
          <a:p>
            <a:fld id="{37809D77-6270-417D-B912-9E40620F0D03}" type="slidenum">
              <a:rPr lang="en-US" smtClean="0"/>
              <a:pPr/>
              <a:t>34</a:t>
            </a:fld>
            <a:endParaRPr lang="en-US"/>
          </a:p>
        </p:txBody>
      </p:sp>
    </p:spTree>
    <p:extLst>
      <p:ext uri="{BB962C8B-B14F-4D97-AF65-F5344CB8AC3E}">
        <p14:creationId xmlns:p14="http://schemas.microsoft.com/office/powerpoint/2010/main" val="1704822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2"/>
                </a:solidFill>
              </a:defRPr>
            </a:lvl1pPr>
          </a:lstStyle>
          <a:p>
            <a:fld id="{0760DED7-CC74-4C8E-8130-F3B32B106B57}" type="datetime2">
              <a:rPr lang="en-US" smtClean="0"/>
              <a:pPr/>
              <a:t>Thursday, December 14, 2023</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2"/>
                </a:solidFill>
              </a:defRPr>
            </a:lvl1pPr>
          </a:lstStyle>
          <a:p>
            <a:endParaRPr lang="en-US"/>
          </a:p>
        </p:txBody>
      </p:sp>
      <p:sp>
        <p:nvSpPr>
          <p:cNvPr id="3" name="Subtitle 2"/>
          <p:cNvSpPr>
            <a:spLocks noGrp="1"/>
          </p:cNvSpPr>
          <p:nvPr>
            <p:ph type="subTitle" idx="1"/>
          </p:nvPr>
        </p:nvSpPr>
        <p:spPr>
          <a:xfrm>
            <a:off x="914400" y="4343399"/>
            <a:ext cx="94488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userDrawn="1"/>
        </p:nvPicPr>
        <p:blipFill>
          <a:blip r:embed="rId2" cstate="print"/>
          <a:stretch>
            <a:fillRect/>
          </a:stretch>
        </p:blipFill>
        <p:spPr>
          <a:xfrm>
            <a:off x="4741817" y="4963886"/>
            <a:ext cx="2076994" cy="1173522"/>
          </a:xfrm>
          <a:prstGeom prst="rect">
            <a:avLst/>
          </a:prstGeom>
        </p:spPr>
      </p:pic>
      <p:sp>
        <p:nvSpPr>
          <p:cNvPr id="2" name="Title 1"/>
          <p:cNvSpPr>
            <a:spLocks noGrp="1"/>
          </p:cNvSpPr>
          <p:nvPr>
            <p:ph type="ctrTitle"/>
          </p:nvPr>
        </p:nvSpPr>
        <p:spPr>
          <a:xfrm>
            <a:off x="914400" y="849086"/>
            <a:ext cx="9448800" cy="3418114"/>
          </a:xfrm>
        </p:spPr>
        <p:txBody>
          <a:bodyPr anchor="b">
            <a:noAutofit/>
          </a:bodyPr>
          <a:lstStyle>
            <a:lvl1pPr>
              <a:lnSpc>
                <a:spcPct val="100000"/>
              </a:lnSpc>
              <a:defRPr sz="6600">
                <a:solidFill>
                  <a:schemeClr val="accent1"/>
                </a:solidFill>
              </a:defRPr>
            </a:lvl1pPr>
          </a:lstStyle>
          <a:p>
            <a:r>
              <a:rPr lang="en-US"/>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1793" y="0"/>
            <a:ext cx="1474795" cy="1187881"/>
          </a:xfrm>
          <a:prstGeom prst="rect">
            <a:avLst/>
          </a:prstGeom>
        </p:spPr>
      </p:pic>
    </p:spTree>
    <p:extLst>
      <p:ext uri="{BB962C8B-B14F-4D97-AF65-F5344CB8AC3E}">
        <p14:creationId xmlns:p14="http://schemas.microsoft.com/office/powerpoint/2010/main" val="2856722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B5464268-130A-40B9-833A-77E5CC5AEAF1}" type="datetime2">
              <a:rPr lang="en-US" smtClean="0"/>
              <a:pPr/>
              <a:t>Thursday, December 14, 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8223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75C197AE-0D44-4833-B558-3501A9223533}" type="datetime2">
              <a:rPr lang="en-US" smtClean="0"/>
              <a:pPr/>
              <a:t>Thursday, December 14, 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42188076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14235-D18B-44E5-9DB2-F46FA9882C11}" type="datetime2">
              <a:rPr lang="en-US" smtClean="0"/>
              <a:pPr/>
              <a:t>Thursday, December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7457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45E1EF-75D4-49DC-A253-C9C4277E7788}" type="datetime2">
              <a:rPr lang="en-US" smtClean="0"/>
              <a:pPr/>
              <a:t>Thursday, December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4003804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50000"/>
                  </a:schemeClr>
                </a:solidFill>
              </a:defRPr>
            </a:lvl1pPr>
          </a:lstStyle>
          <a:p>
            <a:fld id="{9156506B-B1C1-47B5-89C9-33EA873E13E3}" type="datetime2">
              <a:rPr lang="en-US" smtClean="0"/>
              <a:pPr/>
              <a:t>Thursday, December 14, 2023</a:t>
            </a:fld>
            <a:endParaRPr lang="en-US"/>
          </a:p>
        </p:txBody>
      </p:sp>
      <p:sp>
        <p:nvSpPr>
          <p:cNvPr id="6" name="Footer Placeholder 5"/>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lumMod val="50000"/>
                  </a:schemeClr>
                </a:solidFill>
              </a:defRPr>
            </a:lvl1pPr>
          </a:lstStyle>
          <a:p>
            <a:fld id="{401CF334-2D5C-4859-84A6-CA7E6E43FAEB}" type="slidenum">
              <a:rPr lang="en-US" smtClean="0"/>
              <a:pPr/>
              <a:t>‹#›</a:t>
            </a:fld>
            <a:endParaRPr lang="en-US"/>
          </a:p>
        </p:txBody>
      </p:sp>
      <p:sp>
        <p:nvSpPr>
          <p:cNvPr id="4" name="Content Placeholder 3"/>
          <p:cNvSpPr>
            <a:spLocks noGrp="1"/>
          </p:cNvSpPr>
          <p:nvPr>
            <p:ph sz="half" idx="2"/>
          </p:nvPr>
        </p:nvSpPr>
        <p:spPr>
          <a:xfrm>
            <a:off x="6197600" y="1129921"/>
            <a:ext cx="5486400" cy="482674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612805" y="1110344"/>
            <a:ext cx="5388864"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44137" y="126217"/>
            <a:ext cx="11239863" cy="822960"/>
          </a:xfr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267205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B523B9F-088D-4AFA-86E7-48B34C4A53DE}" type="datetime2">
              <a:rPr lang="en-US" smtClean="0"/>
              <a:pPr/>
              <a:t>Thursday, December 14,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3" name="Content Placeholder 12"/>
          <p:cNvSpPr>
            <a:spLocks noGrp="1"/>
          </p:cNvSpPr>
          <p:nvPr>
            <p:ph sz="quarter" idx="14"/>
          </p:nvPr>
        </p:nvSpPr>
        <p:spPr>
          <a:xfrm>
            <a:off x="6201237" y="2453474"/>
            <a:ext cx="5388864" cy="2833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501068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04C04-1D06-40AA-8FC4-92B0F81E63BD}" type="datetime2">
              <a:rPr lang="en-US" smtClean="0"/>
              <a:pPr/>
              <a:t>Thursday, December 14,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300022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98744-2F52-46E7-8D44-DDDC27BE5822}" type="datetime2">
              <a:rPr lang="en-US" smtClean="0"/>
              <a:pPr/>
              <a:t>Thursday, December 14,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69437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1566B1B-892A-4B59-B1BE-9E0C1C4E4586}" type="datetime2">
              <a:rPr lang="en-US" smtClean="0"/>
              <a:pPr/>
              <a:t>Thursday, December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761579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2"/>
                </a:solidFill>
              </a:defRPr>
            </a:lvl1pPr>
          </a:lstStyle>
          <a:p>
            <a:fld id="{040E7F22-0DD9-44AF-9430-B2DB3A977217}" type="datetime2">
              <a:rPr lang="en-US" smtClean="0"/>
              <a:pPr/>
              <a:t>Thursday, December 14, 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Picture Placeholder 2"/>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Tree>
    <p:extLst>
      <p:ext uri="{BB962C8B-B14F-4D97-AF65-F5344CB8AC3E}">
        <p14:creationId xmlns:p14="http://schemas.microsoft.com/office/powerpoint/2010/main" val="1337183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9122CA76-5ADC-4EAD-9DF9-4C81073CAB6A}" type="datetime2">
              <a:rPr lang="en-US" smtClean="0"/>
              <a:pPr/>
              <a:t>Thursday, December 14, 2023</a:t>
            </a:fld>
            <a:endParaRPr lang="en-US"/>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6000" dirty="0"/>
            </a:br>
            <a:r>
              <a:rPr lang="en-US" sz="6000" dirty="0"/>
              <a:t>BCA Fifth Semester</a:t>
            </a:r>
            <a:br>
              <a:rPr lang="en-US" sz="6000" dirty="0"/>
            </a:br>
            <a:r>
              <a:rPr lang="en-US" sz="4400" b="1" dirty="0">
                <a:effectLst/>
              </a:rPr>
              <a:t>CACS301: MIS and E-Business</a:t>
            </a:r>
            <a:endParaRPr lang="en-US" sz="6000" dirty="0"/>
          </a:p>
        </p:txBody>
      </p:sp>
    </p:spTree>
    <p:extLst>
      <p:ext uri="{BB962C8B-B14F-4D97-AF65-F5344CB8AC3E}">
        <p14:creationId xmlns:p14="http://schemas.microsoft.com/office/powerpoint/2010/main" val="21357849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28" y="704088"/>
            <a:ext cx="10038272" cy="262070"/>
          </a:xfrm>
        </p:spPr>
        <p:txBody>
          <a:bodyPr>
            <a:noAutofit/>
          </a:bodyPr>
          <a:lstStyle/>
          <a:p>
            <a:r>
              <a:rPr lang="en-US" sz="3600" b="1" dirty="0"/>
              <a:t>Function of Information System</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1656273" y="966158"/>
            <a:ext cx="7500758" cy="4710621"/>
          </a:xfrm>
          <a:prstGeom prst="rect">
            <a:avLst/>
          </a:prstGeom>
          <a:noFill/>
          <a:ln w="9525">
            <a:noFill/>
            <a:miter lim="800000"/>
            <a:headEnd/>
            <a:tailEnd/>
          </a:ln>
          <a:effectLst/>
        </p:spPr>
      </p:pic>
    </p:spTree>
    <p:extLst>
      <p:ext uri="{BB962C8B-B14F-4D97-AF65-F5344CB8AC3E}">
        <p14:creationId xmlns:p14="http://schemas.microsoft.com/office/powerpoint/2010/main" val="20025486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321" y="381000"/>
            <a:ext cx="11300604" cy="654170"/>
          </a:xfrm>
        </p:spPr>
        <p:txBody>
          <a:bodyPr>
            <a:noAutofit/>
          </a:bodyPr>
          <a:lstStyle/>
          <a:p>
            <a:r>
              <a:rPr lang="en-US" sz="4400" b="1" dirty="0"/>
              <a:t>Introduction to information System</a:t>
            </a:r>
            <a:endParaRPr lang="en-US" sz="4400" dirty="0"/>
          </a:p>
        </p:txBody>
      </p:sp>
      <p:sp>
        <p:nvSpPr>
          <p:cNvPr id="4" name="Content Placeholder 3"/>
          <p:cNvSpPr>
            <a:spLocks noGrp="1"/>
          </p:cNvSpPr>
          <p:nvPr>
            <p:ph idx="1"/>
          </p:nvPr>
        </p:nvSpPr>
        <p:spPr>
          <a:xfrm>
            <a:off x="621101" y="1259457"/>
            <a:ext cx="11110823" cy="5065143"/>
          </a:xfrm>
        </p:spPr>
        <p:txBody>
          <a:bodyPr>
            <a:normAutofit/>
          </a:bodyPr>
          <a:lstStyle/>
          <a:p>
            <a:pPr algn="just">
              <a:buFont typeface="Wingdings" panose="05000000000000000000" pitchFamily="2" charset="2"/>
              <a:buChar char="Ø"/>
            </a:pPr>
            <a:r>
              <a:rPr lang="en-US" sz="2000" dirty="0"/>
              <a:t>An information system contains information about organizations and its surrounding environment. Three basic activities; </a:t>
            </a:r>
            <a:r>
              <a:rPr lang="en-US" sz="2000" b="1" dirty="0"/>
              <a:t>input</a:t>
            </a:r>
            <a:r>
              <a:rPr lang="en-US" sz="2000" dirty="0"/>
              <a:t>, </a:t>
            </a:r>
            <a:r>
              <a:rPr lang="en-US" sz="2000" b="1" dirty="0"/>
              <a:t>processing</a:t>
            </a:r>
            <a:r>
              <a:rPr lang="en-US" sz="2000" dirty="0"/>
              <a:t>, </a:t>
            </a:r>
            <a:r>
              <a:rPr lang="en-US" sz="2000" b="1" dirty="0"/>
              <a:t>output</a:t>
            </a:r>
            <a:r>
              <a:rPr lang="en-US" sz="2000" dirty="0"/>
              <a:t> produce the information organization need. Feedback is output returned appropriate people or activities in the organization to evaluate and refine the input environmental factors such as customers, suppliers, competitors, stockholders, and regulatory agencies interact with the organization and its information.</a:t>
            </a:r>
          </a:p>
          <a:p>
            <a:r>
              <a:rPr lang="en-US" sz="2000" b="1" dirty="0"/>
              <a:t>Input: </a:t>
            </a:r>
            <a:r>
              <a:rPr lang="en-US" sz="2000" dirty="0"/>
              <a:t>It is used to capture or collects raw data from within the organization of from its external environments for processing in an information system.</a:t>
            </a:r>
          </a:p>
          <a:p>
            <a:r>
              <a:rPr lang="en-US" sz="2000" b="1" dirty="0"/>
              <a:t>Processing: </a:t>
            </a:r>
            <a:r>
              <a:rPr lang="en-US" sz="2000" dirty="0"/>
              <a:t>The conversion, manipulation and analysis of raw input into a form that is more meaningful to humans.</a:t>
            </a:r>
          </a:p>
          <a:p>
            <a:r>
              <a:rPr lang="en-US" sz="2000" b="1" dirty="0"/>
              <a:t>Output: </a:t>
            </a:r>
            <a:r>
              <a:rPr lang="en-US" sz="2000" dirty="0"/>
              <a:t>The distribution of processed information to the people who will use it or to the activities for which it will be used.</a:t>
            </a:r>
          </a:p>
          <a:p>
            <a:r>
              <a:rPr lang="en-US" sz="2000" b="1" dirty="0"/>
              <a:t>Feedback: </a:t>
            </a:r>
            <a:r>
              <a:rPr lang="en-US" sz="2000" dirty="0"/>
              <a:t>Output that is returned to appropriate members of the organization to help them evaluate or correct input.</a:t>
            </a:r>
          </a:p>
          <a:p>
            <a:pPr algn="just">
              <a:buFont typeface="Wingdings" panose="05000000000000000000" pitchFamily="2" charset="2"/>
              <a:buChar char="Ø"/>
            </a:pPr>
            <a:endParaRPr lang="en-US" sz="2000" dirty="0"/>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31159636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228600"/>
            <a:ext cx="9989389" cy="533400"/>
          </a:xfrm>
        </p:spPr>
        <p:txBody>
          <a:bodyPr>
            <a:noAutofit/>
          </a:bodyPr>
          <a:lstStyle/>
          <a:p>
            <a:r>
              <a:rPr lang="en-US" sz="4400" b="1" dirty="0"/>
              <a:t>Management Information System</a:t>
            </a:r>
            <a:endParaRPr lang="en-US" sz="4400" dirty="0"/>
          </a:p>
        </p:txBody>
      </p:sp>
      <p:sp>
        <p:nvSpPr>
          <p:cNvPr id="4" name="Content Placeholder 3"/>
          <p:cNvSpPr>
            <a:spLocks noGrp="1"/>
          </p:cNvSpPr>
          <p:nvPr>
            <p:ph idx="1"/>
          </p:nvPr>
        </p:nvSpPr>
        <p:spPr>
          <a:xfrm>
            <a:off x="345057" y="1000664"/>
            <a:ext cx="11473131" cy="5296619"/>
          </a:xfrm>
        </p:spPr>
        <p:txBody>
          <a:bodyPr>
            <a:normAutofit/>
          </a:bodyPr>
          <a:lstStyle/>
          <a:p>
            <a:pPr algn="just">
              <a:buFont typeface="Wingdings" panose="05000000000000000000" pitchFamily="2" charset="2"/>
              <a:buChar char="Ø"/>
            </a:pPr>
            <a:r>
              <a:rPr lang="en-US" dirty="0"/>
              <a:t>Management information system is the study of information and impact on the individual, the organization, and society also, systems that create, process, store, and retrieve information. </a:t>
            </a:r>
          </a:p>
          <a:p>
            <a:pPr algn="just">
              <a:buFont typeface="Wingdings" panose="05000000000000000000" pitchFamily="2" charset="2"/>
              <a:buChar char="Ø"/>
            </a:pPr>
            <a:r>
              <a:rPr lang="en-US" dirty="0"/>
              <a:t>A system is a collection of parts that work together to achieve a common goal. The primary goal of MIS is to support organizational decision making. It is well-integrated system that meet tactical information needs of middle managers.</a:t>
            </a:r>
          </a:p>
          <a:p>
            <a:pPr algn="just">
              <a:buFont typeface="Wingdings" panose="05000000000000000000" pitchFamily="2" charset="2"/>
              <a:buChar char="Ø"/>
            </a:pPr>
            <a:r>
              <a:rPr lang="en-US" dirty="0"/>
              <a:t> These system generate summary report. MIS serve the management level of the organization that serve the function of planning, controlling and decision making by providing routine summary.</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4481231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152400"/>
            <a:ext cx="10161917" cy="685800"/>
          </a:xfrm>
        </p:spPr>
        <p:txBody>
          <a:bodyPr>
            <a:noAutofit/>
          </a:bodyPr>
          <a:lstStyle/>
          <a:p>
            <a:r>
              <a:rPr lang="en-US" sz="2800" b="1" dirty="0"/>
              <a:t>TYPES OF INFORMATION SYSTEMS</a:t>
            </a:r>
          </a:p>
        </p:txBody>
      </p:sp>
      <p:sp>
        <p:nvSpPr>
          <p:cNvPr id="3" name="Content Placeholder 2"/>
          <p:cNvSpPr>
            <a:spLocks noGrp="1"/>
          </p:cNvSpPr>
          <p:nvPr>
            <p:ph idx="1"/>
          </p:nvPr>
        </p:nvSpPr>
        <p:spPr>
          <a:xfrm>
            <a:off x="569343" y="838200"/>
            <a:ext cx="11231593" cy="5579853"/>
          </a:xfrm>
        </p:spPr>
        <p:txBody>
          <a:bodyPr>
            <a:normAutofit/>
          </a:bodyPr>
          <a:lstStyle/>
          <a:p>
            <a:pPr marL="0" indent="0" algn="just">
              <a:buNone/>
            </a:pPr>
            <a:r>
              <a:rPr lang="en-US" b="1" dirty="0"/>
              <a:t>Transaction processing  System(TPS):</a:t>
            </a:r>
            <a:endParaRPr lang="en-US" dirty="0"/>
          </a:p>
          <a:p>
            <a:pPr algn="just">
              <a:buFont typeface="Wingdings" panose="05000000000000000000" pitchFamily="2" charset="2"/>
              <a:buChar char="Ø"/>
            </a:pPr>
            <a:r>
              <a:rPr lang="en-US" sz="2000" i="1" dirty="0"/>
              <a:t> A transaction processing system is a computerized system that performs and records the daily routine transactions necessary to conduct business, such as sales order entry, hotel reservations, payroll, employee record keeping, and shipping.</a:t>
            </a:r>
            <a:endParaRPr lang="en-US" i="1" dirty="0"/>
          </a:p>
          <a:p>
            <a:pPr algn="just">
              <a:buFont typeface="Wingdings" panose="05000000000000000000" pitchFamily="2" charset="2"/>
              <a:buChar char="Ø"/>
            </a:pPr>
            <a:r>
              <a:rPr lang="en-US" sz="2000" b="1" dirty="0"/>
              <a:t>Characteristic of transaction processing system:</a:t>
            </a:r>
            <a:endParaRPr lang="en-US" sz="2000" dirty="0"/>
          </a:p>
          <a:p>
            <a:pPr lvl="1" algn="just">
              <a:buFont typeface="Wingdings" panose="05000000000000000000" pitchFamily="2" charset="2"/>
              <a:buChar char="Ø"/>
            </a:pPr>
            <a:r>
              <a:rPr lang="en-US" sz="2000" dirty="0"/>
              <a:t>A TPS records internal and external transaction for a company. It is repository of data that is frequently accessed by other system.</a:t>
            </a:r>
          </a:p>
          <a:p>
            <a:pPr lvl="1" algn="just">
              <a:buFont typeface="Wingdings" panose="05000000000000000000" pitchFamily="2" charset="2"/>
              <a:buChar char="Ø"/>
            </a:pPr>
            <a:r>
              <a:rPr lang="en-US" sz="2000" dirty="0"/>
              <a:t>A TPS performs routine, repetitive tasks. It is mostly used by lower level manager to make operational decisions.</a:t>
            </a:r>
          </a:p>
          <a:p>
            <a:pPr lvl="1" algn="just">
              <a:buFont typeface="Wingdings" panose="05000000000000000000" pitchFamily="2" charset="2"/>
              <a:buChar char="Ø"/>
            </a:pPr>
            <a:r>
              <a:rPr lang="en-US" sz="2000" dirty="0"/>
              <a:t>Transaction can be recorded in batch mode or online. In batch mode, the files are updated automatically at later time; in online , transaction is recorded at it occurs.</a:t>
            </a:r>
          </a:p>
          <a:p>
            <a:pPr lvl="1" algn="just">
              <a:buFont typeface="Wingdings" panose="05000000000000000000" pitchFamily="2" charset="2"/>
              <a:buChar char="Ø"/>
            </a:pPr>
            <a:r>
              <a:rPr lang="en-US" sz="2000" dirty="0"/>
              <a:t>There are six steps involve in processing a transaction. They are data entry, data validation, data processing and revalidation, storage, output generation, and query support</a:t>
            </a:r>
            <a:r>
              <a:rPr lang="en-US" sz="1800" dirty="0"/>
              <a:t>. </a:t>
            </a: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9771433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379561" y="500332"/>
            <a:ext cx="11611155" cy="5641676"/>
          </a:xfrm>
        </p:spPr>
        <p:txBody>
          <a:bodyPr>
            <a:normAutofit/>
          </a:bodyPr>
          <a:lstStyle/>
          <a:p>
            <a:pPr algn="just"/>
            <a:r>
              <a:rPr lang="en-US" b="1" dirty="0"/>
              <a:t>Transaction processing  System(TPS):</a:t>
            </a:r>
            <a:endParaRPr lang="en-US" dirty="0"/>
          </a:p>
          <a:p>
            <a:pPr algn="just"/>
            <a:r>
              <a:rPr lang="en-US" sz="2000" i="1" dirty="0"/>
              <a:t> </a:t>
            </a:r>
            <a:endParaRPr lang="en-US" sz="2000" dirty="0"/>
          </a:p>
        </p:txBody>
      </p:sp>
      <p:pic>
        <p:nvPicPr>
          <p:cNvPr id="3075" name="Picture 3"/>
          <p:cNvPicPr>
            <a:picLocks noChangeAspect="1" noChangeArrowheads="1"/>
          </p:cNvPicPr>
          <p:nvPr/>
        </p:nvPicPr>
        <p:blipFill>
          <a:blip r:embed="rId3"/>
          <a:srcRect/>
          <a:stretch>
            <a:fillRect/>
          </a:stretch>
        </p:blipFill>
        <p:spPr bwMode="auto">
          <a:xfrm>
            <a:off x="1828800" y="847769"/>
            <a:ext cx="7239000" cy="5768051"/>
          </a:xfrm>
          <a:prstGeom prst="rect">
            <a:avLst/>
          </a:prstGeom>
          <a:noFill/>
          <a:ln w="9525">
            <a:noFill/>
            <a:miter lim="800000"/>
            <a:headEnd/>
            <a:tailEnd/>
          </a:ln>
          <a:effectLst/>
        </p:spPr>
      </p:pic>
    </p:spTree>
    <p:extLst>
      <p:ext uri="{BB962C8B-B14F-4D97-AF65-F5344CB8AC3E}">
        <p14:creationId xmlns:p14="http://schemas.microsoft.com/office/powerpoint/2010/main" val="29104683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1752600" y="838200"/>
            <a:ext cx="8686800" cy="5562600"/>
          </a:xfrm>
        </p:spPr>
        <p:txBody>
          <a:bodyPr>
            <a:normAutofit/>
          </a:bodyPr>
          <a:lstStyle/>
          <a:p>
            <a:pPr algn="just"/>
            <a:r>
              <a:rPr lang="en-US" b="1" dirty="0"/>
              <a:t> Management information systems (MIS)</a:t>
            </a:r>
          </a:p>
        </p:txBody>
      </p:sp>
      <p:pic>
        <p:nvPicPr>
          <p:cNvPr id="4098" name="Picture 2"/>
          <p:cNvPicPr>
            <a:picLocks noChangeAspect="1" noChangeArrowheads="1"/>
          </p:cNvPicPr>
          <p:nvPr/>
        </p:nvPicPr>
        <p:blipFill>
          <a:blip r:embed="rId2"/>
          <a:srcRect/>
          <a:stretch>
            <a:fillRect/>
          </a:stretch>
        </p:blipFill>
        <p:spPr bwMode="auto">
          <a:xfrm>
            <a:off x="1953703" y="1521786"/>
            <a:ext cx="8284593" cy="4879014"/>
          </a:xfrm>
          <a:prstGeom prst="rect">
            <a:avLst/>
          </a:prstGeom>
          <a:noFill/>
          <a:ln w="9525">
            <a:noFill/>
            <a:miter lim="800000"/>
            <a:headEnd/>
            <a:tailEnd/>
          </a:ln>
          <a:effectLst/>
        </p:spPr>
      </p:pic>
    </p:spTree>
    <p:extLst>
      <p:ext uri="{BB962C8B-B14F-4D97-AF65-F5344CB8AC3E}">
        <p14:creationId xmlns:p14="http://schemas.microsoft.com/office/powerpoint/2010/main" val="27230002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483079" y="838200"/>
            <a:ext cx="11404121" cy="5855898"/>
          </a:xfrm>
        </p:spPr>
        <p:txBody>
          <a:bodyPr>
            <a:normAutofit/>
          </a:bodyPr>
          <a:lstStyle/>
          <a:p>
            <a:pPr algn="just">
              <a:buFont typeface="Wingdings" panose="05000000000000000000" pitchFamily="2" charset="2"/>
              <a:buChar char="Ø"/>
            </a:pPr>
            <a:r>
              <a:rPr lang="en-US" b="1" dirty="0"/>
              <a:t> Management information systems (MIS)</a:t>
            </a:r>
          </a:p>
          <a:p>
            <a:pPr algn="just">
              <a:buFont typeface="Wingdings" panose="05000000000000000000" pitchFamily="2" charset="2"/>
              <a:buChar char="Ø"/>
            </a:pPr>
            <a:r>
              <a:rPr lang="en-US" sz="2000" dirty="0"/>
              <a:t>It a specific category of information systems  serving  middle  management.  MIS  provide  middle  managers  with reports on the organization’s current performance. This information is used to monitor and control the business and predict future performance. </a:t>
            </a:r>
          </a:p>
          <a:p>
            <a:pPr algn="just">
              <a:buFont typeface="Wingdings" panose="05000000000000000000" pitchFamily="2" charset="2"/>
              <a:buChar char="Ø"/>
            </a:pPr>
            <a:r>
              <a:rPr lang="en-US" sz="2000" dirty="0"/>
              <a:t>MIS summarize and report on the company’s basic operations using data supplied by transaction processing systems. The basic transaction data from TPS are compressed and usually presented in reports that are produced on a regular schedule.</a:t>
            </a:r>
          </a:p>
          <a:p>
            <a:pPr marL="0" indent="0" algn="just">
              <a:buNone/>
            </a:pPr>
            <a:r>
              <a:rPr lang="en-US" sz="2000" b="1" dirty="0"/>
              <a:t>Difference between a TPS and an MIS:</a:t>
            </a:r>
            <a:endParaRPr lang="en-US" sz="2000" dirty="0"/>
          </a:p>
          <a:p>
            <a:pPr algn="just">
              <a:buFont typeface="Wingdings" panose="05000000000000000000" pitchFamily="2" charset="2"/>
              <a:buChar char="Ø"/>
            </a:pPr>
            <a:r>
              <a:rPr lang="en-US" sz="2000" dirty="0"/>
              <a:t>The primary goal of a TPS is to record and process transaction that take place in the company, while the primary goal of an MIS is to produce summary and exception reports used in tactical decision making. Second, the output of a TPS becomes the input to an MIS, and although the TPS is not the only source of data to the MIS, it is primary sources. The above figure shows that transaction data are input into a TPS and that the output of a TPS becomes the input to an MIS. Finally, a TPS helps managers primarily with operational or day to day decisions, while an MIS helps managers make tactical decisions over a longer period of time, such as weekly, monthly, and yearly.</a:t>
            </a:r>
          </a:p>
          <a:p>
            <a:pPr algn="just"/>
            <a:endParaRPr lang="en-US" sz="2000" dirty="0"/>
          </a:p>
        </p:txBody>
      </p:sp>
    </p:spTree>
    <p:extLst>
      <p:ext uri="{BB962C8B-B14F-4D97-AF65-F5344CB8AC3E}">
        <p14:creationId xmlns:p14="http://schemas.microsoft.com/office/powerpoint/2010/main" val="3949887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362309" y="667512"/>
            <a:ext cx="11162582" cy="5629771"/>
          </a:xfrm>
        </p:spPr>
        <p:txBody>
          <a:bodyPr>
            <a:normAutofit/>
          </a:bodyPr>
          <a:lstStyle/>
          <a:p>
            <a:pPr algn="just"/>
            <a:r>
              <a:rPr lang="en-US" b="1" dirty="0"/>
              <a:t> Decision-Support Systems (DSS)</a:t>
            </a:r>
            <a:r>
              <a:rPr lang="en-US" i="1" dirty="0"/>
              <a:t> </a:t>
            </a:r>
            <a:r>
              <a:rPr lang="en-US" sz="1800" i="1" dirty="0"/>
              <a:t>A set of well integrated, user friendly, computer-based tools that combine internal and external data with various decision making models to solve semi-structured and unstructured problems. Among the functions of a DSS are “What if” analysis, model building, goal seeking, and graphical analysis.</a:t>
            </a:r>
            <a:endParaRPr lang="en-US" dirty="0"/>
          </a:p>
          <a:p>
            <a:pPr algn="just"/>
            <a:endParaRPr lang="en-US" b="1" dirty="0"/>
          </a:p>
          <a:p>
            <a:pPr algn="just">
              <a:buNone/>
            </a:pPr>
            <a:r>
              <a:rPr lang="en-US" sz="2000" dirty="0"/>
              <a:t>    </a:t>
            </a:r>
          </a:p>
          <a:p>
            <a:pPr algn="just"/>
            <a:endParaRPr lang="en-US" sz="2000" dirty="0"/>
          </a:p>
        </p:txBody>
      </p:sp>
      <p:pic>
        <p:nvPicPr>
          <p:cNvPr id="5126" name="Picture 6"/>
          <p:cNvPicPr>
            <a:picLocks noChangeAspect="1" noChangeArrowheads="1"/>
          </p:cNvPicPr>
          <p:nvPr/>
        </p:nvPicPr>
        <p:blipFill>
          <a:blip r:embed="rId2"/>
          <a:srcRect/>
          <a:stretch>
            <a:fillRect/>
          </a:stretch>
        </p:blipFill>
        <p:spPr bwMode="auto">
          <a:xfrm>
            <a:off x="2090468" y="2021456"/>
            <a:ext cx="8768204" cy="4137804"/>
          </a:xfrm>
          <a:prstGeom prst="rect">
            <a:avLst/>
          </a:prstGeom>
          <a:noFill/>
          <a:ln w="9525">
            <a:noFill/>
            <a:miter lim="800000"/>
            <a:headEnd/>
            <a:tailEnd/>
          </a:ln>
          <a:effectLst/>
        </p:spPr>
      </p:pic>
    </p:spTree>
    <p:extLst>
      <p:ext uri="{BB962C8B-B14F-4D97-AF65-F5344CB8AC3E}">
        <p14:creationId xmlns:p14="http://schemas.microsoft.com/office/powerpoint/2010/main" val="15254501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379561" y="667512"/>
            <a:ext cx="11490385" cy="5819552"/>
          </a:xfrm>
        </p:spPr>
        <p:txBody>
          <a:bodyPr>
            <a:normAutofit/>
          </a:bodyPr>
          <a:lstStyle/>
          <a:p>
            <a:pPr marL="0" indent="0" algn="just">
              <a:buNone/>
            </a:pPr>
            <a:r>
              <a:rPr lang="en-US" b="1" dirty="0"/>
              <a:t>Decision-Support Systems (DSS)</a:t>
            </a:r>
            <a:r>
              <a:rPr lang="en-US" i="1" dirty="0"/>
              <a:t> </a:t>
            </a:r>
            <a:r>
              <a:rPr lang="en-US" sz="2000" i="1" dirty="0"/>
              <a:t>A set of well integrated, user friendly, computer-based tools that combine internal and external data with various decision making models to solve semi-structured and unstructured problems. Among the functions of a DSS are “What if” analysis, model building, goal seeking, and graphical analysis.</a:t>
            </a:r>
          </a:p>
          <a:p>
            <a:pPr algn="just">
              <a:buFont typeface="Wingdings" panose="05000000000000000000" pitchFamily="2" charset="2"/>
              <a:buChar char="Ø"/>
            </a:pPr>
            <a:r>
              <a:rPr lang="en-US" dirty="0"/>
              <a:t>A DSS can present a manager with different pricing alternative and help answer </a:t>
            </a:r>
            <a:r>
              <a:rPr lang="en-US" b="1" dirty="0"/>
              <a:t>“What if”</a:t>
            </a:r>
            <a:r>
              <a:rPr lang="en-US" dirty="0"/>
              <a:t> Question such as these: what if the price of raw materials increases by 4.5% a years? What if demand for a product increase by 10%? What if a competitor reduces its price for a similar product by 20%.</a:t>
            </a:r>
            <a:endParaRPr lang="en-US" b="1" dirty="0"/>
          </a:p>
          <a:p>
            <a:pPr algn="just">
              <a:buFont typeface="Wingdings" panose="05000000000000000000" pitchFamily="2" charset="2"/>
              <a:buChar char="Ø"/>
            </a:pPr>
            <a:r>
              <a:rPr lang="en-US" dirty="0"/>
              <a:t>A DSS also allows managers to perform </a:t>
            </a:r>
            <a:r>
              <a:rPr lang="en-US" b="1" dirty="0"/>
              <a:t>goal-seeking</a:t>
            </a:r>
            <a:r>
              <a:rPr lang="en-US" dirty="0"/>
              <a:t>, which specifies the actions a manager should take in order to accomplish a certain goal. For example suppose the goal of the company is to increase sales of product A by 10%. A DSS can help a marketing manager decide on the course of action to take regarding operation costs, product pricing, advertising, and other related issues in order to achieve the goal.</a:t>
            </a:r>
          </a:p>
        </p:txBody>
      </p:sp>
    </p:spTree>
    <p:extLst>
      <p:ext uri="{BB962C8B-B14F-4D97-AF65-F5344CB8AC3E}">
        <p14:creationId xmlns:p14="http://schemas.microsoft.com/office/powerpoint/2010/main" val="12533644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E79C02-2749-7281-7C04-47611CCEB730}"/>
              </a:ext>
            </a:extLst>
          </p:cNvPr>
          <p:cNvSpPr>
            <a:spLocks noGrp="1"/>
          </p:cNvSpPr>
          <p:nvPr>
            <p:ph type="title"/>
          </p:nvPr>
        </p:nvSpPr>
        <p:spPr/>
        <p:txBody>
          <a:bodyPr/>
          <a:lstStyle/>
          <a:p>
            <a:endParaRPr lang="en-US"/>
          </a:p>
        </p:txBody>
      </p:sp>
      <p:pic>
        <p:nvPicPr>
          <p:cNvPr id="1026" name="Picture 2" descr="Decision Type and System Type Pyramid - base starts with structured decisions (handled by TPS) moving up to unstructured. handled by an executive support system with semi structured in the middle handled by decision support systems.">
            <a:extLst>
              <a:ext uri="{FF2B5EF4-FFF2-40B4-BE49-F238E27FC236}">
                <a16:creationId xmlns:a16="http://schemas.microsoft.com/office/drawing/2014/main" id="{0D027BCA-A641-43E6-1BF3-E5D6007A3D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6802" y="278195"/>
            <a:ext cx="4599434" cy="34194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DA9B947-20E8-8AE5-6174-0C56D5EE5204}"/>
              </a:ext>
            </a:extLst>
          </p:cNvPr>
          <p:cNvPicPr>
            <a:picLocks noChangeAspect="1"/>
          </p:cNvPicPr>
          <p:nvPr/>
        </p:nvPicPr>
        <p:blipFill>
          <a:blip r:embed="rId4"/>
          <a:stretch>
            <a:fillRect/>
          </a:stretch>
        </p:blipFill>
        <p:spPr>
          <a:xfrm>
            <a:off x="1106436" y="3769538"/>
            <a:ext cx="9002381" cy="2810267"/>
          </a:xfrm>
          <a:prstGeom prst="rect">
            <a:avLst/>
          </a:prstGeom>
        </p:spPr>
      </p:pic>
    </p:spTree>
    <p:extLst>
      <p:ext uri="{BB962C8B-B14F-4D97-AF65-F5344CB8AC3E}">
        <p14:creationId xmlns:p14="http://schemas.microsoft.com/office/powerpoint/2010/main" val="1097411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numCol="2">
            <a:normAutofit/>
          </a:bodyPr>
          <a:lstStyle/>
          <a:p>
            <a:pPr marL="342900" lvl="1" indent="-342900">
              <a:buFont typeface="Wingdings" panose="05000000000000000000" pitchFamily="2" charset="2"/>
              <a:buChar char="Ø"/>
            </a:pPr>
            <a:r>
              <a:rPr lang="en-US" sz="2800" b="1" dirty="0"/>
              <a:t>Introduction to Management </a:t>
            </a:r>
            <a:r>
              <a:rPr lang="en-US" sz="2000" b="1" dirty="0"/>
              <a:t>Information System</a:t>
            </a:r>
            <a:r>
              <a:rPr lang="en-US" sz="2800" dirty="0"/>
              <a:t>:</a:t>
            </a:r>
          </a:p>
          <a:p>
            <a:pPr marL="342900" lvl="1" indent="-342900">
              <a:buFont typeface="Wingdings" panose="05000000000000000000" pitchFamily="2" charset="2"/>
              <a:buChar char="Ø"/>
            </a:pPr>
            <a:r>
              <a:rPr lang="en-US" sz="2800" dirty="0"/>
              <a:t> Data </a:t>
            </a:r>
          </a:p>
          <a:p>
            <a:pPr marL="342900" lvl="1" indent="-342900">
              <a:buFont typeface="Wingdings" panose="05000000000000000000" pitchFamily="2" charset="2"/>
              <a:buChar char="Ø"/>
            </a:pPr>
            <a:r>
              <a:rPr lang="en-US" sz="2800" dirty="0"/>
              <a:t>Information</a:t>
            </a:r>
          </a:p>
          <a:p>
            <a:pPr marL="342900" lvl="1" indent="-342900">
              <a:buFont typeface="Wingdings" panose="05000000000000000000" pitchFamily="2" charset="2"/>
              <a:buChar char="Ø"/>
            </a:pPr>
            <a:r>
              <a:rPr lang="en-US" sz="2800" dirty="0"/>
              <a:t>computer based information system (CBIS)</a:t>
            </a:r>
          </a:p>
          <a:p>
            <a:pPr marL="342900" lvl="1" indent="-342900">
              <a:buFont typeface="Wingdings" panose="05000000000000000000" pitchFamily="2" charset="2"/>
              <a:buChar char="Ø"/>
            </a:pPr>
            <a:r>
              <a:rPr lang="en-US" sz="2800" dirty="0"/>
              <a:t>Information System Resources,</a:t>
            </a:r>
          </a:p>
          <a:p>
            <a:pPr marL="342900" lvl="1" indent="-342900">
              <a:buFont typeface="Wingdings" panose="05000000000000000000" pitchFamily="2" charset="2"/>
              <a:buChar char="Ø"/>
            </a:pPr>
            <a:r>
              <a:rPr lang="en-US" sz="2800" dirty="0"/>
              <a:t>Management information system, </a:t>
            </a:r>
          </a:p>
          <a:p>
            <a:pPr marL="342900" lvl="1" indent="-342900">
              <a:buFont typeface="Wingdings" panose="05000000000000000000" pitchFamily="2" charset="2"/>
              <a:buChar char="Ø"/>
            </a:pPr>
            <a:r>
              <a:rPr lang="en-US" sz="2800" dirty="0"/>
              <a:t>Transaction processing system (TPS), </a:t>
            </a:r>
          </a:p>
          <a:p>
            <a:pPr marL="342900" lvl="1" indent="-342900">
              <a:buFont typeface="Wingdings" panose="05000000000000000000" pitchFamily="2" charset="2"/>
              <a:buChar char="Ø"/>
            </a:pPr>
            <a:r>
              <a:rPr lang="en-US" sz="2800" dirty="0"/>
              <a:t>decision support system (DSS)</a:t>
            </a:r>
          </a:p>
          <a:p>
            <a:pPr marL="342900" lvl="1" indent="-342900">
              <a:buFont typeface="Wingdings" panose="05000000000000000000" pitchFamily="2" charset="2"/>
              <a:buChar char="Ø"/>
            </a:pPr>
            <a:r>
              <a:rPr lang="en-US" sz="2800" dirty="0"/>
              <a:t>Executive information system (EIS)</a:t>
            </a:r>
          </a:p>
          <a:p>
            <a:pPr marL="342900" lvl="1" indent="-342900">
              <a:buFont typeface="Wingdings" panose="05000000000000000000" pitchFamily="2" charset="2"/>
              <a:buChar char="Ø"/>
            </a:pPr>
            <a:r>
              <a:rPr lang="en-US" b="1" i="1" dirty="0"/>
              <a:t>SCM, CRMS and International Systems:</a:t>
            </a:r>
            <a:r>
              <a:rPr lang="en-US" dirty="0"/>
              <a:t> </a:t>
            </a:r>
          </a:p>
          <a:p>
            <a:pPr marL="342900" lvl="1" indent="-342900">
              <a:buFont typeface="Wingdings" panose="05000000000000000000" pitchFamily="2" charset="2"/>
              <a:buChar char="Ø"/>
            </a:pPr>
            <a:r>
              <a:rPr lang="en-US" dirty="0"/>
              <a:t>Introduction, </a:t>
            </a:r>
          </a:p>
          <a:p>
            <a:pPr marL="342900" lvl="1" indent="-342900">
              <a:buFont typeface="Wingdings" panose="05000000000000000000" pitchFamily="2" charset="2"/>
              <a:buChar char="Ø"/>
            </a:pPr>
            <a:r>
              <a:rPr lang="en-US" dirty="0"/>
              <a:t>Supply Chain Management Systems(SCM), </a:t>
            </a:r>
          </a:p>
          <a:p>
            <a:pPr marL="342900" lvl="1" indent="-342900">
              <a:buFont typeface="Wingdings" panose="05000000000000000000" pitchFamily="2" charset="2"/>
              <a:buChar char="Ø"/>
            </a:pPr>
            <a:r>
              <a:rPr lang="en-US" dirty="0"/>
              <a:t>Customer Relationships Management Systems(CRMS)</a:t>
            </a:r>
          </a:p>
          <a:p>
            <a:pPr marL="342900" lvl="1" indent="-342900">
              <a:buFont typeface="Wingdings" panose="05000000000000000000" pitchFamily="2" charset="2"/>
              <a:buChar char="Ø"/>
            </a:pPr>
            <a:r>
              <a:rPr lang="en-US" dirty="0"/>
              <a:t>enterprise systems</a:t>
            </a:r>
          </a:p>
          <a:p>
            <a:pPr marL="342900" lvl="1" indent="-342900">
              <a:buFont typeface="Wingdings" panose="05000000000000000000" pitchFamily="2" charset="2"/>
              <a:buChar char="Ø"/>
            </a:pPr>
            <a:r>
              <a:rPr lang="en-US" dirty="0"/>
              <a:t>Challenges of Enterprise Systems Implementations- Managing the implementation, </a:t>
            </a:r>
          </a:p>
          <a:p>
            <a:pPr marL="342900" lvl="1" indent="-342900">
              <a:buFont typeface="Wingdings" panose="05000000000000000000" pitchFamily="2" charset="2"/>
              <a:buChar char="Ø"/>
            </a:pPr>
            <a:r>
              <a:rPr lang="en-US" dirty="0"/>
              <a:t>International Information Systems</a:t>
            </a:r>
          </a:p>
          <a:p>
            <a:pPr marL="0" lvl="1" indent="0">
              <a:buNone/>
            </a:pPr>
            <a:r>
              <a:rPr lang="en-US" dirty="0"/>
              <a:t>	-Outsourcing and off-shoring.</a:t>
            </a:r>
            <a:endParaRPr lang="en-US" sz="2800" dirty="0"/>
          </a:p>
        </p:txBody>
      </p:sp>
      <p:sp>
        <p:nvSpPr>
          <p:cNvPr id="13" name="Title 12"/>
          <p:cNvSpPr>
            <a:spLocks noGrp="1"/>
          </p:cNvSpPr>
          <p:nvPr>
            <p:ph type="title"/>
          </p:nvPr>
        </p:nvSpPr>
        <p:spPr>
          <a:xfrm>
            <a:off x="609600" y="569342"/>
            <a:ext cx="9914626" cy="434509"/>
          </a:xfrm>
        </p:spPr>
        <p:txBody>
          <a:bodyPr/>
          <a:lstStyle/>
          <a:p>
            <a:pPr lvl="0"/>
            <a:r>
              <a:rPr lang="en-US" sz="2800" b="1" dirty="0">
                <a:effectLst/>
              </a:rPr>
              <a:t>Introduction to Management Information System</a:t>
            </a:r>
            <a:endParaRPr lang="en-US" sz="2000" dirty="0"/>
          </a:p>
        </p:txBody>
      </p:sp>
    </p:spTree>
    <p:extLst>
      <p:ext uri="{BB962C8B-B14F-4D97-AF65-F5344CB8AC3E}">
        <p14:creationId xmlns:p14="http://schemas.microsoft.com/office/powerpoint/2010/main" val="126047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448573" y="667512"/>
            <a:ext cx="11369615" cy="5733288"/>
          </a:xfrm>
        </p:spPr>
        <p:txBody>
          <a:bodyPr>
            <a:normAutofit fontScale="92500" lnSpcReduction="20000"/>
          </a:bodyPr>
          <a:lstStyle/>
          <a:p>
            <a:pPr algn="just">
              <a:buFont typeface="Wingdings" panose="05000000000000000000" pitchFamily="2" charset="2"/>
              <a:buChar char="Ø"/>
            </a:pPr>
            <a:r>
              <a:rPr lang="en-US" b="1" dirty="0"/>
              <a:t> A DSS has the following characteristics:</a:t>
            </a:r>
            <a:endParaRPr lang="en-US" dirty="0"/>
          </a:p>
          <a:p>
            <a:pPr lvl="1">
              <a:buFont typeface="Wingdings" panose="05000000000000000000" pitchFamily="2" charset="2"/>
              <a:buChar char="Ø"/>
            </a:pPr>
            <a:r>
              <a:rPr lang="en-US" sz="2400" dirty="0"/>
              <a:t>It facilitates semi-structure and unstructured decision making by bringing together data, models, and human judgment.</a:t>
            </a:r>
          </a:p>
          <a:p>
            <a:pPr lvl="1">
              <a:buFont typeface="Wingdings" panose="05000000000000000000" pitchFamily="2" charset="2"/>
              <a:buChar char="Ø"/>
            </a:pPr>
            <a:r>
              <a:rPr lang="en-US" sz="2400" dirty="0"/>
              <a:t>It can provide decision support for several interdependent decisions.</a:t>
            </a:r>
          </a:p>
          <a:p>
            <a:pPr lvl="1">
              <a:buFont typeface="Wingdings" panose="05000000000000000000" pitchFamily="2" charset="2"/>
              <a:buChar char="Ø"/>
            </a:pPr>
            <a:r>
              <a:rPr lang="en-US" sz="2400" dirty="0"/>
              <a:t>It supports a wide variety of decision-making processes and Business intelligence </a:t>
            </a:r>
          </a:p>
          <a:p>
            <a:pPr lvl="1">
              <a:buFont typeface="Wingdings" panose="05000000000000000000" pitchFamily="2" charset="2"/>
              <a:buChar char="Ø"/>
            </a:pPr>
            <a:r>
              <a:rPr lang="en-US" sz="2400" dirty="0"/>
              <a:t>It assists the decision maker to make decision under dynamic business condition.</a:t>
            </a:r>
          </a:p>
          <a:p>
            <a:pPr lvl="1">
              <a:buFont typeface="Wingdings" panose="05000000000000000000" pitchFamily="2" charset="2"/>
              <a:buChar char="Ø"/>
            </a:pPr>
            <a:r>
              <a:rPr lang="en-US" sz="2400" dirty="0"/>
              <a:t>It helps the decision maker address ad hoc queries.</a:t>
            </a:r>
          </a:p>
          <a:p>
            <a:pPr marL="285750" lvl="1">
              <a:buClr>
                <a:schemeClr val="accent3"/>
              </a:buClr>
              <a:buSzPct val="95000"/>
              <a:buFont typeface="Wingdings" panose="05000000000000000000" pitchFamily="2" charset="2"/>
              <a:buChar char="Ø"/>
            </a:pPr>
            <a:r>
              <a:rPr lang="en-US" sz="2400" b="1" dirty="0"/>
              <a:t>Business intelligence </a:t>
            </a:r>
            <a:r>
              <a:rPr lang="en-US" sz="2400" dirty="0"/>
              <a:t>is type of software applications used for organizing, analyze current and historical data to find patterns and trends and aid decision-making. It support middle and senior management.</a:t>
            </a:r>
          </a:p>
          <a:p>
            <a:pPr>
              <a:buFont typeface="Wingdings" panose="05000000000000000000" pitchFamily="2" charset="2"/>
              <a:buChar char="Ø"/>
            </a:pPr>
            <a:r>
              <a:rPr lang="en-US" b="1" dirty="0"/>
              <a:t>Executive support systems(ESS)</a:t>
            </a:r>
          </a:p>
          <a:p>
            <a:pPr algn="just">
              <a:buFont typeface="Wingdings" panose="05000000000000000000" pitchFamily="2" charset="2"/>
              <a:buChar char="Ø"/>
            </a:pPr>
            <a:r>
              <a:rPr lang="en-US" dirty="0"/>
              <a:t>It is primarily used by top level management, is user friendly, interactive system, designed to meet information needs of top management engaged in long-range planning, crisis management, and other strategic decision(unique, non-repetitive and future oriented), which address ling-term issues such as emerging markets, merger and acquisition strategies, new product development and investment strategies. Such system assists in the making of decision that requires an in-depth understanding of the firm and of the industry in which the firm operates.</a:t>
            </a:r>
          </a:p>
        </p:txBody>
      </p:sp>
    </p:spTree>
    <p:extLst>
      <p:ext uri="{BB962C8B-B14F-4D97-AF65-F5344CB8AC3E}">
        <p14:creationId xmlns:p14="http://schemas.microsoft.com/office/powerpoint/2010/main" val="3906371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TYPES OF INFORMATION SYSTEMS</a:t>
            </a:r>
          </a:p>
        </p:txBody>
      </p:sp>
      <p:sp>
        <p:nvSpPr>
          <p:cNvPr id="3" name="Content Placeholder 2"/>
          <p:cNvSpPr>
            <a:spLocks noGrp="1"/>
          </p:cNvSpPr>
          <p:nvPr>
            <p:ph idx="1"/>
          </p:nvPr>
        </p:nvSpPr>
        <p:spPr>
          <a:xfrm>
            <a:off x="345057" y="534838"/>
            <a:ext cx="11680166" cy="6124754"/>
          </a:xfrm>
        </p:spPr>
        <p:txBody>
          <a:bodyPr>
            <a:normAutofit/>
          </a:bodyPr>
          <a:lstStyle/>
          <a:p>
            <a:pPr>
              <a:buFont typeface="Wingdings" panose="05000000000000000000" pitchFamily="2" charset="2"/>
              <a:buChar char="Ø"/>
            </a:pPr>
            <a:r>
              <a:rPr lang="en-US" sz="1600" b="1" dirty="0"/>
              <a:t>Executive support systems(ESS)</a:t>
            </a:r>
          </a:p>
          <a:p>
            <a:pPr>
              <a:buFont typeface="Wingdings" panose="05000000000000000000" pitchFamily="2" charset="2"/>
              <a:buChar char="Ø"/>
            </a:pPr>
            <a:r>
              <a:rPr lang="en-US" sz="1600" b="1" dirty="0"/>
              <a:t>Characteristics of an ESS</a:t>
            </a:r>
            <a:endParaRPr lang="en-US" sz="1600" dirty="0"/>
          </a:p>
          <a:p>
            <a:pPr>
              <a:buFont typeface="Wingdings" panose="05000000000000000000" pitchFamily="2" charset="2"/>
              <a:buChar char="Ø"/>
            </a:pPr>
            <a:r>
              <a:rPr lang="en-US" sz="1600" dirty="0"/>
              <a:t>DSS and EIS have many functions in common, including “what-if ”analysis, goal seeking, risk analysis, and graphical analysis, in addition to these an EIS has two special functions:</a:t>
            </a:r>
          </a:p>
          <a:p>
            <a:pPr>
              <a:buFont typeface="Wingdings" panose="05000000000000000000" pitchFamily="2" charset="2"/>
              <a:buChar char="Ø"/>
            </a:pPr>
            <a:r>
              <a:rPr lang="en-US" sz="1600" b="1" dirty="0"/>
              <a:t>Derived-information function:</a:t>
            </a:r>
          </a:p>
          <a:p>
            <a:pPr>
              <a:buNone/>
            </a:pPr>
            <a:r>
              <a:rPr lang="en-US" sz="1600" b="1" i="1" dirty="0"/>
              <a:t>   </a:t>
            </a:r>
            <a:r>
              <a:rPr lang="en-US" sz="1600" i="1" dirty="0"/>
              <a:t>A function of an EIS that allows mangers to find the cause or source of a certain problem through detailed data analysis.  Like a portal, which uses a Web interface to present integrated personalized business content.</a:t>
            </a:r>
            <a:endParaRPr lang="en-US" sz="1600" dirty="0"/>
          </a:p>
          <a:p>
            <a:pPr lvl="0">
              <a:buFont typeface="Wingdings" panose="05000000000000000000" pitchFamily="2" charset="2"/>
              <a:buChar char="Ø"/>
            </a:pPr>
            <a:r>
              <a:rPr lang="en-US" sz="1600" b="1" dirty="0"/>
              <a:t>The drill-down function:</a:t>
            </a:r>
          </a:p>
          <a:p>
            <a:pPr lvl="0" algn="just">
              <a:buNone/>
            </a:pPr>
            <a:r>
              <a:rPr lang="en-US" sz="1600" i="1" dirty="0"/>
              <a:t>     A function of an EIS that can precisely locate and retrieve necessary information at any desired level of detail like digital dashboard, which displays on a single screen graphs and charts of key performance indicators for managing a company. Digital dashboards are becoming an increasingly popular tool for management decision makers.</a:t>
            </a:r>
            <a:endParaRPr lang="en-US" sz="1600" dirty="0"/>
          </a:p>
          <a:p>
            <a:endParaRPr lang="en-US" sz="1600" dirty="0"/>
          </a:p>
          <a:p>
            <a:pPr lvl="0"/>
            <a:endParaRPr lang="en-US" sz="1600" dirty="0"/>
          </a:p>
          <a:p>
            <a:pPr algn="just"/>
            <a:endParaRPr lang="en-US" sz="2000" dirty="0"/>
          </a:p>
        </p:txBody>
      </p:sp>
      <p:pic>
        <p:nvPicPr>
          <p:cNvPr id="6147" name="Picture 3"/>
          <p:cNvPicPr>
            <a:picLocks noChangeAspect="1" noChangeArrowheads="1"/>
          </p:cNvPicPr>
          <p:nvPr/>
        </p:nvPicPr>
        <p:blipFill>
          <a:blip r:embed="rId2"/>
          <a:srcRect/>
          <a:stretch>
            <a:fillRect/>
          </a:stretch>
        </p:blipFill>
        <p:spPr bwMode="auto">
          <a:xfrm>
            <a:off x="2317259" y="3680603"/>
            <a:ext cx="7735762" cy="2978989"/>
          </a:xfrm>
          <a:prstGeom prst="rect">
            <a:avLst/>
          </a:prstGeom>
          <a:noFill/>
          <a:ln w="9525">
            <a:noFill/>
            <a:miter lim="800000"/>
            <a:headEnd/>
            <a:tailEnd/>
          </a:ln>
          <a:effectLst/>
        </p:spPr>
      </p:pic>
    </p:spTree>
    <p:extLst>
      <p:ext uri="{BB962C8B-B14F-4D97-AF65-F5344CB8AC3E}">
        <p14:creationId xmlns:p14="http://schemas.microsoft.com/office/powerpoint/2010/main" val="2651798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pic>
        <p:nvPicPr>
          <p:cNvPr id="4" name="Content Placeholder 3"/>
          <p:cNvPicPr>
            <a:picLocks noGrp="1" noChangeAspect="1"/>
          </p:cNvPicPr>
          <p:nvPr>
            <p:ph idx="1"/>
          </p:nvPr>
        </p:nvPicPr>
        <p:blipFill>
          <a:blip r:embed="rId2"/>
          <a:stretch>
            <a:fillRect/>
          </a:stretch>
        </p:blipFill>
        <p:spPr>
          <a:xfrm>
            <a:off x="3055413" y="667512"/>
            <a:ext cx="5852574" cy="5775998"/>
          </a:xfrm>
          <a:prstGeom prst="rect">
            <a:avLst/>
          </a:prstGeom>
        </p:spPr>
      </p:pic>
    </p:spTree>
    <p:extLst>
      <p:ext uri="{BB962C8B-B14F-4D97-AF65-F5344CB8AC3E}">
        <p14:creationId xmlns:p14="http://schemas.microsoft.com/office/powerpoint/2010/main" val="38704495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pic>
        <p:nvPicPr>
          <p:cNvPr id="5" name="Picture 4"/>
          <p:cNvPicPr>
            <a:picLocks noChangeAspect="1"/>
          </p:cNvPicPr>
          <p:nvPr/>
        </p:nvPicPr>
        <p:blipFill>
          <a:blip r:embed="rId2"/>
          <a:stretch>
            <a:fillRect/>
          </a:stretch>
        </p:blipFill>
        <p:spPr>
          <a:xfrm>
            <a:off x="5257620" y="1219602"/>
            <a:ext cx="6934380" cy="5498133"/>
          </a:xfrm>
          <a:prstGeom prst="rect">
            <a:avLst/>
          </a:prstGeom>
        </p:spPr>
      </p:pic>
      <p:sp>
        <p:nvSpPr>
          <p:cNvPr id="6" name="TextBox 5"/>
          <p:cNvSpPr txBox="1"/>
          <p:nvPr/>
        </p:nvSpPr>
        <p:spPr>
          <a:xfrm>
            <a:off x="0" y="1062360"/>
            <a:ext cx="5469148" cy="1631216"/>
          </a:xfrm>
          <a:prstGeom prst="rect">
            <a:avLst/>
          </a:prstGeom>
          <a:noFill/>
          <a:ln>
            <a:solidFill>
              <a:schemeClr val="bg2"/>
            </a:solidFill>
          </a:ln>
        </p:spPr>
        <p:txBody>
          <a:bodyPr wrap="square" rtlCol="0" anchor="ctr" anchorCtr="1">
            <a:spAutoFit/>
          </a:bodyPr>
          <a:lstStyle/>
          <a:p>
            <a:r>
              <a:rPr lang="en-US" sz="2000" dirty="0"/>
              <a:t>Enterprise systems feature a set of integrated software modules and a central database that enables data to be shared by many different business processes and functional areas throughout the enterprise.</a:t>
            </a:r>
          </a:p>
        </p:txBody>
      </p:sp>
    </p:spTree>
    <p:extLst>
      <p:ext uri="{BB962C8B-B14F-4D97-AF65-F5344CB8AC3E}">
        <p14:creationId xmlns:p14="http://schemas.microsoft.com/office/powerpoint/2010/main" val="20056579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pic>
        <p:nvPicPr>
          <p:cNvPr id="3" name="Picture 2"/>
          <p:cNvPicPr>
            <a:picLocks noChangeAspect="1"/>
          </p:cNvPicPr>
          <p:nvPr/>
        </p:nvPicPr>
        <p:blipFill>
          <a:blip r:embed="rId2"/>
          <a:stretch>
            <a:fillRect/>
          </a:stretch>
        </p:blipFill>
        <p:spPr>
          <a:xfrm>
            <a:off x="226234" y="655607"/>
            <a:ext cx="11872731" cy="3450567"/>
          </a:xfrm>
          <a:prstGeom prst="rect">
            <a:avLst/>
          </a:prstGeom>
        </p:spPr>
      </p:pic>
    </p:spTree>
    <p:extLst>
      <p:ext uri="{BB962C8B-B14F-4D97-AF65-F5344CB8AC3E}">
        <p14:creationId xmlns:p14="http://schemas.microsoft.com/office/powerpoint/2010/main" val="26804573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sp>
        <p:nvSpPr>
          <p:cNvPr id="3" name="Content Placeholder 2"/>
          <p:cNvSpPr>
            <a:spLocks noGrp="1"/>
          </p:cNvSpPr>
          <p:nvPr>
            <p:ph idx="1"/>
          </p:nvPr>
        </p:nvSpPr>
        <p:spPr>
          <a:xfrm>
            <a:off x="448573" y="667512"/>
            <a:ext cx="11369615" cy="5733288"/>
          </a:xfrm>
        </p:spPr>
        <p:txBody>
          <a:bodyPr>
            <a:normAutofit/>
          </a:bodyPr>
          <a:lstStyle/>
          <a:p>
            <a:pPr algn="just">
              <a:buFont typeface="Wingdings" panose="05000000000000000000" pitchFamily="2" charset="2"/>
              <a:buChar char="Ø"/>
            </a:pPr>
            <a:r>
              <a:rPr lang="en-US" b="1" dirty="0"/>
              <a:t> Enterprise resource planning</a:t>
            </a:r>
            <a:r>
              <a:rPr lang="en-US" dirty="0"/>
              <a:t>,(</a:t>
            </a:r>
            <a:r>
              <a:rPr lang="en-US" b="1" dirty="0"/>
              <a:t>ERP)</a:t>
            </a:r>
            <a:r>
              <a:rPr lang="en-US" dirty="0"/>
              <a:t> is a business system that integrates multiple applications relating to accounting, human resources, inventory, orders, shipping, and services. ERP systems have been widely used since the early 1990s and fall under the umbrella of enterprise applications, as larger businesses often use them.</a:t>
            </a:r>
          </a:p>
          <a:p>
            <a:pPr algn="just">
              <a:buFont typeface="Wingdings" panose="05000000000000000000" pitchFamily="2" charset="2"/>
              <a:buChar char="Ø"/>
            </a:pPr>
            <a:r>
              <a:rPr lang="en-US" dirty="0"/>
              <a:t>Today, many ERP systems (ERP suites) run in the</a:t>
            </a:r>
            <a:r>
              <a:rPr lang="en-US" b="1" dirty="0"/>
              <a:t> cloud </a:t>
            </a:r>
            <a:r>
              <a:rPr lang="en-US" dirty="0"/>
              <a:t>as a SaaS (Software as a Service). A cloud ERP makes it easier and more secure for businesses to manage their information. These systems can be maintained by a company who specializes in upkeep on servers and databases, keeping them secure, and can make it easier to scale as your business grows.</a:t>
            </a:r>
          </a:p>
          <a:p>
            <a:pPr algn="just">
              <a:buFont typeface="Wingdings" panose="05000000000000000000" pitchFamily="2" charset="2"/>
              <a:buChar char="Ø"/>
            </a:pPr>
            <a:r>
              <a:rPr lang="en-US" dirty="0"/>
              <a:t>For companies that cannot have or do not want their data in the cloud, </a:t>
            </a:r>
            <a:r>
              <a:rPr lang="en-US" b="1" dirty="0"/>
              <a:t>on- premise</a:t>
            </a:r>
            <a:r>
              <a:rPr lang="en-US" dirty="0"/>
              <a:t> ERP can run on a company's data center. </a:t>
            </a:r>
          </a:p>
          <a:p>
            <a:pPr algn="just">
              <a:buFont typeface="Wingdings" panose="05000000000000000000" pitchFamily="2" charset="2"/>
              <a:buChar char="Ø"/>
            </a:pPr>
            <a:r>
              <a:rPr lang="en-US" dirty="0"/>
              <a:t>Alternatively, a company can have a hybrid ERP that runs some of their systems in the cloud and other systems on premise.</a:t>
            </a:r>
          </a:p>
        </p:txBody>
      </p:sp>
    </p:spTree>
    <p:extLst>
      <p:ext uri="{BB962C8B-B14F-4D97-AF65-F5344CB8AC3E}">
        <p14:creationId xmlns:p14="http://schemas.microsoft.com/office/powerpoint/2010/main" val="3994082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sp>
        <p:nvSpPr>
          <p:cNvPr id="3" name="Content Placeholder 2"/>
          <p:cNvSpPr>
            <a:spLocks noGrp="1"/>
          </p:cNvSpPr>
          <p:nvPr>
            <p:ph idx="1"/>
          </p:nvPr>
        </p:nvSpPr>
        <p:spPr>
          <a:xfrm>
            <a:off x="448573" y="667512"/>
            <a:ext cx="11369615" cy="5733288"/>
          </a:xfrm>
        </p:spPr>
        <p:txBody>
          <a:bodyPr>
            <a:normAutofit/>
          </a:bodyPr>
          <a:lstStyle/>
          <a:p>
            <a:pPr algn="just">
              <a:buFont typeface="Wingdings" panose="05000000000000000000" pitchFamily="2" charset="2"/>
              <a:buChar char="Ø"/>
            </a:pPr>
            <a:r>
              <a:rPr lang="en-US" dirty="0"/>
              <a:t>For example, when a customer places an order, the order data flow automatically to other parts of the company that are affected by them. </a:t>
            </a:r>
          </a:p>
          <a:p>
            <a:pPr algn="just">
              <a:buFont typeface="Wingdings" panose="05000000000000000000" pitchFamily="2" charset="2"/>
              <a:buChar char="Ø"/>
            </a:pPr>
            <a:r>
              <a:rPr lang="en-US" dirty="0"/>
              <a:t>The order transaction triggers the warehouse to pick the ordered products and schedule shipment. </a:t>
            </a:r>
          </a:p>
          <a:p>
            <a:pPr algn="just">
              <a:buFont typeface="Wingdings" panose="05000000000000000000" pitchFamily="2" charset="2"/>
              <a:buChar char="Ø"/>
            </a:pPr>
            <a:r>
              <a:rPr lang="en-US" dirty="0"/>
              <a:t>The warehouse informs the factory to restock whatever has been short. The accounting department is notified to send the customer an invoice. </a:t>
            </a:r>
          </a:p>
          <a:p>
            <a:pPr algn="just">
              <a:buFont typeface="Wingdings" panose="05000000000000000000" pitchFamily="2" charset="2"/>
              <a:buChar char="Ø"/>
            </a:pPr>
            <a:r>
              <a:rPr lang="en-US" dirty="0"/>
              <a:t>Customer service representatives track the progress of the order through every step to inform customers about the status of their orders. </a:t>
            </a:r>
          </a:p>
          <a:p>
            <a:pPr algn="just">
              <a:buFont typeface="Wingdings" panose="05000000000000000000" pitchFamily="2" charset="2"/>
              <a:buChar char="Ø"/>
            </a:pPr>
            <a:r>
              <a:rPr lang="en-US" dirty="0"/>
              <a:t>Managers are able to use firm-wide information to make more precise and timely decisions about daily operations and longer-term planning.</a:t>
            </a:r>
          </a:p>
        </p:txBody>
      </p:sp>
    </p:spTree>
    <p:extLst>
      <p:ext uri="{BB962C8B-B14F-4D97-AF65-F5344CB8AC3E}">
        <p14:creationId xmlns:p14="http://schemas.microsoft.com/office/powerpoint/2010/main" val="22078776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sp>
        <p:nvSpPr>
          <p:cNvPr id="3" name="Content Placeholder 2"/>
          <p:cNvSpPr>
            <a:spLocks noGrp="1"/>
          </p:cNvSpPr>
          <p:nvPr>
            <p:ph idx="1"/>
          </p:nvPr>
        </p:nvSpPr>
        <p:spPr>
          <a:xfrm>
            <a:off x="448573" y="667512"/>
            <a:ext cx="11369615" cy="5733288"/>
          </a:xfrm>
        </p:spPr>
        <p:txBody>
          <a:bodyPr>
            <a:normAutofit/>
          </a:bodyPr>
          <a:lstStyle/>
          <a:p>
            <a:pPr marL="0" indent="0" algn="just">
              <a:buNone/>
            </a:pPr>
            <a:r>
              <a:rPr lang="en-US" dirty="0"/>
              <a:t>What are the benefits of ERP Software Systems?</a:t>
            </a:r>
          </a:p>
          <a:p>
            <a:pPr algn="just">
              <a:buFont typeface="Wingdings" panose="05000000000000000000" pitchFamily="2" charset="2"/>
              <a:buChar char="Ø"/>
            </a:pPr>
            <a:r>
              <a:rPr lang="en-US" dirty="0"/>
              <a:t>Enterprise systems provide much valuable information for improving management decision making. </a:t>
            </a:r>
          </a:p>
          <a:p>
            <a:pPr algn="just">
              <a:buFont typeface="Wingdings" panose="05000000000000000000" pitchFamily="2" charset="2"/>
              <a:buChar char="Ø"/>
            </a:pPr>
            <a:r>
              <a:rPr lang="en-US" dirty="0"/>
              <a:t>Corporate headquarters has access to up-to-the- minute data on sales, inventory, and production and uses this information to create more accurate sales and production forecasts. </a:t>
            </a:r>
          </a:p>
          <a:p>
            <a:pPr algn="just">
              <a:buFont typeface="Wingdings" panose="05000000000000000000" pitchFamily="2" charset="2"/>
              <a:buChar char="Ø"/>
            </a:pPr>
            <a:r>
              <a:rPr lang="en-US" dirty="0"/>
              <a:t>Enterprise software includes analytical tools for using data captured by the system to evaluate overall organizational performance. </a:t>
            </a:r>
          </a:p>
          <a:p>
            <a:pPr algn="just">
              <a:buFont typeface="Wingdings" panose="05000000000000000000" pitchFamily="2" charset="2"/>
              <a:buChar char="Ø"/>
            </a:pPr>
            <a:r>
              <a:rPr lang="en-US" dirty="0"/>
              <a:t>Enterprise system data have common standardized definitions and formats that are accepted by the entire organization. </a:t>
            </a:r>
          </a:p>
          <a:p>
            <a:pPr algn="just">
              <a:buFont typeface="Wingdings" panose="05000000000000000000" pitchFamily="2" charset="2"/>
              <a:buChar char="Ø"/>
            </a:pPr>
            <a:r>
              <a:rPr lang="en-US" dirty="0"/>
              <a:t>Performance figures mean the same thing across the company. Enterprise systems allow senior management to easily find out at any moment how a particular organizational unit is performing, determine which products are most or least profitable, and calculate costs for the company as a whole.</a:t>
            </a:r>
          </a:p>
        </p:txBody>
      </p:sp>
    </p:spTree>
    <p:extLst>
      <p:ext uri="{BB962C8B-B14F-4D97-AF65-F5344CB8AC3E}">
        <p14:creationId xmlns:p14="http://schemas.microsoft.com/office/powerpoint/2010/main" val="758495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b="1" dirty="0"/>
              <a:t>Enterprise resource planning</a:t>
            </a:r>
          </a:p>
        </p:txBody>
      </p:sp>
      <p:sp>
        <p:nvSpPr>
          <p:cNvPr id="3" name="Content Placeholder 2"/>
          <p:cNvSpPr>
            <a:spLocks noGrp="1"/>
          </p:cNvSpPr>
          <p:nvPr>
            <p:ph idx="1"/>
          </p:nvPr>
        </p:nvSpPr>
        <p:spPr>
          <a:xfrm>
            <a:off x="448573" y="667512"/>
            <a:ext cx="11369615" cy="5733288"/>
          </a:xfrm>
        </p:spPr>
        <p:txBody>
          <a:bodyPr>
            <a:normAutofit lnSpcReduction="10000"/>
          </a:bodyPr>
          <a:lstStyle/>
          <a:p>
            <a:pPr marL="0" indent="0" algn="just">
              <a:buNone/>
            </a:pPr>
            <a:r>
              <a:rPr lang="en-US" dirty="0"/>
              <a:t>What are the benefits of ERP Software Systems?</a:t>
            </a:r>
          </a:p>
          <a:p>
            <a:pPr algn="just">
              <a:buFont typeface="Wingdings" panose="05000000000000000000" pitchFamily="2" charset="2"/>
              <a:buChar char="Ø"/>
            </a:pPr>
            <a:r>
              <a:rPr lang="en-US" dirty="0"/>
              <a:t>By integrating various facets of the business, it optimizes the efficiency at which you manage your business and immensely contributes to profitability. The following are some of the benefits of ERP software.</a:t>
            </a:r>
          </a:p>
          <a:p>
            <a:pPr algn="just">
              <a:buFont typeface="Wingdings" panose="05000000000000000000" pitchFamily="2" charset="2"/>
              <a:buChar char="Ø"/>
            </a:pPr>
            <a:r>
              <a:rPr lang="en-US" dirty="0"/>
              <a:t>we only need one system to manage all our business functions. This will save a lot of money which you would potentially invest in buying multiple software systems, tools, applications etc.</a:t>
            </a:r>
          </a:p>
          <a:p>
            <a:pPr algn="just">
              <a:buFont typeface="Wingdings" panose="05000000000000000000" pitchFamily="2" charset="2"/>
              <a:buChar char="Ø"/>
            </a:pPr>
            <a:r>
              <a:rPr lang="en-US" dirty="0"/>
              <a:t>Since it is designed to have a single database, it allows all the users operating at different functions to work faster. Thereby, the efficiency of each function increase.</a:t>
            </a:r>
          </a:p>
          <a:p>
            <a:pPr algn="just">
              <a:buFont typeface="Wingdings" panose="05000000000000000000" pitchFamily="2" charset="2"/>
              <a:buChar char="Ø"/>
            </a:pPr>
            <a:r>
              <a:rPr lang="en-US" dirty="0"/>
              <a:t>By automating the various process, it saves a lot of time and efforts involved in managing the business process and computing it.</a:t>
            </a:r>
          </a:p>
          <a:p>
            <a:pPr algn="just">
              <a:buFont typeface="Wingdings" panose="05000000000000000000" pitchFamily="2" charset="2"/>
              <a:buChar char="Ø"/>
            </a:pPr>
            <a:r>
              <a:rPr lang="en-US" dirty="0"/>
              <a:t>All the reports and statements are system generated</a:t>
            </a:r>
          </a:p>
          <a:p>
            <a:pPr algn="just">
              <a:buFont typeface="Wingdings" panose="05000000000000000000" pitchFamily="2" charset="2"/>
              <a:buChar char="Ø"/>
            </a:pPr>
            <a:r>
              <a:rPr lang="en-US" dirty="0"/>
              <a:t>Gives a complete view of the business and insights for confident business decisions.</a:t>
            </a:r>
          </a:p>
        </p:txBody>
      </p:sp>
    </p:spTree>
    <p:extLst>
      <p:ext uri="{BB962C8B-B14F-4D97-AF65-F5344CB8AC3E}">
        <p14:creationId xmlns:p14="http://schemas.microsoft.com/office/powerpoint/2010/main" val="2933939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dirty="0"/>
              <a:t>Supply chain management (SCM) systems</a:t>
            </a:r>
            <a:endParaRPr lang="en-US" sz="2800" b="1" dirty="0"/>
          </a:p>
        </p:txBody>
      </p:sp>
      <p:sp>
        <p:nvSpPr>
          <p:cNvPr id="3" name="Content Placeholder 2"/>
          <p:cNvSpPr>
            <a:spLocks noGrp="1"/>
          </p:cNvSpPr>
          <p:nvPr>
            <p:ph idx="1"/>
          </p:nvPr>
        </p:nvSpPr>
        <p:spPr>
          <a:xfrm>
            <a:off x="448573" y="667512"/>
            <a:ext cx="11369615" cy="5733288"/>
          </a:xfrm>
        </p:spPr>
        <p:txBody>
          <a:bodyPr>
            <a:normAutofit/>
          </a:bodyPr>
          <a:lstStyle/>
          <a:p>
            <a:pPr marL="0" indent="0" algn="just">
              <a:buNone/>
            </a:pPr>
            <a:r>
              <a:rPr lang="en-US" dirty="0"/>
              <a:t>Supply chain management (SCM) systems:</a:t>
            </a:r>
          </a:p>
          <a:p>
            <a:pPr algn="just">
              <a:buFont typeface="Wingdings" panose="05000000000000000000" pitchFamily="2" charset="2"/>
              <a:buChar char="Ø"/>
            </a:pPr>
            <a:r>
              <a:rPr lang="en-US" dirty="0"/>
              <a:t>It help manage relationships with their suppliers. These systems help suppliers, purchasing firms, distributors, and logistics companies share information about orders, production, inventory levels, and delivery of products and services so that they can source, produce, and deliver goods and services efficiently. </a:t>
            </a:r>
          </a:p>
          <a:p>
            <a:pPr algn="just">
              <a:buFont typeface="Wingdings" panose="05000000000000000000" pitchFamily="2" charset="2"/>
              <a:buChar char="Ø"/>
            </a:pPr>
            <a:r>
              <a:rPr lang="en-US" dirty="0"/>
              <a:t>The ultimate objective is to get the right amount of their products from their source to their point of consumption in the least amount of time and at the lowest cost. </a:t>
            </a:r>
          </a:p>
          <a:p>
            <a:pPr algn="just">
              <a:buFont typeface="Wingdings" panose="05000000000000000000" pitchFamily="2" charset="2"/>
              <a:buChar char="Ø"/>
            </a:pPr>
            <a:r>
              <a:rPr lang="en-US" dirty="0"/>
              <a:t>These systems increase firm profitability by lowering the costs of moving and making products and by enabling managers to make better decisions about how to organize and schedule sourcing, production, and distribution.</a:t>
            </a:r>
          </a:p>
        </p:txBody>
      </p:sp>
    </p:spTree>
    <p:extLst>
      <p:ext uri="{BB962C8B-B14F-4D97-AF65-F5344CB8AC3E}">
        <p14:creationId xmlns:p14="http://schemas.microsoft.com/office/powerpoint/2010/main" val="35938646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33600" y="457200"/>
            <a:ext cx="8229600" cy="591312"/>
          </a:xfrm>
        </p:spPr>
        <p:txBody>
          <a:bodyPr>
            <a:normAutofit fontScale="90000"/>
          </a:bodyPr>
          <a:lstStyle/>
          <a:p>
            <a:r>
              <a:rPr lang="en-US" b="1" dirty="0"/>
              <a:t>Data versus information</a:t>
            </a:r>
            <a:endParaRPr lang="en-US" dirty="0"/>
          </a:p>
        </p:txBody>
      </p:sp>
      <p:sp>
        <p:nvSpPr>
          <p:cNvPr id="7" name="Content Placeholder 6"/>
          <p:cNvSpPr>
            <a:spLocks noGrp="1"/>
          </p:cNvSpPr>
          <p:nvPr>
            <p:ph idx="1"/>
          </p:nvPr>
        </p:nvSpPr>
        <p:spPr>
          <a:xfrm>
            <a:off x="155275" y="914402"/>
            <a:ext cx="11524891" cy="5811328"/>
          </a:xfrm>
        </p:spPr>
        <p:txBody>
          <a:bodyPr/>
          <a:lstStyle/>
          <a:p>
            <a:pPr marL="0" indent="0" algn="just">
              <a:buNone/>
            </a:pPr>
            <a:r>
              <a:rPr lang="en-US" dirty="0"/>
              <a:t>Data</a:t>
            </a:r>
          </a:p>
          <a:p>
            <a:pPr algn="just">
              <a:buFont typeface="Wingdings" panose="05000000000000000000" pitchFamily="2" charset="2"/>
              <a:buChar char="Ø"/>
            </a:pPr>
            <a:r>
              <a:rPr lang="en-US" dirty="0"/>
              <a:t>The raw material from which information is generated. data appear in the form of text, numbers, audio, video, images, figure or any combination of these. There are many way to collect data, including survey, interviews, the use of sensors, the reading of document .</a:t>
            </a:r>
          </a:p>
          <a:p>
            <a:pPr marL="0" indent="0" algn="just">
              <a:buNone/>
            </a:pPr>
            <a:r>
              <a:rPr lang="en-US" dirty="0"/>
              <a:t>Information</a:t>
            </a:r>
          </a:p>
          <a:p>
            <a:pPr algn="just">
              <a:buFont typeface="Wingdings" panose="05000000000000000000" pitchFamily="2" charset="2"/>
              <a:buChar char="Ø"/>
            </a:pPr>
            <a:r>
              <a:rPr lang="en-US" dirty="0"/>
              <a:t>Data processed and converted into a form that is useful to the decision maker. Facts, principles, knowledge, experience, and intuition are applied to convert data into information. Information is time-dependent so its value and usefulness often decrease with time.</a:t>
            </a:r>
          </a:p>
          <a:p>
            <a:endParaRPr lang="en-US" dirty="0"/>
          </a:p>
        </p:txBody>
      </p:sp>
    </p:spTree>
    <p:extLst>
      <p:ext uri="{BB962C8B-B14F-4D97-AF65-F5344CB8AC3E}">
        <p14:creationId xmlns:p14="http://schemas.microsoft.com/office/powerpoint/2010/main" val="4239464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dirty="0"/>
              <a:t>Supply chain management (SCM) systems</a:t>
            </a:r>
            <a:endParaRPr lang="en-US" sz="2800" b="1" dirty="0"/>
          </a:p>
        </p:txBody>
      </p:sp>
      <p:sp>
        <p:nvSpPr>
          <p:cNvPr id="3" name="Content Placeholder 2"/>
          <p:cNvSpPr>
            <a:spLocks noGrp="1"/>
          </p:cNvSpPr>
          <p:nvPr>
            <p:ph idx="1"/>
          </p:nvPr>
        </p:nvSpPr>
        <p:spPr>
          <a:xfrm>
            <a:off x="448573" y="667512"/>
            <a:ext cx="11369615" cy="5733288"/>
          </a:xfrm>
        </p:spPr>
        <p:txBody>
          <a:bodyPr>
            <a:normAutofit/>
          </a:bodyPr>
          <a:lstStyle/>
          <a:p>
            <a:pPr marL="0" indent="0" algn="just">
              <a:buNone/>
            </a:pPr>
            <a:r>
              <a:rPr lang="en-US" dirty="0"/>
              <a:t>Supply chain management (SCM) systems:</a:t>
            </a:r>
          </a:p>
          <a:p>
            <a:pPr algn="just">
              <a:buFont typeface="Wingdings" panose="05000000000000000000" pitchFamily="2" charset="2"/>
              <a:buChar char="Ø"/>
            </a:pPr>
            <a:r>
              <a:rPr lang="en-US" dirty="0"/>
              <a:t>A firm’s supply chain is a network of organizations and business processes for procuring raw materials, transforming these materials into intermediate and finished products, and distributing the finished products to customers.</a:t>
            </a:r>
          </a:p>
          <a:p>
            <a:pPr algn="just">
              <a:buFont typeface="Wingdings" panose="05000000000000000000" pitchFamily="2" charset="2"/>
              <a:buChar char="Ø"/>
            </a:pPr>
            <a:r>
              <a:rPr lang="en-US" dirty="0"/>
              <a:t>It links suppliers, manufacturing plants, distribution centers, retail outlets, and customers to supply goods and services from source through consumption.</a:t>
            </a:r>
          </a:p>
          <a:p>
            <a:pPr algn="just">
              <a:buFont typeface="Wingdings" panose="05000000000000000000" pitchFamily="2" charset="2"/>
              <a:buChar char="Ø"/>
            </a:pPr>
            <a:r>
              <a:rPr lang="en-US" dirty="0"/>
              <a:t> Materials, information, and payments flow through the supply chain in both directions Goods start out as raw materials and, as they move through the supply chain, are transformed into intermediate products (also referred to as components or parts), and finally, into finished products. </a:t>
            </a:r>
          </a:p>
          <a:p>
            <a:pPr algn="just">
              <a:buFont typeface="Wingdings" panose="05000000000000000000" pitchFamily="2" charset="2"/>
              <a:buChar char="Ø"/>
            </a:pPr>
            <a:r>
              <a:rPr lang="en-US" dirty="0"/>
              <a:t>The finished products are shipped to distribution centers and from there to retailers and customers. Returned items flow in the reverse direction from the buyer back to the seller.</a:t>
            </a:r>
          </a:p>
        </p:txBody>
      </p:sp>
    </p:spTree>
    <p:extLst>
      <p:ext uri="{BB962C8B-B14F-4D97-AF65-F5344CB8AC3E}">
        <p14:creationId xmlns:p14="http://schemas.microsoft.com/office/powerpoint/2010/main" val="20202349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dirty="0"/>
              <a:t>Supply chain management (SCM) systems</a:t>
            </a:r>
            <a:endParaRPr lang="en-US" sz="2800" b="1" dirty="0"/>
          </a:p>
        </p:txBody>
      </p:sp>
      <p:sp>
        <p:nvSpPr>
          <p:cNvPr id="3" name="Content Placeholder 2"/>
          <p:cNvSpPr>
            <a:spLocks noGrp="1"/>
          </p:cNvSpPr>
          <p:nvPr>
            <p:ph idx="1"/>
          </p:nvPr>
        </p:nvSpPr>
        <p:spPr>
          <a:xfrm>
            <a:off x="448573" y="667512"/>
            <a:ext cx="11369615" cy="5733288"/>
          </a:xfrm>
        </p:spPr>
        <p:txBody>
          <a:bodyPr>
            <a:normAutofit/>
          </a:bodyPr>
          <a:lstStyle/>
          <a:p>
            <a:pPr marL="0" indent="0" algn="just">
              <a:buNone/>
            </a:pPr>
            <a:r>
              <a:rPr lang="en-US" dirty="0"/>
              <a:t>Supply chain management (SCM) systems:</a:t>
            </a:r>
          </a:p>
          <a:p>
            <a:pPr algn="just">
              <a:buFont typeface="Wingdings" panose="05000000000000000000" pitchFamily="2" charset="2"/>
              <a:buChar char="Ø"/>
            </a:pPr>
            <a:r>
              <a:rPr lang="en-US" dirty="0"/>
              <a:t>inefficiencies in the supply chain, such as parts shortages, underutilized plant capacity, excessive finished goods inventory, or high transportation costs, are caused by inaccurate or untimely information. </a:t>
            </a:r>
          </a:p>
          <a:p>
            <a:pPr algn="just">
              <a:buFont typeface="Wingdings" panose="05000000000000000000" pitchFamily="2" charset="2"/>
              <a:buChar char="Ø"/>
            </a:pPr>
            <a:r>
              <a:rPr lang="en-US" dirty="0"/>
              <a:t>For example, manufacturers may keep too many parts in inventory because they do not know exactly when they will receive their next shipments from their suppliers. Suppliers may order too few raw materials because they do not have precise information on demand. These supply chain inefficiencies waste as much as 25 percent of a company’s operating costs.</a:t>
            </a:r>
          </a:p>
          <a:p>
            <a:pPr algn="just">
              <a:buFont typeface="Wingdings" panose="05000000000000000000" pitchFamily="2" charset="2"/>
              <a:buChar char="Ø"/>
            </a:pPr>
            <a:r>
              <a:rPr lang="en-US" dirty="0"/>
              <a:t>If a manufacturer had perfect information about exactly how many units of product customers wanted, when they wanted them, and when they could be produced, it would be possible to implement a highly efficient </a:t>
            </a:r>
            <a:r>
              <a:rPr lang="en-US" b="1" dirty="0"/>
              <a:t>just-in-time strategy.</a:t>
            </a:r>
            <a:r>
              <a:rPr lang="en-US" dirty="0"/>
              <a:t> Components would arrive exactly at the moment they were needed and finished goods would be shipped as they left the assembly line.</a:t>
            </a:r>
          </a:p>
        </p:txBody>
      </p:sp>
    </p:spTree>
    <p:extLst>
      <p:ext uri="{BB962C8B-B14F-4D97-AF65-F5344CB8AC3E}">
        <p14:creationId xmlns:p14="http://schemas.microsoft.com/office/powerpoint/2010/main" val="26007622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305800" cy="515112"/>
          </a:xfrm>
        </p:spPr>
        <p:txBody>
          <a:bodyPr>
            <a:noAutofit/>
          </a:bodyPr>
          <a:lstStyle/>
          <a:p>
            <a:r>
              <a:rPr lang="en-US" sz="2800" dirty="0"/>
              <a:t>Supply chain management (SCM) systems</a:t>
            </a:r>
            <a:endParaRPr lang="en-US" sz="2800" b="1" dirty="0"/>
          </a:p>
        </p:txBody>
      </p:sp>
      <p:sp>
        <p:nvSpPr>
          <p:cNvPr id="3" name="Content Placeholder 2"/>
          <p:cNvSpPr>
            <a:spLocks noGrp="1"/>
          </p:cNvSpPr>
          <p:nvPr>
            <p:ph idx="1"/>
          </p:nvPr>
        </p:nvSpPr>
        <p:spPr>
          <a:xfrm>
            <a:off x="448573" y="667512"/>
            <a:ext cx="11369615" cy="5733288"/>
          </a:xfrm>
        </p:spPr>
        <p:txBody>
          <a:bodyPr>
            <a:normAutofit/>
          </a:bodyPr>
          <a:lstStyle/>
          <a:p>
            <a:pPr marL="0" indent="0" algn="just">
              <a:buNone/>
            </a:pPr>
            <a:r>
              <a:rPr lang="en-US" dirty="0"/>
              <a:t>Major task of SCM:</a:t>
            </a:r>
          </a:p>
          <a:p>
            <a:pPr algn="just">
              <a:buFont typeface="Wingdings" panose="05000000000000000000" pitchFamily="2" charset="2"/>
              <a:buChar char="Ø"/>
            </a:pPr>
            <a:r>
              <a:rPr lang="en-US" dirty="0"/>
              <a:t>Decide when and what to produce, store, and move</a:t>
            </a:r>
          </a:p>
          <a:p>
            <a:pPr algn="just">
              <a:buFont typeface="Wingdings" panose="05000000000000000000" pitchFamily="2" charset="2"/>
              <a:buChar char="Ø"/>
            </a:pPr>
            <a:r>
              <a:rPr lang="en-US" dirty="0"/>
              <a:t>Rapidly communicate orders</a:t>
            </a:r>
          </a:p>
          <a:p>
            <a:pPr algn="just">
              <a:buFont typeface="Wingdings" panose="05000000000000000000" pitchFamily="2" charset="2"/>
              <a:buChar char="Ø"/>
            </a:pPr>
            <a:r>
              <a:rPr lang="en-US" dirty="0"/>
              <a:t>Track the status of orders</a:t>
            </a:r>
          </a:p>
          <a:p>
            <a:pPr algn="just">
              <a:buFont typeface="Wingdings" panose="05000000000000000000" pitchFamily="2" charset="2"/>
              <a:buChar char="Ø"/>
            </a:pPr>
            <a:r>
              <a:rPr lang="en-US" dirty="0"/>
              <a:t>Check inventory availability and monitor inventory levels</a:t>
            </a:r>
          </a:p>
          <a:p>
            <a:pPr algn="just">
              <a:buFont typeface="Wingdings" panose="05000000000000000000" pitchFamily="2" charset="2"/>
              <a:buChar char="Ø"/>
            </a:pPr>
            <a:r>
              <a:rPr lang="en-US" dirty="0"/>
              <a:t>Reduce inventory, transportation, and warehousing costs</a:t>
            </a:r>
          </a:p>
          <a:p>
            <a:pPr algn="just">
              <a:buFont typeface="Wingdings" panose="05000000000000000000" pitchFamily="2" charset="2"/>
              <a:buChar char="Ø"/>
            </a:pPr>
            <a:r>
              <a:rPr lang="en-US" dirty="0"/>
              <a:t>Track shipments</a:t>
            </a:r>
          </a:p>
          <a:p>
            <a:pPr algn="just">
              <a:buFont typeface="Wingdings" panose="05000000000000000000" pitchFamily="2" charset="2"/>
              <a:buChar char="Ø"/>
            </a:pPr>
            <a:r>
              <a:rPr lang="en-US" dirty="0"/>
              <a:t>Plan production based on actual customer demand</a:t>
            </a:r>
          </a:p>
          <a:p>
            <a:pPr algn="just">
              <a:buFont typeface="Wingdings" panose="05000000000000000000" pitchFamily="2" charset="2"/>
              <a:buChar char="Ø"/>
            </a:pPr>
            <a:r>
              <a:rPr lang="en-US" dirty="0"/>
              <a:t>Rapidly communicate changes in product design</a:t>
            </a:r>
          </a:p>
        </p:txBody>
      </p:sp>
    </p:spTree>
    <p:extLst>
      <p:ext uri="{BB962C8B-B14F-4D97-AF65-F5344CB8AC3E}">
        <p14:creationId xmlns:p14="http://schemas.microsoft.com/office/powerpoint/2010/main" val="4098570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57404" cy="515112"/>
          </a:xfrm>
        </p:spPr>
        <p:txBody>
          <a:bodyPr>
            <a:noAutofit/>
          </a:bodyPr>
          <a:lstStyle/>
          <a:p>
            <a:r>
              <a:rPr lang="en-US" sz="2800" dirty="0"/>
              <a:t>Customer relationship management(CRM)</a:t>
            </a:r>
            <a:endParaRPr lang="en-US" sz="2800" b="1" dirty="0"/>
          </a:p>
        </p:txBody>
      </p:sp>
      <p:sp>
        <p:nvSpPr>
          <p:cNvPr id="3" name="Content Placeholder 2"/>
          <p:cNvSpPr>
            <a:spLocks noGrp="1"/>
          </p:cNvSpPr>
          <p:nvPr>
            <p:ph idx="1"/>
          </p:nvPr>
        </p:nvSpPr>
        <p:spPr>
          <a:xfrm>
            <a:off x="448573" y="667512"/>
            <a:ext cx="11369615" cy="5491748"/>
          </a:xfrm>
        </p:spPr>
        <p:txBody>
          <a:bodyPr>
            <a:normAutofit/>
          </a:bodyPr>
          <a:lstStyle/>
          <a:p>
            <a:pPr algn="just">
              <a:buFont typeface="Wingdings" panose="05000000000000000000" pitchFamily="2" charset="2"/>
              <a:buChar char="Ø"/>
            </a:pPr>
            <a:r>
              <a:rPr lang="en-US" dirty="0"/>
              <a:t>Customer relationship management(CRM) systems: it help  to manage their relationships with their customers. CRM systems provide information to coordinate all of the business processes that deal with customers in sales, marketing, and service to optimize revenue, customer satisfaction, and customer retention. </a:t>
            </a:r>
          </a:p>
          <a:p>
            <a:pPr algn="just">
              <a:buFont typeface="Wingdings" panose="05000000000000000000" pitchFamily="2" charset="2"/>
              <a:buChar char="Ø"/>
            </a:pPr>
            <a:r>
              <a:rPr lang="en-US" dirty="0"/>
              <a:t>This information helps firms identify, attract, and retain the most profitable customers; provide better service to existing customers; and increase sales systems:</a:t>
            </a:r>
          </a:p>
          <a:p>
            <a:pPr algn="just">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9187132" y="3770629"/>
            <a:ext cx="3004868" cy="2903743"/>
          </a:xfrm>
          <a:prstGeom prst="rect">
            <a:avLst/>
          </a:prstGeom>
        </p:spPr>
      </p:pic>
      <p:sp>
        <p:nvSpPr>
          <p:cNvPr id="5" name="Rectangle 4"/>
          <p:cNvSpPr/>
          <p:nvPr/>
        </p:nvSpPr>
        <p:spPr>
          <a:xfrm>
            <a:off x="1010727" y="4023903"/>
            <a:ext cx="8176405" cy="1384995"/>
          </a:xfrm>
          <a:prstGeom prst="rect">
            <a:avLst/>
          </a:prstGeom>
        </p:spPr>
        <p:txBody>
          <a:bodyPr wrap="square">
            <a:spAutoFit/>
          </a:bodyPr>
          <a:lstStyle/>
          <a:p>
            <a:r>
              <a:rPr lang="en-US" sz="2400" dirty="0"/>
              <a:t>CRM</a:t>
            </a:r>
            <a:r>
              <a:rPr lang="en-US" sz="2000" dirty="0"/>
              <a:t> systems examine customers from a multifaceted perspective. These systems use a set of integrated applications to address all aspects of the customer relationship, including customer services, sales, and marketing.</a:t>
            </a:r>
          </a:p>
        </p:txBody>
      </p:sp>
    </p:spTree>
    <p:extLst>
      <p:ext uri="{BB962C8B-B14F-4D97-AF65-F5344CB8AC3E}">
        <p14:creationId xmlns:p14="http://schemas.microsoft.com/office/powerpoint/2010/main" val="889176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57404" cy="515112"/>
          </a:xfrm>
        </p:spPr>
        <p:txBody>
          <a:bodyPr>
            <a:noAutofit/>
          </a:bodyPr>
          <a:lstStyle/>
          <a:p>
            <a:r>
              <a:rPr lang="en-US" sz="2800" dirty="0"/>
              <a:t>Customer relationship management(CRM)</a:t>
            </a:r>
            <a:endParaRPr lang="en-US" sz="2800" b="1" dirty="0"/>
          </a:p>
        </p:txBody>
      </p:sp>
      <p:sp>
        <p:nvSpPr>
          <p:cNvPr id="3" name="Content Placeholder 2"/>
          <p:cNvSpPr>
            <a:spLocks noGrp="1"/>
          </p:cNvSpPr>
          <p:nvPr>
            <p:ph idx="1"/>
          </p:nvPr>
        </p:nvSpPr>
        <p:spPr>
          <a:xfrm>
            <a:off x="448573" y="667512"/>
            <a:ext cx="11369615" cy="5491748"/>
          </a:xfrm>
        </p:spPr>
        <p:txBody>
          <a:bodyPr>
            <a:normAutofit/>
          </a:bodyPr>
          <a:lstStyle/>
          <a:p>
            <a:pPr algn="just">
              <a:buFont typeface="Wingdings" panose="05000000000000000000" pitchFamily="2" charset="2"/>
              <a:buChar char="Ø"/>
            </a:pPr>
            <a:r>
              <a:rPr lang="en-US" dirty="0"/>
              <a:t>Benefits:</a:t>
            </a:r>
          </a:p>
          <a:p>
            <a:pPr algn="just">
              <a:buFont typeface="Wingdings" panose="05000000000000000000" pitchFamily="2" charset="2"/>
              <a:buChar char="Ø"/>
            </a:pPr>
            <a:r>
              <a:rPr lang="en-US" dirty="0"/>
              <a:t>Companies with effective customer relationship management systems realize many benefits, including increased customer satisfaction, reduced direct marketing costs, more effective marketing, and lower costs for customer acquisition and retention.</a:t>
            </a:r>
          </a:p>
          <a:p>
            <a:pPr algn="just">
              <a:buFont typeface="Wingdings" panose="05000000000000000000" pitchFamily="2" charset="2"/>
              <a:buChar char="Ø"/>
            </a:pPr>
            <a:r>
              <a:rPr lang="en-US" dirty="0"/>
              <a:t>Information from CRM systems increases sales revenue by identifying the most profitable customers and segments for focused marketing and cross-selling.</a:t>
            </a:r>
          </a:p>
          <a:p>
            <a:pPr algn="just">
              <a:buFont typeface="Wingdings" panose="05000000000000000000" pitchFamily="2" charset="2"/>
              <a:buChar char="Ø"/>
            </a:pPr>
            <a:r>
              <a:rPr lang="en-US" dirty="0"/>
              <a:t>Customer churn is reduced as sales, service, and marketing better respond to</a:t>
            </a:r>
          </a:p>
          <a:p>
            <a:pPr algn="just">
              <a:buFont typeface="Wingdings" panose="05000000000000000000" pitchFamily="2" charset="2"/>
              <a:buChar char="Ø"/>
            </a:pPr>
            <a:r>
              <a:rPr lang="en-US" dirty="0"/>
              <a:t>customer needs. </a:t>
            </a:r>
          </a:p>
          <a:p>
            <a:pPr algn="just">
              <a:buFont typeface="Wingdings" panose="05000000000000000000" pitchFamily="2" charset="2"/>
              <a:buChar char="Ø"/>
            </a:pPr>
            <a:r>
              <a:rPr lang="en-US" dirty="0"/>
              <a:t>The churn rate measures the number of customers who stop using or purchasing products or services from a company. </a:t>
            </a:r>
          </a:p>
          <a:p>
            <a:pPr algn="just">
              <a:buFont typeface="Wingdings" panose="05000000000000000000" pitchFamily="2" charset="2"/>
              <a:buChar char="Ø"/>
            </a:pPr>
            <a:r>
              <a:rPr lang="en-US" dirty="0"/>
              <a:t>It is an important indicator of the growth or decline of a firm’s customer base.</a:t>
            </a:r>
          </a:p>
        </p:txBody>
      </p:sp>
    </p:spTree>
    <p:extLst>
      <p:ext uri="{BB962C8B-B14F-4D97-AF65-F5344CB8AC3E}">
        <p14:creationId xmlns:p14="http://schemas.microsoft.com/office/powerpoint/2010/main" val="37331215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14400"/>
            <a:ext cx="7211683" cy="546743"/>
          </a:xfrm>
        </p:spPr>
        <p:txBody>
          <a:bodyPr>
            <a:noAutofit/>
          </a:bodyPr>
          <a:lstStyle/>
          <a:p>
            <a:r>
              <a:rPr lang="en-US" sz="2000" b="1" dirty="0"/>
              <a:t>Knowledge management systems (KMS):</a:t>
            </a:r>
            <a:br>
              <a:rPr lang="en-US" sz="2000" b="1" dirty="0"/>
            </a:br>
            <a:endParaRPr lang="en-US" sz="2800" b="1" dirty="0"/>
          </a:p>
        </p:txBody>
      </p:sp>
      <p:sp>
        <p:nvSpPr>
          <p:cNvPr id="3" name="Content Placeholder 2"/>
          <p:cNvSpPr>
            <a:spLocks noGrp="1"/>
          </p:cNvSpPr>
          <p:nvPr>
            <p:ph idx="1"/>
          </p:nvPr>
        </p:nvSpPr>
        <p:spPr>
          <a:xfrm>
            <a:off x="448573" y="667512"/>
            <a:ext cx="11369615" cy="5491748"/>
          </a:xfrm>
        </p:spPr>
        <p:txBody>
          <a:bodyPr>
            <a:normAutofit/>
          </a:bodyPr>
          <a:lstStyle/>
          <a:p>
            <a:pPr marL="0" indent="0" algn="just">
              <a:buNone/>
            </a:pPr>
            <a:r>
              <a:rPr lang="en-US" dirty="0"/>
              <a:t>Knowledge management systems (KMS):</a:t>
            </a:r>
          </a:p>
          <a:p>
            <a:pPr marL="0" indent="0" algn="just">
              <a:buNone/>
            </a:pPr>
            <a:r>
              <a:rPr lang="en-US" dirty="0"/>
              <a:t>It enables organizations to better manage processes for capturing and applying knowledge and expertise. These systems collect all relevant knowledge and experience in the firm, and make it available wherever and whenever it is needed to improve business processes and management decisions. They also link the firm to external sources of knowledge.</a:t>
            </a:r>
          </a:p>
        </p:txBody>
      </p:sp>
    </p:spTree>
    <p:extLst>
      <p:ext uri="{BB962C8B-B14F-4D97-AF65-F5344CB8AC3E}">
        <p14:creationId xmlns:p14="http://schemas.microsoft.com/office/powerpoint/2010/main" val="4714512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14400"/>
            <a:ext cx="7211683" cy="546743"/>
          </a:xfrm>
        </p:spPr>
        <p:txBody>
          <a:bodyPr>
            <a:noAutofit/>
          </a:bodyPr>
          <a:lstStyle/>
          <a:p>
            <a:r>
              <a:rPr lang="en-US" sz="2000" dirty="0"/>
              <a:t>Challenges of Enterprise Systems Implementations</a:t>
            </a:r>
            <a:br>
              <a:rPr lang="en-US" sz="2000" b="1" dirty="0"/>
            </a:br>
            <a:endParaRPr lang="en-US" sz="2800" b="1" dirty="0"/>
          </a:p>
        </p:txBody>
      </p:sp>
      <p:sp>
        <p:nvSpPr>
          <p:cNvPr id="3" name="Content Placeholder 2"/>
          <p:cNvSpPr>
            <a:spLocks noGrp="1"/>
          </p:cNvSpPr>
          <p:nvPr>
            <p:ph idx="1"/>
          </p:nvPr>
        </p:nvSpPr>
        <p:spPr>
          <a:xfrm>
            <a:off x="448573" y="667512"/>
            <a:ext cx="11369615" cy="5491748"/>
          </a:xfrm>
        </p:spPr>
        <p:txBody>
          <a:bodyPr>
            <a:normAutofit lnSpcReduction="10000"/>
          </a:bodyPr>
          <a:lstStyle/>
          <a:p>
            <a:pPr marL="0" indent="0" algn="just">
              <a:buNone/>
            </a:pPr>
            <a:r>
              <a:rPr lang="en-US" dirty="0"/>
              <a:t>Challenges in implementing ERP solutions are quite normal. Though it is not completely a technical job, a lot of planning and proper communication is very much essential to implement ERP across the organization.</a:t>
            </a:r>
          </a:p>
          <a:p>
            <a:pPr marL="457200" indent="-457200" algn="just">
              <a:buFont typeface="+mj-lt"/>
              <a:buAutoNum type="arabicPeriod"/>
            </a:pPr>
            <a:r>
              <a:rPr lang="en-US" dirty="0"/>
              <a:t>It is very important, that implementation is done in stages. Trying to implement everything at once will lead to a lot of confusion and chaos.</a:t>
            </a:r>
          </a:p>
          <a:p>
            <a:pPr marL="457200" indent="-457200" algn="just">
              <a:buFont typeface="+mj-lt"/>
              <a:buAutoNum type="arabicPeriod"/>
            </a:pPr>
            <a:r>
              <a:rPr lang="en-US" dirty="0"/>
              <a:t>Appropriate training is very essential during and after the implementation. The staff should be comfortable in using the application or else, it will backfire, with redundant work and functional inefficiencies.</a:t>
            </a:r>
          </a:p>
          <a:p>
            <a:pPr marL="457200" indent="-457200" algn="just">
              <a:buFont typeface="+mj-lt"/>
              <a:buAutoNum type="arabicPeriod"/>
            </a:pPr>
            <a:r>
              <a:rPr lang="en-US" dirty="0"/>
              <a:t>Lack of proper analysis of requirements will lead to non-availability of certain essential functionalities. This might affect the operations in the long run and reduce the productivity and profitability.</a:t>
            </a:r>
          </a:p>
          <a:p>
            <a:pPr marL="457200" indent="-457200" algn="just">
              <a:buFont typeface="+mj-lt"/>
              <a:buAutoNum type="arabicPeriod"/>
            </a:pPr>
            <a:r>
              <a:rPr lang="en-US" dirty="0"/>
              <a:t>Lack of Support from Senior Management will lead to unnecessary frustrations in work place. Also, it will cause delay in operations and ineffective decisions. So, it is essential to ensure that the Senior Management supports the transformation.</a:t>
            </a:r>
          </a:p>
        </p:txBody>
      </p:sp>
    </p:spTree>
    <p:extLst>
      <p:ext uri="{BB962C8B-B14F-4D97-AF65-F5344CB8AC3E}">
        <p14:creationId xmlns:p14="http://schemas.microsoft.com/office/powerpoint/2010/main" val="8260694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14400"/>
            <a:ext cx="7211683" cy="546743"/>
          </a:xfrm>
        </p:spPr>
        <p:txBody>
          <a:bodyPr>
            <a:noAutofit/>
          </a:bodyPr>
          <a:lstStyle/>
          <a:p>
            <a:r>
              <a:rPr lang="en-US" sz="2000" dirty="0"/>
              <a:t>Challenges of Enterprise Systems Implementations</a:t>
            </a:r>
            <a:br>
              <a:rPr lang="en-US" sz="2000" b="1" dirty="0"/>
            </a:br>
            <a:endParaRPr lang="en-US" sz="2800" b="1" dirty="0"/>
          </a:p>
        </p:txBody>
      </p:sp>
      <p:sp>
        <p:nvSpPr>
          <p:cNvPr id="3" name="Content Placeholder 2"/>
          <p:cNvSpPr>
            <a:spLocks noGrp="1"/>
          </p:cNvSpPr>
          <p:nvPr>
            <p:ph idx="1"/>
          </p:nvPr>
        </p:nvSpPr>
        <p:spPr>
          <a:xfrm>
            <a:off x="448573" y="667512"/>
            <a:ext cx="11369615" cy="5491748"/>
          </a:xfrm>
        </p:spPr>
        <p:txBody>
          <a:bodyPr>
            <a:normAutofit/>
          </a:bodyPr>
          <a:lstStyle/>
          <a:p>
            <a:pPr marL="0" indent="0" algn="just">
              <a:buNone/>
            </a:pPr>
            <a:r>
              <a:rPr lang="en-US" dirty="0"/>
              <a:t>5. Compatibility Issues with ERP Modules lead to issues in integration of modules. Companies associate different vendors to implement different ERP modules, based on their competency. It is very essential that there is a way to handle compatibility issues.</a:t>
            </a:r>
          </a:p>
          <a:p>
            <a:pPr marL="0" indent="0" algn="just">
              <a:buNone/>
            </a:pPr>
            <a:r>
              <a:rPr lang="en-US" dirty="0"/>
              <a:t>6. Cost Overheads will result, if requirements are not properly discussed and decided during the planning phase. So, before execution, a detailed plan with a complete breakdown of requirements should be worked out.</a:t>
            </a:r>
          </a:p>
          <a:p>
            <a:pPr marL="0" indent="0" algn="just">
              <a:buNone/>
            </a:pPr>
            <a:r>
              <a:rPr lang="en-US" dirty="0"/>
              <a:t>7. Investment in Infrastructure is very essential. ERP applications modules will require good processing speed and adequate storage. Not allocating suitable budget for infrastructure will result in reduced application speed and other software issues. Hardware and Software Security is also equally important.</a:t>
            </a:r>
          </a:p>
          <a:p>
            <a:pPr marL="457200" indent="-457200" algn="just">
              <a:buFont typeface="+mj-lt"/>
              <a:buAutoNum type="arabicPeriod"/>
            </a:pPr>
            <a:endParaRPr lang="en-US" dirty="0"/>
          </a:p>
        </p:txBody>
      </p:sp>
    </p:spTree>
    <p:extLst>
      <p:ext uri="{BB962C8B-B14F-4D97-AF65-F5344CB8AC3E}">
        <p14:creationId xmlns:p14="http://schemas.microsoft.com/office/powerpoint/2010/main" val="1001575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92" y="34507"/>
            <a:ext cx="11766431" cy="638356"/>
          </a:xfrm>
        </p:spPr>
        <p:txBody>
          <a:bodyPr>
            <a:noAutofit/>
          </a:bodyPr>
          <a:lstStyle/>
          <a:p>
            <a:pPr fontAlgn="base"/>
            <a:r>
              <a:rPr lang="en-US" sz="2800" dirty="0">
                <a:effectLst/>
              </a:rPr>
              <a:t>International Information Systems-Outsourcing and off-shoring</a:t>
            </a:r>
            <a:endParaRPr lang="en-US" sz="2800" b="1" dirty="0"/>
          </a:p>
        </p:txBody>
      </p:sp>
      <p:pic>
        <p:nvPicPr>
          <p:cNvPr id="4" name="Content Placeholder 3"/>
          <p:cNvPicPr>
            <a:picLocks noGrp="1" noChangeAspect="1"/>
          </p:cNvPicPr>
          <p:nvPr>
            <p:ph idx="1"/>
          </p:nvPr>
        </p:nvPicPr>
        <p:blipFill>
          <a:blip r:embed="rId2"/>
          <a:stretch>
            <a:fillRect/>
          </a:stretch>
        </p:blipFill>
        <p:spPr>
          <a:xfrm>
            <a:off x="862643" y="545830"/>
            <a:ext cx="7342068" cy="5503782"/>
          </a:xfrm>
          <a:prstGeom prst="rect">
            <a:avLst/>
          </a:prstGeom>
        </p:spPr>
      </p:pic>
    </p:spTree>
    <p:extLst>
      <p:ext uri="{BB962C8B-B14F-4D97-AF65-F5344CB8AC3E}">
        <p14:creationId xmlns:p14="http://schemas.microsoft.com/office/powerpoint/2010/main" val="34848439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92" y="34507"/>
            <a:ext cx="11766431" cy="638356"/>
          </a:xfrm>
        </p:spPr>
        <p:txBody>
          <a:bodyPr>
            <a:noAutofit/>
          </a:bodyPr>
          <a:lstStyle/>
          <a:p>
            <a:pPr fontAlgn="base"/>
            <a:r>
              <a:rPr lang="en-US" sz="2800" dirty="0">
                <a:effectLst/>
              </a:rPr>
              <a:t>International Information Systems-Outsourcing and off-shoring</a:t>
            </a:r>
            <a:endParaRPr lang="en-US" sz="2800" b="1" dirty="0"/>
          </a:p>
        </p:txBody>
      </p:sp>
      <p:sp>
        <p:nvSpPr>
          <p:cNvPr id="3" name="Content Placeholder 2"/>
          <p:cNvSpPr>
            <a:spLocks noGrp="1"/>
          </p:cNvSpPr>
          <p:nvPr>
            <p:ph idx="1"/>
          </p:nvPr>
        </p:nvSpPr>
        <p:spPr>
          <a:xfrm>
            <a:off x="448573" y="667512"/>
            <a:ext cx="11369615" cy="5491748"/>
          </a:xfrm>
        </p:spPr>
        <p:txBody>
          <a:bodyPr>
            <a:normAutofit/>
          </a:bodyPr>
          <a:lstStyle/>
          <a:p>
            <a:pPr algn="just">
              <a:buFont typeface="Wingdings" panose="05000000000000000000" pitchFamily="2" charset="2"/>
              <a:buChar char="Ø"/>
            </a:pPr>
            <a:r>
              <a:rPr lang="en-US" b="1" dirty="0"/>
              <a:t>International information systems</a:t>
            </a:r>
            <a:r>
              <a:rPr lang="en-US" dirty="0"/>
              <a:t>: This model is characterized by a computer network that operates in more than one nation-state and in which data cross international borders in the process of completing a transaction. This model is now increasingly based on the Internet as its medium of data transfer.</a:t>
            </a:r>
          </a:p>
          <a:p>
            <a:pPr algn="just">
              <a:buFont typeface="Wingdings" panose="05000000000000000000" pitchFamily="2" charset="2"/>
              <a:buChar char="Ø"/>
            </a:pPr>
            <a:r>
              <a:rPr lang="en-US" b="1" dirty="0"/>
              <a:t>Outsourcing</a:t>
            </a:r>
            <a:r>
              <a:rPr lang="en-US" dirty="0"/>
              <a:t> refers to an organization contracting work out to a 3rd party, while </a:t>
            </a:r>
            <a:r>
              <a:rPr lang="en-US" b="1" dirty="0"/>
              <a:t>offshoring</a:t>
            </a:r>
            <a:r>
              <a:rPr lang="en-US" dirty="0"/>
              <a:t> refers to getting work done in a different country, usually to leverage cost advantages. </a:t>
            </a:r>
          </a:p>
          <a:p>
            <a:pPr algn="just">
              <a:buFont typeface="Wingdings" panose="05000000000000000000" pitchFamily="2" charset="2"/>
              <a:buChar char="Ø"/>
            </a:pPr>
            <a:r>
              <a:rPr lang="en-US" dirty="0"/>
              <a:t>It's possible to outsource work but not offshore it; for example, hiring an outside law firm to review contracts instead of maintaining an in-house staff of lawyers. It is also possible to offshore work but not outsource it; for example, a Dell customer service center in India to serve American clients. </a:t>
            </a:r>
          </a:p>
          <a:p>
            <a:pPr algn="just">
              <a:buFont typeface="Wingdings" panose="05000000000000000000" pitchFamily="2" charset="2"/>
              <a:buChar char="Ø"/>
            </a:pPr>
            <a:r>
              <a:rPr lang="en-US" b="1" dirty="0"/>
              <a:t>Offshore outsourcing </a:t>
            </a:r>
            <a:r>
              <a:rPr lang="en-US" dirty="0"/>
              <a:t>is the practice of hiring a vendor to do the work offshore, usually to lower costs and take advantage of the vendor's expertise, economies of scale, and large and scalable labor pool.</a:t>
            </a:r>
          </a:p>
        </p:txBody>
      </p:sp>
    </p:spTree>
    <p:extLst>
      <p:ext uri="{BB962C8B-B14F-4D97-AF65-F5344CB8AC3E}">
        <p14:creationId xmlns:p14="http://schemas.microsoft.com/office/powerpoint/2010/main" val="2964939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759126" y="759916"/>
            <a:ext cx="8747184" cy="5938495"/>
          </a:xfrm>
          <a:prstGeom prst="rect">
            <a:avLst/>
          </a:prstGeom>
          <a:noFill/>
          <a:ln w="9525">
            <a:noFill/>
            <a:miter lim="800000"/>
            <a:headEnd/>
            <a:tailEnd/>
          </a:ln>
          <a:effectLst/>
        </p:spPr>
      </p:pic>
      <p:sp>
        <p:nvSpPr>
          <p:cNvPr id="5" name="Title 5"/>
          <p:cNvSpPr>
            <a:spLocks noGrp="1"/>
          </p:cNvSpPr>
          <p:nvPr>
            <p:ph type="title"/>
          </p:nvPr>
        </p:nvSpPr>
        <p:spPr>
          <a:xfrm>
            <a:off x="2133600" y="457200"/>
            <a:ext cx="8229600" cy="591312"/>
          </a:xfrm>
        </p:spPr>
        <p:txBody>
          <a:bodyPr>
            <a:normAutofit fontScale="90000"/>
          </a:bodyPr>
          <a:lstStyle/>
          <a:p>
            <a:r>
              <a:rPr lang="en-US" b="1" dirty="0"/>
              <a:t>Data versus information</a:t>
            </a:r>
            <a:endParaRPr lang="en-US" dirty="0"/>
          </a:p>
        </p:txBody>
      </p:sp>
    </p:spTree>
    <p:extLst>
      <p:ext uri="{BB962C8B-B14F-4D97-AF65-F5344CB8AC3E}">
        <p14:creationId xmlns:p14="http://schemas.microsoft.com/office/powerpoint/2010/main" val="28586426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92" y="34507"/>
            <a:ext cx="11766431" cy="638356"/>
          </a:xfrm>
        </p:spPr>
        <p:txBody>
          <a:bodyPr>
            <a:noAutofit/>
          </a:bodyPr>
          <a:lstStyle/>
          <a:p>
            <a:pPr fontAlgn="base"/>
            <a:r>
              <a:rPr lang="en-US" sz="2800" dirty="0">
                <a:effectLst/>
              </a:rPr>
              <a:t>International Information Systems-Outsourcing and off-shoring</a:t>
            </a:r>
            <a:endParaRPr lang="en-US" sz="2800" b="1" dirty="0"/>
          </a:p>
        </p:txBody>
      </p:sp>
      <p:pic>
        <p:nvPicPr>
          <p:cNvPr id="5" name="Picture 4"/>
          <p:cNvPicPr>
            <a:picLocks noChangeAspect="1"/>
          </p:cNvPicPr>
          <p:nvPr/>
        </p:nvPicPr>
        <p:blipFill>
          <a:blip r:embed="rId2"/>
          <a:stretch>
            <a:fillRect/>
          </a:stretch>
        </p:blipFill>
        <p:spPr>
          <a:xfrm>
            <a:off x="1794295" y="655609"/>
            <a:ext cx="7781954" cy="5934971"/>
          </a:xfrm>
          <a:prstGeom prst="rect">
            <a:avLst/>
          </a:prstGeom>
        </p:spPr>
      </p:pic>
    </p:spTree>
    <p:extLst>
      <p:ext uri="{BB962C8B-B14F-4D97-AF65-F5344CB8AC3E}">
        <p14:creationId xmlns:p14="http://schemas.microsoft.com/office/powerpoint/2010/main" val="3039717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fontScale="77500" lnSpcReduction="20000"/>
          </a:bodyPr>
          <a:lstStyle/>
          <a:p>
            <a:pPr marL="0" indent="0">
              <a:lnSpc>
                <a:spcPct val="120000"/>
              </a:lnSpc>
              <a:buNone/>
            </a:pPr>
            <a:r>
              <a:rPr lang="en-US" dirty="0"/>
              <a:t>1.	</a:t>
            </a:r>
            <a:r>
              <a:rPr lang="en-US" sz="2300" dirty="0"/>
              <a:t>Explain data, information and information system with example.</a:t>
            </a:r>
          </a:p>
          <a:p>
            <a:pPr marL="0" indent="0">
              <a:lnSpc>
                <a:spcPct val="120000"/>
              </a:lnSpc>
              <a:buNone/>
            </a:pPr>
            <a:r>
              <a:rPr lang="en-US" sz="2300" dirty="0"/>
              <a:t>2.	Why information is important? Explain the characteristics information with example.</a:t>
            </a:r>
          </a:p>
          <a:p>
            <a:pPr marL="0" indent="0">
              <a:lnSpc>
                <a:spcPct val="120000"/>
              </a:lnSpc>
              <a:buNone/>
            </a:pPr>
            <a:r>
              <a:rPr lang="en-US" sz="2300" dirty="0"/>
              <a:t>3.	Explain Management information system and its usage in the organization.</a:t>
            </a:r>
          </a:p>
          <a:p>
            <a:pPr marL="0" indent="0">
              <a:lnSpc>
                <a:spcPct val="120000"/>
              </a:lnSpc>
              <a:buNone/>
            </a:pPr>
            <a:r>
              <a:rPr lang="en-US" sz="2300" dirty="0"/>
              <a:t>4.	Explain Transaction processing System with its major characteristics.</a:t>
            </a:r>
          </a:p>
          <a:p>
            <a:pPr marL="0" indent="0">
              <a:lnSpc>
                <a:spcPct val="120000"/>
              </a:lnSpc>
              <a:buNone/>
            </a:pPr>
            <a:r>
              <a:rPr lang="en-US" sz="2300" dirty="0"/>
              <a:t>5.	How does DSS add value for organization explain with proper example?</a:t>
            </a:r>
          </a:p>
          <a:p>
            <a:pPr marL="0" indent="0">
              <a:lnSpc>
                <a:spcPct val="120000"/>
              </a:lnSpc>
              <a:buNone/>
            </a:pPr>
            <a:r>
              <a:rPr lang="en-US" sz="2300" dirty="0"/>
              <a:t>6.	Comparatively differences among TPS, MIS, DSS, ESS.</a:t>
            </a:r>
          </a:p>
          <a:p>
            <a:pPr marL="0" indent="0">
              <a:lnSpc>
                <a:spcPct val="120000"/>
              </a:lnSpc>
              <a:buNone/>
            </a:pPr>
            <a:r>
              <a:rPr lang="en-US" sz="2300" dirty="0"/>
              <a:t>7.	How do enterprise systems help businesses achieve operational excellence?</a:t>
            </a:r>
          </a:p>
          <a:p>
            <a:pPr marL="0" indent="0">
              <a:lnSpc>
                <a:spcPct val="120000"/>
              </a:lnSpc>
              <a:buNone/>
            </a:pPr>
            <a:r>
              <a:rPr lang="en-US" sz="2300" dirty="0"/>
              <a:t>8.	How do supply chain management systems coordinate planning, production, and logistics with suppliers?</a:t>
            </a:r>
          </a:p>
          <a:p>
            <a:pPr marL="0" indent="0">
              <a:lnSpc>
                <a:spcPct val="120000"/>
              </a:lnSpc>
              <a:buNone/>
            </a:pPr>
            <a:r>
              <a:rPr lang="en-US" sz="2300" dirty="0"/>
              <a:t>9.	How do customer relationship management systems help firms achieve customer intimacy?</a:t>
            </a:r>
          </a:p>
          <a:p>
            <a:pPr marL="457200" indent="-457200">
              <a:lnSpc>
                <a:spcPct val="120000"/>
              </a:lnSpc>
              <a:buAutoNum type="arabicPeriod" startAt="10"/>
            </a:pPr>
            <a:r>
              <a:rPr lang="en-US" sz="2300" dirty="0"/>
              <a:t>         What types of companies are most likely to adopt cloud-based ERP and CRM software services?  Why? </a:t>
            </a:r>
          </a:p>
          <a:p>
            <a:pPr marL="0" indent="0">
              <a:lnSpc>
                <a:spcPct val="120000"/>
              </a:lnSpc>
              <a:buNone/>
            </a:pPr>
            <a:r>
              <a:rPr lang="en-US" sz="2300" dirty="0"/>
              <a:t>                   What companies might     not be well-suited for this type of software?</a:t>
            </a:r>
          </a:p>
          <a:p>
            <a:pPr marL="0" indent="0">
              <a:lnSpc>
                <a:spcPct val="120000"/>
              </a:lnSpc>
              <a:buNone/>
            </a:pPr>
            <a:r>
              <a:rPr lang="en-US" sz="2300" dirty="0"/>
              <a:t>11.	What are the challenges posed by enterprise applications?</a:t>
            </a:r>
          </a:p>
          <a:p>
            <a:pPr marL="0" indent="0">
              <a:lnSpc>
                <a:spcPct val="120000"/>
              </a:lnSpc>
              <a:buNone/>
            </a:pPr>
            <a:r>
              <a:rPr lang="en-US" sz="2300" dirty="0"/>
              <a:t>12.	List and describe the challenges posed by enterprise applications.</a:t>
            </a:r>
          </a:p>
          <a:p>
            <a:pPr marL="0" indent="0">
              <a:lnSpc>
                <a:spcPct val="120000"/>
              </a:lnSpc>
              <a:buNone/>
            </a:pPr>
            <a:r>
              <a:rPr lang="en-US" sz="2300" dirty="0"/>
              <a:t>13.	Explain how these challenges can be addressed</a:t>
            </a:r>
          </a:p>
          <a:p>
            <a:pPr marL="0" indent="0">
              <a:lnSpc>
                <a:spcPct val="120000"/>
              </a:lnSpc>
              <a:buNone/>
            </a:pPr>
            <a:r>
              <a:rPr lang="en-US" sz="2300" dirty="0"/>
              <a:t>14.	Which enterprise application should a business install first: ERP, SCM, or CRM? Explain your answer.</a:t>
            </a:r>
          </a:p>
          <a:p>
            <a:pPr marL="0" indent="0">
              <a:lnSpc>
                <a:spcPct val="150000"/>
              </a:lnSpc>
              <a:buNone/>
            </a:pPr>
            <a:endParaRPr lang="en-US" dirty="0"/>
          </a:p>
        </p:txBody>
      </p:sp>
      <p:sp>
        <p:nvSpPr>
          <p:cNvPr id="13" name="Title 12"/>
          <p:cNvSpPr>
            <a:spLocks noGrp="1"/>
          </p:cNvSpPr>
          <p:nvPr>
            <p:ph type="title"/>
          </p:nvPr>
        </p:nvSpPr>
        <p:spPr/>
        <p:txBody>
          <a:bodyPr/>
          <a:lstStyle/>
          <a:p>
            <a:r>
              <a:rPr lang="en-US" dirty="0"/>
              <a:t>A</a:t>
            </a:r>
            <a:r>
              <a:rPr lang="en-US" sz="4000" dirty="0"/>
              <a:t>ssignment</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41</a:t>
            </a:fld>
            <a:endParaRPr lang="en-US"/>
          </a:p>
        </p:txBody>
      </p:sp>
    </p:spTree>
    <p:extLst>
      <p:ext uri="{BB962C8B-B14F-4D97-AF65-F5344CB8AC3E}">
        <p14:creationId xmlns:p14="http://schemas.microsoft.com/office/powerpoint/2010/main" val="37966182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8229600" cy="704088"/>
          </a:xfrm>
        </p:spPr>
        <p:txBody>
          <a:bodyPr>
            <a:normAutofit fontScale="90000"/>
          </a:bodyPr>
          <a:lstStyle/>
          <a:p>
            <a:r>
              <a:rPr lang="en-US" b="1" dirty="0"/>
              <a:t>Characteristics of information</a:t>
            </a:r>
            <a:endParaRPr lang="en-US" dirty="0"/>
          </a:p>
        </p:txBody>
      </p:sp>
      <p:sp>
        <p:nvSpPr>
          <p:cNvPr id="3" name="Content Placeholder 2"/>
          <p:cNvSpPr>
            <a:spLocks noGrp="1"/>
          </p:cNvSpPr>
          <p:nvPr>
            <p:ph idx="1"/>
          </p:nvPr>
        </p:nvSpPr>
        <p:spPr>
          <a:xfrm>
            <a:off x="155275" y="690114"/>
            <a:ext cx="11524891" cy="5520906"/>
          </a:xfrm>
        </p:spPr>
        <p:txBody>
          <a:bodyPr>
            <a:normAutofit lnSpcReduction="10000"/>
          </a:bodyPr>
          <a:lstStyle/>
          <a:p>
            <a:pPr>
              <a:spcBef>
                <a:spcPts val="0"/>
              </a:spcBef>
              <a:buFont typeface="Wingdings" panose="05000000000000000000" pitchFamily="2" charset="2"/>
              <a:buChar char="Ø"/>
            </a:pPr>
            <a:r>
              <a:rPr lang="en-US" b="1" dirty="0"/>
              <a:t>Subjectivity:</a:t>
            </a:r>
            <a:endParaRPr lang="en-US" dirty="0"/>
          </a:p>
          <a:p>
            <a:pPr algn="just">
              <a:spcBef>
                <a:spcPts val="0"/>
              </a:spcBef>
              <a:buNone/>
            </a:pPr>
            <a:r>
              <a:rPr lang="en-US" dirty="0"/>
              <a:t>   The value and usefulness of information are highly subjective because what is information for one person may not be for another. For example even small change in the price of share of company may influence buying and selling shareholder, however to none-shareholder person a share price of may be just a number with little or no meaning.</a:t>
            </a:r>
          </a:p>
          <a:p>
            <a:pPr>
              <a:spcBef>
                <a:spcPts val="0"/>
              </a:spcBef>
              <a:buFont typeface="Wingdings" panose="05000000000000000000" pitchFamily="2" charset="2"/>
              <a:buChar char="Ø"/>
            </a:pPr>
            <a:r>
              <a:rPr lang="en-US" b="1" dirty="0"/>
              <a:t>Relevance:</a:t>
            </a:r>
          </a:p>
          <a:p>
            <a:pPr algn="just">
              <a:spcBef>
                <a:spcPts val="0"/>
              </a:spcBef>
              <a:buNone/>
            </a:pPr>
            <a:r>
              <a:rPr lang="en-US" dirty="0"/>
              <a:t>   Information is good only if it is relevant that is meaningful to decision maker. For example a plant manager is trying to determine why a certain machine breaks down frequently. For that plant manager, the number of units that the machine has produced in the last 5 years is probably not relevant to the problem at hand.</a:t>
            </a:r>
          </a:p>
          <a:p>
            <a:pPr>
              <a:spcBef>
                <a:spcPts val="0"/>
              </a:spcBef>
              <a:buFont typeface="Wingdings" panose="05000000000000000000" pitchFamily="2" charset="2"/>
              <a:buChar char="Ø"/>
            </a:pPr>
            <a:r>
              <a:rPr lang="en-US" b="1" dirty="0"/>
              <a:t>Timeliness</a:t>
            </a:r>
          </a:p>
          <a:p>
            <a:pPr algn="just">
              <a:buNone/>
            </a:pPr>
            <a:r>
              <a:rPr lang="en-US" dirty="0"/>
              <a:t>   Information must be delivered at the right time and the right place to the right person. In the above example, if the manager gets information about the causes of machine failure a years after requesting it. The information is not timely and hence probably not used.</a:t>
            </a:r>
          </a:p>
          <a:p>
            <a:pPr algn="just">
              <a:buNone/>
            </a:pPr>
            <a:endParaRPr lang="en-US" dirty="0"/>
          </a:p>
        </p:txBody>
      </p:sp>
    </p:spTree>
    <p:extLst>
      <p:ext uri="{BB962C8B-B14F-4D97-AF65-F5344CB8AC3E}">
        <p14:creationId xmlns:p14="http://schemas.microsoft.com/office/powerpoint/2010/main" val="1774944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4482"/>
            <a:ext cx="7086600" cy="438912"/>
          </a:xfrm>
        </p:spPr>
        <p:txBody>
          <a:bodyPr>
            <a:noAutofit/>
          </a:bodyPr>
          <a:lstStyle/>
          <a:p>
            <a:r>
              <a:rPr lang="en-US" sz="3600" b="1" dirty="0"/>
              <a:t>Characteristics of information</a:t>
            </a:r>
            <a:endParaRPr lang="en-US" sz="3600" dirty="0"/>
          </a:p>
        </p:txBody>
      </p:sp>
      <p:sp>
        <p:nvSpPr>
          <p:cNvPr id="3" name="Content Placeholder 2"/>
          <p:cNvSpPr>
            <a:spLocks noGrp="1"/>
          </p:cNvSpPr>
          <p:nvPr>
            <p:ph idx="1"/>
          </p:nvPr>
        </p:nvSpPr>
        <p:spPr>
          <a:xfrm>
            <a:off x="241540" y="836244"/>
            <a:ext cx="11714672" cy="5772509"/>
          </a:xfrm>
        </p:spPr>
        <p:txBody>
          <a:bodyPr>
            <a:normAutofit lnSpcReduction="10000"/>
          </a:bodyPr>
          <a:lstStyle/>
          <a:p>
            <a:pPr marL="0" indent="0">
              <a:buNone/>
            </a:pPr>
            <a:r>
              <a:rPr lang="en-US" b="1" dirty="0"/>
              <a:t>Accuracy</a:t>
            </a:r>
          </a:p>
          <a:p>
            <a:pPr algn="just">
              <a:buFont typeface="Wingdings" panose="05000000000000000000" pitchFamily="2" charset="2"/>
              <a:buChar char="Ø"/>
            </a:pPr>
            <a:r>
              <a:rPr lang="en-US" dirty="0"/>
              <a:t> Information must be free of errors because erroneous information results in poor decisions and erode the confidence of users. For example great precision is not required in predicting the number of customers at restaurant but is critical for calculating salary of person.</a:t>
            </a:r>
          </a:p>
          <a:p>
            <a:pPr marL="0" indent="0">
              <a:spcBef>
                <a:spcPts val="0"/>
              </a:spcBef>
              <a:buNone/>
            </a:pPr>
            <a:r>
              <a:rPr lang="en-US" b="1" dirty="0"/>
              <a:t>Correct information format</a:t>
            </a:r>
          </a:p>
          <a:p>
            <a:pPr algn="just">
              <a:spcBef>
                <a:spcPts val="0"/>
              </a:spcBef>
              <a:buFont typeface="Wingdings" panose="05000000000000000000" pitchFamily="2" charset="2"/>
              <a:buChar char="Ø"/>
            </a:pPr>
            <a:r>
              <a:rPr lang="en-US" dirty="0"/>
              <a:t> Information must be in the right format to be useful to the decision maker. If manager wants to know the total sales of product A last years, the most appropriate format is an annual summary of sales figure for that product. The format should be such that it can be applied directly to the problem hand without further processing.</a:t>
            </a:r>
          </a:p>
          <a:p>
            <a:pPr marL="0" indent="0">
              <a:spcBef>
                <a:spcPts val="0"/>
              </a:spcBef>
              <a:buNone/>
            </a:pPr>
            <a:r>
              <a:rPr lang="en-US" b="1" dirty="0"/>
              <a:t>Completeness</a:t>
            </a:r>
          </a:p>
          <a:p>
            <a:pPr algn="just">
              <a:spcBef>
                <a:spcPts val="0"/>
              </a:spcBef>
              <a:buFont typeface="Wingdings" panose="05000000000000000000" pitchFamily="2" charset="2"/>
              <a:buChar char="Ø"/>
            </a:pPr>
            <a:r>
              <a:rPr lang="en-US" dirty="0"/>
              <a:t>Information is said to be complete if the decision maker can satisfy solve the problem at hand using that information. Although the completeness of information is highly desirable, often complete information is not available. Managers are compelled to make decision even when their information is in complete.</a:t>
            </a:r>
          </a:p>
          <a:p>
            <a:pPr algn="just">
              <a:buNone/>
            </a:pPr>
            <a:endParaRPr lang="en-US" b="1" dirty="0"/>
          </a:p>
          <a:p>
            <a:pPr algn="just">
              <a:buNone/>
            </a:pPr>
            <a:endParaRPr lang="en-US" dirty="0"/>
          </a:p>
        </p:txBody>
      </p:sp>
    </p:spTree>
    <p:extLst>
      <p:ext uri="{BB962C8B-B14F-4D97-AF65-F5344CB8AC3E}">
        <p14:creationId xmlns:p14="http://schemas.microsoft.com/office/powerpoint/2010/main" val="11095273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599"/>
            <a:ext cx="8229600" cy="1066801"/>
          </a:xfrm>
        </p:spPr>
        <p:txBody>
          <a:bodyPr>
            <a:noAutofit/>
          </a:bodyPr>
          <a:lstStyle/>
          <a:p>
            <a:pPr>
              <a:lnSpc>
                <a:spcPct val="100000"/>
              </a:lnSpc>
            </a:pPr>
            <a:r>
              <a:rPr lang="en-US" sz="3200" b="1" dirty="0"/>
              <a:t>The process of converting data into information</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2743201" y="1416172"/>
            <a:ext cx="6268045" cy="4929187"/>
          </a:xfrm>
          <a:prstGeom prst="rect">
            <a:avLst/>
          </a:prstGeom>
          <a:noFill/>
          <a:ln w="9525">
            <a:noFill/>
            <a:miter lim="800000"/>
            <a:headEnd/>
            <a:tailEnd/>
          </a:ln>
          <a:effectLst/>
        </p:spPr>
      </p:pic>
    </p:spTree>
    <p:extLst>
      <p:ext uri="{BB962C8B-B14F-4D97-AF65-F5344CB8AC3E}">
        <p14:creationId xmlns:p14="http://schemas.microsoft.com/office/powerpoint/2010/main" val="8657298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591312"/>
          </a:xfrm>
        </p:spPr>
        <p:txBody>
          <a:bodyPr>
            <a:noAutofit/>
          </a:bodyPr>
          <a:lstStyle/>
          <a:p>
            <a:r>
              <a:rPr lang="en-US" sz="3600" b="1" dirty="0"/>
              <a:t>Introduction to information System</a:t>
            </a:r>
            <a:endParaRPr lang="en-US" sz="3600" dirty="0"/>
          </a:p>
        </p:txBody>
      </p:sp>
      <p:sp>
        <p:nvSpPr>
          <p:cNvPr id="4" name="Content Placeholder 3"/>
          <p:cNvSpPr>
            <a:spLocks noGrp="1"/>
          </p:cNvSpPr>
          <p:nvPr>
            <p:ph idx="1"/>
          </p:nvPr>
        </p:nvSpPr>
        <p:spPr>
          <a:xfrm>
            <a:off x="310551" y="914400"/>
            <a:ext cx="11490385" cy="5410200"/>
          </a:xfrm>
        </p:spPr>
        <p:txBody>
          <a:bodyPr>
            <a:noAutofit/>
          </a:bodyPr>
          <a:lstStyle/>
          <a:p>
            <a:pPr algn="just">
              <a:buFont typeface="Wingdings" panose="05000000000000000000" pitchFamily="2" charset="2"/>
              <a:buChar char="Ø"/>
            </a:pPr>
            <a:r>
              <a:rPr lang="en-US" sz="2800" dirty="0"/>
              <a:t>An information system can be defined technically as a set of interrelated components that collect or retrieve, process, store and distribute information to support decision making and control in an organization. </a:t>
            </a:r>
          </a:p>
          <a:p>
            <a:pPr marL="0" indent="0" algn="just">
              <a:buNone/>
            </a:pPr>
            <a:r>
              <a:rPr lang="en-US" sz="2800" dirty="0"/>
              <a:t>	In addition to supporting decision making, coordination and control, information system may also help managers and workers analyze problem visualization complex subjects, and create new products.</a:t>
            </a:r>
          </a:p>
          <a:p>
            <a:pPr algn="just">
              <a:buFont typeface="Wingdings" panose="05000000000000000000" pitchFamily="2" charset="2"/>
              <a:buChar char="Ø"/>
            </a:pPr>
            <a:r>
              <a:rPr lang="en-US" dirty="0"/>
              <a:t>A system that creates, processes, stores, and retrieves information. The input such a system is data; processed data become information. It facilitate organizational decision making. Information system is guided by set of policies, principles, procedure, and resources. Various social, technical and environmental factors influence the design and development of such system.</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1773222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591312"/>
          </a:xfrm>
        </p:spPr>
        <p:txBody>
          <a:bodyPr>
            <a:noAutofit/>
          </a:bodyPr>
          <a:lstStyle/>
          <a:p>
            <a:r>
              <a:rPr lang="en-US" sz="3600" b="1" dirty="0"/>
              <a:t>Introduction to information System</a:t>
            </a:r>
            <a:endParaRPr lang="en-US" sz="3600" dirty="0"/>
          </a:p>
        </p:txBody>
      </p:sp>
      <p:sp>
        <p:nvSpPr>
          <p:cNvPr id="4" name="Content Placeholder 3"/>
          <p:cNvSpPr>
            <a:spLocks noGrp="1"/>
          </p:cNvSpPr>
          <p:nvPr>
            <p:ph idx="1"/>
          </p:nvPr>
        </p:nvSpPr>
        <p:spPr>
          <a:xfrm>
            <a:off x="310551" y="914400"/>
            <a:ext cx="11490385" cy="5410200"/>
          </a:xfrm>
        </p:spPr>
        <p:txBody>
          <a:bodyPr>
            <a:noAutofit/>
          </a:bodyPr>
          <a:lstStyle/>
          <a:p>
            <a:pPr marL="0" indent="0">
              <a:buNone/>
            </a:pPr>
            <a:r>
              <a:rPr lang="en-US" sz="2800" dirty="0"/>
              <a:t>Resources of Information System:</a:t>
            </a:r>
          </a:p>
          <a:p>
            <a:pPr marL="0" indent="0">
              <a:buNone/>
            </a:pPr>
            <a:r>
              <a:rPr lang="en-US" sz="2800" dirty="0"/>
              <a:t>1. Hardware:</a:t>
            </a:r>
          </a:p>
          <a:p>
            <a:pPr marL="0" indent="0">
              <a:buNone/>
            </a:pPr>
            <a:r>
              <a:rPr lang="en-US" sz="2800" dirty="0"/>
              <a:t>The system components which can physically touch </a:t>
            </a:r>
          </a:p>
          <a:p>
            <a:pPr marL="0" indent="0">
              <a:buNone/>
            </a:pPr>
            <a:r>
              <a:rPr lang="en-US" sz="2800" dirty="0"/>
              <a:t>2. Software:</a:t>
            </a:r>
          </a:p>
          <a:p>
            <a:pPr marL="0" indent="0">
              <a:buNone/>
            </a:pPr>
            <a:r>
              <a:rPr lang="en-US" sz="2800" dirty="0"/>
              <a:t>Collection of program and documentation to perform specific task.</a:t>
            </a:r>
          </a:p>
          <a:p>
            <a:pPr marL="0" indent="0">
              <a:buNone/>
            </a:pPr>
            <a:r>
              <a:rPr lang="en-US" sz="2800" dirty="0"/>
              <a:t>3. People: end user, technical person, System administrator.</a:t>
            </a:r>
          </a:p>
          <a:p>
            <a:pPr marL="0" indent="0">
              <a:buNone/>
            </a:pPr>
            <a:r>
              <a:rPr lang="en-US" b="1" dirty="0"/>
              <a:t>4</a:t>
            </a:r>
            <a:r>
              <a:rPr lang="en-US" dirty="0"/>
              <a:t>. Data:</a:t>
            </a:r>
          </a:p>
          <a:p>
            <a:pPr marL="0" indent="0">
              <a:buNone/>
            </a:pPr>
            <a:r>
              <a:rPr lang="en-US" dirty="0"/>
              <a:t>Any fact and figure:</a:t>
            </a:r>
          </a:p>
          <a:p>
            <a:pPr marL="0" indent="0">
              <a:buNone/>
            </a:pPr>
            <a:r>
              <a:rPr lang="en-US" dirty="0"/>
              <a:t>5.Network:</a:t>
            </a:r>
          </a:p>
          <a:p>
            <a:pPr marL="0" indent="0">
              <a:buNone/>
            </a:pPr>
            <a:r>
              <a:rPr lang="en-US" dirty="0"/>
              <a:t>Interconnectivity of computer</a:t>
            </a:r>
          </a:p>
        </p:txBody>
      </p:sp>
    </p:spTree>
    <p:extLst>
      <p:ext uri="{BB962C8B-B14F-4D97-AF65-F5344CB8AC3E}">
        <p14:creationId xmlns:p14="http://schemas.microsoft.com/office/powerpoint/2010/main" val="29723370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template" id="{669BADFC-EA6E-476D-A81D-A11567EEB4E2}" vid="{6E8F81BE-4270-402D-9E59-1E13524724B5}"/>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79E876-5ED1-42E3-8531-CAE149AFEA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Seashore design slides</Template>
  <TotalTime>0</TotalTime>
  <Words>4386</Words>
  <Application>Microsoft Office PowerPoint</Application>
  <PresentationFormat>Widescreen</PresentationFormat>
  <Paragraphs>226</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Century Gothic</vt:lpstr>
      <vt:lpstr>Courier New</vt:lpstr>
      <vt:lpstr>Encode Sans</vt:lpstr>
      <vt:lpstr>Palatino Linotype</vt:lpstr>
      <vt:lpstr>Wingdings</vt:lpstr>
      <vt:lpstr>Seashore design template</vt:lpstr>
      <vt:lpstr>                 BCA Fifth Semester CACS301: MIS and E-Business</vt:lpstr>
      <vt:lpstr>Introduction to Management Information System</vt:lpstr>
      <vt:lpstr>Data versus information</vt:lpstr>
      <vt:lpstr>Data versus information</vt:lpstr>
      <vt:lpstr>Characteristics of information</vt:lpstr>
      <vt:lpstr>Characteristics of information</vt:lpstr>
      <vt:lpstr>The process of converting data into information</vt:lpstr>
      <vt:lpstr>Introduction to information System</vt:lpstr>
      <vt:lpstr>Introduction to information System</vt:lpstr>
      <vt:lpstr>Function of Information System</vt:lpstr>
      <vt:lpstr>Introduction to information System</vt:lpstr>
      <vt:lpstr>Management Information System</vt:lpstr>
      <vt:lpstr>TYPES OF INFORMATION SYSTEMS</vt:lpstr>
      <vt:lpstr>TYPES OF INFORMATION SYSTEMS</vt:lpstr>
      <vt:lpstr>TYPES OF INFORMATION SYSTEMS</vt:lpstr>
      <vt:lpstr>TYPES OF INFORMATION SYSTEMS</vt:lpstr>
      <vt:lpstr>TYPES OF INFORMATION SYSTEMS</vt:lpstr>
      <vt:lpstr>TYPES OF INFORMATION SYSTEMS</vt:lpstr>
      <vt:lpstr>PowerPoint Presentation</vt:lpstr>
      <vt:lpstr>TYPES OF INFORMATION SYSTEMS</vt:lpstr>
      <vt:lpstr>TYPES OF INFORMATION SYSTEMS</vt:lpstr>
      <vt:lpstr>Enterprise resource planning</vt:lpstr>
      <vt:lpstr>Enterprise resource planning</vt:lpstr>
      <vt:lpstr>Enterprise resource planning</vt:lpstr>
      <vt:lpstr>Enterprise resource planning</vt:lpstr>
      <vt:lpstr>Enterprise resource planning</vt:lpstr>
      <vt:lpstr>Enterprise resource planning</vt:lpstr>
      <vt:lpstr>Enterprise resource planning</vt:lpstr>
      <vt:lpstr>Supply chain management (SCM) systems</vt:lpstr>
      <vt:lpstr>Supply chain management (SCM) systems</vt:lpstr>
      <vt:lpstr>Supply chain management (SCM) systems</vt:lpstr>
      <vt:lpstr>Supply chain management (SCM) systems</vt:lpstr>
      <vt:lpstr>Customer relationship management(CRM)</vt:lpstr>
      <vt:lpstr>Customer relationship management(CRM)</vt:lpstr>
      <vt:lpstr>Knowledge management systems (KMS): </vt:lpstr>
      <vt:lpstr>Challenges of Enterprise Systems Implementations </vt:lpstr>
      <vt:lpstr>Challenges of Enterprise Systems Implementations </vt:lpstr>
      <vt:lpstr>International Information Systems-Outsourcing and off-shoring</vt:lpstr>
      <vt:lpstr>International Information Systems-Outsourcing and off-shoring</vt:lpstr>
      <vt:lpstr>International Information Systems-Outsourcing and off-shoring</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2016-04-02T05:46:48Z</dcterms:created>
  <dcterms:modified xsi:type="dcterms:W3CDTF">2023-12-14T06:45:13Z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TC034605669991</vt:lpwstr>
  </property>
</Properties>
</file>