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 id="2147483708" r:id="rId3"/>
  </p:sldMasterIdLst>
  <p:notesMasterIdLst>
    <p:notesMasterId r:id="rId73"/>
  </p:notesMasterIdLst>
  <p:handoutMasterIdLst>
    <p:handoutMasterId r:id="rId74"/>
  </p:handoutMasterIdLst>
  <p:sldIdLst>
    <p:sldId id="259" r:id="rId4"/>
    <p:sldId id="261" r:id="rId5"/>
    <p:sldId id="265" r:id="rId6"/>
    <p:sldId id="268" r:id="rId7"/>
    <p:sldId id="332" r:id="rId8"/>
    <p:sldId id="267" r:id="rId9"/>
    <p:sldId id="262" r:id="rId10"/>
    <p:sldId id="263" r:id="rId11"/>
    <p:sldId id="266" r:id="rId12"/>
    <p:sldId id="264"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4" r:id="rId30"/>
    <p:sldId id="286" r:id="rId31"/>
    <p:sldId id="287" r:id="rId32"/>
    <p:sldId id="288" r:id="rId33"/>
    <p:sldId id="289" r:id="rId34"/>
    <p:sldId id="290" r:id="rId35"/>
    <p:sldId id="291" r:id="rId36"/>
    <p:sldId id="292" r:id="rId37"/>
    <p:sldId id="298" r:id="rId38"/>
    <p:sldId id="294" r:id="rId39"/>
    <p:sldId id="295" r:id="rId40"/>
    <p:sldId id="296" r:id="rId41"/>
    <p:sldId id="297" r:id="rId42"/>
    <p:sldId id="299" r:id="rId43"/>
    <p:sldId id="333" r:id="rId44"/>
    <p:sldId id="302" r:id="rId45"/>
    <p:sldId id="303" r:id="rId46"/>
    <p:sldId id="304" r:id="rId47"/>
    <p:sldId id="305" r:id="rId48"/>
    <p:sldId id="306" r:id="rId49"/>
    <p:sldId id="307" r:id="rId50"/>
    <p:sldId id="308" r:id="rId51"/>
    <p:sldId id="309" r:id="rId52"/>
    <p:sldId id="310" r:id="rId53"/>
    <p:sldId id="311" r:id="rId54"/>
    <p:sldId id="316" r:id="rId55"/>
    <p:sldId id="322" r:id="rId56"/>
    <p:sldId id="323" r:id="rId57"/>
    <p:sldId id="324" r:id="rId58"/>
    <p:sldId id="325" r:id="rId59"/>
    <p:sldId id="326" r:id="rId60"/>
    <p:sldId id="327" r:id="rId61"/>
    <p:sldId id="328" r:id="rId62"/>
    <p:sldId id="329" r:id="rId63"/>
    <p:sldId id="317" r:id="rId64"/>
    <p:sldId id="313" r:id="rId65"/>
    <p:sldId id="318" r:id="rId66"/>
    <p:sldId id="330" r:id="rId67"/>
    <p:sldId id="331" r:id="rId68"/>
    <p:sldId id="314" r:id="rId69"/>
    <p:sldId id="315" r:id="rId70"/>
    <p:sldId id="312" r:id="rId71"/>
    <p:sldId id="321"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0283" autoAdjust="0"/>
  </p:normalViewPr>
  <p:slideViewPr>
    <p:cSldViewPr snapToGrid="0">
      <p:cViewPr varScale="1">
        <p:scale>
          <a:sx n="91" d="100"/>
          <a:sy n="91" d="100"/>
        </p:scale>
        <p:origin x="1272" y="84"/>
      </p:cViewPr>
      <p:guideLst>
        <p:guide orient="horz" pos="2160"/>
        <p:guide pos="3840"/>
      </p:guideLst>
    </p:cSldViewPr>
  </p:slideViewPr>
  <p:notesTextViewPr>
    <p:cViewPr>
      <p:scale>
        <a:sx n="1" d="1"/>
        <a:sy n="1" d="1"/>
      </p:scale>
      <p:origin x="0" y="0"/>
    </p:cViewPr>
  </p:notesTextViewPr>
  <p:notesViewPr>
    <p:cSldViewPr snapToGrid="0">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09733D-69F8-45CE-987F-1E3A67C77C5D}" type="datetimeFigureOut">
              <a:rPr lang="en-US" smtClean="0"/>
              <a:pPr/>
              <a:t>2/6/2024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73FB42-312D-429D-A89D-91E21C85F0BA}" type="slidenum">
              <a:rPr lang="en-US" smtClean="0"/>
              <a:pPr/>
              <a:t>‹#›</a:t>
            </a:fld>
            <a:endParaRPr lang="en-US"/>
          </a:p>
        </p:txBody>
      </p:sp>
    </p:spTree>
    <p:extLst>
      <p:ext uri="{BB962C8B-B14F-4D97-AF65-F5344CB8AC3E}">
        <p14:creationId xmlns:p14="http://schemas.microsoft.com/office/powerpoint/2010/main" val="5661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DC3DB-9C0B-4EEA-BE0C-C823D6258BF2}" type="datetimeFigureOut">
              <a:rPr lang="en-US" smtClean="0"/>
              <a:pPr/>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D77-6270-417D-B912-9E40620F0D03}" type="slidenum">
              <a:rPr lang="en-US" smtClean="0"/>
              <a:pPr/>
              <a:t>‹#›</a:t>
            </a:fld>
            <a:endParaRPr lang="en-US"/>
          </a:p>
        </p:txBody>
      </p:sp>
    </p:spTree>
    <p:extLst>
      <p:ext uri="{BB962C8B-B14F-4D97-AF65-F5344CB8AC3E}">
        <p14:creationId xmlns:p14="http://schemas.microsoft.com/office/powerpoint/2010/main" val="4085234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 deceitful = guilty of or involving</a:t>
            </a:r>
          </a:p>
          <a:p>
            <a:endParaRPr lang="en-US" b="0" i="0" dirty="0">
              <a:solidFill>
                <a:srgbClr val="202124"/>
              </a:solidFill>
              <a:effectLst/>
              <a:latin typeface="arial" panose="020B0604020202020204" pitchFamily="34" charset="0"/>
            </a:endParaRPr>
          </a:p>
          <a:p>
            <a:r>
              <a:rPr lang="en-US" b="0" i="0" dirty="0">
                <a:solidFill>
                  <a:srgbClr val="040C28"/>
                </a:solidFill>
                <a:effectLst/>
                <a:latin typeface="Google Sans"/>
              </a:rPr>
              <a:t>Cyber vandalism = A cyber attack without any obvious rational criminal, political, or ideological motive, usually defacement of a vulnerable website to display the hacker's prowess</a:t>
            </a:r>
            <a:endParaRPr lang="en-US" dirty="0"/>
          </a:p>
        </p:txBody>
      </p:sp>
      <p:sp>
        <p:nvSpPr>
          <p:cNvPr id="4" name="Slide Number Placeholder 3"/>
          <p:cNvSpPr>
            <a:spLocks noGrp="1"/>
          </p:cNvSpPr>
          <p:nvPr>
            <p:ph type="sldNum" sz="quarter" idx="5"/>
          </p:nvPr>
        </p:nvSpPr>
        <p:spPr/>
        <p:txBody>
          <a:bodyPr/>
          <a:lstStyle/>
          <a:p>
            <a:fld id="{37809D77-6270-417D-B912-9E40620F0D03}" type="slidenum">
              <a:rPr lang="en-US" smtClean="0"/>
              <a:pPr/>
              <a:t>6</a:t>
            </a:fld>
            <a:endParaRPr lang="en-US"/>
          </a:p>
        </p:txBody>
      </p:sp>
    </p:spTree>
    <p:extLst>
      <p:ext uri="{BB962C8B-B14F-4D97-AF65-F5344CB8AC3E}">
        <p14:creationId xmlns:p14="http://schemas.microsoft.com/office/powerpoint/2010/main" val="3691836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02124"/>
                </a:solidFill>
                <a:effectLst/>
                <a:latin typeface="Google Sans"/>
              </a:rPr>
              <a:t>Money laundering involves </a:t>
            </a:r>
            <a:r>
              <a:rPr lang="en-US" b="0" i="0" dirty="0">
                <a:solidFill>
                  <a:srgbClr val="040C28"/>
                </a:solidFill>
                <a:effectLst/>
                <a:latin typeface="Google Sans"/>
              </a:rPr>
              <a:t>disguising financial assets so they can be used without detection of the illegal activity that produced them</a:t>
            </a:r>
            <a:r>
              <a:rPr lang="en-US" b="0" i="0" dirty="0">
                <a:solidFill>
                  <a:srgbClr val="202124"/>
                </a:solidFill>
                <a:effectLst/>
                <a:latin typeface="Google Sans"/>
              </a:rPr>
              <a:t>. Through money laundering, the criminal transforms the monetary proceeds derived from criminal activity into funds with an apparently legal source.</a:t>
            </a:r>
            <a:endParaRPr lang="en-US" b="0" i="0" dirty="0">
              <a:solidFill>
                <a:srgbClr val="202124"/>
              </a:solidFill>
              <a:effectLst/>
              <a:latin typeface="arial" panose="020B0604020202020204" pitchFamily="34" charset="0"/>
            </a:endParaRPr>
          </a:p>
          <a:p>
            <a:br>
              <a:rPr lang="en-US" b="0" i="0" dirty="0">
                <a:solidFill>
                  <a:srgbClr val="202124"/>
                </a:solidFill>
                <a:effectLst/>
                <a:latin typeface="arial" panose="020B0604020202020204" pitchFamily="34" charset="0"/>
              </a:rPr>
            </a:br>
            <a:endParaRPr lang="en-US" dirty="0"/>
          </a:p>
        </p:txBody>
      </p:sp>
      <p:sp>
        <p:nvSpPr>
          <p:cNvPr id="4" name="Slide Number Placeholder 3"/>
          <p:cNvSpPr>
            <a:spLocks noGrp="1"/>
          </p:cNvSpPr>
          <p:nvPr>
            <p:ph type="sldNum" sz="quarter" idx="5"/>
          </p:nvPr>
        </p:nvSpPr>
        <p:spPr/>
        <p:txBody>
          <a:bodyPr/>
          <a:lstStyle/>
          <a:p>
            <a:fld id="{37809D77-6270-417D-B912-9E40620F0D03}" type="slidenum">
              <a:rPr lang="en-US" smtClean="0"/>
              <a:pPr/>
              <a:t>24</a:t>
            </a:fld>
            <a:endParaRPr lang="en-US"/>
          </a:p>
        </p:txBody>
      </p:sp>
    </p:spTree>
    <p:extLst>
      <p:ext uri="{BB962C8B-B14F-4D97-AF65-F5344CB8AC3E}">
        <p14:creationId xmlns:p14="http://schemas.microsoft.com/office/powerpoint/2010/main" val="4126593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solidFill>
                  <a:schemeClr val="tx2"/>
                </a:solidFill>
              </a:defRPr>
            </a:lvl1pPr>
          </a:lstStyle>
          <a:p>
            <a:fld id="{0760DED7-CC74-4C8E-8130-F3B32B106B57}" type="datetime2">
              <a:rPr lang="en-US" smtClean="0"/>
              <a:pPr/>
              <a:t>Tuesday, February 6, 2024</a:t>
            </a:fld>
            <a:endParaRPr lang="en-US"/>
          </a:p>
        </p:txBody>
      </p:sp>
      <p:sp>
        <p:nvSpPr>
          <p:cNvPr id="8" name="Slide Number Placeholder 7"/>
          <p:cNvSpPr>
            <a:spLocks noGrp="1"/>
          </p:cNvSpPr>
          <p:nvPr>
            <p:ph type="sldNum" sz="quarter" idx="11"/>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9" name="Footer Placeholder 8"/>
          <p:cNvSpPr>
            <a:spLocks noGrp="1"/>
          </p:cNvSpPr>
          <p:nvPr>
            <p:ph type="ftr" sz="quarter" idx="12"/>
          </p:nvPr>
        </p:nvSpPr>
        <p:spPr/>
        <p:txBody>
          <a:bodyPr/>
          <a:lstStyle>
            <a:lvl1pPr>
              <a:defRPr>
                <a:solidFill>
                  <a:schemeClr val="tx2"/>
                </a:solidFill>
              </a:defRPr>
            </a:lvl1pPr>
          </a:lstStyle>
          <a:p>
            <a:endParaRPr lang="en-US"/>
          </a:p>
        </p:txBody>
      </p:sp>
      <p:sp>
        <p:nvSpPr>
          <p:cNvPr id="3" name="Subtitle 2"/>
          <p:cNvSpPr>
            <a:spLocks noGrp="1"/>
          </p:cNvSpPr>
          <p:nvPr>
            <p:ph type="subTitle" idx="1"/>
          </p:nvPr>
        </p:nvSpPr>
        <p:spPr>
          <a:xfrm>
            <a:off x="914400" y="4343399"/>
            <a:ext cx="9448800" cy="1219200"/>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4"/>
          <p:cNvPicPr>
            <a:picLocks noChangeAspect="1"/>
          </p:cNvPicPr>
          <p:nvPr userDrawn="1"/>
        </p:nvPicPr>
        <p:blipFill>
          <a:blip r:embed="rId2" cstate="print"/>
          <a:stretch>
            <a:fillRect/>
          </a:stretch>
        </p:blipFill>
        <p:spPr>
          <a:xfrm>
            <a:off x="4741817" y="4963886"/>
            <a:ext cx="2076994" cy="1173522"/>
          </a:xfrm>
          <a:prstGeom prst="rect">
            <a:avLst/>
          </a:prstGeom>
        </p:spPr>
      </p:pic>
      <p:sp>
        <p:nvSpPr>
          <p:cNvPr id="2" name="Title 1"/>
          <p:cNvSpPr>
            <a:spLocks noGrp="1"/>
          </p:cNvSpPr>
          <p:nvPr>
            <p:ph type="ctrTitle"/>
          </p:nvPr>
        </p:nvSpPr>
        <p:spPr>
          <a:xfrm>
            <a:off x="914400" y="849086"/>
            <a:ext cx="9448800" cy="3418114"/>
          </a:xfrm>
        </p:spPr>
        <p:txBody>
          <a:bodyPr anchor="b">
            <a:noAutofit/>
          </a:bodyPr>
          <a:lstStyle>
            <a:lvl1pPr>
              <a:lnSpc>
                <a:spcPct val="100000"/>
              </a:lnSpc>
              <a:defRPr sz="6600">
                <a:solidFill>
                  <a:schemeClr val="accent1"/>
                </a:solidFill>
              </a:defRPr>
            </a:lvl1pPr>
          </a:lstStyle>
          <a:p>
            <a:r>
              <a:rPr lang="en-US"/>
              <a:t>Click to edit Master title style</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71793" y="0"/>
            <a:ext cx="1474795" cy="1187881"/>
          </a:xfrm>
          <a:prstGeom prst="rect">
            <a:avLst/>
          </a:prstGeom>
        </p:spPr>
      </p:pic>
    </p:spTree>
    <p:extLst>
      <p:ext uri="{BB962C8B-B14F-4D97-AF65-F5344CB8AC3E}">
        <p14:creationId xmlns:p14="http://schemas.microsoft.com/office/powerpoint/2010/main" val="28567223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2"/>
                </a:solidFill>
              </a:defRPr>
            </a:lvl1pPr>
          </a:lstStyle>
          <a:p>
            <a:fld id="{B5464268-130A-40B9-833A-77E5CC5AEAF1}" type="datetime2">
              <a:rPr lang="en-US" smtClean="0"/>
              <a:pPr/>
              <a:t>Tuesday, February 6, 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882230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2"/>
                </a:solidFill>
              </a:defRPr>
            </a:lvl1pPr>
          </a:lstStyle>
          <a:p>
            <a:fld id="{75C197AE-0D44-4833-B558-3501A9223533}" type="datetime2">
              <a:rPr lang="en-US" smtClean="0"/>
              <a:pPr/>
              <a:t>Tuesday, February 6, 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3" name="Vertical Text Placeholder 2"/>
          <p:cNvSpPr>
            <a:spLocks noGrp="1"/>
          </p:cNvSpPr>
          <p:nvPr>
            <p:ph type="body" orient="vert" idx="1"/>
          </p:nvPr>
        </p:nvSpPr>
        <p:spPr>
          <a:xfrm>
            <a:off x="609600" y="274639"/>
            <a:ext cx="8026400" cy="49831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Vertical Title 1"/>
          <p:cNvSpPr>
            <a:spLocks noGrp="1"/>
          </p:cNvSpPr>
          <p:nvPr>
            <p:ph type="title" orient="vert"/>
          </p:nvPr>
        </p:nvSpPr>
        <p:spPr>
          <a:xfrm>
            <a:off x="8839200" y="274639"/>
            <a:ext cx="2743200" cy="4983161"/>
          </a:xfrm>
        </p:spPr>
        <p:txBody>
          <a:bodyPr vert="eaVert"/>
          <a:lstStyle/>
          <a:p>
            <a:r>
              <a:rPr lang="en-US"/>
              <a:t>Click to edit Master title style</a:t>
            </a:r>
            <a:endParaRPr lang="en-US" dirty="0"/>
          </a:p>
        </p:txBody>
      </p:sp>
    </p:spTree>
    <p:extLst>
      <p:ext uri="{BB962C8B-B14F-4D97-AF65-F5344CB8AC3E}">
        <p14:creationId xmlns:p14="http://schemas.microsoft.com/office/powerpoint/2010/main" val="42188076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solidFill>
                  <a:schemeClr val="tx2"/>
                </a:solidFill>
              </a:defRPr>
            </a:lvl1pPr>
          </a:lstStyle>
          <a:p>
            <a:fld id="{B39B75AB-A28E-434C-8C96-64194B48E480}" type="datetime1">
              <a:rPr lang="en-US" smtClean="0"/>
              <a:pPr/>
              <a:t>2/6/2024</a:t>
            </a:fld>
            <a:endParaRPr lang="en-US"/>
          </a:p>
        </p:txBody>
      </p:sp>
      <p:sp>
        <p:nvSpPr>
          <p:cNvPr id="8" name="Slide Number Placeholder 7"/>
          <p:cNvSpPr>
            <a:spLocks noGrp="1"/>
          </p:cNvSpPr>
          <p:nvPr>
            <p:ph type="sldNum" sz="quarter" idx="11"/>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9" name="Footer Placeholder 8"/>
          <p:cNvSpPr>
            <a:spLocks noGrp="1"/>
          </p:cNvSpPr>
          <p:nvPr>
            <p:ph type="ftr" sz="quarter" idx="12"/>
          </p:nvPr>
        </p:nvSpPr>
        <p:spPr/>
        <p:txBody>
          <a:bodyPr/>
          <a:lstStyle>
            <a:lvl1pPr>
              <a:defRPr>
                <a:solidFill>
                  <a:schemeClr val="tx2"/>
                </a:solidFill>
              </a:defRPr>
            </a:lvl1pPr>
          </a:lstStyle>
          <a:p>
            <a:endParaRPr lang="en-US"/>
          </a:p>
        </p:txBody>
      </p:sp>
      <p:sp>
        <p:nvSpPr>
          <p:cNvPr id="3" name="Subtitle 2"/>
          <p:cNvSpPr>
            <a:spLocks noGrp="1"/>
          </p:cNvSpPr>
          <p:nvPr>
            <p:ph type="subTitle" idx="1"/>
          </p:nvPr>
        </p:nvSpPr>
        <p:spPr>
          <a:xfrm>
            <a:off x="914400" y="4343399"/>
            <a:ext cx="9448800" cy="1219200"/>
          </a:xfrm>
        </p:spPr>
        <p:txBody>
          <a:bodyPr>
            <a:normAutofit/>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5" name="Picture 4"/>
          <p:cNvPicPr>
            <a:picLocks noChangeAspect="1"/>
          </p:cNvPicPr>
          <p:nvPr userDrawn="1"/>
        </p:nvPicPr>
        <p:blipFill>
          <a:blip r:embed="rId2" cstate="print"/>
          <a:stretch>
            <a:fillRect/>
          </a:stretch>
        </p:blipFill>
        <p:spPr>
          <a:xfrm>
            <a:off x="4741817" y="4963886"/>
            <a:ext cx="2076994" cy="1173522"/>
          </a:xfrm>
          <a:prstGeom prst="rect">
            <a:avLst/>
          </a:prstGeom>
        </p:spPr>
      </p:pic>
      <p:sp>
        <p:nvSpPr>
          <p:cNvPr id="2" name="Title 1"/>
          <p:cNvSpPr>
            <a:spLocks noGrp="1"/>
          </p:cNvSpPr>
          <p:nvPr>
            <p:ph type="ctrTitle"/>
          </p:nvPr>
        </p:nvSpPr>
        <p:spPr>
          <a:xfrm>
            <a:off x="914400" y="849086"/>
            <a:ext cx="9448800" cy="3418114"/>
          </a:xfrm>
        </p:spPr>
        <p:txBody>
          <a:bodyPr anchor="b">
            <a:noAutofit/>
          </a:bodyPr>
          <a:lstStyle>
            <a:lvl1pPr>
              <a:lnSpc>
                <a:spcPct val="100000"/>
              </a:lnSpc>
              <a:defRPr sz="6600">
                <a:solidFill>
                  <a:schemeClr val="accent1"/>
                </a:solidFill>
              </a:defRPr>
            </a:lvl1pPr>
          </a:lstStyle>
          <a:p>
            <a:r>
              <a:rPr lang="en-US"/>
              <a:t>Click to edit Master title style</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71793" y="0"/>
            <a:ext cx="1474795" cy="1187881"/>
          </a:xfrm>
          <a:prstGeom prst="rect">
            <a:avLst/>
          </a:prstGeom>
        </p:spPr>
      </p:pic>
    </p:spTree>
    <p:extLst>
      <p:ext uri="{BB962C8B-B14F-4D97-AF65-F5344CB8AC3E}">
        <p14:creationId xmlns:p14="http://schemas.microsoft.com/office/powerpoint/2010/main" val="28952546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3CC8A6-DB5B-4861-BBEE-6A14C9519E8D}" type="datetime1">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724465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33842C-3C21-4EF4-84CB-A4249EB7673C}" type="datetime1">
              <a:rPr lang="en-US" smtClean="0"/>
              <a:pPr/>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3" name="Text Placeholder 2"/>
          <p:cNvSpPr>
            <a:spLocks noGrp="1"/>
          </p:cNvSpPr>
          <p:nvPr>
            <p:ph type="body" idx="1"/>
          </p:nvPr>
        </p:nvSpPr>
        <p:spPr>
          <a:xfrm>
            <a:off x="963084" y="2697163"/>
            <a:ext cx="10363200" cy="11318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2" name="Title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a:r>
              <a:rPr lang="en-US"/>
              <a:t>Click to edit Master title style</a:t>
            </a:r>
            <a:endParaRPr lang="en-US" dirty="0"/>
          </a:p>
        </p:txBody>
      </p:sp>
    </p:spTree>
    <p:extLst>
      <p:ext uri="{BB962C8B-B14F-4D97-AF65-F5344CB8AC3E}">
        <p14:creationId xmlns:p14="http://schemas.microsoft.com/office/powerpoint/2010/main" val="533810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lumMod val="50000"/>
                  </a:schemeClr>
                </a:solidFill>
              </a:defRPr>
            </a:lvl1pPr>
          </a:lstStyle>
          <a:p>
            <a:fld id="{256C9B73-9B04-4ED0-A60B-F1EEF79045F3}" type="datetime1">
              <a:rPr lang="en-US" smtClean="0"/>
              <a:pPr/>
              <a:t>2/6/2024</a:t>
            </a:fld>
            <a:endParaRPr lang="en-US"/>
          </a:p>
        </p:txBody>
      </p:sp>
      <p:sp>
        <p:nvSpPr>
          <p:cNvPr id="6" name="Footer Placeholder 5"/>
          <p:cNvSpPr>
            <a:spLocks noGrp="1"/>
          </p:cNvSpPr>
          <p:nvPr>
            <p:ph type="ftr" sz="quarter" idx="11"/>
          </p:nvPr>
        </p:nvSpPr>
        <p:spPr/>
        <p:txBody>
          <a:bodyPr/>
          <a:lstStyle>
            <a:lvl1pPr>
              <a:defRPr>
                <a:solidFill>
                  <a:schemeClr val="bg1">
                    <a:lumMod val="50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lumMod val="50000"/>
                  </a:schemeClr>
                </a:solidFill>
              </a:defRPr>
            </a:lvl1pPr>
          </a:lstStyle>
          <a:p>
            <a:fld id="{401CF334-2D5C-4859-84A6-CA7E6E43FAEB}" type="slidenum">
              <a:rPr lang="en-US" smtClean="0"/>
              <a:pPr/>
              <a:t>‹#›</a:t>
            </a:fld>
            <a:endParaRPr lang="en-US"/>
          </a:p>
        </p:txBody>
      </p:sp>
      <p:sp>
        <p:nvSpPr>
          <p:cNvPr id="4" name="Content Placeholder 3"/>
          <p:cNvSpPr>
            <a:spLocks noGrp="1"/>
          </p:cNvSpPr>
          <p:nvPr>
            <p:ph sz="half" idx="2"/>
          </p:nvPr>
        </p:nvSpPr>
        <p:spPr>
          <a:xfrm>
            <a:off x="6197600" y="1129921"/>
            <a:ext cx="5486400" cy="482674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612805" y="1110344"/>
            <a:ext cx="5388864" cy="48463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44137" y="126217"/>
            <a:ext cx="11239863" cy="822960"/>
          </a:xfrm>
        </p:spPr>
        <p:txBody>
          <a:bodyPr/>
          <a:lstStyle>
            <a:lvl1pPr>
              <a:defRPr sz="4000"/>
            </a:lvl1pPr>
          </a:lstStyle>
          <a:p>
            <a:r>
              <a:rPr lang="en-US" dirty="0"/>
              <a:t>Click to edit Master title style</a:t>
            </a:r>
          </a:p>
        </p:txBody>
      </p:sp>
    </p:spTree>
    <p:extLst>
      <p:ext uri="{BB962C8B-B14F-4D97-AF65-F5344CB8AC3E}">
        <p14:creationId xmlns:p14="http://schemas.microsoft.com/office/powerpoint/2010/main" val="14701878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1A41167-9B89-4148-9311-83B099BF6F80}" type="datetime1">
              <a:rPr lang="en-US" smtClean="0"/>
              <a:pPr/>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
        <p:nvSpPr>
          <p:cNvPr id="13" name="Content Placeholder 12"/>
          <p:cNvSpPr>
            <a:spLocks noGrp="1"/>
          </p:cNvSpPr>
          <p:nvPr>
            <p:ph sz="quarter" idx="14"/>
          </p:nvPr>
        </p:nvSpPr>
        <p:spPr>
          <a:xfrm>
            <a:off x="6201237" y="2453474"/>
            <a:ext cx="5388864" cy="2833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840825"/>
            <a:ext cx="5389033"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10"/>
          <p:cNvSpPr>
            <a:spLocks noGrp="1"/>
          </p:cNvSpPr>
          <p:nvPr>
            <p:ph sz="quarter" idx="13"/>
          </p:nvPr>
        </p:nvSpPr>
        <p:spPr>
          <a:xfrm>
            <a:off x="609600" y="2453473"/>
            <a:ext cx="5388864" cy="28340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1"/>
          </p:nvPr>
        </p:nvSpPr>
        <p:spPr>
          <a:xfrm>
            <a:off x="609600" y="1840825"/>
            <a:ext cx="5386917"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 name="Title 1"/>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27919150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EE1AF-F206-450E-8E30-074FBC0C4C54}" type="datetime1">
              <a:rPr lang="en-US" smtClean="0"/>
              <a:pPr/>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5403472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27296E-B689-47BF-A9B3-1645A80F1118}" type="datetime1">
              <a:rPr lang="en-US" smtClean="0"/>
              <a:pPr/>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1508130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6AEE7C7-56C2-4A8E-BCD9-91CD7714CD19}" type="datetime1">
              <a:rPr lang="en-US" smtClean="0"/>
              <a:pPr/>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18792476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D14235-D18B-44E5-9DB2-F46FA9882C11}" type="datetime2">
              <a:rPr lang="en-US" smtClean="0"/>
              <a:pPr/>
              <a:t>Tuesday, February 6,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074572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tx2"/>
                </a:solidFill>
              </a:defRPr>
            </a:lvl1pPr>
          </a:lstStyle>
          <a:p>
            <a:fld id="{403580EE-5C94-4B32-98B0-DF124511E0F2}" type="datetime1">
              <a:rPr lang="en-US" smtClean="0"/>
              <a:pPr/>
              <a:t>2/6/2024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3" name="Picture Placeholder 2"/>
          <p:cNvSpPr>
            <a:spLocks noGrp="1"/>
          </p:cNvSpPr>
          <p:nvPr>
            <p:ph type="pic" idx="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579250"/>
            <a:ext cx="7615765" cy="533400"/>
          </a:xfrm>
        </p:spPr>
        <p:txBody>
          <a:bodyPr>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Tree>
    <p:extLst>
      <p:ext uri="{BB962C8B-B14F-4D97-AF65-F5344CB8AC3E}">
        <p14:creationId xmlns:p14="http://schemas.microsoft.com/office/powerpoint/2010/main" val="10049306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2"/>
                </a:solidFill>
              </a:defRPr>
            </a:lvl1pPr>
          </a:lstStyle>
          <a:p>
            <a:fld id="{C7C9FDC2-D68A-46C2-8532-EAE98C759357}" type="datetime1">
              <a:rPr lang="en-US" smtClean="0"/>
              <a:pPr/>
              <a:t>2/6/2024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60224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2"/>
                </a:solidFill>
              </a:defRPr>
            </a:lvl1pPr>
          </a:lstStyle>
          <a:p>
            <a:fld id="{4E680661-56F0-48B3-BBDC-60DA09ED4CD3}" type="datetime1">
              <a:rPr lang="en-US" smtClean="0"/>
              <a:pPr/>
              <a:t>2/6/2024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3" name="Vertical Text Placeholder 2"/>
          <p:cNvSpPr>
            <a:spLocks noGrp="1"/>
          </p:cNvSpPr>
          <p:nvPr>
            <p:ph type="body" orient="vert" idx="1"/>
          </p:nvPr>
        </p:nvSpPr>
        <p:spPr>
          <a:xfrm>
            <a:off x="609600" y="274639"/>
            <a:ext cx="8026400" cy="49831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Vertical Title 1"/>
          <p:cNvSpPr>
            <a:spLocks noGrp="1"/>
          </p:cNvSpPr>
          <p:nvPr>
            <p:ph type="title" orient="vert"/>
          </p:nvPr>
        </p:nvSpPr>
        <p:spPr>
          <a:xfrm>
            <a:off x="8839200" y="274639"/>
            <a:ext cx="2743200" cy="4983161"/>
          </a:xfrm>
        </p:spPr>
        <p:txBody>
          <a:bodyPr vert="eaVert"/>
          <a:lstStyle/>
          <a:p>
            <a:r>
              <a:rPr lang="en-US"/>
              <a:t>Click to edit Master title style</a:t>
            </a:r>
            <a:endParaRPr lang="en-US" dirty="0"/>
          </a:p>
        </p:txBody>
      </p:sp>
    </p:spTree>
    <p:extLst>
      <p:ext uri="{BB962C8B-B14F-4D97-AF65-F5344CB8AC3E}">
        <p14:creationId xmlns:p14="http://schemas.microsoft.com/office/powerpoint/2010/main" val="14119056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45E1EF-75D4-49DC-A253-C9C4277E7788}" type="datetime2">
              <a:rPr lang="en-US" smtClean="0"/>
              <a:pPr/>
              <a:t>Tuesday, February 6,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
        <p:nvSpPr>
          <p:cNvPr id="3" name="Text Placeholder 2"/>
          <p:cNvSpPr>
            <a:spLocks noGrp="1"/>
          </p:cNvSpPr>
          <p:nvPr>
            <p:ph type="body" idx="1"/>
          </p:nvPr>
        </p:nvSpPr>
        <p:spPr>
          <a:xfrm>
            <a:off x="963084" y="2697163"/>
            <a:ext cx="10363200" cy="11318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2" name="Title 1"/>
          <p:cNvSpPr>
            <a:spLocks noGrp="1"/>
          </p:cNvSpPr>
          <p:nvPr>
            <p:ph type="title"/>
          </p:nvPr>
        </p:nvSpPr>
        <p:spPr>
          <a:xfrm>
            <a:off x="963084" y="0"/>
            <a:ext cx="10363200" cy="2505075"/>
          </a:xfrm>
        </p:spPr>
        <p:txBody>
          <a:bodyPr vert="horz" lIns="91440" tIns="45720" rIns="91440" bIns="45720" rtlCol="0" anchor="b">
            <a:noAutofit/>
          </a:bodyPr>
          <a:lstStyle>
            <a:lvl1pPr>
              <a:defRPr lang="en-US" dirty="0"/>
            </a:lvl1pPr>
          </a:lstStyle>
          <a:p>
            <a:pPr lvl="0"/>
            <a:r>
              <a:rPr lang="en-US"/>
              <a:t>Click to edit Master title style</a:t>
            </a:r>
            <a:endParaRPr lang="en-US" dirty="0"/>
          </a:p>
        </p:txBody>
      </p:sp>
    </p:spTree>
    <p:extLst>
      <p:ext uri="{BB962C8B-B14F-4D97-AF65-F5344CB8AC3E}">
        <p14:creationId xmlns:p14="http://schemas.microsoft.com/office/powerpoint/2010/main" val="40038041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lumMod val="50000"/>
                  </a:schemeClr>
                </a:solidFill>
              </a:defRPr>
            </a:lvl1pPr>
          </a:lstStyle>
          <a:p>
            <a:fld id="{9156506B-B1C1-47B5-89C9-33EA873E13E3}" type="datetime2">
              <a:rPr lang="en-US" smtClean="0"/>
              <a:pPr/>
              <a:t>Tuesday, February 6, 2024</a:t>
            </a:fld>
            <a:endParaRPr lang="en-US"/>
          </a:p>
        </p:txBody>
      </p:sp>
      <p:sp>
        <p:nvSpPr>
          <p:cNvPr id="6" name="Footer Placeholder 5"/>
          <p:cNvSpPr>
            <a:spLocks noGrp="1"/>
          </p:cNvSpPr>
          <p:nvPr>
            <p:ph type="ftr" sz="quarter" idx="11"/>
          </p:nvPr>
        </p:nvSpPr>
        <p:spPr/>
        <p:txBody>
          <a:bodyPr/>
          <a:lstStyle>
            <a:lvl1pPr>
              <a:defRPr>
                <a:solidFill>
                  <a:schemeClr val="bg1">
                    <a:lumMod val="50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lumMod val="50000"/>
                  </a:schemeClr>
                </a:solidFill>
              </a:defRPr>
            </a:lvl1pPr>
          </a:lstStyle>
          <a:p>
            <a:fld id="{401CF334-2D5C-4859-84A6-CA7E6E43FAEB}" type="slidenum">
              <a:rPr lang="en-US" smtClean="0"/>
              <a:pPr/>
              <a:t>‹#›</a:t>
            </a:fld>
            <a:endParaRPr lang="en-US"/>
          </a:p>
        </p:txBody>
      </p:sp>
      <p:sp>
        <p:nvSpPr>
          <p:cNvPr id="4" name="Content Placeholder 3"/>
          <p:cNvSpPr>
            <a:spLocks noGrp="1"/>
          </p:cNvSpPr>
          <p:nvPr>
            <p:ph sz="half" idx="2"/>
          </p:nvPr>
        </p:nvSpPr>
        <p:spPr>
          <a:xfrm>
            <a:off x="6197600" y="1129921"/>
            <a:ext cx="5486400" cy="482674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612805" y="1110344"/>
            <a:ext cx="5388864" cy="48463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44137" y="126217"/>
            <a:ext cx="11239863" cy="822960"/>
          </a:xfrm>
        </p:spPr>
        <p:txBody>
          <a:bodyPr/>
          <a:lstStyle>
            <a:lvl1pPr>
              <a:defRPr sz="4000"/>
            </a:lvl1pPr>
          </a:lstStyle>
          <a:p>
            <a:r>
              <a:rPr lang="en-US" dirty="0"/>
              <a:t>Click to edit Master title style</a:t>
            </a:r>
          </a:p>
        </p:txBody>
      </p:sp>
    </p:spTree>
    <p:extLst>
      <p:ext uri="{BB962C8B-B14F-4D97-AF65-F5344CB8AC3E}">
        <p14:creationId xmlns:p14="http://schemas.microsoft.com/office/powerpoint/2010/main" val="26720579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B523B9F-088D-4AFA-86E7-48B34C4A53DE}" type="datetime2">
              <a:rPr lang="en-US" smtClean="0"/>
              <a:pPr/>
              <a:t>Tuesday, February 6,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
        <p:nvSpPr>
          <p:cNvPr id="13" name="Content Placeholder 12"/>
          <p:cNvSpPr>
            <a:spLocks noGrp="1"/>
          </p:cNvSpPr>
          <p:nvPr>
            <p:ph sz="quarter" idx="14"/>
          </p:nvPr>
        </p:nvSpPr>
        <p:spPr>
          <a:xfrm>
            <a:off x="6201237" y="2453474"/>
            <a:ext cx="5388864" cy="2833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840825"/>
            <a:ext cx="5389033"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10"/>
          <p:cNvSpPr>
            <a:spLocks noGrp="1"/>
          </p:cNvSpPr>
          <p:nvPr>
            <p:ph sz="quarter" idx="13"/>
          </p:nvPr>
        </p:nvSpPr>
        <p:spPr>
          <a:xfrm>
            <a:off x="609600" y="2453473"/>
            <a:ext cx="5388864" cy="28340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1"/>
          </p:nvPr>
        </p:nvSpPr>
        <p:spPr>
          <a:xfrm>
            <a:off x="609600" y="1840825"/>
            <a:ext cx="5386917" cy="609600"/>
          </a:xfrm>
        </p:spPr>
        <p:txBody>
          <a:bodyPr anchor="b">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 name="Title 1"/>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25010683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A04C04-1D06-40AA-8FC4-92B0F81E63BD}" type="datetime2">
              <a:rPr lang="en-US" smtClean="0"/>
              <a:pPr/>
              <a:t>Tuesday, February 6,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41300022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98744-2F52-46E7-8D44-DDDC27BE5822}" type="datetime2">
              <a:rPr lang="en-US" smtClean="0"/>
              <a:pPr/>
              <a:t>Tuesday, February 6,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6694374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1566B1B-892A-4B59-B1BE-9E0C1C4E4586}" type="datetime2">
              <a:rPr lang="en-US" smtClean="0"/>
              <a:pPr/>
              <a:t>Tuesday, February 6,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
        <p:nvSpPr>
          <p:cNvPr id="3" name="Content Placeholder 2"/>
          <p:cNvSpPr>
            <a:spLocks noGrp="1"/>
          </p:cNvSpPr>
          <p:nvPr>
            <p:ph idx="1"/>
          </p:nvPr>
        </p:nvSpPr>
        <p:spPr>
          <a:xfrm>
            <a:off x="958850" y="273052"/>
            <a:ext cx="6661151" cy="49847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2819399"/>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37615791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tx2"/>
                </a:solidFill>
              </a:defRPr>
            </a:lvl1pPr>
          </a:lstStyle>
          <a:p>
            <a:fld id="{040E7F22-0DD9-44AF-9430-B2DB3A977217}" type="datetime2">
              <a:rPr lang="en-US" smtClean="0"/>
              <a:pPr/>
              <a:t>Tuesday, February 6, 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pPr/>
              <a:t>‹#›</a:t>
            </a:fld>
            <a:endParaRPr lang="en-US"/>
          </a:p>
        </p:txBody>
      </p:sp>
      <p:sp>
        <p:nvSpPr>
          <p:cNvPr id="3" name="Picture Placeholder 2"/>
          <p:cNvSpPr>
            <a:spLocks noGrp="1"/>
          </p:cNvSpPr>
          <p:nvPr>
            <p:ph type="pic" idx="1"/>
          </p:nvPr>
        </p:nvSpPr>
        <p:spPr>
          <a:xfrm>
            <a:off x="2010835" y="1597800"/>
            <a:ext cx="8072965" cy="38552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579250"/>
            <a:ext cx="7615765" cy="533400"/>
          </a:xfrm>
        </p:spPr>
        <p:txBody>
          <a:bodyPr>
            <a:normAutofit/>
          </a:bodyPr>
          <a:lstStyle>
            <a:lvl1pPr marL="0" indent="0" algn="ctr">
              <a:buNone/>
              <a:defRPr sz="16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Tree>
    <p:extLst>
      <p:ext uri="{BB962C8B-B14F-4D97-AF65-F5344CB8AC3E}">
        <p14:creationId xmlns:p14="http://schemas.microsoft.com/office/powerpoint/2010/main" val="13371835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fld id="{9122CA76-5ADC-4EAD-9DF9-4C81073CAB6A}" type="datetime2">
              <a:rPr lang="en-US" smtClean="0"/>
              <a:pPr/>
              <a:t>Tuesday, February 6, 2024</a:t>
            </a:fld>
            <a:endParaRPr lang="en-US"/>
          </a:p>
        </p:txBody>
      </p:sp>
      <p:sp>
        <p:nvSpPr>
          <p:cNvPr id="5" name="Footer Placeholder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fld id="{401CF334-2D5C-4859-84A6-CA7E6E43FAEB}" type="slidenum">
              <a:rPr lang="en-US" smtClean="0"/>
              <a:pPr/>
              <a:t>‹#›</a:t>
            </a:fld>
            <a:endParaRPr lang="en-US"/>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2"/>
              </a:solidFill>
            </a:endParaRPr>
          </a:p>
        </p:txBody>
      </p:sp>
      <p:sp>
        <p:nvSpPr>
          <p:cNvPr id="10" name="Freeform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68"/>
          <p:cNvGrpSpPr>
            <a:grpSpLocks/>
          </p:cNvGrpSpPr>
          <p:nvPr/>
        </p:nvGrpSpPr>
        <p:grpSpPr bwMode="auto">
          <a:xfrm>
            <a:off x="68263" y="4291013"/>
            <a:ext cx="2384425" cy="2447925"/>
            <a:chOff x="43" y="2703"/>
            <a:chExt cx="1502" cy="1542"/>
          </a:xfrm>
        </p:grpSpPr>
        <p:grpSp>
          <p:nvGrpSpPr>
            <p:cNvPr id="55" name="Group 28"/>
            <p:cNvGrpSpPr>
              <a:grpSpLocks/>
            </p:cNvGrpSpPr>
            <p:nvPr/>
          </p:nvGrpSpPr>
          <p:grpSpPr bwMode="auto">
            <a:xfrm>
              <a:off x="106" y="2703"/>
              <a:ext cx="1387" cy="1542"/>
              <a:chOff x="106" y="2703"/>
              <a:chExt cx="1387" cy="1542"/>
            </a:xfrm>
          </p:grpSpPr>
          <p:grpSp>
            <p:nvGrpSpPr>
              <p:cNvPr id="95" name="Group 5"/>
              <p:cNvGrpSpPr>
                <a:grpSpLocks/>
              </p:cNvGrpSpPr>
              <p:nvPr/>
            </p:nvGrpSpPr>
            <p:grpSpPr bwMode="auto">
              <a:xfrm>
                <a:off x="506" y="3583"/>
                <a:ext cx="135" cy="584"/>
                <a:chOff x="506" y="3583"/>
                <a:chExt cx="135" cy="584"/>
              </a:xfrm>
            </p:grpSpPr>
            <p:sp>
              <p:nvSpPr>
                <p:cNvPr id="118" name="Freeform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 name="Group 8"/>
              <p:cNvGrpSpPr>
                <a:grpSpLocks/>
              </p:cNvGrpSpPr>
              <p:nvPr/>
            </p:nvGrpSpPr>
            <p:grpSpPr bwMode="auto">
              <a:xfrm>
                <a:off x="243" y="3542"/>
                <a:ext cx="270" cy="631"/>
                <a:chOff x="243" y="3542"/>
                <a:chExt cx="270" cy="631"/>
              </a:xfrm>
            </p:grpSpPr>
            <p:sp>
              <p:nvSpPr>
                <p:cNvPr id="116" name="Freeform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 name="Freeform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 name="Group 16"/>
              <p:cNvGrpSpPr>
                <a:grpSpLocks/>
              </p:cNvGrpSpPr>
              <p:nvPr/>
            </p:nvGrpSpPr>
            <p:grpSpPr bwMode="auto">
              <a:xfrm>
                <a:off x="193" y="2703"/>
                <a:ext cx="152" cy="1529"/>
                <a:chOff x="193" y="2703"/>
                <a:chExt cx="152" cy="1529"/>
              </a:xfrm>
            </p:grpSpPr>
            <p:sp>
              <p:nvSpPr>
                <p:cNvPr id="112" name="Freeform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1" name="Freeform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Freeform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 name="Group 33"/>
            <p:cNvGrpSpPr>
              <a:grpSpLocks/>
            </p:cNvGrpSpPr>
            <p:nvPr/>
          </p:nvGrpSpPr>
          <p:grpSpPr bwMode="auto">
            <a:xfrm>
              <a:off x="454" y="3586"/>
              <a:ext cx="255" cy="498"/>
              <a:chOff x="454" y="3586"/>
              <a:chExt cx="255" cy="498"/>
            </a:xfrm>
          </p:grpSpPr>
          <p:sp>
            <p:nvSpPr>
              <p:cNvPr id="92" name="Freeform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Freeform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 name="Freeform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 name="Group 38"/>
            <p:cNvGrpSpPr>
              <a:grpSpLocks/>
            </p:cNvGrpSpPr>
            <p:nvPr/>
          </p:nvGrpSpPr>
          <p:grpSpPr bwMode="auto">
            <a:xfrm>
              <a:off x="139" y="3607"/>
              <a:ext cx="217" cy="566"/>
              <a:chOff x="139" y="3607"/>
              <a:chExt cx="217" cy="566"/>
            </a:xfrm>
          </p:grpSpPr>
          <p:sp>
            <p:nvSpPr>
              <p:cNvPr id="90" name="Freeform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Freeform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 name="Group 47"/>
            <p:cNvGrpSpPr>
              <a:grpSpLocks/>
            </p:cNvGrpSpPr>
            <p:nvPr/>
          </p:nvGrpSpPr>
          <p:grpSpPr bwMode="auto">
            <a:xfrm>
              <a:off x="117" y="2718"/>
              <a:ext cx="332" cy="1514"/>
              <a:chOff x="117" y="2718"/>
              <a:chExt cx="332" cy="1514"/>
            </a:xfrm>
          </p:grpSpPr>
          <p:sp>
            <p:nvSpPr>
              <p:cNvPr id="83" name="Freeform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44"/>
              <p:cNvGrpSpPr>
                <a:grpSpLocks/>
              </p:cNvGrpSpPr>
              <p:nvPr/>
            </p:nvGrpSpPr>
            <p:grpSpPr bwMode="auto">
              <a:xfrm>
                <a:off x="231" y="2718"/>
                <a:ext cx="218" cy="641"/>
                <a:chOff x="231" y="2718"/>
                <a:chExt cx="218" cy="641"/>
              </a:xfrm>
            </p:grpSpPr>
            <p:sp>
              <p:nvSpPr>
                <p:cNvPr id="88" name="Freeform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 name="Freeform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 name="Freeform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2"/>
            <p:cNvGrpSpPr>
              <a:grpSpLocks/>
            </p:cNvGrpSpPr>
            <p:nvPr/>
          </p:nvGrpSpPr>
          <p:grpSpPr bwMode="auto">
            <a:xfrm>
              <a:off x="487" y="3200"/>
              <a:ext cx="385" cy="440"/>
              <a:chOff x="487" y="3200"/>
              <a:chExt cx="385" cy="440"/>
            </a:xfrm>
          </p:grpSpPr>
          <p:sp>
            <p:nvSpPr>
              <p:cNvPr id="81" name="Freeform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Freeform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11"/>
          <p:cNvGrpSpPr>
            <a:grpSpLocks/>
          </p:cNvGrpSpPr>
          <p:nvPr/>
        </p:nvGrpSpPr>
        <p:grpSpPr bwMode="auto">
          <a:xfrm>
            <a:off x="10057193" y="5283200"/>
            <a:ext cx="2032000" cy="1581150"/>
            <a:chOff x="4495" y="3328"/>
            <a:chExt cx="1280" cy="996"/>
          </a:xfrm>
        </p:grpSpPr>
        <p:grpSp>
          <p:nvGrpSpPr>
            <p:cNvPr id="13" name="Group 84"/>
            <p:cNvGrpSpPr>
              <a:grpSpLocks/>
            </p:cNvGrpSpPr>
            <p:nvPr/>
          </p:nvGrpSpPr>
          <p:grpSpPr bwMode="auto">
            <a:xfrm>
              <a:off x="4636" y="3328"/>
              <a:ext cx="1056" cy="993"/>
              <a:chOff x="4636" y="3328"/>
              <a:chExt cx="1056" cy="993"/>
            </a:xfrm>
          </p:grpSpPr>
          <p:sp>
            <p:nvSpPr>
              <p:cNvPr id="40" name="Freeform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Freeform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Tree>
    <p:extLst>
      <p:ext uri="{BB962C8B-B14F-4D97-AF65-F5344CB8AC3E}">
        <p14:creationId xmlns:p14="http://schemas.microsoft.com/office/powerpoint/2010/main" val="891149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sldNum="0" hdr="0" ftr="0" dt="0"/>
  <p:txStyles>
    <p:titleStyle>
      <a:lvl1pPr algn="ctr" defTabSz="914400" rtl="0" eaLnBrk="1" latinLnBrk="0" hangingPunct="1">
        <a:lnSpc>
          <a:spcPts val="5800"/>
        </a:lnSpc>
        <a:spcBef>
          <a:spcPct val="0"/>
        </a:spcBef>
        <a:buNone/>
        <a:defRPr sz="4800" kern="1200">
          <a:solidFill>
            <a:schemeClr val="accent1"/>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3312" userDrawn="1">
          <p15:clr>
            <a:srgbClr val="F26B43"/>
          </p15:clr>
        </p15:guide>
        <p15:guide id="3" orient="horz" pos="1008" userDrawn="1">
          <p15:clr>
            <a:srgbClr val="F26B43"/>
          </p15:clr>
        </p15:guide>
        <p15:guide id="4" orient="horz" pos="1152" userDrawn="1">
          <p15:clr>
            <a:srgbClr val="F26B43"/>
          </p15:clr>
        </p15:guide>
        <p15:guide id="5" pos="384" userDrawn="1">
          <p15:clr>
            <a:srgbClr val="F26B43"/>
          </p15:clr>
        </p15:guide>
        <p15:guide id="6" pos="729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7303488" y="6137408"/>
            <a:ext cx="1173043" cy="365125"/>
          </a:xfrm>
          <a:prstGeom prst="rect">
            <a:avLst/>
          </a:prstGeom>
        </p:spPr>
        <p:txBody>
          <a:bodyPr vert="horz" lIns="91440" tIns="45720" rIns="45720" bIns="45720" rtlCol="0" anchor="ctr"/>
          <a:lstStyle>
            <a:lvl1pPr algn="r">
              <a:defRPr sz="1200">
                <a:solidFill>
                  <a:schemeClr val="tx2"/>
                </a:solidFill>
                <a:latin typeface="Century Gothic" pitchFamily="34" charset="0"/>
              </a:defRPr>
            </a:lvl1pPr>
          </a:lstStyle>
          <a:p>
            <a:fld id="{17ED7EE4-9BC0-43C5-A1B5-4BBB8DE2C55D}" type="datetime1">
              <a:rPr lang="en-US" smtClean="0"/>
              <a:pPr/>
              <a:t>2/6/2024</a:t>
            </a:fld>
            <a:endParaRPr lang="en-US"/>
          </a:p>
        </p:txBody>
      </p:sp>
      <p:sp>
        <p:nvSpPr>
          <p:cNvPr id="5" name="Footer Placeholder 4"/>
          <p:cNvSpPr>
            <a:spLocks noGrp="1"/>
          </p:cNvSpPr>
          <p:nvPr>
            <p:ph type="ftr" sz="quarter" idx="3"/>
          </p:nvPr>
        </p:nvSpPr>
        <p:spPr>
          <a:xfrm>
            <a:off x="2692275" y="6137408"/>
            <a:ext cx="3654313" cy="365125"/>
          </a:xfrm>
          <a:prstGeom prst="rect">
            <a:avLst/>
          </a:prstGeom>
        </p:spPr>
        <p:txBody>
          <a:bodyPr vert="horz" lIns="45720" tIns="45720" rIns="91440" bIns="45720" rtlCol="0" anchor="ctr"/>
          <a:lstStyle>
            <a:lvl1pPr algn="l">
              <a:defRPr sz="1200">
                <a:solidFill>
                  <a:schemeClr val="tx2"/>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9433430" y="6137408"/>
            <a:ext cx="749300" cy="365125"/>
          </a:xfrm>
          <a:prstGeom prst="rect">
            <a:avLst/>
          </a:prstGeom>
        </p:spPr>
        <p:txBody>
          <a:bodyPr vert="horz" lIns="27432" tIns="45720" rIns="45720" bIns="45720" rtlCol="0" anchor="ctr"/>
          <a:lstStyle>
            <a:lvl1pPr algn="l">
              <a:defRPr sz="1200">
                <a:solidFill>
                  <a:schemeClr val="tx2"/>
                </a:solidFill>
                <a:latin typeface="Century Gothic" pitchFamily="34" charset="0"/>
              </a:defRPr>
            </a:lvl1pPr>
          </a:lstStyle>
          <a:p>
            <a:fld id="{401CF334-2D5C-4859-84A6-CA7E6E43FAEB}" type="slidenum">
              <a:rPr lang="en-US" smtClean="0"/>
              <a:pPr/>
              <a:t>‹#›</a:t>
            </a:fld>
            <a:endParaRPr lang="en-US"/>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2"/>
              </a:solidFill>
            </a:endParaRPr>
          </a:p>
        </p:txBody>
      </p:sp>
      <p:sp>
        <p:nvSpPr>
          <p:cNvPr id="10" name="Freeform 2"/>
          <p:cNvSpPr>
            <a:spLocks/>
          </p:cNvSpPr>
          <p:nvPr/>
        </p:nvSpPr>
        <p:spPr bwMode="ltGray">
          <a:xfrm>
            <a:off x="11112" y="6456363"/>
            <a:ext cx="12180887" cy="423862"/>
          </a:xfrm>
          <a:custGeom>
            <a:avLst/>
            <a:gdLst>
              <a:gd name="T0" fmla="*/ 0 w 5760"/>
              <a:gd name="T1" fmla="*/ 266 h 267"/>
              <a:gd name="T2" fmla="*/ 5759 w 5760"/>
              <a:gd name="T3" fmla="*/ 266 h 267"/>
              <a:gd name="T4" fmla="*/ 5759 w 5760"/>
              <a:gd name="T5" fmla="*/ 81 h 267"/>
              <a:gd name="T6" fmla="*/ 5573 w 5760"/>
              <a:gd name="T7" fmla="*/ 111 h 267"/>
              <a:gd name="T8" fmla="*/ 5104 w 5760"/>
              <a:gd name="T9" fmla="*/ 131 h 267"/>
              <a:gd name="T10" fmla="*/ 4602 w 5760"/>
              <a:gd name="T11" fmla="*/ 101 h 267"/>
              <a:gd name="T12" fmla="*/ 4143 w 5760"/>
              <a:gd name="T13" fmla="*/ 141 h 267"/>
              <a:gd name="T14" fmla="*/ 3918 w 5760"/>
              <a:gd name="T15" fmla="*/ 141 h 267"/>
              <a:gd name="T16" fmla="*/ 3790 w 5760"/>
              <a:gd name="T17" fmla="*/ 131 h 267"/>
              <a:gd name="T18" fmla="*/ 3459 w 5760"/>
              <a:gd name="T19" fmla="*/ 81 h 267"/>
              <a:gd name="T20" fmla="*/ 2979 w 5760"/>
              <a:gd name="T21" fmla="*/ 91 h 267"/>
              <a:gd name="T22" fmla="*/ 2733 w 5760"/>
              <a:gd name="T23" fmla="*/ 20 h 267"/>
              <a:gd name="T24" fmla="*/ 2434 w 5760"/>
              <a:gd name="T25" fmla="*/ 51 h 267"/>
              <a:gd name="T26" fmla="*/ 2220 w 5760"/>
              <a:gd name="T27" fmla="*/ 81 h 267"/>
              <a:gd name="T28" fmla="*/ 2050 w 5760"/>
              <a:gd name="T29" fmla="*/ 91 h 267"/>
              <a:gd name="T30" fmla="*/ 1751 w 5760"/>
              <a:gd name="T31" fmla="*/ 71 h 267"/>
              <a:gd name="T32" fmla="*/ 1441 w 5760"/>
              <a:gd name="T33" fmla="*/ 51 h 267"/>
              <a:gd name="T34" fmla="*/ 1131 w 5760"/>
              <a:gd name="T35" fmla="*/ 20 h 267"/>
              <a:gd name="T36" fmla="*/ 757 w 5760"/>
              <a:gd name="T37" fmla="*/ 40 h 267"/>
              <a:gd name="T38" fmla="*/ 384 w 5760"/>
              <a:gd name="T39" fmla="*/ 71 h 267"/>
              <a:gd name="T40" fmla="*/ 128 w 5760"/>
              <a:gd name="T41" fmla="*/ 10 h 267"/>
              <a:gd name="T42" fmla="*/ 0 w 5760"/>
              <a:gd name="T43" fmla="*/ 0 h 267"/>
              <a:gd name="T44" fmla="*/ 0 w 5760"/>
              <a:gd name="T4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60" h="267">
                <a:moveTo>
                  <a:pt x="0" y="266"/>
                </a:moveTo>
                <a:lnTo>
                  <a:pt x="5759" y="266"/>
                </a:lnTo>
                <a:lnTo>
                  <a:pt x="5759" y="81"/>
                </a:lnTo>
                <a:lnTo>
                  <a:pt x="5573" y="111"/>
                </a:lnTo>
                <a:lnTo>
                  <a:pt x="5104" y="131"/>
                </a:lnTo>
                <a:lnTo>
                  <a:pt x="4602" y="101"/>
                </a:lnTo>
                <a:lnTo>
                  <a:pt x="4143" y="141"/>
                </a:lnTo>
                <a:lnTo>
                  <a:pt x="3918" y="141"/>
                </a:lnTo>
                <a:lnTo>
                  <a:pt x="3790" y="131"/>
                </a:lnTo>
                <a:lnTo>
                  <a:pt x="3459" y="81"/>
                </a:lnTo>
                <a:lnTo>
                  <a:pt x="2979" y="91"/>
                </a:lnTo>
                <a:lnTo>
                  <a:pt x="2733" y="20"/>
                </a:lnTo>
                <a:lnTo>
                  <a:pt x="2434" y="51"/>
                </a:lnTo>
                <a:lnTo>
                  <a:pt x="2220" y="81"/>
                </a:lnTo>
                <a:lnTo>
                  <a:pt x="2050" y="91"/>
                </a:lnTo>
                <a:lnTo>
                  <a:pt x="1751" y="71"/>
                </a:lnTo>
                <a:lnTo>
                  <a:pt x="1441" y="51"/>
                </a:lnTo>
                <a:lnTo>
                  <a:pt x="1131" y="20"/>
                </a:lnTo>
                <a:lnTo>
                  <a:pt x="757" y="40"/>
                </a:lnTo>
                <a:lnTo>
                  <a:pt x="384" y="71"/>
                </a:lnTo>
                <a:lnTo>
                  <a:pt x="128" y="10"/>
                </a:lnTo>
                <a:lnTo>
                  <a:pt x="0" y="0"/>
                </a:lnTo>
                <a:lnTo>
                  <a:pt x="0" y="266"/>
                </a:lnTo>
              </a:path>
            </a:pathLst>
          </a:custGeom>
          <a:solidFill>
            <a:srgbClr val="9DA09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 name="Group 68"/>
          <p:cNvGrpSpPr>
            <a:grpSpLocks/>
          </p:cNvGrpSpPr>
          <p:nvPr/>
        </p:nvGrpSpPr>
        <p:grpSpPr bwMode="auto">
          <a:xfrm>
            <a:off x="68263" y="4291013"/>
            <a:ext cx="2384425" cy="2447925"/>
            <a:chOff x="43" y="2703"/>
            <a:chExt cx="1502" cy="1542"/>
          </a:xfrm>
        </p:grpSpPr>
        <p:grpSp>
          <p:nvGrpSpPr>
            <p:cNvPr id="55" name="Group 28"/>
            <p:cNvGrpSpPr>
              <a:grpSpLocks/>
            </p:cNvGrpSpPr>
            <p:nvPr/>
          </p:nvGrpSpPr>
          <p:grpSpPr bwMode="auto">
            <a:xfrm>
              <a:off x="106" y="2703"/>
              <a:ext cx="1387" cy="1542"/>
              <a:chOff x="106" y="2703"/>
              <a:chExt cx="1387" cy="1542"/>
            </a:xfrm>
          </p:grpSpPr>
          <p:grpSp>
            <p:nvGrpSpPr>
              <p:cNvPr id="95" name="Group 5"/>
              <p:cNvGrpSpPr>
                <a:grpSpLocks/>
              </p:cNvGrpSpPr>
              <p:nvPr/>
            </p:nvGrpSpPr>
            <p:grpSpPr bwMode="auto">
              <a:xfrm>
                <a:off x="506" y="3583"/>
                <a:ext cx="135" cy="584"/>
                <a:chOff x="506" y="3583"/>
                <a:chExt cx="135" cy="584"/>
              </a:xfrm>
            </p:grpSpPr>
            <p:sp>
              <p:nvSpPr>
                <p:cNvPr id="118" name="Freeform 3"/>
                <p:cNvSpPr>
                  <a:spLocks/>
                </p:cNvSpPr>
                <p:nvPr/>
              </p:nvSpPr>
              <p:spPr bwMode="ltGray">
                <a:xfrm>
                  <a:off x="509" y="3861"/>
                  <a:ext cx="132" cy="239"/>
                </a:xfrm>
                <a:custGeom>
                  <a:avLst/>
                  <a:gdLst>
                    <a:gd name="T0" fmla="*/ 0 w 132"/>
                    <a:gd name="T1" fmla="*/ 238 h 239"/>
                    <a:gd name="T2" fmla="*/ 19 w 132"/>
                    <a:gd name="T3" fmla="*/ 184 h 239"/>
                    <a:gd name="T4" fmla="*/ 36 w 132"/>
                    <a:gd name="T5" fmla="*/ 126 h 239"/>
                    <a:gd name="T6" fmla="*/ 44 w 132"/>
                    <a:gd name="T7" fmla="*/ 100 h 239"/>
                    <a:gd name="T8" fmla="*/ 55 w 132"/>
                    <a:gd name="T9" fmla="*/ 70 h 239"/>
                    <a:gd name="T10" fmla="*/ 72 w 132"/>
                    <a:gd name="T11" fmla="*/ 39 h 239"/>
                    <a:gd name="T12" fmla="*/ 83 w 132"/>
                    <a:gd name="T13" fmla="*/ 19 h 239"/>
                    <a:gd name="T14" fmla="*/ 93 w 132"/>
                    <a:gd name="T15" fmla="*/ 10 h 239"/>
                    <a:gd name="T16" fmla="*/ 105 w 132"/>
                    <a:gd name="T17" fmla="*/ 2 h 239"/>
                    <a:gd name="T18" fmla="*/ 118 w 132"/>
                    <a:gd name="T19" fmla="*/ 0 h 239"/>
                    <a:gd name="T20" fmla="*/ 124 w 132"/>
                    <a:gd name="T21" fmla="*/ 6 h 239"/>
                    <a:gd name="T22" fmla="*/ 131 w 132"/>
                    <a:gd name="T23" fmla="*/ 2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239">
                      <a:moveTo>
                        <a:pt x="0" y="238"/>
                      </a:moveTo>
                      <a:lnTo>
                        <a:pt x="19" y="184"/>
                      </a:lnTo>
                      <a:lnTo>
                        <a:pt x="36" y="126"/>
                      </a:lnTo>
                      <a:lnTo>
                        <a:pt x="44" y="100"/>
                      </a:lnTo>
                      <a:lnTo>
                        <a:pt x="55" y="70"/>
                      </a:lnTo>
                      <a:lnTo>
                        <a:pt x="72" y="39"/>
                      </a:lnTo>
                      <a:lnTo>
                        <a:pt x="83" y="19"/>
                      </a:lnTo>
                      <a:lnTo>
                        <a:pt x="93" y="10"/>
                      </a:lnTo>
                      <a:lnTo>
                        <a:pt x="105" y="2"/>
                      </a:lnTo>
                      <a:lnTo>
                        <a:pt x="118" y="0"/>
                      </a:lnTo>
                      <a:lnTo>
                        <a:pt x="124" y="6"/>
                      </a:lnTo>
                      <a:lnTo>
                        <a:pt x="131" y="22"/>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9" name="Freeform 4"/>
                <p:cNvSpPr>
                  <a:spLocks/>
                </p:cNvSpPr>
                <p:nvPr/>
              </p:nvSpPr>
              <p:spPr bwMode="ltGray">
                <a:xfrm>
                  <a:off x="506" y="3583"/>
                  <a:ext cx="90" cy="584"/>
                </a:xfrm>
                <a:custGeom>
                  <a:avLst/>
                  <a:gdLst>
                    <a:gd name="T0" fmla="*/ 0 w 90"/>
                    <a:gd name="T1" fmla="*/ 583 h 584"/>
                    <a:gd name="T2" fmla="*/ 0 w 90"/>
                    <a:gd name="T3" fmla="*/ 528 h 584"/>
                    <a:gd name="T4" fmla="*/ 0 w 90"/>
                    <a:gd name="T5" fmla="*/ 487 h 584"/>
                    <a:gd name="T6" fmla="*/ 2 w 90"/>
                    <a:gd name="T7" fmla="*/ 458 h 584"/>
                    <a:gd name="T8" fmla="*/ 2 w 90"/>
                    <a:gd name="T9" fmla="*/ 423 h 584"/>
                    <a:gd name="T10" fmla="*/ 2 w 90"/>
                    <a:gd name="T11" fmla="*/ 387 h 584"/>
                    <a:gd name="T12" fmla="*/ 3 w 90"/>
                    <a:gd name="T13" fmla="*/ 357 h 584"/>
                    <a:gd name="T14" fmla="*/ 5 w 90"/>
                    <a:gd name="T15" fmla="*/ 329 h 584"/>
                    <a:gd name="T16" fmla="*/ 8 w 90"/>
                    <a:gd name="T17" fmla="*/ 280 h 584"/>
                    <a:gd name="T18" fmla="*/ 13 w 90"/>
                    <a:gd name="T19" fmla="*/ 227 h 584"/>
                    <a:gd name="T20" fmla="*/ 19 w 90"/>
                    <a:gd name="T21" fmla="*/ 173 h 584"/>
                    <a:gd name="T22" fmla="*/ 23 w 90"/>
                    <a:gd name="T23" fmla="*/ 116 h 584"/>
                    <a:gd name="T24" fmla="*/ 27 w 90"/>
                    <a:gd name="T25" fmla="*/ 81 h 584"/>
                    <a:gd name="T26" fmla="*/ 30 w 90"/>
                    <a:gd name="T27" fmla="*/ 68 h 584"/>
                    <a:gd name="T28" fmla="*/ 38 w 90"/>
                    <a:gd name="T29" fmla="*/ 45 h 584"/>
                    <a:gd name="T30" fmla="*/ 46 w 90"/>
                    <a:gd name="T31" fmla="*/ 28 h 584"/>
                    <a:gd name="T32" fmla="*/ 55 w 90"/>
                    <a:gd name="T33" fmla="*/ 15 h 584"/>
                    <a:gd name="T34" fmla="*/ 63 w 90"/>
                    <a:gd name="T35" fmla="*/ 3 h 584"/>
                    <a:gd name="T36" fmla="*/ 69 w 90"/>
                    <a:gd name="T37" fmla="*/ 0 h 584"/>
                    <a:gd name="T38" fmla="*/ 78 w 90"/>
                    <a:gd name="T39" fmla="*/ 0 h 584"/>
                    <a:gd name="T40" fmla="*/ 86 w 90"/>
                    <a:gd name="T41" fmla="*/ 4 h 584"/>
                    <a:gd name="T42" fmla="*/ 89 w 90"/>
                    <a:gd name="T43" fmla="*/ 10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84">
                      <a:moveTo>
                        <a:pt x="0" y="583"/>
                      </a:moveTo>
                      <a:lnTo>
                        <a:pt x="0" y="528"/>
                      </a:lnTo>
                      <a:lnTo>
                        <a:pt x="0" y="487"/>
                      </a:lnTo>
                      <a:lnTo>
                        <a:pt x="2" y="458"/>
                      </a:lnTo>
                      <a:lnTo>
                        <a:pt x="2" y="423"/>
                      </a:lnTo>
                      <a:lnTo>
                        <a:pt x="2" y="387"/>
                      </a:lnTo>
                      <a:lnTo>
                        <a:pt x="3" y="357"/>
                      </a:lnTo>
                      <a:lnTo>
                        <a:pt x="5" y="329"/>
                      </a:lnTo>
                      <a:lnTo>
                        <a:pt x="8" y="280"/>
                      </a:lnTo>
                      <a:lnTo>
                        <a:pt x="13" y="227"/>
                      </a:lnTo>
                      <a:lnTo>
                        <a:pt x="19" y="173"/>
                      </a:lnTo>
                      <a:lnTo>
                        <a:pt x="23" y="116"/>
                      </a:lnTo>
                      <a:lnTo>
                        <a:pt x="27" y="81"/>
                      </a:lnTo>
                      <a:lnTo>
                        <a:pt x="30" y="68"/>
                      </a:lnTo>
                      <a:lnTo>
                        <a:pt x="38" y="45"/>
                      </a:lnTo>
                      <a:lnTo>
                        <a:pt x="46" y="28"/>
                      </a:lnTo>
                      <a:lnTo>
                        <a:pt x="55" y="15"/>
                      </a:lnTo>
                      <a:lnTo>
                        <a:pt x="63" y="3"/>
                      </a:lnTo>
                      <a:lnTo>
                        <a:pt x="69" y="0"/>
                      </a:lnTo>
                      <a:lnTo>
                        <a:pt x="78" y="0"/>
                      </a:lnTo>
                      <a:lnTo>
                        <a:pt x="86" y="4"/>
                      </a:lnTo>
                      <a:lnTo>
                        <a:pt x="89"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6" name="Group 8"/>
              <p:cNvGrpSpPr>
                <a:grpSpLocks/>
              </p:cNvGrpSpPr>
              <p:nvPr/>
            </p:nvGrpSpPr>
            <p:grpSpPr bwMode="auto">
              <a:xfrm>
                <a:off x="243" y="3542"/>
                <a:ext cx="270" cy="631"/>
                <a:chOff x="243" y="3542"/>
                <a:chExt cx="270" cy="631"/>
              </a:xfrm>
            </p:grpSpPr>
            <p:sp>
              <p:nvSpPr>
                <p:cNvPr id="116" name="Freeform 6"/>
                <p:cNvSpPr>
                  <a:spLocks/>
                </p:cNvSpPr>
                <p:nvPr/>
              </p:nvSpPr>
              <p:spPr bwMode="ltGray">
                <a:xfrm>
                  <a:off x="350" y="3908"/>
                  <a:ext cx="163" cy="265"/>
                </a:xfrm>
                <a:custGeom>
                  <a:avLst/>
                  <a:gdLst>
                    <a:gd name="T0" fmla="*/ 162 w 163"/>
                    <a:gd name="T1" fmla="*/ 264 h 265"/>
                    <a:gd name="T2" fmla="*/ 138 w 163"/>
                    <a:gd name="T3" fmla="*/ 239 h 265"/>
                    <a:gd name="T4" fmla="*/ 128 w 163"/>
                    <a:gd name="T5" fmla="*/ 222 h 265"/>
                    <a:gd name="T6" fmla="*/ 122 w 163"/>
                    <a:gd name="T7" fmla="*/ 210 h 265"/>
                    <a:gd name="T8" fmla="*/ 86 w 163"/>
                    <a:gd name="T9" fmla="*/ 88 h 265"/>
                    <a:gd name="T10" fmla="*/ 66 w 163"/>
                    <a:gd name="T11" fmla="*/ 49 h 265"/>
                    <a:gd name="T12" fmla="*/ 52 w 163"/>
                    <a:gd name="T13" fmla="*/ 24 h 265"/>
                    <a:gd name="T14" fmla="*/ 41 w 163"/>
                    <a:gd name="T15" fmla="*/ 13 h 265"/>
                    <a:gd name="T16" fmla="*/ 27 w 163"/>
                    <a:gd name="T17" fmla="*/ 3 h 265"/>
                    <a:gd name="T18" fmla="*/ 15 w 163"/>
                    <a:gd name="T19" fmla="*/ 0 h 265"/>
                    <a:gd name="T20" fmla="*/ 5 w 163"/>
                    <a:gd name="T21" fmla="*/ 2 h 265"/>
                    <a:gd name="T22" fmla="*/ 0 w 163"/>
                    <a:gd name="T23" fmla="*/ 1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65">
                      <a:moveTo>
                        <a:pt x="162" y="264"/>
                      </a:moveTo>
                      <a:lnTo>
                        <a:pt x="138" y="239"/>
                      </a:lnTo>
                      <a:lnTo>
                        <a:pt x="128" y="222"/>
                      </a:lnTo>
                      <a:lnTo>
                        <a:pt x="122" y="210"/>
                      </a:lnTo>
                      <a:lnTo>
                        <a:pt x="86" y="88"/>
                      </a:lnTo>
                      <a:lnTo>
                        <a:pt x="66" y="49"/>
                      </a:lnTo>
                      <a:lnTo>
                        <a:pt x="52" y="24"/>
                      </a:lnTo>
                      <a:lnTo>
                        <a:pt x="41" y="13"/>
                      </a:lnTo>
                      <a:lnTo>
                        <a:pt x="27" y="3"/>
                      </a:lnTo>
                      <a:lnTo>
                        <a:pt x="15" y="0"/>
                      </a:lnTo>
                      <a:lnTo>
                        <a:pt x="5" y="2"/>
                      </a:lnTo>
                      <a:lnTo>
                        <a:pt x="0" y="17"/>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7" name="Freeform 7"/>
                <p:cNvSpPr>
                  <a:spLocks/>
                </p:cNvSpPr>
                <p:nvPr/>
              </p:nvSpPr>
              <p:spPr bwMode="ltGray">
                <a:xfrm>
                  <a:off x="243" y="3542"/>
                  <a:ext cx="250" cy="628"/>
                </a:xfrm>
                <a:custGeom>
                  <a:avLst/>
                  <a:gdLst>
                    <a:gd name="T0" fmla="*/ 249 w 250"/>
                    <a:gd name="T1" fmla="*/ 627 h 628"/>
                    <a:gd name="T2" fmla="*/ 242 w 250"/>
                    <a:gd name="T3" fmla="*/ 577 h 628"/>
                    <a:gd name="T4" fmla="*/ 164 w 250"/>
                    <a:gd name="T5" fmla="*/ 237 h 628"/>
                    <a:gd name="T6" fmla="*/ 128 w 250"/>
                    <a:gd name="T7" fmla="*/ 132 h 628"/>
                    <a:gd name="T8" fmla="*/ 118 w 250"/>
                    <a:gd name="T9" fmla="*/ 97 h 628"/>
                    <a:gd name="T10" fmla="*/ 105 w 250"/>
                    <a:gd name="T11" fmla="*/ 57 h 628"/>
                    <a:gd name="T12" fmla="*/ 90 w 250"/>
                    <a:gd name="T13" fmla="*/ 27 h 628"/>
                    <a:gd name="T14" fmla="*/ 75 w 250"/>
                    <a:gd name="T15" fmla="*/ 11 h 628"/>
                    <a:gd name="T16" fmla="*/ 57 w 250"/>
                    <a:gd name="T17" fmla="*/ 0 h 628"/>
                    <a:gd name="T18" fmla="*/ 38 w 250"/>
                    <a:gd name="T19" fmla="*/ 0 h 628"/>
                    <a:gd name="T20" fmla="*/ 26 w 250"/>
                    <a:gd name="T21" fmla="*/ 12 h 628"/>
                    <a:gd name="T22" fmla="*/ 0 w 250"/>
                    <a:gd name="T23" fmla="*/ 7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0" h="628">
                      <a:moveTo>
                        <a:pt x="249" y="627"/>
                      </a:moveTo>
                      <a:lnTo>
                        <a:pt x="242" y="577"/>
                      </a:lnTo>
                      <a:lnTo>
                        <a:pt x="164" y="237"/>
                      </a:lnTo>
                      <a:lnTo>
                        <a:pt x="128" y="132"/>
                      </a:lnTo>
                      <a:lnTo>
                        <a:pt x="118" y="97"/>
                      </a:lnTo>
                      <a:lnTo>
                        <a:pt x="105" y="57"/>
                      </a:lnTo>
                      <a:lnTo>
                        <a:pt x="90" y="27"/>
                      </a:lnTo>
                      <a:lnTo>
                        <a:pt x="75" y="11"/>
                      </a:lnTo>
                      <a:lnTo>
                        <a:pt x="57" y="0"/>
                      </a:lnTo>
                      <a:lnTo>
                        <a:pt x="38" y="0"/>
                      </a:lnTo>
                      <a:lnTo>
                        <a:pt x="26" y="12"/>
                      </a:lnTo>
                      <a:lnTo>
                        <a:pt x="0" y="70"/>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 name="Freeform 9"/>
              <p:cNvSpPr>
                <a:spLocks/>
              </p:cNvSpPr>
              <p:nvPr/>
            </p:nvSpPr>
            <p:spPr bwMode="ltGray">
              <a:xfrm>
                <a:off x="351" y="3908"/>
                <a:ext cx="59" cy="262"/>
              </a:xfrm>
              <a:custGeom>
                <a:avLst/>
                <a:gdLst>
                  <a:gd name="T0" fmla="*/ 0 w 59"/>
                  <a:gd name="T1" fmla="*/ 261 h 262"/>
                  <a:gd name="T2" fmla="*/ 8 w 59"/>
                  <a:gd name="T3" fmla="*/ 202 h 262"/>
                  <a:gd name="T4" fmla="*/ 15 w 59"/>
                  <a:gd name="T5" fmla="*/ 138 h 262"/>
                  <a:gd name="T6" fmla="*/ 19 w 59"/>
                  <a:gd name="T7" fmla="*/ 110 h 262"/>
                  <a:gd name="T8" fmla="*/ 24 w 59"/>
                  <a:gd name="T9" fmla="*/ 77 h 262"/>
                  <a:gd name="T10" fmla="*/ 31 w 59"/>
                  <a:gd name="T11" fmla="*/ 43 h 262"/>
                  <a:gd name="T12" fmla="*/ 36 w 59"/>
                  <a:gd name="T13" fmla="*/ 21 h 262"/>
                  <a:gd name="T14" fmla="*/ 41 w 59"/>
                  <a:gd name="T15" fmla="*/ 11 h 262"/>
                  <a:gd name="T16" fmla="*/ 46 w 59"/>
                  <a:gd name="T17" fmla="*/ 2 h 262"/>
                  <a:gd name="T18" fmla="*/ 52 w 59"/>
                  <a:gd name="T19" fmla="*/ 0 h 262"/>
                  <a:gd name="T20" fmla="*/ 55 w 59"/>
                  <a:gd name="T21" fmla="*/ 7 h 262"/>
                  <a:gd name="T22" fmla="*/ 58 w 59"/>
                  <a:gd name="T23" fmla="*/ 2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262">
                    <a:moveTo>
                      <a:pt x="0" y="261"/>
                    </a:moveTo>
                    <a:lnTo>
                      <a:pt x="8" y="202"/>
                    </a:lnTo>
                    <a:lnTo>
                      <a:pt x="15" y="138"/>
                    </a:lnTo>
                    <a:lnTo>
                      <a:pt x="19" y="110"/>
                    </a:lnTo>
                    <a:lnTo>
                      <a:pt x="24" y="77"/>
                    </a:lnTo>
                    <a:lnTo>
                      <a:pt x="31" y="43"/>
                    </a:lnTo>
                    <a:lnTo>
                      <a:pt x="36" y="21"/>
                    </a:lnTo>
                    <a:lnTo>
                      <a:pt x="41" y="11"/>
                    </a:lnTo>
                    <a:lnTo>
                      <a:pt x="46" y="2"/>
                    </a:lnTo>
                    <a:lnTo>
                      <a:pt x="52" y="0"/>
                    </a:lnTo>
                    <a:lnTo>
                      <a:pt x="55" y="7"/>
                    </a:lnTo>
                    <a:lnTo>
                      <a:pt x="58" y="2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Freeform 10"/>
              <p:cNvSpPr>
                <a:spLocks/>
              </p:cNvSpPr>
              <p:nvPr/>
            </p:nvSpPr>
            <p:spPr bwMode="ltGray">
              <a:xfrm>
                <a:off x="349" y="3605"/>
                <a:ext cx="41" cy="640"/>
              </a:xfrm>
              <a:custGeom>
                <a:avLst/>
                <a:gdLst>
                  <a:gd name="T0" fmla="*/ 0 w 41"/>
                  <a:gd name="T1" fmla="*/ 639 h 640"/>
                  <a:gd name="T2" fmla="*/ 0 w 41"/>
                  <a:gd name="T3" fmla="*/ 579 h 640"/>
                  <a:gd name="T4" fmla="*/ 0 w 41"/>
                  <a:gd name="T5" fmla="*/ 534 h 640"/>
                  <a:gd name="T6" fmla="*/ 0 w 41"/>
                  <a:gd name="T7" fmla="*/ 503 h 640"/>
                  <a:gd name="T8" fmla="*/ 1 w 41"/>
                  <a:gd name="T9" fmla="*/ 464 h 640"/>
                  <a:gd name="T10" fmla="*/ 1 w 41"/>
                  <a:gd name="T11" fmla="*/ 424 h 640"/>
                  <a:gd name="T12" fmla="*/ 1 w 41"/>
                  <a:gd name="T13" fmla="*/ 391 h 640"/>
                  <a:gd name="T14" fmla="*/ 2 w 41"/>
                  <a:gd name="T15" fmla="*/ 361 h 640"/>
                  <a:gd name="T16" fmla="*/ 4 w 41"/>
                  <a:gd name="T17" fmla="*/ 307 h 640"/>
                  <a:gd name="T18" fmla="*/ 5 w 41"/>
                  <a:gd name="T19" fmla="*/ 249 h 640"/>
                  <a:gd name="T20" fmla="*/ 8 w 41"/>
                  <a:gd name="T21" fmla="*/ 190 h 640"/>
                  <a:gd name="T22" fmla="*/ 10 w 41"/>
                  <a:gd name="T23" fmla="*/ 127 h 640"/>
                  <a:gd name="T24" fmla="*/ 12 w 41"/>
                  <a:gd name="T25" fmla="*/ 89 h 640"/>
                  <a:gd name="T26" fmla="*/ 13 w 41"/>
                  <a:gd name="T27" fmla="*/ 75 h 640"/>
                  <a:gd name="T28" fmla="*/ 17 w 41"/>
                  <a:gd name="T29" fmla="*/ 49 h 640"/>
                  <a:gd name="T30" fmla="*/ 20 w 41"/>
                  <a:gd name="T31" fmla="*/ 31 h 640"/>
                  <a:gd name="T32" fmla="*/ 24 w 41"/>
                  <a:gd name="T33" fmla="*/ 16 h 640"/>
                  <a:gd name="T34" fmla="*/ 28 w 41"/>
                  <a:gd name="T35" fmla="*/ 3 h 640"/>
                  <a:gd name="T36" fmla="*/ 31 w 41"/>
                  <a:gd name="T37" fmla="*/ 0 h 640"/>
                  <a:gd name="T38" fmla="*/ 35 w 41"/>
                  <a:gd name="T39" fmla="*/ 0 h 640"/>
                  <a:gd name="T40" fmla="*/ 38 w 41"/>
                  <a:gd name="T41" fmla="*/ 5 h 640"/>
                  <a:gd name="T42" fmla="*/ 40 w 41"/>
                  <a:gd name="T43" fmla="*/ 1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640">
                    <a:moveTo>
                      <a:pt x="0" y="639"/>
                    </a:moveTo>
                    <a:lnTo>
                      <a:pt x="0" y="579"/>
                    </a:lnTo>
                    <a:lnTo>
                      <a:pt x="0" y="534"/>
                    </a:lnTo>
                    <a:lnTo>
                      <a:pt x="0" y="503"/>
                    </a:lnTo>
                    <a:lnTo>
                      <a:pt x="1" y="464"/>
                    </a:lnTo>
                    <a:lnTo>
                      <a:pt x="1" y="424"/>
                    </a:lnTo>
                    <a:lnTo>
                      <a:pt x="1" y="391"/>
                    </a:lnTo>
                    <a:lnTo>
                      <a:pt x="2" y="361"/>
                    </a:lnTo>
                    <a:lnTo>
                      <a:pt x="4" y="307"/>
                    </a:lnTo>
                    <a:lnTo>
                      <a:pt x="5" y="249"/>
                    </a:lnTo>
                    <a:lnTo>
                      <a:pt x="8" y="190"/>
                    </a:lnTo>
                    <a:lnTo>
                      <a:pt x="10" y="127"/>
                    </a:lnTo>
                    <a:lnTo>
                      <a:pt x="12" y="89"/>
                    </a:lnTo>
                    <a:lnTo>
                      <a:pt x="13" y="75"/>
                    </a:lnTo>
                    <a:lnTo>
                      <a:pt x="17" y="49"/>
                    </a:lnTo>
                    <a:lnTo>
                      <a:pt x="20" y="31"/>
                    </a:lnTo>
                    <a:lnTo>
                      <a:pt x="24" y="16"/>
                    </a:lnTo>
                    <a:lnTo>
                      <a:pt x="28" y="3"/>
                    </a:lnTo>
                    <a:lnTo>
                      <a:pt x="31" y="0"/>
                    </a:lnTo>
                    <a:lnTo>
                      <a:pt x="35" y="0"/>
                    </a:lnTo>
                    <a:lnTo>
                      <a:pt x="38" y="5"/>
                    </a:lnTo>
                    <a:lnTo>
                      <a:pt x="4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Freeform 11"/>
              <p:cNvSpPr>
                <a:spLocks/>
              </p:cNvSpPr>
              <p:nvPr/>
            </p:nvSpPr>
            <p:spPr bwMode="ltGray">
              <a:xfrm>
                <a:off x="106" y="3013"/>
                <a:ext cx="140" cy="1097"/>
              </a:xfrm>
              <a:custGeom>
                <a:avLst/>
                <a:gdLst>
                  <a:gd name="T0" fmla="*/ 139 w 140"/>
                  <a:gd name="T1" fmla="*/ 1096 h 1097"/>
                  <a:gd name="T2" fmla="*/ 135 w 140"/>
                  <a:gd name="T3" fmla="*/ 1009 h 1097"/>
                  <a:gd name="T4" fmla="*/ 90 w 140"/>
                  <a:gd name="T5" fmla="*/ 415 h 1097"/>
                  <a:gd name="T6" fmla="*/ 71 w 140"/>
                  <a:gd name="T7" fmla="*/ 230 h 1097"/>
                  <a:gd name="T8" fmla="*/ 66 w 140"/>
                  <a:gd name="T9" fmla="*/ 170 h 1097"/>
                  <a:gd name="T10" fmla="*/ 58 w 140"/>
                  <a:gd name="T11" fmla="*/ 100 h 1097"/>
                  <a:gd name="T12" fmla="*/ 50 w 140"/>
                  <a:gd name="T13" fmla="*/ 47 h 1097"/>
                  <a:gd name="T14" fmla="*/ 41 w 140"/>
                  <a:gd name="T15" fmla="*/ 19 h 1097"/>
                  <a:gd name="T16" fmla="*/ 32 w 140"/>
                  <a:gd name="T17" fmla="*/ 1 h 1097"/>
                  <a:gd name="T18" fmla="*/ 21 w 140"/>
                  <a:gd name="T19" fmla="*/ 0 h 1097"/>
                  <a:gd name="T20" fmla="*/ 14 w 140"/>
                  <a:gd name="T21" fmla="*/ 21 h 1097"/>
                  <a:gd name="T22" fmla="*/ 0 w 140"/>
                  <a:gd name="T23" fmla="*/ 122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0" h="1097">
                    <a:moveTo>
                      <a:pt x="139" y="1096"/>
                    </a:moveTo>
                    <a:lnTo>
                      <a:pt x="135" y="1009"/>
                    </a:lnTo>
                    <a:lnTo>
                      <a:pt x="90" y="415"/>
                    </a:lnTo>
                    <a:lnTo>
                      <a:pt x="71" y="230"/>
                    </a:lnTo>
                    <a:lnTo>
                      <a:pt x="66" y="170"/>
                    </a:lnTo>
                    <a:lnTo>
                      <a:pt x="58" y="100"/>
                    </a:lnTo>
                    <a:lnTo>
                      <a:pt x="50" y="47"/>
                    </a:lnTo>
                    <a:lnTo>
                      <a:pt x="41" y="19"/>
                    </a:lnTo>
                    <a:lnTo>
                      <a:pt x="32" y="1"/>
                    </a:lnTo>
                    <a:lnTo>
                      <a:pt x="21" y="0"/>
                    </a:lnTo>
                    <a:lnTo>
                      <a:pt x="14" y="21"/>
                    </a:lnTo>
                    <a:lnTo>
                      <a:pt x="0" y="12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0" name="Group 16"/>
              <p:cNvGrpSpPr>
                <a:grpSpLocks/>
              </p:cNvGrpSpPr>
              <p:nvPr/>
            </p:nvGrpSpPr>
            <p:grpSpPr bwMode="auto">
              <a:xfrm>
                <a:off x="193" y="2703"/>
                <a:ext cx="152" cy="1529"/>
                <a:chOff x="193" y="2703"/>
                <a:chExt cx="152" cy="1529"/>
              </a:xfrm>
            </p:grpSpPr>
            <p:sp>
              <p:nvSpPr>
                <p:cNvPr id="112" name="Freeform 12"/>
                <p:cNvSpPr>
                  <a:spLocks/>
                </p:cNvSpPr>
                <p:nvPr/>
              </p:nvSpPr>
              <p:spPr bwMode="ltGray">
                <a:xfrm>
                  <a:off x="193" y="3846"/>
                  <a:ext cx="92" cy="386"/>
                </a:xfrm>
                <a:custGeom>
                  <a:avLst/>
                  <a:gdLst>
                    <a:gd name="T0" fmla="*/ 91 w 92"/>
                    <a:gd name="T1" fmla="*/ 385 h 386"/>
                    <a:gd name="T2" fmla="*/ 77 w 92"/>
                    <a:gd name="T3" fmla="*/ 347 h 386"/>
                    <a:gd name="T4" fmla="*/ 72 w 92"/>
                    <a:gd name="T5" fmla="*/ 325 h 386"/>
                    <a:gd name="T6" fmla="*/ 69 w 92"/>
                    <a:gd name="T7" fmla="*/ 306 h 386"/>
                    <a:gd name="T8" fmla="*/ 48 w 92"/>
                    <a:gd name="T9" fmla="*/ 129 h 386"/>
                    <a:gd name="T10" fmla="*/ 37 w 92"/>
                    <a:gd name="T11" fmla="*/ 73 h 386"/>
                    <a:gd name="T12" fmla="*/ 29 w 92"/>
                    <a:gd name="T13" fmla="*/ 37 h 386"/>
                    <a:gd name="T14" fmla="*/ 23 w 92"/>
                    <a:gd name="T15" fmla="*/ 18 h 386"/>
                    <a:gd name="T16" fmla="*/ 15 w 92"/>
                    <a:gd name="T17" fmla="*/ 5 h 386"/>
                    <a:gd name="T18" fmla="*/ 8 w 92"/>
                    <a:gd name="T19" fmla="*/ 0 h 386"/>
                    <a:gd name="T20" fmla="*/ 2 w 92"/>
                    <a:gd name="T21" fmla="*/ 3 h 386"/>
                    <a:gd name="T22" fmla="*/ 0 w 92"/>
                    <a:gd name="T23" fmla="*/ 2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86">
                      <a:moveTo>
                        <a:pt x="91" y="385"/>
                      </a:moveTo>
                      <a:lnTo>
                        <a:pt x="77" y="347"/>
                      </a:lnTo>
                      <a:lnTo>
                        <a:pt x="72" y="325"/>
                      </a:lnTo>
                      <a:lnTo>
                        <a:pt x="69" y="306"/>
                      </a:lnTo>
                      <a:lnTo>
                        <a:pt x="48" y="129"/>
                      </a:lnTo>
                      <a:lnTo>
                        <a:pt x="37" y="73"/>
                      </a:lnTo>
                      <a:lnTo>
                        <a:pt x="29" y="37"/>
                      </a:lnTo>
                      <a:lnTo>
                        <a:pt x="23" y="18"/>
                      </a:lnTo>
                      <a:lnTo>
                        <a:pt x="15" y="5"/>
                      </a:lnTo>
                      <a:lnTo>
                        <a:pt x="8" y="0"/>
                      </a:lnTo>
                      <a:lnTo>
                        <a:pt x="2" y="3"/>
                      </a:lnTo>
                      <a:lnTo>
                        <a:pt x="0" y="2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 name="Freeform 13"/>
                <p:cNvSpPr>
                  <a:spLocks/>
                </p:cNvSpPr>
                <p:nvPr/>
              </p:nvSpPr>
              <p:spPr bwMode="ltGray">
                <a:xfrm>
                  <a:off x="215" y="2703"/>
                  <a:ext cx="130" cy="1413"/>
                </a:xfrm>
                <a:custGeom>
                  <a:avLst/>
                  <a:gdLst>
                    <a:gd name="T0" fmla="*/ 0 w 130"/>
                    <a:gd name="T1" fmla="*/ 1412 h 1413"/>
                    <a:gd name="T2" fmla="*/ 45 w 130"/>
                    <a:gd name="T3" fmla="*/ 888 h 1413"/>
                    <a:gd name="T4" fmla="*/ 50 w 130"/>
                    <a:gd name="T5" fmla="*/ 804 h 1413"/>
                    <a:gd name="T6" fmla="*/ 62 w 130"/>
                    <a:gd name="T7" fmla="*/ 668 h 1413"/>
                    <a:gd name="T8" fmla="*/ 73 w 130"/>
                    <a:gd name="T9" fmla="*/ 526 h 1413"/>
                    <a:gd name="T10" fmla="*/ 79 w 130"/>
                    <a:gd name="T11" fmla="*/ 450 h 1413"/>
                    <a:gd name="T12" fmla="*/ 82 w 130"/>
                    <a:gd name="T13" fmla="*/ 368 h 1413"/>
                    <a:gd name="T14" fmla="*/ 85 w 130"/>
                    <a:gd name="T15" fmla="*/ 291 h 1413"/>
                    <a:gd name="T16" fmla="*/ 93 w 130"/>
                    <a:gd name="T17" fmla="*/ 202 h 1413"/>
                    <a:gd name="T18" fmla="*/ 100 w 130"/>
                    <a:gd name="T19" fmla="*/ 120 h 1413"/>
                    <a:gd name="T20" fmla="*/ 110 w 130"/>
                    <a:gd name="T21" fmla="*/ 48 h 1413"/>
                    <a:gd name="T22" fmla="*/ 117 w 130"/>
                    <a:gd name="T23" fmla="*/ 3 h 1413"/>
                    <a:gd name="T24" fmla="*/ 122 w 130"/>
                    <a:gd name="T25" fmla="*/ 0 h 1413"/>
                    <a:gd name="T26" fmla="*/ 126 w 130"/>
                    <a:gd name="T27" fmla="*/ 23 h 1413"/>
                    <a:gd name="T28" fmla="*/ 129 w 130"/>
                    <a:gd name="T29" fmla="*/ 10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413">
                      <a:moveTo>
                        <a:pt x="0" y="1412"/>
                      </a:moveTo>
                      <a:lnTo>
                        <a:pt x="45" y="888"/>
                      </a:lnTo>
                      <a:lnTo>
                        <a:pt x="50" y="804"/>
                      </a:lnTo>
                      <a:lnTo>
                        <a:pt x="62" y="668"/>
                      </a:lnTo>
                      <a:lnTo>
                        <a:pt x="73" y="526"/>
                      </a:lnTo>
                      <a:lnTo>
                        <a:pt x="79" y="450"/>
                      </a:lnTo>
                      <a:lnTo>
                        <a:pt x="82" y="368"/>
                      </a:lnTo>
                      <a:lnTo>
                        <a:pt x="85" y="291"/>
                      </a:lnTo>
                      <a:lnTo>
                        <a:pt x="93" y="202"/>
                      </a:lnTo>
                      <a:lnTo>
                        <a:pt x="100" y="120"/>
                      </a:lnTo>
                      <a:lnTo>
                        <a:pt x="110" y="48"/>
                      </a:lnTo>
                      <a:lnTo>
                        <a:pt x="117" y="3"/>
                      </a:lnTo>
                      <a:lnTo>
                        <a:pt x="122" y="0"/>
                      </a:lnTo>
                      <a:lnTo>
                        <a:pt x="126" y="23"/>
                      </a:lnTo>
                      <a:lnTo>
                        <a:pt x="129" y="102"/>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 name="Freeform 14"/>
                <p:cNvSpPr>
                  <a:spLocks/>
                </p:cNvSpPr>
                <p:nvPr/>
              </p:nvSpPr>
              <p:spPr bwMode="ltGray">
                <a:xfrm>
                  <a:off x="237" y="3336"/>
                  <a:ext cx="106" cy="522"/>
                </a:xfrm>
                <a:custGeom>
                  <a:avLst/>
                  <a:gdLst>
                    <a:gd name="T0" fmla="*/ 0 w 106"/>
                    <a:gd name="T1" fmla="*/ 521 h 522"/>
                    <a:gd name="T2" fmla="*/ 20 w 106"/>
                    <a:gd name="T3" fmla="*/ 408 h 522"/>
                    <a:gd name="T4" fmla="*/ 32 w 106"/>
                    <a:gd name="T5" fmla="*/ 278 h 522"/>
                    <a:gd name="T6" fmla="*/ 38 w 106"/>
                    <a:gd name="T7" fmla="*/ 220 h 522"/>
                    <a:gd name="T8" fmla="*/ 47 w 106"/>
                    <a:gd name="T9" fmla="*/ 153 h 522"/>
                    <a:gd name="T10" fmla="*/ 59 w 106"/>
                    <a:gd name="T11" fmla="*/ 84 h 522"/>
                    <a:gd name="T12" fmla="*/ 69 w 106"/>
                    <a:gd name="T13" fmla="*/ 40 h 522"/>
                    <a:gd name="T14" fmla="*/ 75 w 106"/>
                    <a:gd name="T15" fmla="*/ 19 h 522"/>
                    <a:gd name="T16" fmla="*/ 84 w 106"/>
                    <a:gd name="T17" fmla="*/ 3 h 522"/>
                    <a:gd name="T18" fmla="*/ 96 w 106"/>
                    <a:gd name="T19" fmla="*/ 0 h 522"/>
                    <a:gd name="T20" fmla="*/ 101 w 106"/>
                    <a:gd name="T21" fmla="*/ 11 h 522"/>
                    <a:gd name="T22" fmla="*/ 105 w 106"/>
                    <a:gd name="T23" fmla="*/ 46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6" h="522">
                      <a:moveTo>
                        <a:pt x="0" y="521"/>
                      </a:moveTo>
                      <a:lnTo>
                        <a:pt x="20" y="408"/>
                      </a:lnTo>
                      <a:lnTo>
                        <a:pt x="32" y="278"/>
                      </a:lnTo>
                      <a:lnTo>
                        <a:pt x="38" y="220"/>
                      </a:lnTo>
                      <a:lnTo>
                        <a:pt x="47" y="153"/>
                      </a:lnTo>
                      <a:lnTo>
                        <a:pt x="59" y="84"/>
                      </a:lnTo>
                      <a:lnTo>
                        <a:pt x="69" y="40"/>
                      </a:lnTo>
                      <a:lnTo>
                        <a:pt x="75" y="19"/>
                      </a:lnTo>
                      <a:lnTo>
                        <a:pt x="84" y="3"/>
                      </a:lnTo>
                      <a:lnTo>
                        <a:pt x="96" y="0"/>
                      </a:lnTo>
                      <a:lnTo>
                        <a:pt x="101" y="11"/>
                      </a:lnTo>
                      <a:lnTo>
                        <a:pt x="105" y="4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5" name="Freeform 15"/>
                <p:cNvSpPr>
                  <a:spLocks/>
                </p:cNvSpPr>
                <p:nvPr/>
              </p:nvSpPr>
              <p:spPr bwMode="ltGray">
                <a:xfrm>
                  <a:off x="194" y="3521"/>
                  <a:ext cx="48" cy="255"/>
                </a:xfrm>
                <a:custGeom>
                  <a:avLst/>
                  <a:gdLst>
                    <a:gd name="T0" fmla="*/ 0 w 48"/>
                    <a:gd name="T1" fmla="*/ 0 h 255"/>
                    <a:gd name="T2" fmla="*/ 7 w 48"/>
                    <a:gd name="T3" fmla="*/ 16 h 255"/>
                    <a:gd name="T4" fmla="*/ 18 w 48"/>
                    <a:gd name="T5" fmla="*/ 34 h 255"/>
                    <a:gd name="T6" fmla="*/ 26 w 48"/>
                    <a:gd name="T7" fmla="*/ 70 h 255"/>
                    <a:gd name="T8" fmla="*/ 33 w 48"/>
                    <a:gd name="T9" fmla="*/ 101 h 255"/>
                    <a:gd name="T10" fmla="*/ 40 w 48"/>
                    <a:gd name="T11" fmla="*/ 132 h 255"/>
                    <a:gd name="T12" fmla="*/ 43 w 48"/>
                    <a:gd name="T13" fmla="*/ 158 h 255"/>
                    <a:gd name="T14" fmla="*/ 45 w 48"/>
                    <a:gd name="T15" fmla="*/ 184 h 255"/>
                    <a:gd name="T16" fmla="*/ 47 w 48"/>
                    <a:gd name="T17" fmla="*/ 219 h 255"/>
                    <a:gd name="T18" fmla="*/ 47 w 48"/>
                    <a:gd name="T19" fmla="*/ 25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55">
                      <a:moveTo>
                        <a:pt x="0" y="0"/>
                      </a:moveTo>
                      <a:lnTo>
                        <a:pt x="7" y="16"/>
                      </a:lnTo>
                      <a:lnTo>
                        <a:pt x="18" y="34"/>
                      </a:lnTo>
                      <a:lnTo>
                        <a:pt x="26" y="70"/>
                      </a:lnTo>
                      <a:lnTo>
                        <a:pt x="33" y="101"/>
                      </a:lnTo>
                      <a:lnTo>
                        <a:pt x="40" y="132"/>
                      </a:lnTo>
                      <a:lnTo>
                        <a:pt x="43" y="158"/>
                      </a:lnTo>
                      <a:lnTo>
                        <a:pt x="45" y="184"/>
                      </a:lnTo>
                      <a:lnTo>
                        <a:pt x="47" y="219"/>
                      </a:lnTo>
                      <a:lnTo>
                        <a:pt x="47" y="254"/>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1" name="Freeform 17"/>
              <p:cNvSpPr>
                <a:spLocks/>
              </p:cNvSpPr>
              <p:nvPr/>
            </p:nvSpPr>
            <p:spPr bwMode="ltGray">
              <a:xfrm>
                <a:off x="782" y="4015"/>
                <a:ext cx="164" cy="130"/>
              </a:xfrm>
              <a:custGeom>
                <a:avLst/>
                <a:gdLst>
                  <a:gd name="T0" fmla="*/ 163 w 164"/>
                  <a:gd name="T1" fmla="*/ 129 h 130"/>
                  <a:gd name="T2" fmla="*/ 138 w 164"/>
                  <a:gd name="T3" fmla="*/ 116 h 130"/>
                  <a:gd name="T4" fmla="*/ 129 w 164"/>
                  <a:gd name="T5" fmla="*/ 109 h 130"/>
                  <a:gd name="T6" fmla="*/ 123 w 164"/>
                  <a:gd name="T7" fmla="*/ 103 h 130"/>
                  <a:gd name="T8" fmla="*/ 86 w 164"/>
                  <a:gd name="T9" fmla="*/ 43 h 130"/>
                  <a:gd name="T10" fmla="*/ 67 w 164"/>
                  <a:gd name="T11" fmla="*/ 24 h 130"/>
                  <a:gd name="T12" fmla="*/ 52 w 164"/>
                  <a:gd name="T13" fmla="*/ 12 h 130"/>
                  <a:gd name="T14" fmla="*/ 41 w 164"/>
                  <a:gd name="T15" fmla="*/ 6 h 130"/>
                  <a:gd name="T16" fmla="*/ 27 w 164"/>
                  <a:gd name="T17" fmla="*/ 2 h 130"/>
                  <a:gd name="T18" fmla="*/ 14 w 164"/>
                  <a:gd name="T19" fmla="*/ 0 h 130"/>
                  <a:gd name="T20" fmla="*/ 5 w 164"/>
                  <a:gd name="T21" fmla="*/ 0 h 130"/>
                  <a:gd name="T22" fmla="*/ 0 w 164"/>
                  <a:gd name="T23" fmla="*/ 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0">
                    <a:moveTo>
                      <a:pt x="163" y="129"/>
                    </a:moveTo>
                    <a:lnTo>
                      <a:pt x="138" y="116"/>
                    </a:lnTo>
                    <a:lnTo>
                      <a:pt x="129" y="109"/>
                    </a:lnTo>
                    <a:lnTo>
                      <a:pt x="123" y="103"/>
                    </a:lnTo>
                    <a:lnTo>
                      <a:pt x="86" y="43"/>
                    </a:lnTo>
                    <a:lnTo>
                      <a:pt x="67" y="24"/>
                    </a:lnTo>
                    <a:lnTo>
                      <a:pt x="52" y="12"/>
                    </a:lnTo>
                    <a:lnTo>
                      <a:pt x="41" y="6"/>
                    </a:lnTo>
                    <a:lnTo>
                      <a:pt x="27" y="2"/>
                    </a:lnTo>
                    <a:lnTo>
                      <a:pt x="14" y="0"/>
                    </a:lnTo>
                    <a:lnTo>
                      <a:pt x="5" y="0"/>
                    </a:lnTo>
                    <a:lnTo>
                      <a:pt x="0" y="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 name="Freeform 18"/>
              <p:cNvSpPr>
                <a:spLocks/>
              </p:cNvSpPr>
              <p:nvPr/>
            </p:nvSpPr>
            <p:spPr bwMode="ltGray">
              <a:xfrm>
                <a:off x="1275" y="3966"/>
                <a:ext cx="218" cy="140"/>
              </a:xfrm>
              <a:custGeom>
                <a:avLst/>
                <a:gdLst>
                  <a:gd name="T0" fmla="*/ 0 w 218"/>
                  <a:gd name="T1" fmla="*/ 139 h 140"/>
                  <a:gd name="T2" fmla="*/ 32 w 218"/>
                  <a:gd name="T3" fmla="*/ 108 h 140"/>
                  <a:gd name="T4" fmla="*/ 59 w 218"/>
                  <a:gd name="T5" fmla="*/ 73 h 140"/>
                  <a:gd name="T6" fmla="*/ 73 w 218"/>
                  <a:gd name="T7" fmla="*/ 58 h 140"/>
                  <a:gd name="T8" fmla="*/ 93 w 218"/>
                  <a:gd name="T9" fmla="*/ 41 h 140"/>
                  <a:gd name="T10" fmla="*/ 119 w 218"/>
                  <a:gd name="T11" fmla="*/ 23 h 140"/>
                  <a:gd name="T12" fmla="*/ 139 w 218"/>
                  <a:gd name="T13" fmla="*/ 11 h 140"/>
                  <a:gd name="T14" fmla="*/ 153 w 218"/>
                  <a:gd name="T15" fmla="*/ 5 h 140"/>
                  <a:gd name="T16" fmla="*/ 173 w 218"/>
                  <a:gd name="T17" fmla="*/ 1 h 140"/>
                  <a:gd name="T18" fmla="*/ 196 w 218"/>
                  <a:gd name="T19" fmla="*/ 0 h 140"/>
                  <a:gd name="T20" fmla="*/ 206 w 218"/>
                  <a:gd name="T21" fmla="*/ 3 h 140"/>
                  <a:gd name="T22" fmla="*/ 217 w 218"/>
                  <a:gd name="T23" fmla="*/ 1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8" h="140">
                    <a:moveTo>
                      <a:pt x="0" y="139"/>
                    </a:moveTo>
                    <a:lnTo>
                      <a:pt x="32" y="108"/>
                    </a:lnTo>
                    <a:lnTo>
                      <a:pt x="59" y="73"/>
                    </a:lnTo>
                    <a:lnTo>
                      <a:pt x="73" y="58"/>
                    </a:lnTo>
                    <a:lnTo>
                      <a:pt x="93" y="41"/>
                    </a:lnTo>
                    <a:lnTo>
                      <a:pt x="119" y="23"/>
                    </a:lnTo>
                    <a:lnTo>
                      <a:pt x="139" y="11"/>
                    </a:lnTo>
                    <a:lnTo>
                      <a:pt x="153" y="5"/>
                    </a:lnTo>
                    <a:lnTo>
                      <a:pt x="173" y="1"/>
                    </a:lnTo>
                    <a:lnTo>
                      <a:pt x="196" y="0"/>
                    </a:lnTo>
                    <a:lnTo>
                      <a:pt x="206" y="3"/>
                    </a:lnTo>
                    <a:lnTo>
                      <a:pt x="217"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 name="Freeform 19"/>
              <p:cNvSpPr>
                <a:spLocks/>
              </p:cNvSpPr>
              <p:nvPr/>
            </p:nvSpPr>
            <p:spPr bwMode="ltGray">
              <a:xfrm>
                <a:off x="1268" y="3802"/>
                <a:ext cx="150" cy="345"/>
              </a:xfrm>
              <a:custGeom>
                <a:avLst/>
                <a:gdLst>
                  <a:gd name="T0" fmla="*/ 0 w 150"/>
                  <a:gd name="T1" fmla="*/ 344 h 345"/>
                  <a:gd name="T2" fmla="*/ 0 w 150"/>
                  <a:gd name="T3" fmla="*/ 311 h 345"/>
                  <a:gd name="T4" fmla="*/ 0 w 150"/>
                  <a:gd name="T5" fmla="*/ 287 h 345"/>
                  <a:gd name="T6" fmla="*/ 3 w 150"/>
                  <a:gd name="T7" fmla="*/ 270 h 345"/>
                  <a:gd name="T8" fmla="*/ 5 w 150"/>
                  <a:gd name="T9" fmla="*/ 249 h 345"/>
                  <a:gd name="T10" fmla="*/ 5 w 150"/>
                  <a:gd name="T11" fmla="*/ 228 h 345"/>
                  <a:gd name="T12" fmla="*/ 5 w 150"/>
                  <a:gd name="T13" fmla="*/ 211 h 345"/>
                  <a:gd name="T14" fmla="*/ 10 w 150"/>
                  <a:gd name="T15" fmla="*/ 194 h 345"/>
                  <a:gd name="T16" fmla="*/ 14 w 150"/>
                  <a:gd name="T17" fmla="*/ 165 h 345"/>
                  <a:gd name="T18" fmla="*/ 22 w 150"/>
                  <a:gd name="T19" fmla="*/ 134 h 345"/>
                  <a:gd name="T20" fmla="*/ 31 w 150"/>
                  <a:gd name="T21" fmla="*/ 102 h 345"/>
                  <a:gd name="T22" fmla="*/ 38 w 150"/>
                  <a:gd name="T23" fmla="*/ 68 h 345"/>
                  <a:gd name="T24" fmla="*/ 45 w 150"/>
                  <a:gd name="T25" fmla="*/ 48 h 345"/>
                  <a:gd name="T26" fmla="*/ 50 w 150"/>
                  <a:gd name="T27" fmla="*/ 40 h 345"/>
                  <a:gd name="T28" fmla="*/ 64 w 150"/>
                  <a:gd name="T29" fmla="*/ 27 h 345"/>
                  <a:gd name="T30" fmla="*/ 77 w 150"/>
                  <a:gd name="T31" fmla="*/ 16 h 345"/>
                  <a:gd name="T32" fmla="*/ 91 w 150"/>
                  <a:gd name="T33" fmla="*/ 8 h 345"/>
                  <a:gd name="T34" fmla="*/ 106 w 150"/>
                  <a:gd name="T35" fmla="*/ 2 h 345"/>
                  <a:gd name="T36" fmla="*/ 117 w 150"/>
                  <a:gd name="T37" fmla="*/ 0 h 345"/>
                  <a:gd name="T38" fmla="*/ 131 w 150"/>
                  <a:gd name="T39" fmla="*/ 0 h 345"/>
                  <a:gd name="T40" fmla="*/ 143 w 150"/>
                  <a:gd name="T41" fmla="*/ 2 h 345"/>
                  <a:gd name="T42" fmla="*/ 149 w 150"/>
                  <a:gd name="T43" fmla="*/ 5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0" h="345">
                    <a:moveTo>
                      <a:pt x="0" y="344"/>
                    </a:moveTo>
                    <a:lnTo>
                      <a:pt x="0" y="311"/>
                    </a:lnTo>
                    <a:lnTo>
                      <a:pt x="0" y="287"/>
                    </a:lnTo>
                    <a:lnTo>
                      <a:pt x="3" y="270"/>
                    </a:lnTo>
                    <a:lnTo>
                      <a:pt x="5" y="249"/>
                    </a:lnTo>
                    <a:lnTo>
                      <a:pt x="5" y="228"/>
                    </a:lnTo>
                    <a:lnTo>
                      <a:pt x="5" y="211"/>
                    </a:lnTo>
                    <a:lnTo>
                      <a:pt x="10" y="194"/>
                    </a:lnTo>
                    <a:lnTo>
                      <a:pt x="14" y="165"/>
                    </a:lnTo>
                    <a:lnTo>
                      <a:pt x="22" y="134"/>
                    </a:lnTo>
                    <a:lnTo>
                      <a:pt x="31" y="102"/>
                    </a:lnTo>
                    <a:lnTo>
                      <a:pt x="38" y="68"/>
                    </a:lnTo>
                    <a:lnTo>
                      <a:pt x="45" y="48"/>
                    </a:lnTo>
                    <a:lnTo>
                      <a:pt x="50" y="40"/>
                    </a:lnTo>
                    <a:lnTo>
                      <a:pt x="64" y="27"/>
                    </a:lnTo>
                    <a:lnTo>
                      <a:pt x="77" y="16"/>
                    </a:lnTo>
                    <a:lnTo>
                      <a:pt x="91" y="8"/>
                    </a:lnTo>
                    <a:lnTo>
                      <a:pt x="106" y="2"/>
                    </a:lnTo>
                    <a:lnTo>
                      <a:pt x="117" y="0"/>
                    </a:lnTo>
                    <a:lnTo>
                      <a:pt x="131" y="0"/>
                    </a:lnTo>
                    <a:lnTo>
                      <a:pt x="143" y="2"/>
                    </a:lnTo>
                    <a:lnTo>
                      <a:pt x="149" y="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 name="Freeform 20"/>
              <p:cNvSpPr>
                <a:spLocks/>
              </p:cNvSpPr>
              <p:nvPr/>
            </p:nvSpPr>
            <p:spPr bwMode="ltGray">
              <a:xfrm>
                <a:off x="707" y="3886"/>
                <a:ext cx="261" cy="312"/>
              </a:xfrm>
              <a:custGeom>
                <a:avLst/>
                <a:gdLst>
                  <a:gd name="T0" fmla="*/ 260 w 261"/>
                  <a:gd name="T1" fmla="*/ 311 h 312"/>
                  <a:gd name="T2" fmla="*/ 252 w 261"/>
                  <a:gd name="T3" fmla="*/ 286 h 312"/>
                  <a:gd name="T4" fmla="*/ 171 w 261"/>
                  <a:gd name="T5" fmla="*/ 117 h 312"/>
                  <a:gd name="T6" fmla="*/ 134 w 261"/>
                  <a:gd name="T7" fmla="*/ 65 h 312"/>
                  <a:gd name="T8" fmla="*/ 124 w 261"/>
                  <a:gd name="T9" fmla="*/ 48 h 312"/>
                  <a:gd name="T10" fmla="*/ 109 w 261"/>
                  <a:gd name="T11" fmla="*/ 28 h 312"/>
                  <a:gd name="T12" fmla="*/ 94 w 261"/>
                  <a:gd name="T13" fmla="*/ 13 h 312"/>
                  <a:gd name="T14" fmla="*/ 78 w 261"/>
                  <a:gd name="T15" fmla="*/ 5 h 312"/>
                  <a:gd name="T16" fmla="*/ 59 w 261"/>
                  <a:gd name="T17" fmla="*/ 0 h 312"/>
                  <a:gd name="T18" fmla="*/ 40 w 261"/>
                  <a:gd name="T19" fmla="*/ 0 h 312"/>
                  <a:gd name="T20" fmla="*/ 27 w 261"/>
                  <a:gd name="T21" fmla="*/ 5 h 312"/>
                  <a:gd name="T22" fmla="*/ 0 w 261"/>
                  <a:gd name="T23" fmla="*/ 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1" h="312">
                    <a:moveTo>
                      <a:pt x="260" y="311"/>
                    </a:moveTo>
                    <a:lnTo>
                      <a:pt x="252" y="286"/>
                    </a:lnTo>
                    <a:lnTo>
                      <a:pt x="171" y="117"/>
                    </a:lnTo>
                    <a:lnTo>
                      <a:pt x="134" y="65"/>
                    </a:lnTo>
                    <a:lnTo>
                      <a:pt x="124" y="48"/>
                    </a:lnTo>
                    <a:lnTo>
                      <a:pt x="109" y="28"/>
                    </a:lnTo>
                    <a:lnTo>
                      <a:pt x="94" y="13"/>
                    </a:lnTo>
                    <a:lnTo>
                      <a:pt x="78" y="5"/>
                    </a:lnTo>
                    <a:lnTo>
                      <a:pt x="59" y="0"/>
                    </a:lnTo>
                    <a:lnTo>
                      <a:pt x="40" y="0"/>
                    </a:lnTo>
                    <a:lnTo>
                      <a:pt x="27" y="5"/>
                    </a:lnTo>
                    <a:lnTo>
                      <a:pt x="0" y="3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 name="Freeform 21"/>
              <p:cNvSpPr>
                <a:spLocks/>
              </p:cNvSpPr>
              <p:nvPr/>
            </p:nvSpPr>
            <p:spPr bwMode="ltGray">
              <a:xfrm>
                <a:off x="1026" y="3664"/>
                <a:ext cx="236" cy="479"/>
              </a:xfrm>
              <a:custGeom>
                <a:avLst/>
                <a:gdLst>
                  <a:gd name="T0" fmla="*/ 0 w 236"/>
                  <a:gd name="T1" fmla="*/ 478 h 479"/>
                  <a:gd name="T2" fmla="*/ 84 w 236"/>
                  <a:gd name="T3" fmla="*/ 300 h 479"/>
                  <a:gd name="T4" fmla="*/ 93 w 236"/>
                  <a:gd name="T5" fmla="*/ 272 h 479"/>
                  <a:gd name="T6" fmla="*/ 114 w 236"/>
                  <a:gd name="T7" fmla="*/ 226 h 479"/>
                  <a:gd name="T8" fmla="*/ 133 w 236"/>
                  <a:gd name="T9" fmla="*/ 178 h 479"/>
                  <a:gd name="T10" fmla="*/ 144 w 236"/>
                  <a:gd name="T11" fmla="*/ 152 h 479"/>
                  <a:gd name="T12" fmla="*/ 149 w 236"/>
                  <a:gd name="T13" fmla="*/ 124 h 479"/>
                  <a:gd name="T14" fmla="*/ 157 w 236"/>
                  <a:gd name="T15" fmla="*/ 98 h 479"/>
                  <a:gd name="T16" fmla="*/ 169 w 236"/>
                  <a:gd name="T17" fmla="*/ 68 h 479"/>
                  <a:gd name="T18" fmla="*/ 183 w 236"/>
                  <a:gd name="T19" fmla="*/ 40 h 479"/>
                  <a:gd name="T20" fmla="*/ 200 w 236"/>
                  <a:gd name="T21" fmla="*/ 16 h 479"/>
                  <a:gd name="T22" fmla="*/ 214 w 236"/>
                  <a:gd name="T23" fmla="*/ 1 h 479"/>
                  <a:gd name="T24" fmla="*/ 222 w 236"/>
                  <a:gd name="T25" fmla="*/ 0 h 479"/>
                  <a:gd name="T26" fmla="*/ 230 w 236"/>
                  <a:gd name="T27" fmla="*/ 8 h 479"/>
                  <a:gd name="T28" fmla="*/ 235 w 236"/>
                  <a:gd name="T29" fmla="*/ 34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79">
                    <a:moveTo>
                      <a:pt x="0" y="478"/>
                    </a:moveTo>
                    <a:lnTo>
                      <a:pt x="84" y="300"/>
                    </a:lnTo>
                    <a:lnTo>
                      <a:pt x="93" y="272"/>
                    </a:lnTo>
                    <a:lnTo>
                      <a:pt x="114" y="226"/>
                    </a:lnTo>
                    <a:lnTo>
                      <a:pt x="133" y="178"/>
                    </a:lnTo>
                    <a:lnTo>
                      <a:pt x="144" y="152"/>
                    </a:lnTo>
                    <a:lnTo>
                      <a:pt x="149" y="124"/>
                    </a:lnTo>
                    <a:lnTo>
                      <a:pt x="157" y="98"/>
                    </a:lnTo>
                    <a:lnTo>
                      <a:pt x="169" y="68"/>
                    </a:lnTo>
                    <a:lnTo>
                      <a:pt x="183" y="40"/>
                    </a:lnTo>
                    <a:lnTo>
                      <a:pt x="200" y="16"/>
                    </a:lnTo>
                    <a:lnTo>
                      <a:pt x="214" y="1"/>
                    </a:lnTo>
                    <a:lnTo>
                      <a:pt x="222" y="0"/>
                    </a:lnTo>
                    <a:lnTo>
                      <a:pt x="230" y="8"/>
                    </a:lnTo>
                    <a:lnTo>
                      <a:pt x="235" y="3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 name="Freeform 22"/>
              <p:cNvSpPr>
                <a:spLocks/>
              </p:cNvSpPr>
              <p:nvPr/>
            </p:nvSpPr>
            <p:spPr bwMode="ltGray">
              <a:xfrm>
                <a:off x="1067" y="3877"/>
                <a:ext cx="189" cy="178"/>
              </a:xfrm>
              <a:custGeom>
                <a:avLst/>
                <a:gdLst>
                  <a:gd name="T0" fmla="*/ 0 w 189"/>
                  <a:gd name="T1" fmla="*/ 177 h 178"/>
                  <a:gd name="T2" fmla="*/ 35 w 189"/>
                  <a:gd name="T3" fmla="*/ 138 h 178"/>
                  <a:gd name="T4" fmla="*/ 57 w 189"/>
                  <a:gd name="T5" fmla="*/ 94 h 178"/>
                  <a:gd name="T6" fmla="*/ 70 w 189"/>
                  <a:gd name="T7" fmla="*/ 74 h 178"/>
                  <a:gd name="T8" fmla="*/ 86 w 189"/>
                  <a:gd name="T9" fmla="*/ 51 h 178"/>
                  <a:gd name="T10" fmla="*/ 107 w 189"/>
                  <a:gd name="T11" fmla="*/ 28 h 178"/>
                  <a:gd name="T12" fmla="*/ 123 w 189"/>
                  <a:gd name="T13" fmla="*/ 13 h 178"/>
                  <a:gd name="T14" fmla="*/ 136 w 189"/>
                  <a:gd name="T15" fmla="*/ 6 h 178"/>
                  <a:gd name="T16" fmla="*/ 152 w 189"/>
                  <a:gd name="T17" fmla="*/ 1 h 178"/>
                  <a:gd name="T18" fmla="*/ 171 w 189"/>
                  <a:gd name="T19" fmla="*/ 0 h 178"/>
                  <a:gd name="T20" fmla="*/ 179 w 189"/>
                  <a:gd name="T21" fmla="*/ 3 h 178"/>
                  <a:gd name="T22" fmla="*/ 188 w 189"/>
                  <a:gd name="T23" fmla="*/ 1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78">
                    <a:moveTo>
                      <a:pt x="0" y="177"/>
                    </a:moveTo>
                    <a:lnTo>
                      <a:pt x="35" y="138"/>
                    </a:lnTo>
                    <a:lnTo>
                      <a:pt x="57" y="94"/>
                    </a:lnTo>
                    <a:lnTo>
                      <a:pt x="70" y="74"/>
                    </a:lnTo>
                    <a:lnTo>
                      <a:pt x="86" y="51"/>
                    </a:lnTo>
                    <a:lnTo>
                      <a:pt x="107" y="28"/>
                    </a:lnTo>
                    <a:lnTo>
                      <a:pt x="123" y="13"/>
                    </a:lnTo>
                    <a:lnTo>
                      <a:pt x="136" y="6"/>
                    </a:lnTo>
                    <a:lnTo>
                      <a:pt x="152" y="1"/>
                    </a:lnTo>
                    <a:lnTo>
                      <a:pt x="171" y="0"/>
                    </a:lnTo>
                    <a:lnTo>
                      <a:pt x="179" y="3"/>
                    </a:lnTo>
                    <a:lnTo>
                      <a:pt x="188" y="15"/>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 name="Freeform 23"/>
              <p:cNvSpPr>
                <a:spLocks/>
              </p:cNvSpPr>
              <p:nvPr/>
            </p:nvSpPr>
            <p:spPr bwMode="ltGray">
              <a:xfrm>
                <a:off x="988" y="3941"/>
                <a:ext cx="91" cy="87"/>
              </a:xfrm>
              <a:custGeom>
                <a:avLst/>
                <a:gdLst>
                  <a:gd name="T0" fmla="*/ 0 w 91"/>
                  <a:gd name="T1" fmla="*/ 0 h 87"/>
                  <a:gd name="T2" fmla="*/ 15 w 91"/>
                  <a:gd name="T3" fmla="*/ 5 h 87"/>
                  <a:gd name="T4" fmla="*/ 33 w 91"/>
                  <a:gd name="T5" fmla="*/ 11 h 87"/>
                  <a:gd name="T6" fmla="*/ 50 w 91"/>
                  <a:gd name="T7" fmla="*/ 23 h 87"/>
                  <a:gd name="T8" fmla="*/ 65 w 91"/>
                  <a:gd name="T9" fmla="*/ 33 h 87"/>
                  <a:gd name="T10" fmla="*/ 77 w 91"/>
                  <a:gd name="T11" fmla="*/ 44 h 87"/>
                  <a:gd name="T12" fmla="*/ 84 w 91"/>
                  <a:gd name="T13" fmla="*/ 53 h 87"/>
                  <a:gd name="T14" fmla="*/ 87 w 91"/>
                  <a:gd name="T15" fmla="*/ 62 h 87"/>
                  <a:gd name="T16" fmla="*/ 90 w 91"/>
                  <a:gd name="T17" fmla="*/ 74 h 87"/>
                  <a:gd name="T18" fmla="*/ 90 w 91"/>
                  <a:gd name="T19"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87">
                    <a:moveTo>
                      <a:pt x="0" y="0"/>
                    </a:moveTo>
                    <a:lnTo>
                      <a:pt x="15" y="5"/>
                    </a:lnTo>
                    <a:lnTo>
                      <a:pt x="33" y="11"/>
                    </a:lnTo>
                    <a:lnTo>
                      <a:pt x="50" y="23"/>
                    </a:lnTo>
                    <a:lnTo>
                      <a:pt x="65" y="33"/>
                    </a:lnTo>
                    <a:lnTo>
                      <a:pt x="77" y="44"/>
                    </a:lnTo>
                    <a:lnTo>
                      <a:pt x="84" y="53"/>
                    </a:lnTo>
                    <a:lnTo>
                      <a:pt x="87" y="62"/>
                    </a:lnTo>
                    <a:lnTo>
                      <a:pt x="90" y="74"/>
                    </a:lnTo>
                    <a:lnTo>
                      <a:pt x="90" y="86"/>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 name="Freeform 24"/>
              <p:cNvSpPr>
                <a:spLocks/>
              </p:cNvSpPr>
              <p:nvPr/>
            </p:nvSpPr>
            <p:spPr bwMode="ltGray">
              <a:xfrm>
                <a:off x="460" y="3189"/>
                <a:ext cx="227" cy="968"/>
              </a:xfrm>
              <a:custGeom>
                <a:avLst/>
                <a:gdLst>
                  <a:gd name="T0" fmla="*/ 0 w 227"/>
                  <a:gd name="T1" fmla="*/ 967 h 968"/>
                  <a:gd name="T2" fmla="*/ 80 w 227"/>
                  <a:gd name="T3" fmla="*/ 608 h 968"/>
                  <a:gd name="T4" fmla="*/ 89 w 227"/>
                  <a:gd name="T5" fmla="*/ 550 h 968"/>
                  <a:gd name="T6" fmla="*/ 109 w 227"/>
                  <a:gd name="T7" fmla="*/ 458 h 968"/>
                  <a:gd name="T8" fmla="*/ 128 w 227"/>
                  <a:gd name="T9" fmla="*/ 361 h 968"/>
                  <a:gd name="T10" fmla="*/ 138 w 227"/>
                  <a:gd name="T11" fmla="*/ 307 h 968"/>
                  <a:gd name="T12" fmla="*/ 143 w 227"/>
                  <a:gd name="T13" fmla="*/ 252 h 968"/>
                  <a:gd name="T14" fmla="*/ 151 w 227"/>
                  <a:gd name="T15" fmla="*/ 199 h 968"/>
                  <a:gd name="T16" fmla="*/ 163 w 227"/>
                  <a:gd name="T17" fmla="*/ 138 h 968"/>
                  <a:gd name="T18" fmla="*/ 175 w 227"/>
                  <a:gd name="T19" fmla="*/ 81 h 968"/>
                  <a:gd name="T20" fmla="*/ 192 w 227"/>
                  <a:gd name="T21" fmla="*/ 32 h 968"/>
                  <a:gd name="T22" fmla="*/ 206 w 227"/>
                  <a:gd name="T23" fmla="*/ 2 h 968"/>
                  <a:gd name="T24" fmla="*/ 214 w 227"/>
                  <a:gd name="T25" fmla="*/ 0 h 968"/>
                  <a:gd name="T26" fmla="*/ 221 w 227"/>
                  <a:gd name="T27" fmla="*/ 15 h 968"/>
                  <a:gd name="T28" fmla="*/ 226 w 227"/>
                  <a:gd name="T29" fmla="*/ 69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7" h="968">
                    <a:moveTo>
                      <a:pt x="0" y="967"/>
                    </a:moveTo>
                    <a:lnTo>
                      <a:pt x="80" y="608"/>
                    </a:lnTo>
                    <a:lnTo>
                      <a:pt x="89" y="550"/>
                    </a:lnTo>
                    <a:lnTo>
                      <a:pt x="109" y="458"/>
                    </a:lnTo>
                    <a:lnTo>
                      <a:pt x="128" y="361"/>
                    </a:lnTo>
                    <a:lnTo>
                      <a:pt x="138" y="307"/>
                    </a:lnTo>
                    <a:lnTo>
                      <a:pt x="143" y="252"/>
                    </a:lnTo>
                    <a:lnTo>
                      <a:pt x="151" y="199"/>
                    </a:lnTo>
                    <a:lnTo>
                      <a:pt x="163" y="138"/>
                    </a:lnTo>
                    <a:lnTo>
                      <a:pt x="175" y="81"/>
                    </a:lnTo>
                    <a:lnTo>
                      <a:pt x="192" y="32"/>
                    </a:lnTo>
                    <a:lnTo>
                      <a:pt x="206" y="2"/>
                    </a:lnTo>
                    <a:lnTo>
                      <a:pt x="214" y="0"/>
                    </a:lnTo>
                    <a:lnTo>
                      <a:pt x="221" y="15"/>
                    </a:lnTo>
                    <a:lnTo>
                      <a:pt x="226" y="6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 name="Freeform 25"/>
              <p:cNvSpPr>
                <a:spLocks/>
              </p:cNvSpPr>
              <p:nvPr/>
            </p:nvSpPr>
            <p:spPr bwMode="ltGray">
              <a:xfrm>
                <a:off x="501" y="3621"/>
                <a:ext cx="179" cy="360"/>
              </a:xfrm>
              <a:custGeom>
                <a:avLst/>
                <a:gdLst>
                  <a:gd name="T0" fmla="*/ 0 w 179"/>
                  <a:gd name="T1" fmla="*/ 359 h 360"/>
                  <a:gd name="T2" fmla="*/ 33 w 179"/>
                  <a:gd name="T3" fmla="*/ 281 h 360"/>
                  <a:gd name="T4" fmla="*/ 54 w 179"/>
                  <a:gd name="T5" fmla="*/ 191 h 360"/>
                  <a:gd name="T6" fmla="*/ 65 w 179"/>
                  <a:gd name="T7" fmla="*/ 151 h 360"/>
                  <a:gd name="T8" fmla="*/ 81 w 179"/>
                  <a:gd name="T9" fmla="*/ 105 h 360"/>
                  <a:gd name="T10" fmla="*/ 101 w 179"/>
                  <a:gd name="T11" fmla="*/ 57 h 360"/>
                  <a:gd name="T12" fmla="*/ 117 w 179"/>
                  <a:gd name="T13" fmla="*/ 28 h 360"/>
                  <a:gd name="T14" fmla="*/ 128 w 179"/>
                  <a:gd name="T15" fmla="*/ 13 h 360"/>
                  <a:gd name="T16" fmla="*/ 144 w 179"/>
                  <a:gd name="T17" fmla="*/ 2 h 360"/>
                  <a:gd name="T18" fmla="*/ 162 w 179"/>
                  <a:gd name="T19" fmla="*/ 0 h 360"/>
                  <a:gd name="T20" fmla="*/ 169 w 179"/>
                  <a:gd name="T21" fmla="*/ 8 h 360"/>
                  <a:gd name="T22" fmla="*/ 178 w 179"/>
                  <a:gd name="T23" fmla="*/ 3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9" h="360">
                    <a:moveTo>
                      <a:pt x="0" y="359"/>
                    </a:moveTo>
                    <a:lnTo>
                      <a:pt x="33" y="281"/>
                    </a:lnTo>
                    <a:lnTo>
                      <a:pt x="54" y="191"/>
                    </a:lnTo>
                    <a:lnTo>
                      <a:pt x="65" y="151"/>
                    </a:lnTo>
                    <a:lnTo>
                      <a:pt x="81" y="105"/>
                    </a:lnTo>
                    <a:lnTo>
                      <a:pt x="101" y="57"/>
                    </a:lnTo>
                    <a:lnTo>
                      <a:pt x="117" y="28"/>
                    </a:lnTo>
                    <a:lnTo>
                      <a:pt x="128" y="13"/>
                    </a:lnTo>
                    <a:lnTo>
                      <a:pt x="144" y="2"/>
                    </a:lnTo>
                    <a:lnTo>
                      <a:pt x="162" y="0"/>
                    </a:lnTo>
                    <a:lnTo>
                      <a:pt x="169" y="8"/>
                    </a:lnTo>
                    <a:lnTo>
                      <a:pt x="178" y="31"/>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 name="Freeform 26"/>
              <p:cNvSpPr>
                <a:spLocks/>
              </p:cNvSpPr>
              <p:nvPr/>
            </p:nvSpPr>
            <p:spPr bwMode="ltGray">
              <a:xfrm>
                <a:off x="425" y="3751"/>
                <a:ext cx="88" cy="174"/>
              </a:xfrm>
              <a:custGeom>
                <a:avLst/>
                <a:gdLst>
                  <a:gd name="T0" fmla="*/ 0 w 88"/>
                  <a:gd name="T1" fmla="*/ 0 h 174"/>
                  <a:gd name="T2" fmla="*/ 14 w 88"/>
                  <a:gd name="T3" fmla="*/ 10 h 174"/>
                  <a:gd name="T4" fmla="*/ 32 w 88"/>
                  <a:gd name="T5" fmla="*/ 24 h 174"/>
                  <a:gd name="T6" fmla="*/ 48 w 88"/>
                  <a:gd name="T7" fmla="*/ 47 h 174"/>
                  <a:gd name="T8" fmla="*/ 62 w 88"/>
                  <a:gd name="T9" fmla="*/ 68 h 174"/>
                  <a:gd name="T10" fmla="*/ 75 w 88"/>
                  <a:gd name="T11" fmla="*/ 90 h 174"/>
                  <a:gd name="T12" fmla="*/ 81 w 88"/>
                  <a:gd name="T13" fmla="*/ 108 h 174"/>
                  <a:gd name="T14" fmla="*/ 84 w 88"/>
                  <a:gd name="T15" fmla="*/ 125 h 174"/>
                  <a:gd name="T16" fmla="*/ 87 w 88"/>
                  <a:gd name="T17" fmla="*/ 148 h 174"/>
                  <a:gd name="T18" fmla="*/ 87 w 88"/>
                  <a:gd name="T19"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174">
                    <a:moveTo>
                      <a:pt x="0" y="0"/>
                    </a:moveTo>
                    <a:lnTo>
                      <a:pt x="14" y="10"/>
                    </a:lnTo>
                    <a:lnTo>
                      <a:pt x="32" y="24"/>
                    </a:lnTo>
                    <a:lnTo>
                      <a:pt x="48" y="47"/>
                    </a:lnTo>
                    <a:lnTo>
                      <a:pt x="62" y="68"/>
                    </a:lnTo>
                    <a:lnTo>
                      <a:pt x="75" y="90"/>
                    </a:lnTo>
                    <a:lnTo>
                      <a:pt x="81" y="108"/>
                    </a:lnTo>
                    <a:lnTo>
                      <a:pt x="84" y="125"/>
                    </a:lnTo>
                    <a:lnTo>
                      <a:pt x="87" y="148"/>
                    </a:lnTo>
                    <a:lnTo>
                      <a:pt x="87" y="173"/>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 name="Freeform 27"/>
              <p:cNvSpPr>
                <a:spLocks/>
              </p:cNvSpPr>
              <p:nvPr/>
            </p:nvSpPr>
            <p:spPr bwMode="ltGray">
              <a:xfrm>
                <a:off x="915" y="3389"/>
                <a:ext cx="123" cy="805"/>
              </a:xfrm>
              <a:custGeom>
                <a:avLst/>
                <a:gdLst>
                  <a:gd name="T0" fmla="*/ 121 w 123"/>
                  <a:gd name="T1" fmla="*/ 804 h 805"/>
                  <a:gd name="T2" fmla="*/ 122 w 123"/>
                  <a:gd name="T3" fmla="*/ 687 h 805"/>
                  <a:gd name="T4" fmla="*/ 122 w 123"/>
                  <a:gd name="T5" fmla="*/ 634 h 805"/>
                  <a:gd name="T6" fmla="*/ 119 w 123"/>
                  <a:gd name="T7" fmla="*/ 596 h 805"/>
                  <a:gd name="T8" fmla="*/ 117 w 123"/>
                  <a:gd name="T9" fmla="*/ 551 h 805"/>
                  <a:gd name="T10" fmla="*/ 118 w 123"/>
                  <a:gd name="T11" fmla="*/ 503 h 805"/>
                  <a:gd name="T12" fmla="*/ 116 w 123"/>
                  <a:gd name="T13" fmla="*/ 464 h 805"/>
                  <a:gd name="T14" fmla="*/ 114 w 123"/>
                  <a:gd name="T15" fmla="*/ 428 h 805"/>
                  <a:gd name="T16" fmla="*/ 109 w 123"/>
                  <a:gd name="T17" fmla="*/ 365 h 805"/>
                  <a:gd name="T18" fmla="*/ 103 w 123"/>
                  <a:gd name="T19" fmla="*/ 296 h 805"/>
                  <a:gd name="T20" fmla="*/ 96 w 123"/>
                  <a:gd name="T21" fmla="*/ 226 h 805"/>
                  <a:gd name="T22" fmla="*/ 90 w 123"/>
                  <a:gd name="T23" fmla="*/ 151 h 805"/>
                  <a:gd name="T24" fmla="*/ 84 w 123"/>
                  <a:gd name="T25" fmla="*/ 106 h 805"/>
                  <a:gd name="T26" fmla="*/ 80 w 123"/>
                  <a:gd name="T27" fmla="*/ 89 h 805"/>
                  <a:gd name="T28" fmla="*/ 68 w 123"/>
                  <a:gd name="T29" fmla="*/ 59 h 805"/>
                  <a:gd name="T30" fmla="*/ 58 w 123"/>
                  <a:gd name="T31" fmla="*/ 37 h 805"/>
                  <a:gd name="T32" fmla="*/ 47 w 123"/>
                  <a:gd name="T33" fmla="*/ 18 h 805"/>
                  <a:gd name="T34" fmla="*/ 34 w 123"/>
                  <a:gd name="T35" fmla="*/ 4 h 805"/>
                  <a:gd name="T36" fmla="*/ 26 w 123"/>
                  <a:gd name="T37" fmla="*/ 0 h 805"/>
                  <a:gd name="T38" fmla="*/ 14 w 123"/>
                  <a:gd name="T39" fmla="*/ 0 h 805"/>
                  <a:gd name="T40" fmla="*/ 5 w 123"/>
                  <a:gd name="T41" fmla="*/ 5 h 805"/>
                  <a:gd name="T42" fmla="*/ 0 w 123"/>
                  <a:gd name="T43" fmla="*/ 13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3" h="805">
                    <a:moveTo>
                      <a:pt x="121" y="804"/>
                    </a:moveTo>
                    <a:lnTo>
                      <a:pt x="122" y="687"/>
                    </a:lnTo>
                    <a:lnTo>
                      <a:pt x="122" y="634"/>
                    </a:lnTo>
                    <a:lnTo>
                      <a:pt x="119" y="596"/>
                    </a:lnTo>
                    <a:lnTo>
                      <a:pt x="117" y="551"/>
                    </a:lnTo>
                    <a:lnTo>
                      <a:pt x="118" y="503"/>
                    </a:lnTo>
                    <a:lnTo>
                      <a:pt x="116" y="464"/>
                    </a:lnTo>
                    <a:lnTo>
                      <a:pt x="114" y="428"/>
                    </a:lnTo>
                    <a:lnTo>
                      <a:pt x="109" y="365"/>
                    </a:lnTo>
                    <a:lnTo>
                      <a:pt x="103" y="296"/>
                    </a:lnTo>
                    <a:lnTo>
                      <a:pt x="96" y="226"/>
                    </a:lnTo>
                    <a:lnTo>
                      <a:pt x="90" y="151"/>
                    </a:lnTo>
                    <a:lnTo>
                      <a:pt x="84" y="106"/>
                    </a:lnTo>
                    <a:lnTo>
                      <a:pt x="80" y="89"/>
                    </a:lnTo>
                    <a:lnTo>
                      <a:pt x="68" y="59"/>
                    </a:lnTo>
                    <a:lnTo>
                      <a:pt x="58" y="37"/>
                    </a:lnTo>
                    <a:lnTo>
                      <a:pt x="47" y="18"/>
                    </a:lnTo>
                    <a:lnTo>
                      <a:pt x="34" y="4"/>
                    </a:lnTo>
                    <a:lnTo>
                      <a:pt x="26" y="0"/>
                    </a:lnTo>
                    <a:lnTo>
                      <a:pt x="14" y="0"/>
                    </a:lnTo>
                    <a:lnTo>
                      <a:pt x="5" y="5"/>
                    </a:lnTo>
                    <a:lnTo>
                      <a:pt x="0" y="1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6" name="Freeform 29"/>
            <p:cNvSpPr>
              <a:spLocks/>
            </p:cNvSpPr>
            <p:nvPr/>
          </p:nvSpPr>
          <p:spPr bwMode="ltGray">
            <a:xfrm>
              <a:off x="324" y="3805"/>
              <a:ext cx="29" cy="224"/>
            </a:xfrm>
            <a:custGeom>
              <a:avLst/>
              <a:gdLst>
                <a:gd name="T0" fmla="*/ 27 w 29"/>
                <a:gd name="T1" fmla="*/ 35 h 224"/>
                <a:gd name="T2" fmla="*/ 21 w 29"/>
                <a:gd name="T3" fmla="*/ 0 h 224"/>
                <a:gd name="T4" fmla="*/ 17 w 29"/>
                <a:gd name="T5" fmla="*/ 0 h 224"/>
                <a:gd name="T6" fmla="*/ 14 w 29"/>
                <a:gd name="T7" fmla="*/ 2 h 224"/>
                <a:gd name="T8" fmla="*/ 12 w 29"/>
                <a:gd name="T9" fmla="*/ 11 h 224"/>
                <a:gd name="T10" fmla="*/ 5 w 29"/>
                <a:gd name="T11" fmla="*/ 40 h 224"/>
                <a:gd name="T12" fmla="*/ 3 w 29"/>
                <a:gd name="T13" fmla="*/ 53 h 224"/>
                <a:gd name="T14" fmla="*/ 2 w 29"/>
                <a:gd name="T15" fmla="*/ 66 h 224"/>
                <a:gd name="T16" fmla="*/ 0 w 29"/>
                <a:gd name="T17" fmla="*/ 104 h 224"/>
                <a:gd name="T18" fmla="*/ 0 w 29"/>
                <a:gd name="T19" fmla="*/ 116 h 224"/>
                <a:gd name="T20" fmla="*/ 0 w 29"/>
                <a:gd name="T21" fmla="*/ 130 h 224"/>
                <a:gd name="T22" fmla="*/ 1 w 29"/>
                <a:gd name="T23" fmla="*/ 146 h 224"/>
                <a:gd name="T24" fmla="*/ 3 w 29"/>
                <a:gd name="T25" fmla="*/ 169 h 224"/>
                <a:gd name="T26" fmla="*/ 6 w 29"/>
                <a:gd name="T27" fmla="*/ 185 h 224"/>
                <a:gd name="T28" fmla="*/ 9 w 29"/>
                <a:gd name="T29" fmla="*/ 202 h 224"/>
                <a:gd name="T30" fmla="*/ 15 w 29"/>
                <a:gd name="T31" fmla="*/ 223 h 224"/>
                <a:gd name="T32" fmla="*/ 12 w 29"/>
                <a:gd name="T33" fmla="*/ 197 h 224"/>
                <a:gd name="T34" fmla="*/ 9 w 29"/>
                <a:gd name="T35" fmla="*/ 173 h 224"/>
                <a:gd name="T36" fmla="*/ 8 w 29"/>
                <a:gd name="T37" fmla="*/ 152 h 224"/>
                <a:gd name="T38" fmla="*/ 9 w 29"/>
                <a:gd name="T39" fmla="*/ 130 h 224"/>
                <a:gd name="T40" fmla="*/ 9 w 29"/>
                <a:gd name="T41" fmla="*/ 116 h 224"/>
                <a:gd name="T42" fmla="*/ 8 w 29"/>
                <a:gd name="T43" fmla="*/ 97 h 224"/>
                <a:gd name="T44" fmla="*/ 7 w 29"/>
                <a:gd name="T45" fmla="*/ 83 h 224"/>
                <a:gd name="T46" fmla="*/ 10 w 29"/>
                <a:gd name="T47" fmla="*/ 53 h 224"/>
                <a:gd name="T48" fmla="*/ 10 w 29"/>
                <a:gd name="T49" fmla="*/ 38 h 224"/>
                <a:gd name="T50" fmla="*/ 12 w 29"/>
                <a:gd name="T51" fmla="*/ 25 h 224"/>
                <a:gd name="T52" fmla="*/ 17 w 29"/>
                <a:gd name="T53" fmla="*/ 8 h 224"/>
                <a:gd name="T54" fmla="*/ 19 w 29"/>
                <a:gd name="T55" fmla="*/ 21 h 224"/>
                <a:gd name="T56" fmla="*/ 28 w 29"/>
                <a:gd name="T57" fmla="*/ 42 h 224"/>
                <a:gd name="T58" fmla="*/ 27 w 29"/>
                <a:gd name="T59" fmla="*/ 35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 h="224">
                  <a:moveTo>
                    <a:pt x="27" y="35"/>
                  </a:moveTo>
                  <a:lnTo>
                    <a:pt x="21" y="0"/>
                  </a:lnTo>
                  <a:lnTo>
                    <a:pt x="17" y="0"/>
                  </a:lnTo>
                  <a:lnTo>
                    <a:pt x="14" y="2"/>
                  </a:lnTo>
                  <a:lnTo>
                    <a:pt x="12" y="11"/>
                  </a:lnTo>
                  <a:lnTo>
                    <a:pt x="5" y="40"/>
                  </a:lnTo>
                  <a:lnTo>
                    <a:pt x="3" y="53"/>
                  </a:lnTo>
                  <a:lnTo>
                    <a:pt x="2" y="66"/>
                  </a:lnTo>
                  <a:lnTo>
                    <a:pt x="0" y="104"/>
                  </a:lnTo>
                  <a:lnTo>
                    <a:pt x="0" y="116"/>
                  </a:lnTo>
                  <a:lnTo>
                    <a:pt x="0" y="130"/>
                  </a:lnTo>
                  <a:lnTo>
                    <a:pt x="1" y="146"/>
                  </a:lnTo>
                  <a:lnTo>
                    <a:pt x="3" y="169"/>
                  </a:lnTo>
                  <a:lnTo>
                    <a:pt x="6" y="185"/>
                  </a:lnTo>
                  <a:lnTo>
                    <a:pt x="9" y="202"/>
                  </a:lnTo>
                  <a:lnTo>
                    <a:pt x="15" y="223"/>
                  </a:lnTo>
                  <a:lnTo>
                    <a:pt x="12" y="197"/>
                  </a:lnTo>
                  <a:lnTo>
                    <a:pt x="9" y="173"/>
                  </a:lnTo>
                  <a:lnTo>
                    <a:pt x="8" y="152"/>
                  </a:lnTo>
                  <a:lnTo>
                    <a:pt x="9" y="130"/>
                  </a:lnTo>
                  <a:lnTo>
                    <a:pt x="9" y="116"/>
                  </a:lnTo>
                  <a:lnTo>
                    <a:pt x="8" y="97"/>
                  </a:lnTo>
                  <a:lnTo>
                    <a:pt x="7" y="83"/>
                  </a:lnTo>
                  <a:lnTo>
                    <a:pt x="10" y="53"/>
                  </a:lnTo>
                  <a:lnTo>
                    <a:pt x="10" y="38"/>
                  </a:lnTo>
                  <a:lnTo>
                    <a:pt x="12" y="25"/>
                  </a:lnTo>
                  <a:lnTo>
                    <a:pt x="17" y="8"/>
                  </a:lnTo>
                  <a:lnTo>
                    <a:pt x="19" y="21"/>
                  </a:lnTo>
                  <a:lnTo>
                    <a:pt x="28" y="42"/>
                  </a:lnTo>
                  <a:lnTo>
                    <a:pt x="27" y="3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 name="Group 33"/>
            <p:cNvGrpSpPr>
              <a:grpSpLocks/>
            </p:cNvGrpSpPr>
            <p:nvPr/>
          </p:nvGrpSpPr>
          <p:grpSpPr bwMode="auto">
            <a:xfrm>
              <a:off x="454" y="3586"/>
              <a:ext cx="255" cy="498"/>
              <a:chOff x="454" y="3586"/>
              <a:chExt cx="255" cy="498"/>
            </a:xfrm>
          </p:grpSpPr>
          <p:sp>
            <p:nvSpPr>
              <p:cNvPr id="92" name="Freeform 30"/>
              <p:cNvSpPr>
                <a:spLocks/>
              </p:cNvSpPr>
              <p:nvPr/>
            </p:nvSpPr>
            <p:spPr bwMode="ltGray">
              <a:xfrm>
                <a:off x="633" y="3878"/>
                <a:ext cx="38" cy="206"/>
              </a:xfrm>
              <a:custGeom>
                <a:avLst/>
                <a:gdLst>
                  <a:gd name="T0" fmla="*/ 7 w 38"/>
                  <a:gd name="T1" fmla="*/ 0 h 206"/>
                  <a:gd name="T2" fmla="*/ 14 w 38"/>
                  <a:gd name="T3" fmla="*/ 15 h 206"/>
                  <a:gd name="T4" fmla="*/ 22 w 38"/>
                  <a:gd name="T5" fmla="*/ 40 h 206"/>
                  <a:gd name="T6" fmla="*/ 29 w 38"/>
                  <a:gd name="T7" fmla="*/ 74 h 206"/>
                  <a:gd name="T8" fmla="*/ 37 w 38"/>
                  <a:gd name="T9" fmla="*/ 118 h 206"/>
                  <a:gd name="T10" fmla="*/ 37 w 38"/>
                  <a:gd name="T11" fmla="*/ 164 h 206"/>
                  <a:gd name="T12" fmla="*/ 33 w 38"/>
                  <a:gd name="T13" fmla="*/ 205 h 206"/>
                  <a:gd name="T14" fmla="*/ 29 w 38"/>
                  <a:gd name="T15" fmla="*/ 205 h 206"/>
                  <a:gd name="T16" fmla="*/ 33 w 38"/>
                  <a:gd name="T17" fmla="*/ 164 h 206"/>
                  <a:gd name="T18" fmla="*/ 33 w 38"/>
                  <a:gd name="T19" fmla="*/ 130 h 206"/>
                  <a:gd name="T20" fmla="*/ 26 w 38"/>
                  <a:gd name="T21" fmla="*/ 93 h 206"/>
                  <a:gd name="T22" fmla="*/ 14 w 38"/>
                  <a:gd name="T23" fmla="*/ 56 h 206"/>
                  <a:gd name="T24" fmla="*/ 0 w 38"/>
                  <a:gd name="T25" fmla="*/ 9 h 206"/>
                  <a:gd name="T26" fmla="*/ 7 w 38"/>
                  <a:gd name="T2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06">
                    <a:moveTo>
                      <a:pt x="7" y="0"/>
                    </a:moveTo>
                    <a:lnTo>
                      <a:pt x="14" y="15"/>
                    </a:lnTo>
                    <a:lnTo>
                      <a:pt x="22" y="40"/>
                    </a:lnTo>
                    <a:lnTo>
                      <a:pt x="29" y="74"/>
                    </a:lnTo>
                    <a:lnTo>
                      <a:pt x="37" y="118"/>
                    </a:lnTo>
                    <a:lnTo>
                      <a:pt x="37" y="164"/>
                    </a:lnTo>
                    <a:lnTo>
                      <a:pt x="33" y="205"/>
                    </a:lnTo>
                    <a:lnTo>
                      <a:pt x="29" y="205"/>
                    </a:lnTo>
                    <a:lnTo>
                      <a:pt x="33" y="164"/>
                    </a:lnTo>
                    <a:lnTo>
                      <a:pt x="33" y="130"/>
                    </a:lnTo>
                    <a:lnTo>
                      <a:pt x="26" y="93"/>
                    </a:lnTo>
                    <a:lnTo>
                      <a:pt x="14" y="56"/>
                    </a:lnTo>
                    <a:lnTo>
                      <a:pt x="0" y="9"/>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Freeform 31"/>
              <p:cNvSpPr>
                <a:spLocks/>
              </p:cNvSpPr>
              <p:nvPr/>
            </p:nvSpPr>
            <p:spPr bwMode="ltGray">
              <a:xfrm>
                <a:off x="454" y="3767"/>
                <a:ext cx="61" cy="205"/>
              </a:xfrm>
              <a:custGeom>
                <a:avLst/>
                <a:gdLst>
                  <a:gd name="T0" fmla="*/ 58 w 61"/>
                  <a:gd name="T1" fmla="*/ 32 h 205"/>
                  <a:gd name="T2" fmla="*/ 46 w 61"/>
                  <a:gd name="T3" fmla="*/ 0 h 205"/>
                  <a:gd name="T4" fmla="*/ 37 w 61"/>
                  <a:gd name="T5" fmla="*/ 0 h 205"/>
                  <a:gd name="T6" fmla="*/ 31 w 61"/>
                  <a:gd name="T7" fmla="*/ 2 h 205"/>
                  <a:gd name="T8" fmla="*/ 26 w 61"/>
                  <a:gd name="T9" fmla="*/ 10 h 205"/>
                  <a:gd name="T10" fmla="*/ 12 w 61"/>
                  <a:gd name="T11" fmla="*/ 37 h 205"/>
                  <a:gd name="T12" fmla="*/ 7 w 61"/>
                  <a:gd name="T13" fmla="*/ 48 h 205"/>
                  <a:gd name="T14" fmla="*/ 4 w 61"/>
                  <a:gd name="T15" fmla="*/ 60 h 205"/>
                  <a:gd name="T16" fmla="*/ 0 w 61"/>
                  <a:gd name="T17" fmla="*/ 95 h 205"/>
                  <a:gd name="T18" fmla="*/ 0 w 61"/>
                  <a:gd name="T19" fmla="*/ 106 h 205"/>
                  <a:gd name="T20" fmla="*/ 0 w 61"/>
                  <a:gd name="T21" fmla="*/ 119 h 205"/>
                  <a:gd name="T22" fmla="*/ 2 w 61"/>
                  <a:gd name="T23" fmla="*/ 133 h 205"/>
                  <a:gd name="T24" fmla="*/ 8 w 61"/>
                  <a:gd name="T25" fmla="*/ 155 h 205"/>
                  <a:gd name="T26" fmla="*/ 13 w 61"/>
                  <a:gd name="T27" fmla="*/ 169 h 205"/>
                  <a:gd name="T28" fmla="*/ 20 w 61"/>
                  <a:gd name="T29" fmla="*/ 184 h 205"/>
                  <a:gd name="T30" fmla="*/ 33 w 61"/>
                  <a:gd name="T31" fmla="*/ 204 h 205"/>
                  <a:gd name="T32" fmla="*/ 26 w 61"/>
                  <a:gd name="T33" fmla="*/ 180 h 205"/>
                  <a:gd name="T34" fmla="*/ 20 w 61"/>
                  <a:gd name="T35" fmla="*/ 158 h 205"/>
                  <a:gd name="T36" fmla="*/ 18 w 61"/>
                  <a:gd name="T37" fmla="*/ 138 h 205"/>
                  <a:gd name="T38" fmla="*/ 18 w 61"/>
                  <a:gd name="T39" fmla="*/ 119 h 205"/>
                  <a:gd name="T40" fmla="*/ 20 w 61"/>
                  <a:gd name="T41" fmla="*/ 106 h 205"/>
                  <a:gd name="T42" fmla="*/ 18 w 61"/>
                  <a:gd name="T43" fmla="*/ 89 h 205"/>
                  <a:gd name="T44" fmla="*/ 16 w 61"/>
                  <a:gd name="T45" fmla="*/ 76 h 205"/>
                  <a:gd name="T46" fmla="*/ 22 w 61"/>
                  <a:gd name="T47" fmla="*/ 48 h 205"/>
                  <a:gd name="T48" fmla="*/ 23 w 61"/>
                  <a:gd name="T49" fmla="*/ 35 h 205"/>
                  <a:gd name="T50" fmla="*/ 28 w 61"/>
                  <a:gd name="T51" fmla="*/ 23 h 205"/>
                  <a:gd name="T52" fmla="*/ 37 w 61"/>
                  <a:gd name="T53" fmla="*/ 8 h 205"/>
                  <a:gd name="T54" fmla="*/ 42 w 61"/>
                  <a:gd name="T55" fmla="*/ 19 h 205"/>
                  <a:gd name="T56" fmla="*/ 60 w 61"/>
                  <a:gd name="T57" fmla="*/ 38 h 205"/>
                  <a:gd name="T58" fmla="*/ 58 w 61"/>
                  <a:gd name="T59" fmla="*/ 3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205">
                    <a:moveTo>
                      <a:pt x="58" y="32"/>
                    </a:moveTo>
                    <a:lnTo>
                      <a:pt x="46" y="0"/>
                    </a:lnTo>
                    <a:lnTo>
                      <a:pt x="37" y="0"/>
                    </a:lnTo>
                    <a:lnTo>
                      <a:pt x="31" y="2"/>
                    </a:lnTo>
                    <a:lnTo>
                      <a:pt x="26" y="10"/>
                    </a:lnTo>
                    <a:lnTo>
                      <a:pt x="12" y="37"/>
                    </a:lnTo>
                    <a:lnTo>
                      <a:pt x="7" y="48"/>
                    </a:lnTo>
                    <a:lnTo>
                      <a:pt x="4" y="60"/>
                    </a:lnTo>
                    <a:lnTo>
                      <a:pt x="0" y="95"/>
                    </a:lnTo>
                    <a:lnTo>
                      <a:pt x="0" y="106"/>
                    </a:lnTo>
                    <a:lnTo>
                      <a:pt x="0" y="119"/>
                    </a:lnTo>
                    <a:lnTo>
                      <a:pt x="2" y="133"/>
                    </a:lnTo>
                    <a:lnTo>
                      <a:pt x="8" y="155"/>
                    </a:lnTo>
                    <a:lnTo>
                      <a:pt x="13" y="169"/>
                    </a:lnTo>
                    <a:lnTo>
                      <a:pt x="20" y="184"/>
                    </a:lnTo>
                    <a:lnTo>
                      <a:pt x="33" y="204"/>
                    </a:lnTo>
                    <a:lnTo>
                      <a:pt x="26" y="180"/>
                    </a:lnTo>
                    <a:lnTo>
                      <a:pt x="20" y="158"/>
                    </a:lnTo>
                    <a:lnTo>
                      <a:pt x="18" y="138"/>
                    </a:lnTo>
                    <a:lnTo>
                      <a:pt x="18" y="119"/>
                    </a:lnTo>
                    <a:lnTo>
                      <a:pt x="20" y="106"/>
                    </a:lnTo>
                    <a:lnTo>
                      <a:pt x="18" y="89"/>
                    </a:lnTo>
                    <a:lnTo>
                      <a:pt x="16" y="76"/>
                    </a:lnTo>
                    <a:lnTo>
                      <a:pt x="22" y="48"/>
                    </a:lnTo>
                    <a:lnTo>
                      <a:pt x="23" y="35"/>
                    </a:lnTo>
                    <a:lnTo>
                      <a:pt x="28" y="23"/>
                    </a:lnTo>
                    <a:lnTo>
                      <a:pt x="37" y="8"/>
                    </a:lnTo>
                    <a:lnTo>
                      <a:pt x="42" y="19"/>
                    </a:lnTo>
                    <a:lnTo>
                      <a:pt x="60" y="38"/>
                    </a:lnTo>
                    <a:lnTo>
                      <a:pt x="58" y="3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Freeform 32"/>
              <p:cNvSpPr>
                <a:spLocks/>
              </p:cNvSpPr>
              <p:nvPr/>
            </p:nvSpPr>
            <p:spPr bwMode="ltGray">
              <a:xfrm>
                <a:off x="559" y="3586"/>
                <a:ext cx="150" cy="369"/>
              </a:xfrm>
              <a:custGeom>
                <a:avLst/>
                <a:gdLst>
                  <a:gd name="T0" fmla="*/ 48 w 150"/>
                  <a:gd name="T1" fmla="*/ 4 h 369"/>
                  <a:gd name="T2" fmla="*/ 52 w 150"/>
                  <a:gd name="T3" fmla="*/ 15 h 369"/>
                  <a:gd name="T4" fmla="*/ 85 w 150"/>
                  <a:gd name="T5" fmla="*/ 13 h 369"/>
                  <a:gd name="T6" fmla="*/ 72 w 150"/>
                  <a:gd name="T7" fmla="*/ 19 h 369"/>
                  <a:gd name="T8" fmla="*/ 58 w 150"/>
                  <a:gd name="T9" fmla="*/ 24 h 369"/>
                  <a:gd name="T10" fmla="*/ 89 w 150"/>
                  <a:gd name="T11" fmla="*/ 34 h 369"/>
                  <a:gd name="T12" fmla="*/ 65 w 150"/>
                  <a:gd name="T13" fmla="*/ 38 h 369"/>
                  <a:gd name="T14" fmla="*/ 63 w 150"/>
                  <a:gd name="T15" fmla="*/ 48 h 369"/>
                  <a:gd name="T16" fmla="*/ 133 w 150"/>
                  <a:gd name="T17" fmla="*/ 100 h 369"/>
                  <a:gd name="T18" fmla="*/ 68 w 150"/>
                  <a:gd name="T19" fmla="*/ 62 h 369"/>
                  <a:gd name="T20" fmla="*/ 82 w 150"/>
                  <a:gd name="T21" fmla="*/ 84 h 369"/>
                  <a:gd name="T22" fmla="*/ 73 w 150"/>
                  <a:gd name="T23" fmla="*/ 85 h 369"/>
                  <a:gd name="T24" fmla="*/ 85 w 150"/>
                  <a:gd name="T25" fmla="*/ 115 h 369"/>
                  <a:gd name="T26" fmla="*/ 112 w 150"/>
                  <a:gd name="T27" fmla="*/ 146 h 369"/>
                  <a:gd name="T28" fmla="*/ 82 w 150"/>
                  <a:gd name="T29" fmla="*/ 123 h 369"/>
                  <a:gd name="T30" fmla="*/ 107 w 150"/>
                  <a:gd name="T31" fmla="*/ 170 h 369"/>
                  <a:gd name="T32" fmla="*/ 85 w 150"/>
                  <a:gd name="T33" fmla="*/ 139 h 369"/>
                  <a:gd name="T34" fmla="*/ 79 w 150"/>
                  <a:gd name="T35" fmla="*/ 139 h 369"/>
                  <a:gd name="T36" fmla="*/ 87 w 150"/>
                  <a:gd name="T37" fmla="*/ 166 h 369"/>
                  <a:gd name="T38" fmla="*/ 81 w 150"/>
                  <a:gd name="T39" fmla="*/ 166 h 369"/>
                  <a:gd name="T40" fmla="*/ 94 w 150"/>
                  <a:gd name="T41" fmla="*/ 198 h 369"/>
                  <a:gd name="T42" fmla="*/ 86 w 150"/>
                  <a:gd name="T43" fmla="*/ 190 h 369"/>
                  <a:gd name="T44" fmla="*/ 93 w 150"/>
                  <a:gd name="T45" fmla="*/ 220 h 369"/>
                  <a:gd name="T46" fmla="*/ 87 w 150"/>
                  <a:gd name="T47" fmla="*/ 210 h 369"/>
                  <a:gd name="T48" fmla="*/ 81 w 150"/>
                  <a:gd name="T49" fmla="*/ 207 h 369"/>
                  <a:gd name="T50" fmla="*/ 85 w 150"/>
                  <a:gd name="T51" fmla="*/ 229 h 369"/>
                  <a:gd name="T52" fmla="*/ 99 w 150"/>
                  <a:gd name="T53" fmla="*/ 269 h 369"/>
                  <a:gd name="T54" fmla="*/ 81 w 150"/>
                  <a:gd name="T55" fmla="*/ 238 h 369"/>
                  <a:gd name="T56" fmla="*/ 77 w 150"/>
                  <a:gd name="T57" fmla="*/ 233 h 369"/>
                  <a:gd name="T58" fmla="*/ 78 w 150"/>
                  <a:gd name="T59" fmla="*/ 267 h 369"/>
                  <a:gd name="T60" fmla="*/ 72 w 150"/>
                  <a:gd name="T61" fmla="*/ 283 h 369"/>
                  <a:gd name="T62" fmla="*/ 70 w 150"/>
                  <a:gd name="T63" fmla="*/ 264 h 369"/>
                  <a:gd name="T64" fmla="*/ 17 w 150"/>
                  <a:gd name="T65" fmla="*/ 315 h 369"/>
                  <a:gd name="T66" fmla="*/ 65 w 150"/>
                  <a:gd name="T67" fmla="*/ 241 h 369"/>
                  <a:gd name="T68" fmla="*/ 55 w 150"/>
                  <a:gd name="T69" fmla="*/ 257 h 369"/>
                  <a:gd name="T70" fmla="*/ 69 w 150"/>
                  <a:gd name="T71" fmla="*/ 216 h 369"/>
                  <a:gd name="T72" fmla="*/ 10 w 150"/>
                  <a:gd name="T73" fmla="*/ 248 h 369"/>
                  <a:gd name="T74" fmla="*/ 69 w 150"/>
                  <a:gd name="T75" fmla="*/ 204 h 369"/>
                  <a:gd name="T76" fmla="*/ 61 w 150"/>
                  <a:gd name="T77" fmla="*/ 193 h 369"/>
                  <a:gd name="T78" fmla="*/ 67 w 150"/>
                  <a:gd name="T79" fmla="*/ 177 h 369"/>
                  <a:gd name="T80" fmla="*/ 58 w 150"/>
                  <a:gd name="T81" fmla="*/ 177 h 369"/>
                  <a:gd name="T82" fmla="*/ 32 w 150"/>
                  <a:gd name="T83" fmla="*/ 208 h 369"/>
                  <a:gd name="T84" fmla="*/ 57 w 150"/>
                  <a:gd name="T85" fmla="*/ 148 h 369"/>
                  <a:gd name="T86" fmla="*/ 62 w 150"/>
                  <a:gd name="T87" fmla="*/ 126 h 369"/>
                  <a:gd name="T88" fmla="*/ 55 w 150"/>
                  <a:gd name="T89" fmla="*/ 122 h 369"/>
                  <a:gd name="T90" fmla="*/ 57 w 150"/>
                  <a:gd name="T91" fmla="*/ 101 h 369"/>
                  <a:gd name="T92" fmla="*/ 53 w 150"/>
                  <a:gd name="T93" fmla="*/ 99 h 369"/>
                  <a:gd name="T94" fmla="*/ 35 w 150"/>
                  <a:gd name="T95" fmla="*/ 117 h 369"/>
                  <a:gd name="T96" fmla="*/ 49 w 150"/>
                  <a:gd name="T97" fmla="*/ 87 h 369"/>
                  <a:gd name="T98" fmla="*/ 48 w 150"/>
                  <a:gd name="T99" fmla="*/ 62 h 369"/>
                  <a:gd name="T100" fmla="*/ 49 w 150"/>
                  <a:gd name="T101" fmla="*/ 46 h 369"/>
                  <a:gd name="T102" fmla="*/ 34 w 150"/>
                  <a:gd name="T103" fmla="*/ 46 h 369"/>
                  <a:gd name="T104" fmla="*/ 38 w 150"/>
                  <a:gd name="T105" fmla="*/ 24 h 369"/>
                  <a:gd name="T106" fmla="*/ 31 w 150"/>
                  <a:gd name="T107" fmla="*/ 19 h 369"/>
                  <a:gd name="T108" fmla="*/ 33 w 150"/>
                  <a:gd name="T109"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0" h="369">
                    <a:moveTo>
                      <a:pt x="33" y="0"/>
                    </a:moveTo>
                    <a:lnTo>
                      <a:pt x="39" y="1"/>
                    </a:lnTo>
                    <a:lnTo>
                      <a:pt x="48" y="4"/>
                    </a:lnTo>
                    <a:lnTo>
                      <a:pt x="42" y="5"/>
                    </a:lnTo>
                    <a:lnTo>
                      <a:pt x="47" y="10"/>
                    </a:lnTo>
                    <a:lnTo>
                      <a:pt x="52" y="15"/>
                    </a:lnTo>
                    <a:lnTo>
                      <a:pt x="60" y="17"/>
                    </a:lnTo>
                    <a:lnTo>
                      <a:pt x="72" y="16"/>
                    </a:lnTo>
                    <a:lnTo>
                      <a:pt x="85" y="13"/>
                    </a:lnTo>
                    <a:lnTo>
                      <a:pt x="119" y="16"/>
                    </a:lnTo>
                    <a:lnTo>
                      <a:pt x="86" y="14"/>
                    </a:lnTo>
                    <a:lnTo>
                      <a:pt x="72" y="19"/>
                    </a:lnTo>
                    <a:lnTo>
                      <a:pt x="60" y="17"/>
                    </a:lnTo>
                    <a:lnTo>
                      <a:pt x="52" y="21"/>
                    </a:lnTo>
                    <a:lnTo>
                      <a:pt x="58" y="24"/>
                    </a:lnTo>
                    <a:lnTo>
                      <a:pt x="54" y="27"/>
                    </a:lnTo>
                    <a:lnTo>
                      <a:pt x="65" y="35"/>
                    </a:lnTo>
                    <a:lnTo>
                      <a:pt x="89" y="34"/>
                    </a:lnTo>
                    <a:lnTo>
                      <a:pt x="121" y="63"/>
                    </a:lnTo>
                    <a:lnTo>
                      <a:pt x="89" y="35"/>
                    </a:lnTo>
                    <a:lnTo>
                      <a:pt x="65" y="38"/>
                    </a:lnTo>
                    <a:lnTo>
                      <a:pt x="58" y="38"/>
                    </a:lnTo>
                    <a:lnTo>
                      <a:pt x="71" y="48"/>
                    </a:lnTo>
                    <a:lnTo>
                      <a:pt x="63" y="48"/>
                    </a:lnTo>
                    <a:lnTo>
                      <a:pt x="77" y="59"/>
                    </a:lnTo>
                    <a:lnTo>
                      <a:pt x="103" y="74"/>
                    </a:lnTo>
                    <a:lnTo>
                      <a:pt x="133" y="100"/>
                    </a:lnTo>
                    <a:lnTo>
                      <a:pt x="103" y="76"/>
                    </a:lnTo>
                    <a:lnTo>
                      <a:pt x="76" y="62"/>
                    </a:lnTo>
                    <a:lnTo>
                      <a:pt x="68" y="62"/>
                    </a:lnTo>
                    <a:lnTo>
                      <a:pt x="81" y="70"/>
                    </a:lnTo>
                    <a:lnTo>
                      <a:pt x="72" y="73"/>
                    </a:lnTo>
                    <a:lnTo>
                      <a:pt x="82" y="84"/>
                    </a:lnTo>
                    <a:lnTo>
                      <a:pt x="146" y="172"/>
                    </a:lnTo>
                    <a:lnTo>
                      <a:pt x="82" y="85"/>
                    </a:lnTo>
                    <a:lnTo>
                      <a:pt x="73" y="85"/>
                    </a:lnTo>
                    <a:lnTo>
                      <a:pt x="83" y="99"/>
                    </a:lnTo>
                    <a:lnTo>
                      <a:pt x="76" y="98"/>
                    </a:lnTo>
                    <a:lnTo>
                      <a:pt x="85" y="115"/>
                    </a:lnTo>
                    <a:lnTo>
                      <a:pt x="112" y="145"/>
                    </a:lnTo>
                    <a:lnTo>
                      <a:pt x="138" y="189"/>
                    </a:lnTo>
                    <a:lnTo>
                      <a:pt x="112" y="146"/>
                    </a:lnTo>
                    <a:lnTo>
                      <a:pt x="85" y="116"/>
                    </a:lnTo>
                    <a:lnTo>
                      <a:pt x="76" y="112"/>
                    </a:lnTo>
                    <a:lnTo>
                      <a:pt x="82" y="123"/>
                    </a:lnTo>
                    <a:lnTo>
                      <a:pt x="77" y="121"/>
                    </a:lnTo>
                    <a:lnTo>
                      <a:pt x="85" y="138"/>
                    </a:lnTo>
                    <a:lnTo>
                      <a:pt x="107" y="170"/>
                    </a:lnTo>
                    <a:lnTo>
                      <a:pt x="149" y="211"/>
                    </a:lnTo>
                    <a:lnTo>
                      <a:pt x="107" y="170"/>
                    </a:lnTo>
                    <a:lnTo>
                      <a:pt x="85" y="139"/>
                    </a:lnTo>
                    <a:lnTo>
                      <a:pt x="81" y="139"/>
                    </a:lnTo>
                    <a:lnTo>
                      <a:pt x="120" y="233"/>
                    </a:lnTo>
                    <a:lnTo>
                      <a:pt x="79" y="139"/>
                    </a:lnTo>
                    <a:lnTo>
                      <a:pt x="85" y="152"/>
                    </a:lnTo>
                    <a:lnTo>
                      <a:pt x="79" y="147"/>
                    </a:lnTo>
                    <a:lnTo>
                      <a:pt x="87" y="166"/>
                    </a:lnTo>
                    <a:lnTo>
                      <a:pt x="115" y="210"/>
                    </a:lnTo>
                    <a:lnTo>
                      <a:pt x="87" y="170"/>
                    </a:lnTo>
                    <a:lnTo>
                      <a:pt x="81" y="166"/>
                    </a:lnTo>
                    <a:lnTo>
                      <a:pt x="87" y="179"/>
                    </a:lnTo>
                    <a:lnTo>
                      <a:pt x="120" y="264"/>
                    </a:lnTo>
                    <a:lnTo>
                      <a:pt x="94" y="198"/>
                    </a:lnTo>
                    <a:lnTo>
                      <a:pt x="85" y="179"/>
                    </a:lnTo>
                    <a:lnTo>
                      <a:pt x="81" y="177"/>
                    </a:lnTo>
                    <a:lnTo>
                      <a:pt x="86" y="190"/>
                    </a:lnTo>
                    <a:lnTo>
                      <a:pt x="81" y="188"/>
                    </a:lnTo>
                    <a:lnTo>
                      <a:pt x="89" y="205"/>
                    </a:lnTo>
                    <a:lnTo>
                      <a:pt x="93" y="220"/>
                    </a:lnTo>
                    <a:lnTo>
                      <a:pt x="135" y="269"/>
                    </a:lnTo>
                    <a:lnTo>
                      <a:pt x="92" y="220"/>
                    </a:lnTo>
                    <a:lnTo>
                      <a:pt x="87" y="210"/>
                    </a:lnTo>
                    <a:lnTo>
                      <a:pt x="82" y="207"/>
                    </a:lnTo>
                    <a:lnTo>
                      <a:pt x="92" y="235"/>
                    </a:lnTo>
                    <a:lnTo>
                      <a:pt x="81" y="207"/>
                    </a:lnTo>
                    <a:lnTo>
                      <a:pt x="87" y="220"/>
                    </a:lnTo>
                    <a:lnTo>
                      <a:pt x="81" y="218"/>
                    </a:lnTo>
                    <a:lnTo>
                      <a:pt x="85" y="229"/>
                    </a:lnTo>
                    <a:lnTo>
                      <a:pt x="99" y="269"/>
                    </a:lnTo>
                    <a:lnTo>
                      <a:pt x="113" y="294"/>
                    </a:lnTo>
                    <a:lnTo>
                      <a:pt x="99" y="269"/>
                    </a:lnTo>
                    <a:lnTo>
                      <a:pt x="85" y="231"/>
                    </a:lnTo>
                    <a:lnTo>
                      <a:pt x="79" y="229"/>
                    </a:lnTo>
                    <a:lnTo>
                      <a:pt x="81" y="238"/>
                    </a:lnTo>
                    <a:lnTo>
                      <a:pt x="92" y="264"/>
                    </a:lnTo>
                    <a:lnTo>
                      <a:pt x="81" y="241"/>
                    </a:lnTo>
                    <a:lnTo>
                      <a:pt x="77" y="233"/>
                    </a:lnTo>
                    <a:lnTo>
                      <a:pt x="82" y="254"/>
                    </a:lnTo>
                    <a:lnTo>
                      <a:pt x="76" y="250"/>
                    </a:lnTo>
                    <a:lnTo>
                      <a:pt x="78" y="267"/>
                    </a:lnTo>
                    <a:lnTo>
                      <a:pt x="74" y="259"/>
                    </a:lnTo>
                    <a:lnTo>
                      <a:pt x="71" y="266"/>
                    </a:lnTo>
                    <a:lnTo>
                      <a:pt x="72" y="283"/>
                    </a:lnTo>
                    <a:lnTo>
                      <a:pt x="99" y="368"/>
                    </a:lnTo>
                    <a:lnTo>
                      <a:pt x="70" y="283"/>
                    </a:lnTo>
                    <a:lnTo>
                      <a:pt x="70" y="264"/>
                    </a:lnTo>
                    <a:lnTo>
                      <a:pt x="70" y="253"/>
                    </a:lnTo>
                    <a:lnTo>
                      <a:pt x="65" y="259"/>
                    </a:lnTo>
                    <a:lnTo>
                      <a:pt x="17" y="315"/>
                    </a:lnTo>
                    <a:lnTo>
                      <a:pt x="66" y="254"/>
                    </a:lnTo>
                    <a:lnTo>
                      <a:pt x="70" y="238"/>
                    </a:lnTo>
                    <a:lnTo>
                      <a:pt x="65" y="241"/>
                    </a:lnTo>
                    <a:lnTo>
                      <a:pt x="72" y="223"/>
                    </a:lnTo>
                    <a:lnTo>
                      <a:pt x="66" y="230"/>
                    </a:lnTo>
                    <a:lnTo>
                      <a:pt x="55" y="257"/>
                    </a:lnTo>
                    <a:lnTo>
                      <a:pt x="65" y="228"/>
                    </a:lnTo>
                    <a:lnTo>
                      <a:pt x="70" y="216"/>
                    </a:lnTo>
                    <a:lnTo>
                      <a:pt x="69" y="216"/>
                    </a:lnTo>
                    <a:lnTo>
                      <a:pt x="63" y="223"/>
                    </a:lnTo>
                    <a:lnTo>
                      <a:pt x="51" y="237"/>
                    </a:lnTo>
                    <a:lnTo>
                      <a:pt x="10" y="248"/>
                    </a:lnTo>
                    <a:lnTo>
                      <a:pt x="52" y="235"/>
                    </a:lnTo>
                    <a:lnTo>
                      <a:pt x="65" y="218"/>
                    </a:lnTo>
                    <a:lnTo>
                      <a:pt x="69" y="204"/>
                    </a:lnTo>
                    <a:lnTo>
                      <a:pt x="63" y="204"/>
                    </a:lnTo>
                    <a:lnTo>
                      <a:pt x="69" y="190"/>
                    </a:lnTo>
                    <a:lnTo>
                      <a:pt x="61" y="193"/>
                    </a:lnTo>
                    <a:lnTo>
                      <a:pt x="33" y="220"/>
                    </a:lnTo>
                    <a:lnTo>
                      <a:pt x="61" y="193"/>
                    </a:lnTo>
                    <a:lnTo>
                      <a:pt x="67" y="177"/>
                    </a:lnTo>
                    <a:lnTo>
                      <a:pt x="60" y="181"/>
                    </a:lnTo>
                    <a:lnTo>
                      <a:pt x="65" y="168"/>
                    </a:lnTo>
                    <a:lnTo>
                      <a:pt x="58" y="177"/>
                    </a:lnTo>
                    <a:lnTo>
                      <a:pt x="63" y="158"/>
                    </a:lnTo>
                    <a:lnTo>
                      <a:pt x="57" y="167"/>
                    </a:lnTo>
                    <a:lnTo>
                      <a:pt x="32" y="208"/>
                    </a:lnTo>
                    <a:lnTo>
                      <a:pt x="58" y="167"/>
                    </a:lnTo>
                    <a:lnTo>
                      <a:pt x="65" y="143"/>
                    </a:lnTo>
                    <a:lnTo>
                      <a:pt x="57" y="148"/>
                    </a:lnTo>
                    <a:lnTo>
                      <a:pt x="15" y="171"/>
                    </a:lnTo>
                    <a:lnTo>
                      <a:pt x="57" y="147"/>
                    </a:lnTo>
                    <a:lnTo>
                      <a:pt x="62" y="126"/>
                    </a:lnTo>
                    <a:lnTo>
                      <a:pt x="57" y="130"/>
                    </a:lnTo>
                    <a:lnTo>
                      <a:pt x="61" y="117"/>
                    </a:lnTo>
                    <a:lnTo>
                      <a:pt x="55" y="122"/>
                    </a:lnTo>
                    <a:lnTo>
                      <a:pt x="36" y="179"/>
                    </a:lnTo>
                    <a:lnTo>
                      <a:pt x="57" y="117"/>
                    </a:lnTo>
                    <a:lnTo>
                      <a:pt x="57" y="101"/>
                    </a:lnTo>
                    <a:lnTo>
                      <a:pt x="50" y="109"/>
                    </a:lnTo>
                    <a:lnTo>
                      <a:pt x="38" y="141"/>
                    </a:lnTo>
                    <a:lnTo>
                      <a:pt x="53" y="99"/>
                    </a:lnTo>
                    <a:lnTo>
                      <a:pt x="55" y="85"/>
                    </a:lnTo>
                    <a:lnTo>
                      <a:pt x="50" y="92"/>
                    </a:lnTo>
                    <a:lnTo>
                      <a:pt x="35" y="117"/>
                    </a:lnTo>
                    <a:lnTo>
                      <a:pt x="0" y="133"/>
                    </a:lnTo>
                    <a:lnTo>
                      <a:pt x="36" y="116"/>
                    </a:lnTo>
                    <a:lnTo>
                      <a:pt x="49" y="87"/>
                    </a:lnTo>
                    <a:lnTo>
                      <a:pt x="51" y="70"/>
                    </a:lnTo>
                    <a:lnTo>
                      <a:pt x="45" y="79"/>
                    </a:lnTo>
                    <a:lnTo>
                      <a:pt x="48" y="62"/>
                    </a:lnTo>
                    <a:lnTo>
                      <a:pt x="25" y="106"/>
                    </a:lnTo>
                    <a:lnTo>
                      <a:pt x="47" y="59"/>
                    </a:lnTo>
                    <a:lnTo>
                      <a:pt x="49" y="46"/>
                    </a:lnTo>
                    <a:lnTo>
                      <a:pt x="42" y="57"/>
                    </a:lnTo>
                    <a:lnTo>
                      <a:pt x="43" y="36"/>
                    </a:lnTo>
                    <a:lnTo>
                      <a:pt x="34" y="46"/>
                    </a:lnTo>
                    <a:lnTo>
                      <a:pt x="2" y="81"/>
                    </a:lnTo>
                    <a:lnTo>
                      <a:pt x="34" y="44"/>
                    </a:lnTo>
                    <a:lnTo>
                      <a:pt x="38" y="24"/>
                    </a:lnTo>
                    <a:lnTo>
                      <a:pt x="33" y="30"/>
                    </a:lnTo>
                    <a:lnTo>
                      <a:pt x="36" y="15"/>
                    </a:lnTo>
                    <a:lnTo>
                      <a:pt x="31" y="19"/>
                    </a:lnTo>
                    <a:lnTo>
                      <a:pt x="30" y="8"/>
                    </a:lnTo>
                    <a:lnTo>
                      <a:pt x="31" y="3"/>
                    </a:lnTo>
                    <a:lnTo>
                      <a:pt x="33"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8" name="Freeform 34"/>
            <p:cNvSpPr>
              <a:spLocks/>
            </p:cNvSpPr>
            <p:nvPr/>
          </p:nvSpPr>
          <p:spPr bwMode="ltGray">
            <a:xfrm>
              <a:off x="407" y="3928"/>
              <a:ext cx="17" cy="225"/>
            </a:xfrm>
            <a:custGeom>
              <a:avLst/>
              <a:gdLst>
                <a:gd name="T0" fmla="*/ 2 w 17"/>
                <a:gd name="T1" fmla="*/ 0 h 225"/>
                <a:gd name="T2" fmla="*/ 6 w 17"/>
                <a:gd name="T3" fmla="*/ 16 h 225"/>
                <a:gd name="T4" fmla="*/ 9 w 17"/>
                <a:gd name="T5" fmla="*/ 43 h 225"/>
                <a:gd name="T6" fmla="*/ 13 w 17"/>
                <a:gd name="T7" fmla="*/ 81 h 225"/>
                <a:gd name="T8" fmla="*/ 16 w 17"/>
                <a:gd name="T9" fmla="*/ 128 h 225"/>
                <a:gd name="T10" fmla="*/ 16 w 17"/>
                <a:gd name="T11" fmla="*/ 179 h 225"/>
                <a:gd name="T12" fmla="*/ 14 w 17"/>
                <a:gd name="T13" fmla="*/ 224 h 225"/>
                <a:gd name="T14" fmla="*/ 13 w 17"/>
                <a:gd name="T15" fmla="*/ 224 h 225"/>
                <a:gd name="T16" fmla="*/ 14 w 17"/>
                <a:gd name="T17" fmla="*/ 179 h 225"/>
                <a:gd name="T18" fmla="*/ 14 w 17"/>
                <a:gd name="T19" fmla="*/ 142 h 225"/>
                <a:gd name="T20" fmla="*/ 10 w 17"/>
                <a:gd name="T21" fmla="*/ 101 h 225"/>
                <a:gd name="T22" fmla="*/ 6 w 17"/>
                <a:gd name="T23" fmla="*/ 61 h 225"/>
                <a:gd name="T24" fmla="*/ 0 w 17"/>
                <a:gd name="T25" fmla="*/ 10 h 225"/>
                <a:gd name="T26" fmla="*/ 2 w 1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25">
                  <a:moveTo>
                    <a:pt x="2" y="0"/>
                  </a:moveTo>
                  <a:lnTo>
                    <a:pt x="6" y="16"/>
                  </a:lnTo>
                  <a:lnTo>
                    <a:pt x="9" y="43"/>
                  </a:lnTo>
                  <a:lnTo>
                    <a:pt x="13" y="81"/>
                  </a:lnTo>
                  <a:lnTo>
                    <a:pt x="16" y="128"/>
                  </a:lnTo>
                  <a:lnTo>
                    <a:pt x="16" y="179"/>
                  </a:lnTo>
                  <a:lnTo>
                    <a:pt x="14" y="224"/>
                  </a:lnTo>
                  <a:lnTo>
                    <a:pt x="13" y="224"/>
                  </a:lnTo>
                  <a:lnTo>
                    <a:pt x="14" y="179"/>
                  </a:lnTo>
                  <a:lnTo>
                    <a:pt x="14" y="142"/>
                  </a:lnTo>
                  <a:lnTo>
                    <a:pt x="10" y="101"/>
                  </a:lnTo>
                  <a:lnTo>
                    <a:pt x="6" y="61"/>
                  </a:lnTo>
                  <a:lnTo>
                    <a:pt x="0" y="10"/>
                  </a:lnTo>
                  <a:lnTo>
                    <a:pt x="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35"/>
            <p:cNvSpPr>
              <a:spLocks/>
            </p:cNvSpPr>
            <p:nvPr/>
          </p:nvSpPr>
          <p:spPr bwMode="ltGray">
            <a:xfrm>
              <a:off x="372" y="3608"/>
              <a:ext cx="70" cy="404"/>
            </a:xfrm>
            <a:custGeom>
              <a:avLst/>
              <a:gdLst>
                <a:gd name="T0" fmla="*/ 22 w 70"/>
                <a:gd name="T1" fmla="*/ 5 h 404"/>
                <a:gd name="T2" fmla="*/ 23 w 70"/>
                <a:gd name="T3" fmla="*/ 16 h 404"/>
                <a:gd name="T4" fmla="*/ 39 w 70"/>
                <a:gd name="T5" fmla="*/ 15 h 404"/>
                <a:gd name="T6" fmla="*/ 33 w 70"/>
                <a:gd name="T7" fmla="*/ 20 h 404"/>
                <a:gd name="T8" fmla="*/ 26 w 70"/>
                <a:gd name="T9" fmla="*/ 27 h 404"/>
                <a:gd name="T10" fmla="*/ 41 w 70"/>
                <a:gd name="T11" fmla="*/ 37 h 404"/>
                <a:gd name="T12" fmla="*/ 30 w 70"/>
                <a:gd name="T13" fmla="*/ 40 h 404"/>
                <a:gd name="T14" fmla="*/ 29 w 70"/>
                <a:gd name="T15" fmla="*/ 52 h 404"/>
                <a:gd name="T16" fmla="*/ 61 w 70"/>
                <a:gd name="T17" fmla="*/ 109 h 404"/>
                <a:gd name="T18" fmla="*/ 31 w 70"/>
                <a:gd name="T19" fmla="*/ 68 h 404"/>
                <a:gd name="T20" fmla="*/ 38 w 70"/>
                <a:gd name="T21" fmla="*/ 92 h 404"/>
                <a:gd name="T22" fmla="*/ 34 w 70"/>
                <a:gd name="T23" fmla="*/ 94 h 404"/>
                <a:gd name="T24" fmla="*/ 39 w 70"/>
                <a:gd name="T25" fmla="*/ 126 h 404"/>
                <a:gd name="T26" fmla="*/ 51 w 70"/>
                <a:gd name="T27" fmla="*/ 160 h 404"/>
                <a:gd name="T28" fmla="*/ 38 w 70"/>
                <a:gd name="T29" fmla="*/ 135 h 404"/>
                <a:gd name="T30" fmla="*/ 49 w 70"/>
                <a:gd name="T31" fmla="*/ 186 h 404"/>
                <a:gd name="T32" fmla="*/ 39 w 70"/>
                <a:gd name="T33" fmla="*/ 152 h 404"/>
                <a:gd name="T34" fmla="*/ 37 w 70"/>
                <a:gd name="T35" fmla="*/ 152 h 404"/>
                <a:gd name="T36" fmla="*/ 40 w 70"/>
                <a:gd name="T37" fmla="*/ 182 h 404"/>
                <a:gd name="T38" fmla="*/ 37 w 70"/>
                <a:gd name="T39" fmla="*/ 182 h 404"/>
                <a:gd name="T40" fmla="*/ 44 w 70"/>
                <a:gd name="T41" fmla="*/ 217 h 404"/>
                <a:gd name="T42" fmla="*/ 39 w 70"/>
                <a:gd name="T43" fmla="*/ 208 h 404"/>
                <a:gd name="T44" fmla="*/ 43 w 70"/>
                <a:gd name="T45" fmla="*/ 240 h 404"/>
                <a:gd name="T46" fmla="*/ 40 w 70"/>
                <a:gd name="T47" fmla="*/ 230 h 404"/>
                <a:gd name="T48" fmla="*/ 37 w 70"/>
                <a:gd name="T49" fmla="*/ 227 h 404"/>
                <a:gd name="T50" fmla="*/ 39 w 70"/>
                <a:gd name="T51" fmla="*/ 251 h 404"/>
                <a:gd name="T52" fmla="*/ 46 w 70"/>
                <a:gd name="T53" fmla="*/ 295 h 404"/>
                <a:gd name="T54" fmla="*/ 37 w 70"/>
                <a:gd name="T55" fmla="*/ 261 h 404"/>
                <a:gd name="T56" fmla="*/ 35 w 70"/>
                <a:gd name="T57" fmla="*/ 255 h 404"/>
                <a:gd name="T58" fmla="*/ 36 w 70"/>
                <a:gd name="T59" fmla="*/ 292 h 404"/>
                <a:gd name="T60" fmla="*/ 33 w 70"/>
                <a:gd name="T61" fmla="*/ 310 h 404"/>
                <a:gd name="T62" fmla="*/ 32 w 70"/>
                <a:gd name="T63" fmla="*/ 290 h 404"/>
                <a:gd name="T64" fmla="*/ 7 w 70"/>
                <a:gd name="T65" fmla="*/ 345 h 404"/>
                <a:gd name="T66" fmla="*/ 30 w 70"/>
                <a:gd name="T67" fmla="*/ 264 h 404"/>
                <a:gd name="T68" fmla="*/ 26 w 70"/>
                <a:gd name="T69" fmla="*/ 282 h 404"/>
                <a:gd name="T70" fmla="*/ 31 w 70"/>
                <a:gd name="T71" fmla="*/ 236 h 404"/>
                <a:gd name="T72" fmla="*/ 5 w 70"/>
                <a:gd name="T73" fmla="*/ 272 h 404"/>
                <a:gd name="T74" fmla="*/ 31 w 70"/>
                <a:gd name="T75" fmla="*/ 223 h 404"/>
                <a:gd name="T76" fmla="*/ 28 w 70"/>
                <a:gd name="T77" fmla="*/ 212 h 404"/>
                <a:gd name="T78" fmla="*/ 31 w 70"/>
                <a:gd name="T79" fmla="*/ 193 h 404"/>
                <a:gd name="T80" fmla="*/ 26 w 70"/>
                <a:gd name="T81" fmla="*/ 193 h 404"/>
                <a:gd name="T82" fmla="*/ 15 w 70"/>
                <a:gd name="T83" fmla="*/ 228 h 404"/>
                <a:gd name="T84" fmla="*/ 26 w 70"/>
                <a:gd name="T85" fmla="*/ 162 h 404"/>
                <a:gd name="T86" fmla="*/ 29 w 70"/>
                <a:gd name="T87" fmla="*/ 138 h 404"/>
                <a:gd name="T88" fmla="*/ 26 w 70"/>
                <a:gd name="T89" fmla="*/ 133 h 404"/>
                <a:gd name="T90" fmla="*/ 26 w 70"/>
                <a:gd name="T91" fmla="*/ 111 h 404"/>
                <a:gd name="T92" fmla="*/ 24 w 70"/>
                <a:gd name="T93" fmla="*/ 108 h 404"/>
                <a:gd name="T94" fmla="*/ 16 w 70"/>
                <a:gd name="T95" fmla="*/ 129 h 404"/>
                <a:gd name="T96" fmla="*/ 23 w 70"/>
                <a:gd name="T97" fmla="*/ 96 h 404"/>
                <a:gd name="T98" fmla="*/ 22 w 70"/>
                <a:gd name="T99" fmla="*/ 68 h 404"/>
                <a:gd name="T100" fmla="*/ 23 w 70"/>
                <a:gd name="T101" fmla="*/ 51 h 404"/>
                <a:gd name="T102" fmla="*/ 15 w 70"/>
                <a:gd name="T103" fmla="*/ 50 h 404"/>
                <a:gd name="T104" fmla="*/ 18 w 70"/>
                <a:gd name="T105" fmla="*/ 27 h 404"/>
                <a:gd name="T106" fmla="*/ 14 w 70"/>
                <a:gd name="T107" fmla="*/ 21 h 404"/>
                <a:gd name="T108" fmla="*/ 15 w 70"/>
                <a:gd name="T109"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0" h="404">
                  <a:moveTo>
                    <a:pt x="15" y="0"/>
                  </a:moveTo>
                  <a:lnTo>
                    <a:pt x="18" y="1"/>
                  </a:lnTo>
                  <a:lnTo>
                    <a:pt x="22" y="5"/>
                  </a:lnTo>
                  <a:lnTo>
                    <a:pt x="19" y="6"/>
                  </a:lnTo>
                  <a:lnTo>
                    <a:pt x="21" y="11"/>
                  </a:lnTo>
                  <a:lnTo>
                    <a:pt x="23" y="16"/>
                  </a:lnTo>
                  <a:lnTo>
                    <a:pt x="28" y="19"/>
                  </a:lnTo>
                  <a:lnTo>
                    <a:pt x="33" y="18"/>
                  </a:lnTo>
                  <a:lnTo>
                    <a:pt x="39" y="15"/>
                  </a:lnTo>
                  <a:lnTo>
                    <a:pt x="55" y="18"/>
                  </a:lnTo>
                  <a:lnTo>
                    <a:pt x="39" y="16"/>
                  </a:lnTo>
                  <a:lnTo>
                    <a:pt x="33" y="20"/>
                  </a:lnTo>
                  <a:lnTo>
                    <a:pt x="28" y="19"/>
                  </a:lnTo>
                  <a:lnTo>
                    <a:pt x="23" y="23"/>
                  </a:lnTo>
                  <a:lnTo>
                    <a:pt x="26" y="27"/>
                  </a:lnTo>
                  <a:lnTo>
                    <a:pt x="25" y="29"/>
                  </a:lnTo>
                  <a:lnTo>
                    <a:pt x="30" y="38"/>
                  </a:lnTo>
                  <a:lnTo>
                    <a:pt x="41" y="37"/>
                  </a:lnTo>
                  <a:lnTo>
                    <a:pt x="55" y="69"/>
                  </a:lnTo>
                  <a:lnTo>
                    <a:pt x="41" y="38"/>
                  </a:lnTo>
                  <a:lnTo>
                    <a:pt x="30" y="40"/>
                  </a:lnTo>
                  <a:lnTo>
                    <a:pt x="26" y="42"/>
                  </a:lnTo>
                  <a:lnTo>
                    <a:pt x="33" y="52"/>
                  </a:lnTo>
                  <a:lnTo>
                    <a:pt x="29" y="52"/>
                  </a:lnTo>
                  <a:lnTo>
                    <a:pt x="35" y="65"/>
                  </a:lnTo>
                  <a:lnTo>
                    <a:pt x="47" y="81"/>
                  </a:lnTo>
                  <a:lnTo>
                    <a:pt x="61" y="109"/>
                  </a:lnTo>
                  <a:lnTo>
                    <a:pt x="47" y="84"/>
                  </a:lnTo>
                  <a:lnTo>
                    <a:pt x="35" y="68"/>
                  </a:lnTo>
                  <a:lnTo>
                    <a:pt x="31" y="68"/>
                  </a:lnTo>
                  <a:lnTo>
                    <a:pt x="37" y="77"/>
                  </a:lnTo>
                  <a:lnTo>
                    <a:pt x="33" y="80"/>
                  </a:lnTo>
                  <a:lnTo>
                    <a:pt x="38" y="92"/>
                  </a:lnTo>
                  <a:lnTo>
                    <a:pt x="67" y="189"/>
                  </a:lnTo>
                  <a:lnTo>
                    <a:pt x="38" y="94"/>
                  </a:lnTo>
                  <a:lnTo>
                    <a:pt x="34" y="94"/>
                  </a:lnTo>
                  <a:lnTo>
                    <a:pt x="38" y="108"/>
                  </a:lnTo>
                  <a:lnTo>
                    <a:pt x="35" y="107"/>
                  </a:lnTo>
                  <a:lnTo>
                    <a:pt x="39" y="126"/>
                  </a:lnTo>
                  <a:lnTo>
                    <a:pt x="51" y="159"/>
                  </a:lnTo>
                  <a:lnTo>
                    <a:pt x="64" y="207"/>
                  </a:lnTo>
                  <a:lnTo>
                    <a:pt x="51" y="160"/>
                  </a:lnTo>
                  <a:lnTo>
                    <a:pt x="39" y="127"/>
                  </a:lnTo>
                  <a:lnTo>
                    <a:pt x="35" y="122"/>
                  </a:lnTo>
                  <a:lnTo>
                    <a:pt x="38" y="135"/>
                  </a:lnTo>
                  <a:lnTo>
                    <a:pt x="35" y="133"/>
                  </a:lnTo>
                  <a:lnTo>
                    <a:pt x="39" y="151"/>
                  </a:lnTo>
                  <a:lnTo>
                    <a:pt x="49" y="186"/>
                  </a:lnTo>
                  <a:lnTo>
                    <a:pt x="69" y="231"/>
                  </a:lnTo>
                  <a:lnTo>
                    <a:pt x="50" y="187"/>
                  </a:lnTo>
                  <a:lnTo>
                    <a:pt x="39" y="152"/>
                  </a:lnTo>
                  <a:lnTo>
                    <a:pt x="37" y="152"/>
                  </a:lnTo>
                  <a:lnTo>
                    <a:pt x="55" y="255"/>
                  </a:lnTo>
                  <a:lnTo>
                    <a:pt x="37" y="152"/>
                  </a:lnTo>
                  <a:lnTo>
                    <a:pt x="39" y="166"/>
                  </a:lnTo>
                  <a:lnTo>
                    <a:pt x="37" y="161"/>
                  </a:lnTo>
                  <a:lnTo>
                    <a:pt x="40" y="182"/>
                  </a:lnTo>
                  <a:lnTo>
                    <a:pt x="53" y="230"/>
                  </a:lnTo>
                  <a:lnTo>
                    <a:pt x="40" y="186"/>
                  </a:lnTo>
                  <a:lnTo>
                    <a:pt x="37" y="182"/>
                  </a:lnTo>
                  <a:lnTo>
                    <a:pt x="40" y="196"/>
                  </a:lnTo>
                  <a:lnTo>
                    <a:pt x="55" y="290"/>
                  </a:lnTo>
                  <a:lnTo>
                    <a:pt x="44" y="217"/>
                  </a:lnTo>
                  <a:lnTo>
                    <a:pt x="39" y="196"/>
                  </a:lnTo>
                  <a:lnTo>
                    <a:pt x="37" y="193"/>
                  </a:lnTo>
                  <a:lnTo>
                    <a:pt x="39" y="208"/>
                  </a:lnTo>
                  <a:lnTo>
                    <a:pt x="37" y="206"/>
                  </a:lnTo>
                  <a:lnTo>
                    <a:pt x="41" y="225"/>
                  </a:lnTo>
                  <a:lnTo>
                    <a:pt x="43" y="240"/>
                  </a:lnTo>
                  <a:lnTo>
                    <a:pt x="62" y="294"/>
                  </a:lnTo>
                  <a:lnTo>
                    <a:pt x="42" y="242"/>
                  </a:lnTo>
                  <a:lnTo>
                    <a:pt x="40" y="230"/>
                  </a:lnTo>
                  <a:lnTo>
                    <a:pt x="38" y="227"/>
                  </a:lnTo>
                  <a:lnTo>
                    <a:pt x="42" y="258"/>
                  </a:lnTo>
                  <a:lnTo>
                    <a:pt x="37" y="227"/>
                  </a:lnTo>
                  <a:lnTo>
                    <a:pt x="40" y="242"/>
                  </a:lnTo>
                  <a:lnTo>
                    <a:pt x="37" y="238"/>
                  </a:lnTo>
                  <a:lnTo>
                    <a:pt x="39" y="251"/>
                  </a:lnTo>
                  <a:lnTo>
                    <a:pt x="46" y="295"/>
                  </a:lnTo>
                  <a:lnTo>
                    <a:pt x="52" y="322"/>
                  </a:lnTo>
                  <a:lnTo>
                    <a:pt x="46" y="295"/>
                  </a:lnTo>
                  <a:lnTo>
                    <a:pt x="39" y="253"/>
                  </a:lnTo>
                  <a:lnTo>
                    <a:pt x="37" y="251"/>
                  </a:lnTo>
                  <a:lnTo>
                    <a:pt x="37" y="261"/>
                  </a:lnTo>
                  <a:lnTo>
                    <a:pt x="42" y="290"/>
                  </a:lnTo>
                  <a:lnTo>
                    <a:pt x="37" y="264"/>
                  </a:lnTo>
                  <a:lnTo>
                    <a:pt x="35" y="255"/>
                  </a:lnTo>
                  <a:lnTo>
                    <a:pt x="38" y="278"/>
                  </a:lnTo>
                  <a:lnTo>
                    <a:pt x="35" y="274"/>
                  </a:lnTo>
                  <a:lnTo>
                    <a:pt x="36" y="292"/>
                  </a:lnTo>
                  <a:lnTo>
                    <a:pt x="34" y="284"/>
                  </a:lnTo>
                  <a:lnTo>
                    <a:pt x="33" y="291"/>
                  </a:lnTo>
                  <a:lnTo>
                    <a:pt x="33" y="310"/>
                  </a:lnTo>
                  <a:lnTo>
                    <a:pt x="45" y="403"/>
                  </a:lnTo>
                  <a:lnTo>
                    <a:pt x="32" y="310"/>
                  </a:lnTo>
                  <a:lnTo>
                    <a:pt x="32" y="290"/>
                  </a:lnTo>
                  <a:lnTo>
                    <a:pt x="32" y="277"/>
                  </a:lnTo>
                  <a:lnTo>
                    <a:pt x="29" y="284"/>
                  </a:lnTo>
                  <a:lnTo>
                    <a:pt x="7" y="345"/>
                  </a:lnTo>
                  <a:lnTo>
                    <a:pt x="30" y="278"/>
                  </a:lnTo>
                  <a:lnTo>
                    <a:pt x="32" y="261"/>
                  </a:lnTo>
                  <a:lnTo>
                    <a:pt x="30" y="264"/>
                  </a:lnTo>
                  <a:lnTo>
                    <a:pt x="33" y="244"/>
                  </a:lnTo>
                  <a:lnTo>
                    <a:pt x="30" y="252"/>
                  </a:lnTo>
                  <a:lnTo>
                    <a:pt x="26" y="282"/>
                  </a:lnTo>
                  <a:lnTo>
                    <a:pt x="30" y="250"/>
                  </a:lnTo>
                  <a:lnTo>
                    <a:pt x="32" y="236"/>
                  </a:lnTo>
                  <a:lnTo>
                    <a:pt x="31" y="236"/>
                  </a:lnTo>
                  <a:lnTo>
                    <a:pt x="29" y="244"/>
                  </a:lnTo>
                  <a:lnTo>
                    <a:pt x="23" y="260"/>
                  </a:lnTo>
                  <a:lnTo>
                    <a:pt x="5" y="272"/>
                  </a:lnTo>
                  <a:lnTo>
                    <a:pt x="23" y="258"/>
                  </a:lnTo>
                  <a:lnTo>
                    <a:pt x="30" y="238"/>
                  </a:lnTo>
                  <a:lnTo>
                    <a:pt x="31" y="223"/>
                  </a:lnTo>
                  <a:lnTo>
                    <a:pt x="29" y="223"/>
                  </a:lnTo>
                  <a:lnTo>
                    <a:pt x="31" y="208"/>
                  </a:lnTo>
                  <a:lnTo>
                    <a:pt x="28" y="212"/>
                  </a:lnTo>
                  <a:lnTo>
                    <a:pt x="15" y="240"/>
                  </a:lnTo>
                  <a:lnTo>
                    <a:pt x="28" y="211"/>
                  </a:lnTo>
                  <a:lnTo>
                    <a:pt x="31" y="193"/>
                  </a:lnTo>
                  <a:lnTo>
                    <a:pt x="28" y="198"/>
                  </a:lnTo>
                  <a:lnTo>
                    <a:pt x="30" y="184"/>
                  </a:lnTo>
                  <a:lnTo>
                    <a:pt x="26" y="193"/>
                  </a:lnTo>
                  <a:lnTo>
                    <a:pt x="29" y="172"/>
                  </a:lnTo>
                  <a:lnTo>
                    <a:pt x="26" y="183"/>
                  </a:lnTo>
                  <a:lnTo>
                    <a:pt x="15" y="228"/>
                  </a:lnTo>
                  <a:lnTo>
                    <a:pt x="26" y="183"/>
                  </a:lnTo>
                  <a:lnTo>
                    <a:pt x="29" y="157"/>
                  </a:lnTo>
                  <a:lnTo>
                    <a:pt x="26" y="162"/>
                  </a:lnTo>
                  <a:lnTo>
                    <a:pt x="7" y="187"/>
                  </a:lnTo>
                  <a:lnTo>
                    <a:pt x="26" y="161"/>
                  </a:lnTo>
                  <a:lnTo>
                    <a:pt x="29" y="138"/>
                  </a:lnTo>
                  <a:lnTo>
                    <a:pt x="26" y="142"/>
                  </a:lnTo>
                  <a:lnTo>
                    <a:pt x="28" y="129"/>
                  </a:lnTo>
                  <a:lnTo>
                    <a:pt x="26" y="133"/>
                  </a:lnTo>
                  <a:lnTo>
                    <a:pt x="16" y="197"/>
                  </a:lnTo>
                  <a:lnTo>
                    <a:pt x="26" y="128"/>
                  </a:lnTo>
                  <a:lnTo>
                    <a:pt x="26" y="111"/>
                  </a:lnTo>
                  <a:lnTo>
                    <a:pt x="23" y="119"/>
                  </a:lnTo>
                  <a:lnTo>
                    <a:pt x="18" y="155"/>
                  </a:lnTo>
                  <a:lnTo>
                    <a:pt x="24" y="108"/>
                  </a:lnTo>
                  <a:lnTo>
                    <a:pt x="26" y="94"/>
                  </a:lnTo>
                  <a:lnTo>
                    <a:pt x="23" y="100"/>
                  </a:lnTo>
                  <a:lnTo>
                    <a:pt x="16" y="129"/>
                  </a:lnTo>
                  <a:lnTo>
                    <a:pt x="0" y="145"/>
                  </a:lnTo>
                  <a:lnTo>
                    <a:pt x="16" y="127"/>
                  </a:lnTo>
                  <a:lnTo>
                    <a:pt x="23" y="96"/>
                  </a:lnTo>
                  <a:lnTo>
                    <a:pt x="23" y="76"/>
                  </a:lnTo>
                  <a:lnTo>
                    <a:pt x="21" y="86"/>
                  </a:lnTo>
                  <a:lnTo>
                    <a:pt x="22" y="68"/>
                  </a:lnTo>
                  <a:lnTo>
                    <a:pt x="11" y="115"/>
                  </a:lnTo>
                  <a:lnTo>
                    <a:pt x="21" y="65"/>
                  </a:lnTo>
                  <a:lnTo>
                    <a:pt x="23" y="51"/>
                  </a:lnTo>
                  <a:lnTo>
                    <a:pt x="19" y="62"/>
                  </a:lnTo>
                  <a:lnTo>
                    <a:pt x="20" y="40"/>
                  </a:lnTo>
                  <a:lnTo>
                    <a:pt x="15" y="50"/>
                  </a:lnTo>
                  <a:lnTo>
                    <a:pt x="0" y="88"/>
                  </a:lnTo>
                  <a:lnTo>
                    <a:pt x="15" y="49"/>
                  </a:lnTo>
                  <a:lnTo>
                    <a:pt x="18" y="27"/>
                  </a:lnTo>
                  <a:lnTo>
                    <a:pt x="15" y="33"/>
                  </a:lnTo>
                  <a:lnTo>
                    <a:pt x="16" y="16"/>
                  </a:lnTo>
                  <a:lnTo>
                    <a:pt x="14" y="21"/>
                  </a:lnTo>
                  <a:lnTo>
                    <a:pt x="13" y="8"/>
                  </a:lnTo>
                  <a:lnTo>
                    <a:pt x="14" y="3"/>
                  </a:lnTo>
                  <a:lnTo>
                    <a:pt x="1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0" name="Group 38"/>
            <p:cNvGrpSpPr>
              <a:grpSpLocks/>
            </p:cNvGrpSpPr>
            <p:nvPr/>
          </p:nvGrpSpPr>
          <p:grpSpPr bwMode="auto">
            <a:xfrm>
              <a:off x="139" y="3607"/>
              <a:ext cx="217" cy="566"/>
              <a:chOff x="139" y="3607"/>
              <a:chExt cx="217" cy="566"/>
            </a:xfrm>
          </p:grpSpPr>
          <p:sp>
            <p:nvSpPr>
              <p:cNvPr id="90" name="Freeform 36"/>
              <p:cNvSpPr>
                <a:spLocks/>
              </p:cNvSpPr>
              <p:nvPr/>
            </p:nvSpPr>
            <p:spPr bwMode="ltGray">
              <a:xfrm>
                <a:off x="308" y="3918"/>
                <a:ext cx="48" cy="255"/>
              </a:xfrm>
              <a:custGeom>
                <a:avLst/>
                <a:gdLst>
                  <a:gd name="T0" fmla="*/ 37 w 48"/>
                  <a:gd name="T1" fmla="*/ 0 h 255"/>
                  <a:gd name="T2" fmla="*/ 34 w 48"/>
                  <a:gd name="T3" fmla="*/ 5 h 255"/>
                  <a:gd name="T4" fmla="*/ 18 w 48"/>
                  <a:gd name="T5" fmla="*/ 50 h 255"/>
                  <a:gd name="T6" fmla="*/ 9 w 48"/>
                  <a:gd name="T7" fmla="*/ 92 h 255"/>
                  <a:gd name="T8" fmla="*/ 0 w 48"/>
                  <a:gd name="T9" fmla="*/ 145 h 255"/>
                  <a:gd name="T10" fmla="*/ 0 w 48"/>
                  <a:gd name="T11" fmla="*/ 203 h 255"/>
                  <a:gd name="T12" fmla="*/ 4 w 48"/>
                  <a:gd name="T13" fmla="*/ 254 h 255"/>
                  <a:gd name="T14" fmla="*/ 9 w 48"/>
                  <a:gd name="T15" fmla="*/ 254 h 255"/>
                  <a:gd name="T16" fmla="*/ 4 w 48"/>
                  <a:gd name="T17" fmla="*/ 203 h 255"/>
                  <a:gd name="T18" fmla="*/ 4 w 48"/>
                  <a:gd name="T19" fmla="*/ 161 h 255"/>
                  <a:gd name="T20" fmla="*/ 14 w 48"/>
                  <a:gd name="T21" fmla="*/ 115 h 255"/>
                  <a:gd name="T22" fmla="*/ 28 w 48"/>
                  <a:gd name="T23" fmla="*/ 69 h 255"/>
                  <a:gd name="T24" fmla="*/ 47 w 48"/>
                  <a:gd name="T25" fmla="*/ 11 h 255"/>
                  <a:gd name="T26" fmla="*/ 37 w 48"/>
                  <a:gd name="T27"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55">
                    <a:moveTo>
                      <a:pt x="37" y="0"/>
                    </a:moveTo>
                    <a:lnTo>
                      <a:pt x="34" y="5"/>
                    </a:lnTo>
                    <a:lnTo>
                      <a:pt x="18" y="50"/>
                    </a:lnTo>
                    <a:lnTo>
                      <a:pt x="9" y="92"/>
                    </a:lnTo>
                    <a:lnTo>
                      <a:pt x="0" y="145"/>
                    </a:lnTo>
                    <a:lnTo>
                      <a:pt x="0" y="203"/>
                    </a:lnTo>
                    <a:lnTo>
                      <a:pt x="4" y="254"/>
                    </a:lnTo>
                    <a:lnTo>
                      <a:pt x="9" y="254"/>
                    </a:lnTo>
                    <a:lnTo>
                      <a:pt x="4" y="203"/>
                    </a:lnTo>
                    <a:lnTo>
                      <a:pt x="4" y="161"/>
                    </a:lnTo>
                    <a:lnTo>
                      <a:pt x="14" y="115"/>
                    </a:lnTo>
                    <a:lnTo>
                      <a:pt x="28" y="69"/>
                    </a:lnTo>
                    <a:lnTo>
                      <a:pt x="47" y="11"/>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Freeform 37"/>
              <p:cNvSpPr>
                <a:spLocks/>
              </p:cNvSpPr>
              <p:nvPr/>
            </p:nvSpPr>
            <p:spPr bwMode="ltGray">
              <a:xfrm>
                <a:off x="139" y="3607"/>
                <a:ext cx="186" cy="326"/>
              </a:xfrm>
              <a:custGeom>
                <a:avLst/>
                <a:gdLst>
                  <a:gd name="T0" fmla="*/ 84 w 186"/>
                  <a:gd name="T1" fmla="*/ 8 h 326"/>
                  <a:gd name="T2" fmla="*/ 13 w 186"/>
                  <a:gd name="T3" fmla="*/ 14 h 326"/>
                  <a:gd name="T4" fmla="*/ 79 w 186"/>
                  <a:gd name="T5" fmla="*/ 14 h 326"/>
                  <a:gd name="T6" fmla="*/ 68 w 186"/>
                  <a:gd name="T7" fmla="*/ 28 h 326"/>
                  <a:gd name="T8" fmla="*/ 68 w 186"/>
                  <a:gd name="T9" fmla="*/ 34 h 326"/>
                  <a:gd name="T10" fmla="*/ 36 w 186"/>
                  <a:gd name="T11" fmla="*/ 49 h 326"/>
                  <a:gd name="T12" fmla="*/ 60 w 186"/>
                  <a:gd name="T13" fmla="*/ 43 h 326"/>
                  <a:gd name="T14" fmla="*/ 60 w 186"/>
                  <a:gd name="T15" fmla="*/ 51 h 326"/>
                  <a:gd name="T16" fmla="*/ 66 w 186"/>
                  <a:gd name="T17" fmla="*/ 54 h 326"/>
                  <a:gd name="T18" fmla="*/ 8 w 186"/>
                  <a:gd name="T19" fmla="*/ 88 h 326"/>
                  <a:gd name="T20" fmla="*/ 63 w 186"/>
                  <a:gd name="T21" fmla="*/ 71 h 326"/>
                  <a:gd name="T22" fmla="*/ 49 w 186"/>
                  <a:gd name="T23" fmla="*/ 94 h 326"/>
                  <a:gd name="T24" fmla="*/ 8 w 186"/>
                  <a:gd name="T25" fmla="*/ 109 h 326"/>
                  <a:gd name="T26" fmla="*/ 52 w 186"/>
                  <a:gd name="T27" fmla="*/ 97 h 326"/>
                  <a:gd name="T28" fmla="*/ 18 w 186"/>
                  <a:gd name="T29" fmla="*/ 122 h 326"/>
                  <a:gd name="T30" fmla="*/ 39 w 186"/>
                  <a:gd name="T31" fmla="*/ 111 h 326"/>
                  <a:gd name="T32" fmla="*/ 52 w 186"/>
                  <a:gd name="T33" fmla="*/ 109 h 326"/>
                  <a:gd name="T34" fmla="*/ 52 w 186"/>
                  <a:gd name="T35" fmla="*/ 117 h 326"/>
                  <a:gd name="T36" fmla="*/ 44 w 186"/>
                  <a:gd name="T37" fmla="*/ 133 h 326"/>
                  <a:gd name="T38" fmla="*/ 5 w 186"/>
                  <a:gd name="T39" fmla="*/ 154 h 326"/>
                  <a:gd name="T40" fmla="*/ 49 w 186"/>
                  <a:gd name="T41" fmla="*/ 136 h 326"/>
                  <a:gd name="T42" fmla="*/ 42 w 186"/>
                  <a:gd name="T43" fmla="*/ 160 h 326"/>
                  <a:gd name="T44" fmla="*/ 32 w 186"/>
                  <a:gd name="T45" fmla="*/ 174 h 326"/>
                  <a:gd name="T46" fmla="*/ 36 w 186"/>
                  <a:gd name="T47" fmla="*/ 174 h 326"/>
                  <a:gd name="T48" fmla="*/ 36 w 186"/>
                  <a:gd name="T49" fmla="*/ 182 h 326"/>
                  <a:gd name="T50" fmla="*/ 8 w 186"/>
                  <a:gd name="T51" fmla="*/ 202 h 326"/>
                  <a:gd name="T52" fmla="*/ 32 w 186"/>
                  <a:gd name="T53" fmla="*/ 199 h 326"/>
                  <a:gd name="T54" fmla="*/ 32 w 186"/>
                  <a:gd name="T55" fmla="*/ 202 h 326"/>
                  <a:gd name="T56" fmla="*/ 34 w 186"/>
                  <a:gd name="T57" fmla="*/ 211 h 326"/>
                  <a:gd name="T58" fmla="*/ 28 w 186"/>
                  <a:gd name="T59" fmla="*/ 228 h 326"/>
                  <a:gd name="T60" fmla="*/ 34 w 186"/>
                  <a:gd name="T61" fmla="*/ 237 h 326"/>
                  <a:gd name="T62" fmla="*/ 36 w 186"/>
                  <a:gd name="T63" fmla="*/ 273 h 326"/>
                  <a:gd name="T64" fmla="*/ 42 w 186"/>
                  <a:gd name="T65" fmla="*/ 228 h 326"/>
                  <a:gd name="T66" fmla="*/ 86 w 186"/>
                  <a:gd name="T67" fmla="*/ 325 h 326"/>
                  <a:gd name="T68" fmla="*/ 60 w 186"/>
                  <a:gd name="T69" fmla="*/ 211 h 326"/>
                  <a:gd name="T70" fmla="*/ 60 w 186"/>
                  <a:gd name="T71" fmla="*/ 208 h 326"/>
                  <a:gd name="T72" fmla="*/ 63 w 186"/>
                  <a:gd name="T73" fmla="*/ 199 h 326"/>
                  <a:gd name="T74" fmla="*/ 100 w 186"/>
                  <a:gd name="T75" fmla="*/ 256 h 326"/>
                  <a:gd name="T76" fmla="*/ 76 w 186"/>
                  <a:gd name="T77" fmla="*/ 225 h 326"/>
                  <a:gd name="T78" fmla="*/ 68 w 186"/>
                  <a:gd name="T79" fmla="*/ 174 h 326"/>
                  <a:gd name="T80" fmla="*/ 70 w 186"/>
                  <a:gd name="T81" fmla="*/ 160 h 326"/>
                  <a:gd name="T82" fmla="*/ 84 w 186"/>
                  <a:gd name="T83" fmla="*/ 193 h 326"/>
                  <a:gd name="T84" fmla="*/ 76 w 186"/>
                  <a:gd name="T85" fmla="*/ 142 h 326"/>
                  <a:gd name="T86" fmla="*/ 89 w 186"/>
                  <a:gd name="T87" fmla="*/ 133 h 326"/>
                  <a:gd name="T88" fmla="*/ 100 w 186"/>
                  <a:gd name="T89" fmla="*/ 168 h 326"/>
                  <a:gd name="T90" fmla="*/ 86 w 186"/>
                  <a:gd name="T91" fmla="*/ 109 h 326"/>
                  <a:gd name="T92" fmla="*/ 89 w 186"/>
                  <a:gd name="T93" fmla="*/ 102 h 326"/>
                  <a:gd name="T94" fmla="*/ 92 w 186"/>
                  <a:gd name="T95" fmla="*/ 74 h 326"/>
                  <a:gd name="T96" fmla="*/ 105 w 186"/>
                  <a:gd name="T97" fmla="*/ 76 h 326"/>
                  <a:gd name="T98" fmla="*/ 152 w 186"/>
                  <a:gd name="T99" fmla="*/ 151 h 326"/>
                  <a:gd name="T100" fmla="*/ 118 w 186"/>
                  <a:gd name="T101" fmla="*/ 109 h 326"/>
                  <a:gd name="T102" fmla="*/ 100 w 186"/>
                  <a:gd name="T103" fmla="*/ 49 h 326"/>
                  <a:gd name="T104" fmla="*/ 105 w 186"/>
                  <a:gd name="T105" fmla="*/ 38 h 326"/>
                  <a:gd name="T106" fmla="*/ 128 w 186"/>
                  <a:gd name="T107" fmla="*/ 71 h 326"/>
                  <a:gd name="T108" fmla="*/ 123 w 186"/>
                  <a:gd name="T109" fmla="*/ 68 h 326"/>
                  <a:gd name="T110" fmla="*/ 113 w 186"/>
                  <a:gd name="T111" fmla="*/ 22 h 326"/>
                  <a:gd name="T112" fmla="*/ 142 w 186"/>
                  <a:gd name="T113" fmla="*/ 68 h 326"/>
                  <a:gd name="T114" fmla="*/ 123 w 186"/>
                  <a:gd name="T115" fmla="*/ 46 h 326"/>
                  <a:gd name="T116" fmla="*/ 108 w 186"/>
                  <a:gd name="T117" fmla="*/ 2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326">
                    <a:moveTo>
                      <a:pt x="104" y="4"/>
                    </a:moveTo>
                    <a:lnTo>
                      <a:pt x="92" y="0"/>
                    </a:lnTo>
                    <a:lnTo>
                      <a:pt x="84" y="8"/>
                    </a:lnTo>
                    <a:lnTo>
                      <a:pt x="76" y="11"/>
                    </a:lnTo>
                    <a:lnTo>
                      <a:pt x="58" y="14"/>
                    </a:lnTo>
                    <a:lnTo>
                      <a:pt x="13" y="14"/>
                    </a:lnTo>
                    <a:lnTo>
                      <a:pt x="58" y="16"/>
                    </a:lnTo>
                    <a:lnTo>
                      <a:pt x="70" y="11"/>
                    </a:lnTo>
                    <a:lnTo>
                      <a:pt x="79" y="14"/>
                    </a:lnTo>
                    <a:lnTo>
                      <a:pt x="68" y="19"/>
                    </a:lnTo>
                    <a:lnTo>
                      <a:pt x="76" y="19"/>
                    </a:lnTo>
                    <a:lnTo>
                      <a:pt x="68" y="28"/>
                    </a:lnTo>
                    <a:lnTo>
                      <a:pt x="10" y="76"/>
                    </a:lnTo>
                    <a:lnTo>
                      <a:pt x="70" y="28"/>
                    </a:lnTo>
                    <a:lnTo>
                      <a:pt x="68" y="34"/>
                    </a:lnTo>
                    <a:lnTo>
                      <a:pt x="60" y="43"/>
                    </a:lnTo>
                    <a:lnTo>
                      <a:pt x="52" y="46"/>
                    </a:lnTo>
                    <a:lnTo>
                      <a:pt x="36" y="49"/>
                    </a:lnTo>
                    <a:lnTo>
                      <a:pt x="10" y="43"/>
                    </a:lnTo>
                    <a:lnTo>
                      <a:pt x="52" y="49"/>
                    </a:lnTo>
                    <a:lnTo>
                      <a:pt x="60" y="43"/>
                    </a:lnTo>
                    <a:lnTo>
                      <a:pt x="68" y="40"/>
                    </a:lnTo>
                    <a:lnTo>
                      <a:pt x="66" y="49"/>
                    </a:lnTo>
                    <a:lnTo>
                      <a:pt x="60" y="51"/>
                    </a:lnTo>
                    <a:lnTo>
                      <a:pt x="8" y="79"/>
                    </a:lnTo>
                    <a:lnTo>
                      <a:pt x="60" y="54"/>
                    </a:lnTo>
                    <a:lnTo>
                      <a:pt x="66" y="54"/>
                    </a:lnTo>
                    <a:lnTo>
                      <a:pt x="60" y="62"/>
                    </a:lnTo>
                    <a:lnTo>
                      <a:pt x="52" y="71"/>
                    </a:lnTo>
                    <a:lnTo>
                      <a:pt x="8" y="88"/>
                    </a:lnTo>
                    <a:lnTo>
                      <a:pt x="58" y="68"/>
                    </a:lnTo>
                    <a:lnTo>
                      <a:pt x="60" y="68"/>
                    </a:lnTo>
                    <a:lnTo>
                      <a:pt x="63" y="71"/>
                    </a:lnTo>
                    <a:lnTo>
                      <a:pt x="52" y="82"/>
                    </a:lnTo>
                    <a:lnTo>
                      <a:pt x="63" y="79"/>
                    </a:lnTo>
                    <a:lnTo>
                      <a:pt x="49" y="94"/>
                    </a:lnTo>
                    <a:lnTo>
                      <a:pt x="39" y="102"/>
                    </a:lnTo>
                    <a:lnTo>
                      <a:pt x="18" y="109"/>
                    </a:lnTo>
                    <a:lnTo>
                      <a:pt x="8" y="109"/>
                    </a:lnTo>
                    <a:lnTo>
                      <a:pt x="26" y="106"/>
                    </a:lnTo>
                    <a:lnTo>
                      <a:pt x="47" y="99"/>
                    </a:lnTo>
                    <a:lnTo>
                      <a:pt x="52" y="97"/>
                    </a:lnTo>
                    <a:lnTo>
                      <a:pt x="47" y="106"/>
                    </a:lnTo>
                    <a:lnTo>
                      <a:pt x="36" y="117"/>
                    </a:lnTo>
                    <a:lnTo>
                      <a:pt x="18" y="122"/>
                    </a:lnTo>
                    <a:lnTo>
                      <a:pt x="0" y="128"/>
                    </a:lnTo>
                    <a:lnTo>
                      <a:pt x="23" y="120"/>
                    </a:lnTo>
                    <a:lnTo>
                      <a:pt x="39" y="111"/>
                    </a:lnTo>
                    <a:lnTo>
                      <a:pt x="52" y="102"/>
                    </a:lnTo>
                    <a:lnTo>
                      <a:pt x="55" y="99"/>
                    </a:lnTo>
                    <a:lnTo>
                      <a:pt x="52" y="109"/>
                    </a:lnTo>
                    <a:lnTo>
                      <a:pt x="58" y="106"/>
                    </a:lnTo>
                    <a:lnTo>
                      <a:pt x="63" y="109"/>
                    </a:lnTo>
                    <a:lnTo>
                      <a:pt x="52" y="117"/>
                    </a:lnTo>
                    <a:lnTo>
                      <a:pt x="52" y="122"/>
                    </a:lnTo>
                    <a:lnTo>
                      <a:pt x="39" y="133"/>
                    </a:lnTo>
                    <a:lnTo>
                      <a:pt x="44" y="133"/>
                    </a:lnTo>
                    <a:lnTo>
                      <a:pt x="39" y="140"/>
                    </a:lnTo>
                    <a:lnTo>
                      <a:pt x="21" y="151"/>
                    </a:lnTo>
                    <a:lnTo>
                      <a:pt x="5" y="154"/>
                    </a:lnTo>
                    <a:lnTo>
                      <a:pt x="28" y="147"/>
                    </a:lnTo>
                    <a:lnTo>
                      <a:pt x="42" y="140"/>
                    </a:lnTo>
                    <a:lnTo>
                      <a:pt x="49" y="136"/>
                    </a:lnTo>
                    <a:lnTo>
                      <a:pt x="49" y="145"/>
                    </a:lnTo>
                    <a:lnTo>
                      <a:pt x="49" y="147"/>
                    </a:lnTo>
                    <a:lnTo>
                      <a:pt x="42" y="160"/>
                    </a:lnTo>
                    <a:lnTo>
                      <a:pt x="34" y="168"/>
                    </a:lnTo>
                    <a:lnTo>
                      <a:pt x="39" y="168"/>
                    </a:lnTo>
                    <a:lnTo>
                      <a:pt x="32" y="174"/>
                    </a:lnTo>
                    <a:lnTo>
                      <a:pt x="5" y="188"/>
                    </a:lnTo>
                    <a:lnTo>
                      <a:pt x="23" y="179"/>
                    </a:lnTo>
                    <a:lnTo>
                      <a:pt x="36" y="174"/>
                    </a:lnTo>
                    <a:lnTo>
                      <a:pt x="36" y="182"/>
                    </a:lnTo>
                    <a:lnTo>
                      <a:pt x="28" y="185"/>
                    </a:lnTo>
                    <a:lnTo>
                      <a:pt x="36" y="182"/>
                    </a:lnTo>
                    <a:lnTo>
                      <a:pt x="36" y="188"/>
                    </a:lnTo>
                    <a:lnTo>
                      <a:pt x="32" y="193"/>
                    </a:lnTo>
                    <a:lnTo>
                      <a:pt x="8" y="202"/>
                    </a:lnTo>
                    <a:lnTo>
                      <a:pt x="28" y="193"/>
                    </a:lnTo>
                    <a:lnTo>
                      <a:pt x="28" y="196"/>
                    </a:lnTo>
                    <a:lnTo>
                      <a:pt x="32" y="199"/>
                    </a:lnTo>
                    <a:lnTo>
                      <a:pt x="8" y="219"/>
                    </a:lnTo>
                    <a:lnTo>
                      <a:pt x="26" y="204"/>
                    </a:lnTo>
                    <a:lnTo>
                      <a:pt x="32" y="202"/>
                    </a:lnTo>
                    <a:lnTo>
                      <a:pt x="34" y="208"/>
                    </a:lnTo>
                    <a:lnTo>
                      <a:pt x="28" y="213"/>
                    </a:lnTo>
                    <a:lnTo>
                      <a:pt x="34" y="211"/>
                    </a:lnTo>
                    <a:lnTo>
                      <a:pt x="28" y="228"/>
                    </a:lnTo>
                    <a:lnTo>
                      <a:pt x="5" y="248"/>
                    </a:lnTo>
                    <a:lnTo>
                      <a:pt x="28" y="228"/>
                    </a:lnTo>
                    <a:lnTo>
                      <a:pt x="26" y="237"/>
                    </a:lnTo>
                    <a:lnTo>
                      <a:pt x="34" y="228"/>
                    </a:lnTo>
                    <a:lnTo>
                      <a:pt x="34" y="237"/>
                    </a:lnTo>
                    <a:lnTo>
                      <a:pt x="36" y="276"/>
                    </a:lnTo>
                    <a:lnTo>
                      <a:pt x="60" y="325"/>
                    </a:lnTo>
                    <a:lnTo>
                      <a:pt x="36" y="273"/>
                    </a:lnTo>
                    <a:lnTo>
                      <a:pt x="36" y="253"/>
                    </a:lnTo>
                    <a:lnTo>
                      <a:pt x="39" y="239"/>
                    </a:lnTo>
                    <a:lnTo>
                      <a:pt x="42" y="228"/>
                    </a:lnTo>
                    <a:lnTo>
                      <a:pt x="47" y="208"/>
                    </a:lnTo>
                    <a:lnTo>
                      <a:pt x="52" y="216"/>
                    </a:lnTo>
                    <a:lnTo>
                      <a:pt x="86" y="325"/>
                    </a:lnTo>
                    <a:lnTo>
                      <a:pt x="55" y="216"/>
                    </a:lnTo>
                    <a:lnTo>
                      <a:pt x="55" y="204"/>
                    </a:lnTo>
                    <a:lnTo>
                      <a:pt x="60" y="211"/>
                    </a:lnTo>
                    <a:lnTo>
                      <a:pt x="66" y="316"/>
                    </a:lnTo>
                    <a:lnTo>
                      <a:pt x="63" y="225"/>
                    </a:lnTo>
                    <a:lnTo>
                      <a:pt x="60" y="208"/>
                    </a:lnTo>
                    <a:lnTo>
                      <a:pt x="58" y="202"/>
                    </a:lnTo>
                    <a:lnTo>
                      <a:pt x="60" y="188"/>
                    </a:lnTo>
                    <a:lnTo>
                      <a:pt x="63" y="199"/>
                    </a:lnTo>
                    <a:lnTo>
                      <a:pt x="70" y="222"/>
                    </a:lnTo>
                    <a:lnTo>
                      <a:pt x="79" y="237"/>
                    </a:lnTo>
                    <a:lnTo>
                      <a:pt x="100" y="256"/>
                    </a:lnTo>
                    <a:lnTo>
                      <a:pt x="145" y="294"/>
                    </a:lnTo>
                    <a:lnTo>
                      <a:pt x="86" y="239"/>
                    </a:lnTo>
                    <a:lnTo>
                      <a:pt x="76" y="225"/>
                    </a:lnTo>
                    <a:lnTo>
                      <a:pt x="70" y="216"/>
                    </a:lnTo>
                    <a:lnTo>
                      <a:pt x="66" y="204"/>
                    </a:lnTo>
                    <a:lnTo>
                      <a:pt x="68" y="174"/>
                    </a:lnTo>
                    <a:lnTo>
                      <a:pt x="70" y="182"/>
                    </a:lnTo>
                    <a:lnTo>
                      <a:pt x="70" y="165"/>
                    </a:lnTo>
                    <a:lnTo>
                      <a:pt x="70" y="160"/>
                    </a:lnTo>
                    <a:lnTo>
                      <a:pt x="76" y="174"/>
                    </a:lnTo>
                    <a:lnTo>
                      <a:pt x="126" y="279"/>
                    </a:lnTo>
                    <a:lnTo>
                      <a:pt x="84" y="193"/>
                    </a:lnTo>
                    <a:lnTo>
                      <a:pt x="79" y="185"/>
                    </a:lnTo>
                    <a:lnTo>
                      <a:pt x="76" y="174"/>
                    </a:lnTo>
                    <a:lnTo>
                      <a:pt x="76" y="142"/>
                    </a:lnTo>
                    <a:lnTo>
                      <a:pt x="79" y="145"/>
                    </a:lnTo>
                    <a:lnTo>
                      <a:pt x="81" y="128"/>
                    </a:lnTo>
                    <a:lnTo>
                      <a:pt x="89" y="133"/>
                    </a:lnTo>
                    <a:lnTo>
                      <a:pt x="128" y="251"/>
                    </a:lnTo>
                    <a:lnTo>
                      <a:pt x="108" y="193"/>
                    </a:lnTo>
                    <a:lnTo>
                      <a:pt x="100" y="168"/>
                    </a:lnTo>
                    <a:lnTo>
                      <a:pt x="89" y="145"/>
                    </a:lnTo>
                    <a:lnTo>
                      <a:pt x="89" y="131"/>
                    </a:lnTo>
                    <a:lnTo>
                      <a:pt x="86" y="109"/>
                    </a:lnTo>
                    <a:lnTo>
                      <a:pt x="92" y="111"/>
                    </a:lnTo>
                    <a:lnTo>
                      <a:pt x="113" y="228"/>
                    </a:lnTo>
                    <a:lnTo>
                      <a:pt x="89" y="102"/>
                    </a:lnTo>
                    <a:lnTo>
                      <a:pt x="89" y="91"/>
                    </a:lnTo>
                    <a:lnTo>
                      <a:pt x="92" y="99"/>
                    </a:lnTo>
                    <a:lnTo>
                      <a:pt x="92" y="74"/>
                    </a:lnTo>
                    <a:lnTo>
                      <a:pt x="97" y="82"/>
                    </a:lnTo>
                    <a:lnTo>
                      <a:pt x="97" y="68"/>
                    </a:lnTo>
                    <a:lnTo>
                      <a:pt x="105" y="76"/>
                    </a:lnTo>
                    <a:lnTo>
                      <a:pt x="116" y="106"/>
                    </a:lnTo>
                    <a:lnTo>
                      <a:pt x="128" y="122"/>
                    </a:lnTo>
                    <a:lnTo>
                      <a:pt x="152" y="151"/>
                    </a:lnTo>
                    <a:lnTo>
                      <a:pt x="166" y="177"/>
                    </a:lnTo>
                    <a:lnTo>
                      <a:pt x="128" y="122"/>
                    </a:lnTo>
                    <a:lnTo>
                      <a:pt x="118" y="109"/>
                    </a:lnTo>
                    <a:lnTo>
                      <a:pt x="108" y="88"/>
                    </a:lnTo>
                    <a:lnTo>
                      <a:pt x="105" y="74"/>
                    </a:lnTo>
                    <a:lnTo>
                      <a:pt x="100" y="49"/>
                    </a:lnTo>
                    <a:lnTo>
                      <a:pt x="102" y="51"/>
                    </a:lnTo>
                    <a:lnTo>
                      <a:pt x="108" y="49"/>
                    </a:lnTo>
                    <a:lnTo>
                      <a:pt x="105" y="38"/>
                    </a:lnTo>
                    <a:lnTo>
                      <a:pt x="110" y="49"/>
                    </a:lnTo>
                    <a:lnTo>
                      <a:pt x="116" y="60"/>
                    </a:lnTo>
                    <a:lnTo>
                      <a:pt x="128" y="71"/>
                    </a:lnTo>
                    <a:lnTo>
                      <a:pt x="148" y="82"/>
                    </a:lnTo>
                    <a:lnTo>
                      <a:pt x="185" y="111"/>
                    </a:lnTo>
                    <a:lnTo>
                      <a:pt x="123" y="68"/>
                    </a:lnTo>
                    <a:lnTo>
                      <a:pt x="116" y="57"/>
                    </a:lnTo>
                    <a:lnTo>
                      <a:pt x="113" y="51"/>
                    </a:lnTo>
                    <a:lnTo>
                      <a:pt x="113" y="22"/>
                    </a:lnTo>
                    <a:lnTo>
                      <a:pt x="118" y="31"/>
                    </a:lnTo>
                    <a:lnTo>
                      <a:pt x="126" y="46"/>
                    </a:lnTo>
                    <a:lnTo>
                      <a:pt x="142" y="68"/>
                    </a:lnTo>
                    <a:lnTo>
                      <a:pt x="163" y="91"/>
                    </a:lnTo>
                    <a:lnTo>
                      <a:pt x="168" y="102"/>
                    </a:lnTo>
                    <a:lnTo>
                      <a:pt x="123" y="46"/>
                    </a:lnTo>
                    <a:lnTo>
                      <a:pt x="118" y="25"/>
                    </a:lnTo>
                    <a:lnTo>
                      <a:pt x="120" y="11"/>
                    </a:lnTo>
                    <a:lnTo>
                      <a:pt x="108" y="2"/>
                    </a:lnTo>
                    <a:lnTo>
                      <a:pt x="104" y="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 name="Freeform 39"/>
            <p:cNvSpPr>
              <a:spLocks/>
            </p:cNvSpPr>
            <p:nvPr/>
          </p:nvSpPr>
          <p:spPr bwMode="ltGray">
            <a:xfrm>
              <a:off x="43" y="3130"/>
              <a:ext cx="108" cy="566"/>
            </a:xfrm>
            <a:custGeom>
              <a:avLst/>
              <a:gdLst>
                <a:gd name="T0" fmla="*/ 48 w 108"/>
                <a:gd name="T1" fmla="*/ 15 h 566"/>
                <a:gd name="T2" fmla="*/ 8 w 108"/>
                <a:gd name="T3" fmla="*/ 24 h 566"/>
                <a:gd name="T4" fmla="*/ 45 w 108"/>
                <a:gd name="T5" fmla="*/ 24 h 566"/>
                <a:gd name="T6" fmla="*/ 38 w 108"/>
                <a:gd name="T7" fmla="*/ 50 h 566"/>
                <a:gd name="T8" fmla="*/ 38 w 108"/>
                <a:gd name="T9" fmla="*/ 59 h 566"/>
                <a:gd name="T10" fmla="*/ 20 w 108"/>
                <a:gd name="T11" fmla="*/ 83 h 566"/>
                <a:gd name="T12" fmla="*/ 35 w 108"/>
                <a:gd name="T13" fmla="*/ 75 h 566"/>
                <a:gd name="T14" fmla="*/ 35 w 108"/>
                <a:gd name="T15" fmla="*/ 90 h 566"/>
                <a:gd name="T16" fmla="*/ 38 w 108"/>
                <a:gd name="T17" fmla="*/ 94 h 566"/>
                <a:gd name="T18" fmla="*/ 3 w 108"/>
                <a:gd name="T19" fmla="*/ 154 h 566"/>
                <a:gd name="T20" fmla="*/ 36 w 108"/>
                <a:gd name="T21" fmla="*/ 124 h 566"/>
                <a:gd name="T22" fmla="*/ 28 w 108"/>
                <a:gd name="T23" fmla="*/ 163 h 566"/>
                <a:gd name="T24" fmla="*/ 3 w 108"/>
                <a:gd name="T25" fmla="*/ 188 h 566"/>
                <a:gd name="T26" fmla="*/ 30 w 108"/>
                <a:gd name="T27" fmla="*/ 168 h 566"/>
                <a:gd name="T28" fmla="*/ 10 w 108"/>
                <a:gd name="T29" fmla="*/ 214 h 566"/>
                <a:gd name="T30" fmla="*/ 21 w 108"/>
                <a:gd name="T31" fmla="*/ 192 h 566"/>
                <a:gd name="T32" fmla="*/ 30 w 108"/>
                <a:gd name="T33" fmla="*/ 188 h 566"/>
                <a:gd name="T34" fmla="*/ 30 w 108"/>
                <a:gd name="T35" fmla="*/ 203 h 566"/>
                <a:gd name="T36" fmla="*/ 26 w 108"/>
                <a:gd name="T37" fmla="*/ 232 h 566"/>
                <a:gd name="T38" fmla="*/ 2 w 108"/>
                <a:gd name="T39" fmla="*/ 267 h 566"/>
                <a:gd name="T40" fmla="*/ 28 w 108"/>
                <a:gd name="T41" fmla="*/ 238 h 566"/>
                <a:gd name="T42" fmla="*/ 24 w 108"/>
                <a:gd name="T43" fmla="*/ 278 h 566"/>
                <a:gd name="T44" fmla="*/ 18 w 108"/>
                <a:gd name="T45" fmla="*/ 302 h 566"/>
                <a:gd name="T46" fmla="*/ 20 w 108"/>
                <a:gd name="T47" fmla="*/ 302 h 566"/>
                <a:gd name="T48" fmla="*/ 20 w 108"/>
                <a:gd name="T49" fmla="*/ 318 h 566"/>
                <a:gd name="T50" fmla="*/ 3 w 108"/>
                <a:gd name="T51" fmla="*/ 351 h 566"/>
                <a:gd name="T52" fmla="*/ 18 w 108"/>
                <a:gd name="T53" fmla="*/ 347 h 566"/>
                <a:gd name="T54" fmla="*/ 18 w 108"/>
                <a:gd name="T55" fmla="*/ 351 h 566"/>
                <a:gd name="T56" fmla="*/ 19 w 108"/>
                <a:gd name="T57" fmla="*/ 367 h 566"/>
                <a:gd name="T58" fmla="*/ 16 w 108"/>
                <a:gd name="T59" fmla="*/ 396 h 566"/>
                <a:gd name="T60" fmla="*/ 19 w 108"/>
                <a:gd name="T61" fmla="*/ 411 h 566"/>
                <a:gd name="T62" fmla="*/ 20 w 108"/>
                <a:gd name="T63" fmla="*/ 475 h 566"/>
                <a:gd name="T64" fmla="*/ 24 w 108"/>
                <a:gd name="T65" fmla="*/ 396 h 566"/>
                <a:gd name="T66" fmla="*/ 50 w 108"/>
                <a:gd name="T67" fmla="*/ 565 h 566"/>
                <a:gd name="T68" fmla="*/ 35 w 108"/>
                <a:gd name="T69" fmla="*/ 367 h 566"/>
                <a:gd name="T70" fmla="*/ 35 w 108"/>
                <a:gd name="T71" fmla="*/ 362 h 566"/>
                <a:gd name="T72" fmla="*/ 36 w 108"/>
                <a:gd name="T73" fmla="*/ 347 h 566"/>
                <a:gd name="T74" fmla="*/ 58 w 108"/>
                <a:gd name="T75" fmla="*/ 446 h 566"/>
                <a:gd name="T76" fmla="*/ 44 w 108"/>
                <a:gd name="T77" fmla="*/ 391 h 566"/>
                <a:gd name="T78" fmla="*/ 38 w 108"/>
                <a:gd name="T79" fmla="*/ 302 h 566"/>
                <a:gd name="T80" fmla="*/ 40 w 108"/>
                <a:gd name="T81" fmla="*/ 278 h 566"/>
                <a:gd name="T82" fmla="*/ 48 w 108"/>
                <a:gd name="T83" fmla="*/ 336 h 566"/>
                <a:gd name="T84" fmla="*/ 44 w 108"/>
                <a:gd name="T85" fmla="*/ 248 h 566"/>
                <a:gd name="T86" fmla="*/ 52 w 108"/>
                <a:gd name="T87" fmla="*/ 232 h 566"/>
                <a:gd name="T88" fmla="*/ 58 w 108"/>
                <a:gd name="T89" fmla="*/ 292 h 566"/>
                <a:gd name="T90" fmla="*/ 50 w 108"/>
                <a:gd name="T91" fmla="*/ 188 h 566"/>
                <a:gd name="T92" fmla="*/ 52 w 108"/>
                <a:gd name="T93" fmla="*/ 177 h 566"/>
                <a:gd name="T94" fmla="*/ 53 w 108"/>
                <a:gd name="T95" fmla="*/ 128 h 566"/>
                <a:gd name="T96" fmla="*/ 61 w 108"/>
                <a:gd name="T97" fmla="*/ 135 h 566"/>
                <a:gd name="T98" fmla="*/ 88 w 108"/>
                <a:gd name="T99" fmla="*/ 263 h 566"/>
                <a:gd name="T100" fmla="*/ 68 w 108"/>
                <a:gd name="T101" fmla="*/ 188 h 566"/>
                <a:gd name="T102" fmla="*/ 58 w 108"/>
                <a:gd name="T103" fmla="*/ 83 h 566"/>
                <a:gd name="T104" fmla="*/ 61 w 108"/>
                <a:gd name="T105" fmla="*/ 65 h 566"/>
                <a:gd name="T106" fmla="*/ 74 w 108"/>
                <a:gd name="T107" fmla="*/ 124 h 566"/>
                <a:gd name="T108" fmla="*/ 71 w 108"/>
                <a:gd name="T109" fmla="*/ 118 h 566"/>
                <a:gd name="T110" fmla="*/ 65 w 108"/>
                <a:gd name="T111" fmla="*/ 40 h 566"/>
                <a:gd name="T112" fmla="*/ 82 w 108"/>
                <a:gd name="T113" fmla="*/ 118 h 566"/>
                <a:gd name="T114" fmla="*/ 71 w 108"/>
                <a:gd name="T115" fmla="*/ 79 h 566"/>
                <a:gd name="T116" fmla="*/ 62 w 108"/>
                <a:gd name="T117" fmla="*/ 4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566">
                  <a:moveTo>
                    <a:pt x="60" y="7"/>
                  </a:moveTo>
                  <a:lnTo>
                    <a:pt x="53" y="0"/>
                  </a:lnTo>
                  <a:lnTo>
                    <a:pt x="48" y="15"/>
                  </a:lnTo>
                  <a:lnTo>
                    <a:pt x="44" y="19"/>
                  </a:lnTo>
                  <a:lnTo>
                    <a:pt x="33" y="24"/>
                  </a:lnTo>
                  <a:lnTo>
                    <a:pt x="8" y="24"/>
                  </a:lnTo>
                  <a:lnTo>
                    <a:pt x="33" y="29"/>
                  </a:lnTo>
                  <a:lnTo>
                    <a:pt x="40" y="19"/>
                  </a:lnTo>
                  <a:lnTo>
                    <a:pt x="45" y="24"/>
                  </a:lnTo>
                  <a:lnTo>
                    <a:pt x="38" y="35"/>
                  </a:lnTo>
                  <a:lnTo>
                    <a:pt x="44" y="35"/>
                  </a:lnTo>
                  <a:lnTo>
                    <a:pt x="38" y="50"/>
                  </a:lnTo>
                  <a:lnTo>
                    <a:pt x="5" y="135"/>
                  </a:lnTo>
                  <a:lnTo>
                    <a:pt x="40" y="50"/>
                  </a:lnTo>
                  <a:lnTo>
                    <a:pt x="38" y="59"/>
                  </a:lnTo>
                  <a:lnTo>
                    <a:pt x="35" y="75"/>
                  </a:lnTo>
                  <a:lnTo>
                    <a:pt x="30" y="79"/>
                  </a:lnTo>
                  <a:lnTo>
                    <a:pt x="20" y="83"/>
                  </a:lnTo>
                  <a:lnTo>
                    <a:pt x="5" y="75"/>
                  </a:lnTo>
                  <a:lnTo>
                    <a:pt x="30" y="83"/>
                  </a:lnTo>
                  <a:lnTo>
                    <a:pt x="35" y="75"/>
                  </a:lnTo>
                  <a:lnTo>
                    <a:pt x="38" y="68"/>
                  </a:lnTo>
                  <a:lnTo>
                    <a:pt x="38" y="83"/>
                  </a:lnTo>
                  <a:lnTo>
                    <a:pt x="35" y="90"/>
                  </a:lnTo>
                  <a:lnTo>
                    <a:pt x="3" y="139"/>
                  </a:lnTo>
                  <a:lnTo>
                    <a:pt x="35" y="94"/>
                  </a:lnTo>
                  <a:lnTo>
                    <a:pt x="38" y="94"/>
                  </a:lnTo>
                  <a:lnTo>
                    <a:pt x="35" y="108"/>
                  </a:lnTo>
                  <a:lnTo>
                    <a:pt x="30" y="124"/>
                  </a:lnTo>
                  <a:lnTo>
                    <a:pt x="3" y="154"/>
                  </a:lnTo>
                  <a:lnTo>
                    <a:pt x="33" y="118"/>
                  </a:lnTo>
                  <a:lnTo>
                    <a:pt x="35" y="118"/>
                  </a:lnTo>
                  <a:lnTo>
                    <a:pt x="36" y="124"/>
                  </a:lnTo>
                  <a:lnTo>
                    <a:pt x="30" y="143"/>
                  </a:lnTo>
                  <a:lnTo>
                    <a:pt x="36" y="139"/>
                  </a:lnTo>
                  <a:lnTo>
                    <a:pt x="28" y="163"/>
                  </a:lnTo>
                  <a:lnTo>
                    <a:pt x="21" y="177"/>
                  </a:lnTo>
                  <a:lnTo>
                    <a:pt x="10" y="188"/>
                  </a:lnTo>
                  <a:lnTo>
                    <a:pt x="3" y="188"/>
                  </a:lnTo>
                  <a:lnTo>
                    <a:pt x="15" y="183"/>
                  </a:lnTo>
                  <a:lnTo>
                    <a:pt x="27" y="173"/>
                  </a:lnTo>
                  <a:lnTo>
                    <a:pt x="30" y="168"/>
                  </a:lnTo>
                  <a:lnTo>
                    <a:pt x="27" y="183"/>
                  </a:lnTo>
                  <a:lnTo>
                    <a:pt x="20" y="203"/>
                  </a:lnTo>
                  <a:lnTo>
                    <a:pt x="10" y="214"/>
                  </a:lnTo>
                  <a:lnTo>
                    <a:pt x="0" y="221"/>
                  </a:lnTo>
                  <a:lnTo>
                    <a:pt x="13" y="208"/>
                  </a:lnTo>
                  <a:lnTo>
                    <a:pt x="21" y="192"/>
                  </a:lnTo>
                  <a:lnTo>
                    <a:pt x="30" y="177"/>
                  </a:lnTo>
                  <a:lnTo>
                    <a:pt x="31" y="173"/>
                  </a:lnTo>
                  <a:lnTo>
                    <a:pt x="30" y="188"/>
                  </a:lnTo>
                  <a:lnTo>
                    <a:pt x="33" y="183"/>
                  </a:lnTo>
                  <a:lnTo>
                    <a:pt x="36" y="188"/>
                  </a:lnTo>
                  <a:lnTo>
                    <a:pt x="30" y="203"/>
                  </a:lnTo>
                  <a:lnTo>
                    <a:pt x="30" y="214"/>
                  </a:lnTo>
                  <a:lnTo>
                    <a:pt x="21" y="232"/>
                  </a:lnTo>
                  <a:lnTo>
                    <a:pt x="26" y="232"/>
                  </a:lnTo>
                  <a:lnTo>
                    <a:pt x="21" y="243"/>
                  </a:lnTo>
                  <a:lnTo>
                    <a:pt x="11" y="263"/>
                  </a:lnTo>
                  <a:lnTo>
                    <a:pt x="2" y="267"/>
                  </a:lnTo>
                  <a:lnTo>
                    <a:pt x="16" y="256"/>
                  </a:lnTo>
                  <a:lnTo>
                    <a:pt x="24" y="243"/>
                  </a:lnTo>
                  <a:lnTo>
                    <a:pt x="28" y="238"/>
                  </a:lnTo>
                  <a:lnTo>
                    <a:pt x="28" y="252"/>
                  </a:lnTo>
                  <a:lnTo>
                    <a:pt x="28" y="256"/>
                  </a:lnTo>
                  <a:lnTo>
                    <a:pt x="24" y="278"/>
                  </a:lnTo>
                  <a:lnTo>
                    <a:pt x="19" y="292"/>
                  </a:lnTo>
                  <a:lnTo>
                    <a:pt x="21" y="292"/>
                  </a:lnTo>
                  <a:lnTo>
                    <a:pt x="18" y="302"/>
                  </a:lnTo>
                  <a:lnTo>
                    <a:pt x="2" y="327"/>
                  </a:lnTo>
                  <a:lnTo>
                    <a:pt x="13" y="312"/>
                  </a:lnTo>
                  <a:lnTo>
                    <a:pt x="20" y="302"/>
                  </a:lnTo>
                  <a:lnTo>
                    <a:pt x="20" y="318"/>
                  </a:lnTo>
                  <a:lnTo>
                    <a:pt x="16" y="321"/>
                  </a:lnTo>
                  <a:lnTo>
                    <a:pt x="20" y="318"/>
                  </a:lnTo>
                  <a:lnTo>
                    <a:pt x="20" y="327"/>
                  </a:lnTo>
                  <a:lnTo>
                    <a:pt x="18" y="336"/>
                  </a:lnTo>
                  <a:lnTo>
                    <a:pt x="3" y="351"/>
                  </a:lnTo>
                  <a:lnTo>
                    <a:pt x="16" y="336"/>
                  </a:lnTo>
                  <a:lnTo>
                    <a:pt x="16" y="343"/>
                  </a:lnTo>
                  <a:lnTo>
                    <a:pt x="18" y="347"/>
                  </a:lnTo>
                  <a:lnTo>
                    <a:pt x="3" y="381"/>
                  </a:lnTo>
                  <a:lnTo>
                    <a:pt x="15" y="356"/>
                  </a:lnTo>
                  <a:lnTo>
                    <a:pt x="18" y="351"/>
                  </a:lnTo>
                  <a:lnTo>
                    <a:pt x="19" y="362"/>
                  </a:lnTo>
                  <a:lnTo>
                    <a:pt x="16" y="372"/>
                  </a:lnTo>
                  <a:lnTo>
                    <a:pt x="19" y="367"/>
                  </a:lnTo>
                  <a:lnTo>
                    <a:pt x="16" y="396"/>
                  </a:lnTo>
                  <a:lnTo>
                    <a:pt x="2" y="429"/>
                  </a:lnTo>
                  <a:lnTo>
                    <a:pt x="16" y="396"/>
                  </a:lnTo>
                  <a:lnTo>
                    <a:pt x="15" y="411"/>
                  </a:lnTo>
                  <a:lnTo>
                    <a:pt x="19" y="396"/>
                  </a:lnTo>
                  <a:lnTo>
                    <a:pt x="19" y="411"/>
                  </a:lnTo>
                  <a:lnTo>
                    <a:pt x="20" y="481"/>
                  </a:lnTo>
                  <a:lnTo>
                    <a:pt x="35" y="565"/>
                  </a:lnTo>
                  <a:lnTo>
                    <a:pt x="20" y="475"/>
                  </a:lnTo>
                  <a:lnTo>
                    <a:pt x="20" y="440"/>
                  </a:lnTo>
                  <a:lnTo>
                    <a:pt x="21" y="416"/>
                  </a:lnTo>
                  <a:lnTo>
                    <a:pt x="24" y="396"/>
                  </a:lnTo>
                  <a:lnTo>
                    <a:pt x="27" y="362"/>
                  </a:lnTo>
                  <a:lnTo>
                    <a:pt x="30" y="376"/>
                  </a:lnTo>
                  <a:lnTo>
                    <a:pt x="50" y="565"/>
                  </a:lnTo>
                  <a:lnTo>
                    <a:pt x="31" y="376"/>
                  </a:lnTo>
                  <a:lnTo>
                    <a:pt x="31" y="356"/>
                  </a:lnTo>
                  <a:lnTo>
                    <a:pt x="35" y="367"/>
                  </a:lnTo>
                  <a:lnTo>
                    <a:pt x="38" y="551"/>
                  </a:lnTo>
                  <a:lnTo>
                    <a:pt x="36" y="391"/>
                  </a:lnTo>
                  <a:lnTo>
                    <a:pt x="35" y="362"/>
                  </a:lnTo>
                  <a:lnTo>
                    <a:pt x="33" y="351"/>
                  </a:lnTo>
                  <a:lnTo>
                    <a:pt x="35" y="327"/>
                  </a:lnTo>
                  <a:lnTo>
                    <a:pt x="36" y="347"/>
                  </a:lnTo>
                  <a:lnTo>
                    <a:pt x="40" y="387"/>
                  </a:lnTo>
                  <a:lnTo>
                    <a:pt x="45" y="411"/>
                  </a:lnTo>
                  <a:lnTo>
                    <a:pt x="58" y="446"/>
                  </a:lnTo>
                  <a:lnTo>
                    <a:pt x="83" y="511"/>
                  </a:lnTo>
                  <a:lnTo>
                    <a:pt x="50" y="416"/>
                  </a:lnTo>
                  <a:lnTo>
                    <a:pt x="44" y="391"/>
                  </a:lnTo>
                  <a:lnTo>
                    <a:pt x="40" y="376"/>
                  </a:lnTo>
                  <a:lnTo>
                    <a:pt x="38" y="356"/>
                  </a:lnTo>
                  <a:lnTo>
                    <a:pt x="38" y="302"/>
                  </a:lnTo>
                  <a:lnTo>
                    <a:pt x="40" y="318"/>
                  </a:lnTo>
                  <a:lnTo>
                    <a:pt x="40" y="287"/>
                  </a:lnTo>
                  <a:lnTo>
                    <a:pt x="40" y="278"/>
                  </a:lnTo>
                  <a:lnTo>
                    <a:pt x="44" y="302"/>
                  </a:lnTo>
                  <a:lnTo>
                    <a:pt x="73" y="485"/>
                  </a:lnTo>
                  <a:lnTo>
                    <a:pt x="48" y="336"/>
                  </a:lnTo>
                  <a:lnTo>
                    <a:pt x="45" y="321"/>
                  </a:lnTo>
                  <a:lnTo>
                    <a:pt x="44" y="302"/>
                  </a:lnTo>
                  <a:lnTo>
                    <a:pt x="44" y="248"/>
                  </a:lnTo>
                  <a:lnTo>
                    <a:pt x="45" y="252"/>
                  </a:lnTo>
                  <a:lnTo>
                    <a:pt x="46" y="221"/>
                  </a:lnTo>
                  <a:lnTo>
                    <a:pt x="52" y="232"/>
                  </a:lnTo>
                  <a:lnTo>
                    <a:pt x="74" y="436"/>
                  </a:lnTo>
                  <a:lnTo>
                    <a:pt x="62" y="336"/>
                  </a:lnTo>
                  <a:lnTo>
                    <a:pt x="58" y="292"/>
                  </a:lnTo>
                  <a:lnTo>
                    <a:pt x="52" y="252"/>
                  </a:lnTo>
                  <a:lnTo>
                    <a:pt x="52" y="228"/>
                  </a:lnTo>
                  <a:lnTo>
                    <a:pt x="50" y="188"/>
                  </a:lnTo>
                  <a:lnTo>
                    <a:pt x="53" y="192"/>
                  </a:lnTo>
                  <a:lnTo>
                    <a:pt x="65" y="396"/>
                  </a:lnTo>
                  <a:lnTo>
                    <a:pt x="52" y="177"/>
                  </a:lnTo>
                  <a:lnTo>
                    <a:pt x="52" y="159"/>
                  </a:lnTo>
                  <a:lnTo>
                    <a:pt x="53" y="173"/>
                  </a:lnTo>
                  <a:lnTo>
                    <a:pt x="53" y="128"/>
                  </a:lnTo>
                  <a:lnTo>
                    <a:pt x="56" y="143"/>
                  </a:lnTo>
                  <a:lnTo>
                    <a:pt x="56" y="118"/>
                  </a:lnTo>
                  <a:lnTo>
                    <a:pt x="61" y="135"/>
                  </a:lnTo>
                  <a:lnTo>
                    <a:pt x="68" y="183"/>
                  </a:lnTo>
                  <a:lnTo>
                    <a:pt x="74" y="214"/>
                  </a:lnTo>
                  <a:lnTo>
                    <a:pt x="88" y="263"/>
                  </a:lnTo>
                  <a:lnTo>
                    <a:pt x="96" y="308"/>
                  </a:lnTo>
                  <a:lnTo>
                    <a:pt x="74" y="214"/>
                  </a:lnTo>
                  <a:lnTo>
                    <a:pt x="68" y="188"/>
                  </a:lnTo>
                  <a:lnTo>
                    <a:pt x="62" y="154"/>
                  </a:lnTo>
                  <a:lnTo>
                    <a:pt x="61" y="128"/>
                  </a:lnTo>
                  <a:lnTo>
                    <a:pt x="58" y="83"/>
                  </a:lnTo>
                  <a:lnTo>
                    <a:pt x="60" y="90"/>
                  </a:lnTo>
                  <a:lnTo>
                    <a:pt x="62" y="83"/>
                  </a:lnTo>
                  <a:lnTo>
                    <a:pt x="61" y="65"/>
                  </a:lnTo>
                  <a:lnTo>
                    <a:pt x="63" y="83"/>
                  </a:lnTo>
                  <a:lnTo>
                    <a:pt x="68" y="104"/>
                  </a:lnTo>
                  <a:lnTo>
                    <a:pt x="74" y="124"/>
                  </a:lnTo>
                  <a:lnTo>
                    <a:pt x="86" y="143"/>
                  </a:lnTo>
                  <a:lnTo>
                    <a:pt x="107" y="192"/>
                  </a:lnTo>
                  <a:lnTo>
                    <a:pt x="71" y="118"/>
                  </a:lnTo>
                  <a:lnTo>
                    <a:pt x="68" y="99"/>
                  </a:lnTo>
                  <a:lnTo>
                    <a:pt x="65" y="90"/>
                  </a:lnTo>
                  <a:lnTo>
                    <a:pt x="65" y="40"/>
                  </a:lnTo>
                  <a:lnTo>
                    <a:pt x="68" y="55"/>
                  </a:lnTo>
                  <a:lnTo>
                    <a:pt x="73" y="79"/>
                  </a:lnTo>
                  <a:lnTo>
                    <a:pt x="82" y="118"/>
                  </a:lnTo>
                  <a:lnTo>
                    <a:pt x="95" y="159"/>
                  </a:lnTo>
                  <a:lnTo>
                    <a:pt x="98" y="177"/>
                  </a:lnTo>
                  <a:lnTo>
                    <a:pt x="71" y="79"/>
                  </a:lnTo>
                  <a:lnTo>
                    <a:pt x="68" y="44"/>
                  </a:lnTo>
                  <a:lnTo>
                    <a:pt x="70" y="19"/>
                  </a:lnTo>
                  <a:lnTo>
                    <a:pt x="62" y="4"/>
                  </a:lnTo>
                  <a:lnTo>
                    <a:pt x="60" y="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2" name="Group 47"/>
            <p:cNvGrpSpPr>
              <a:grpSpLocks/>
            </p:cNvGrpSpPr>
            <p:nvPr/>
          </p:nvGrpSpPr>
          <p:grpSpPr bwMode="auto">
            <a:xfrm>
              <a:off x="117" y="2718"/>
              <a:ext cx="332" cy="1514"/>
              <a:chOff x="117" y="2718"/>
              <a:chExt cx="332" cy="1514"/>
            </a:xfrm>
          </p:grpSpPr>
          <p:sp>
            <p:nvSpPr>
              <p:cNvPr id="83" name="Freeform 40"/>
              <p:cNvSpPr>
                <a:spLocks/>
              </p:cNvSpPr>
              <p:nvPr/>
            </p:nvSpPr>
            <p:spPr bwMode="ltGray">
              <a:xfrm>
                <a:off x="167" y="3861"/>
                <a:ext cx="28" cy="371"/>
              </a:xfrm>
              <a:custGeom>
                <a:avLst/>
                <a:gdLst>
                  <a:gd name="T0" fmla="*/ 21 w 28"/>
                  <a:gd name="T1" fmla="*/ 0 h 371"/>
                  <a:gd name="T2" fmla="*/ 19 w 28"/>
                  <a:gd name="T3" fmla="*/ 7 h 371"/>
                  <a:gd name="T4" fmla="*/ 11 w 28"/>
                  <a:gd name="T5" fmla="*/ 72 h 371"/>
                  <a:gd name="T6" fmla="*/ 5 w 28"/>
                  <a:gd name="T7" fmla="*/ 135 h 371"/>
                  <a:gd name="T8" fmla="*/ 0 w 28"/>
                  <a:gd name="T9" fmla="*/ 212 h 371"/>
                  <a:gd name="T10" fmla="*/ 0 w 28"/>
                  <a:gd name="T11" fmla="*/ 296 h 371"/>
                  <a:gd name="T12" fmla="*/ 3 w 28"/>
                  <a:gd name="T13" fmla="*/ 370 h 371"/>
                  <a:gd name="T14" fmla="*/ 5 w 28"/>
                  <a:gd name="T15" fmla="*/ 370 h 371"/>
                  <a:gd name="T16" fmla="*/ 3 w 28"/>
                  <a:gd name="T17" fmla="*/ 296 h 371"/>
                  <a:gd name="T18" fmla="*/ 3 w 28"/>
                  <a:gd name="T19" fmla="*/ 234 h 371"/>
                  <a:gd name="T20" fmla="*/ 8 w 28"/>
                  <a:gd name="T21" fmla="*/ 167 h 371"/>
                  <a:gd name="T22" fmla="*/ 15 w 28"/>
                  <a:gd name="T23" fmla="*/ 101 h 371"/>
                  <a:gd name="T24" fmla="*/ 27 w 28"/>
                  <a:gd name="T25" fmla="*/ 16 h 371"/>
                  <a:gd name="T26" fmla="*/ 21 w 28"/>
                  <a:gd name="T27"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71">
                    <a:moveTo>
                      <a:pt x="21" y="0"/>
                    </a:moveTo>
                    <a:lnTo>
                      <a:pt x="19" y="7"/>
                    </a:lnTo>
                    <a:lnTo>
                      <a:pt x="11" y="72"/>
                    </a:lnTo>
                    <a:lnTo>
                      <a:pt x="5" y="135"/>
                    </a:lnTo>
                    <a:lnTo>
                      <a:pt x="0" y="212"/>
                    </a:lnTo>
                    <a:lnTo>
                      <a:pt x="0" y="296"/>
                    </a:lnTo>
                    <a:lnTo>
                      <a:pt x="3" y="370"/>
                    </a:lnTo>
                    <a:lnTo>
                      <a:pt x="5" y="370"/>
                    </a:lnTo>
                    <a:lnTo>
                      <a:pt x="3" y="296"/>
                    </a:lnTo>
                    <a:lnTo>
                      <a:pt x="3" y="234"/>
                    </a:lnTo>
                    <a:lnTo>
                      <a:pt x="8" y="167"/>
                    </a:lnTo>
                    <a:lnTo>
                      <a:pt x="15" y="101"/>
                    </a:lnTo>
                    <a:lnTo>
                      <a:pt x="27" y="16"/>
                    </a:lnTo>
                    <a:lnTo>
                      <a:pt x="2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 name="Freeform 41"/>
              <p:cNvSpPr>
                <a:spLocks/>
              </p:cNvSpPr>
              <p:nvPr/>
            </p:nvSpPr>
            <p:spPr bwMode="ltGray">
              <a:xfrm>
                <a:off x="117" y="3482"/>
                <a:ext cx="88" cy="450"/>
              </a:xfrm>
              <a:custGeom>
                <a:avLst/>
                <a:gdLst>
                  <a:gd name="T0" fmla="*/ 86 w 88"/>
                  <a:gd name="T1" fmla="*/ 70 h 450"/>
                  <a:gd name="T2" fmla="*/ 79 w 88"/>
                  <a:gd name="T3" fmla="*/ 40 h 450"/>
                  <a:gd name="T4" fmla="*/ 76 w 88"/>
                  <a:gd name="T5" fmla="*/ 29 h 450"/>
                  <a:gd name="T6" fmla="*/ 70 w 88"/>
                  <a:gd name="T7" fmla="*/ 18 h 450"/>
                  <a:gd name="T8" fmla="*/ 64 w 88"/>
                  <a:gd name="T9" fmla="*/ 10 h 450"/>
                  <a:gd name="T10" fmla="*/ 56 w 88"/>
                  <a:gd name="T11" fmla="*/ 1 h 450"/>
                  <a:gd name="T12" fmla="*/ 49 w 88"/>
                  <a:gd name="T13" fmla="*/ 0 h 450"/>
                  <a:gd name="T14" fmla="*/ 42 w 88"/>
                  <a:gd name="T15" fmla="*/ 4 h 450"/>
                  <a:gd name="T16" fmla="*/ 35 w 88"/>
                  <a:gd name="T17" fmla="*/ 8 h 450"/>
                  <a:gd name="T18" fmla="*/ 27 w 88"/>
                  <a:gd name="T19" fmla="*/ 16 h 450"/>
                  <a:gd name="T20" fmla="*/ 22 w 88"/>
                  <a:gd name="T21" fmla="*/ 33 h 450"/>
                  <a:gd name="T22" fmla="*/ 17 w 88"/>
                  <a:gd name="T23" fmla="*/ 57 h 450"/>
                  <a:gd name="T24" fmla="*/ 12 w 88"/>
                  <a:gd name="T25" fmla="*/ 76 h 450"/>
                  <a:gd name="T26" fmla="*/ 7 w 88"/>
                  <a:gd name="T27" fmla="*/ 95 h 450"/>
                  <a:gd name="T28" fmla="*/ 2 w 88"/>
                  <a:gd name="T29" fmla="*/ 121 h 450"/>
                  <a:gd name="T30" fmla="*/ 0 w 88"/>
                  <a:gd name="T31" fmla="*/ 175 h 450"/>
                  <a:gd name="T32" fmla="*/ 0 w 88"/>
                  <a:gd name="T33" fmla="*/ 216 h 450"/>
                  <a:gd name="T34" fmla="*/ 5 w 88"/>
                  <a:gd name="T35" fmla="*/ 275 h 450"/>
                  <a:gd name="T36" fmla="*/ 12 w 88"/>
                  <a:gd name="T37" fmla="*/ 327 h 450"/>
                  <a:gd name="T38" fmla="*/ 27 w 88"/>
                  <a:gd name="T39" fmla="*/ 449 h 450"/>
                  <a:gd name="T40" fmla="*/ 21 w 88"/>
                  <a:gd name="T41" fmla="*/ 318 h 450"/>
                  <a:gd name="T42" fmla="*/ 18 w 88"/>
                  <a:gd name="T43" fmla="*/ 273 h 450"/>
                  <a:gd name="T44" fmla="*/ 15 w 88"/>
                  <a:gd name="T45" fmla="*/ 232 h 450"/>
                  <a:gd name="T46" fmla="*/ 15 w 88"/>
                  <a:gd name="T47" fmla="*/ 190 h 450"/>
                  <a:gd name="T48" fmla="*/ 17 w 88"/>
                  <a:gd name="T49" fmla="*/ 143 h 450"/>
                  <a:gd name="T50" fmla="*/ 19 w 88"/>
                  <a:gd name="T51" fmla="*/ 106 h 450"/>
                  <a:gd name="T52" fmla="*/ 23 w 88"/>
                  <a:gd name="T53" fmla="*/ 62 h 450"/>
                  <a:gd name="T54" fmla="*/ 29 w 88"/>
                  <a:gd name="T55" fmla="*/ 40 h 450"/>
                  <a:gd name="T56" fmla="*/ 37 w 88"/>
                  <a:gd name="T57" fmla="*/ 32 h 450"/>
                  <a:gd name="T58" fmla="*/ 59 w 88"/>
                  <a:gd name="T59" fmla="*/ 27 h 450"/>
                  <a:gd name="T60" fmla="*/ 72 w 88"/>
                  <a:gd name="T61" fmla="*/ 42 h 450"/>
                  <a:gd name="T62" fmla="*/ 87 w 88"/>
                  <a:gd name="T63" fmla="*/ 75 h 450"/>
                  <a:gd name="T64" fmla="*/ 86 w 88"/>
                  <a:gd name="T65" fmla="*/ 7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450">
                    <a:moveTo>
                      <a:pt x="86" y="70"/>
                    </a:moveTo>
                    <a:lnTo>
                      <a:pt x="79" y="40"/>
                    </a:lnTo>
                    <a:lnTo>
                      <a:pt x="76" y="29"/>
                    </a:lnTo>
                    <a:lnTo>
                      <a:pt x="70" y="18"/>
                    </a:lnTo>
                    <a:lnTo>
                      <a:pt x="64" y="10"/>
                    </a:lnTo>
                    <a:lnTo>
                      <a:pt x="56" y="1"/>
                    </a:lnTo>
                    <a:lnTo>
                      <a:pt x="49" y="0"/>
                    </a:lnTo>
                    <a:lnTo>
                      <a:pt x="42" y="4"/>
                    </a:lnTo>
                    <a:lnTo>
                      <a:pt x="35" y="8"/>
                    </a:lnTo>
                    <a:lnTo>
                      <a:pt x="27" y="16"/>
                    </a:lnTo>
                    <a:lnTo>
                      <a:pt x="22" y="33"/>
                    </a:lnTo>
                    <a:lnTo>
                      <a:pt x="17" y="57"/>
                    </a:lnTo>
                    <a:lnTo>
                      <a:pt x="12" y="76"/>
                    </a:lnTo>
                    <a:lnTo>
                      <a:pt x="7" y="95"/>
                    </a:lnTo>
                    <a:lnTo>
                      <a:pt x="2" y="121"/>
                    </a:lnTo>
                    <a:lnTo>
                      <a:pt x="0" y="175"/>
                    </a:lnTo>
                    <a:lnTo>
                      <a:pt x="0" y="216"/>
                    </a:lnTo>
                    <a:lnTo>
                      <a:pt x="5" y="275"/>
                    </a:lnTo>
                    <a:lnTo>
                      <a:pt x="12" y="327"/>
                    </a:lnTo>
                    <a:lnTo>
                      <a:pt x="27" y="449"/>
                    </a:lnTo>
                    <a:lnTo>
                      <a:pt x="21" y="318"/>
                    </a:lnTo>
                    <a:lnTo>
                      <a:pt x="18" y="273"/>
                    </a:lnTo>
                    <a:lnTo>
                      <a:pt x="15" y="232"/>
                    </a:lnTo>
                    <a:lnTo>
                      <a:pt x="15" y="190"/>
                    </a:lnTo>
                    <a:lnTo>
                      <a:pt x="17" y="143"/>
                    </a:lnTo>
                    <a:lnTo>
                      <a:pt x="19" y="106"/>
                    </a:lnTo>
                    <a:lnTo>
                      <a:pt x="23" y="62"/>
                    </a:lnTo>
                    <a:lnTo>
                      <a:pt x="29" y="40"/>
                    </a:lnTo>
                    <a:lnTo>
                      <a:pt x="37" y="32"/>
                    </a:lnTo>
                    <a:lnTo>
                      <a:pt x="59" y="27"/>
                    </a:lnTo>
                    <a:lnTo>
                      <a:pt x="72" y="42"/>
                    </a:lnTo>
                    <a:lnTo>
                      <a:pt x="87" y="75"/>
                    </a:lnTo>
                    <a:lnTo>
                      <a:pt x="86" y="7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5" name="Group 44"/>
              <p:cNvGrpSpPr>
                <a:grpSpLocks/>
              </p:cNvGrpSpPr>
              <p:nvPr/>
            </p:nvGrpSpPr>
            <p:grpSpPr bwMode="auto">
              <a:xfrm>
                <a:off x="231" y="2718"/>
                <a:ext cx="218" cy="641"/>
                <a:chOff x="231" y="2718"/>
                <a:chExt cx="218" cy="641"/>
              </a:xfrm>
            </p:grpSpPr>
            <p:sp>
              <p:nvSpPr>
                <p:cNvPr id="88" name="Freeform 42"/>
                <p:cNvSpPr>
                  <a:spLocks/>
                </p:cNvSpPr>
                <p:nvPr/>
              </p:nvSpPr>
              <p:spPr bwMode="ltGray">
                <a:xfrm>
                  <a:off x="231" y="2718"/>
                  <a:ext cx="122" cy="641"/>
                </a:xfrm>
                <a:custGeom>
                  <a:avLst/>
                  <a:gdLst>
                    <a:gd name="T0" fmla="*/ 114 w 122"/>
                    <a:gd name="T1" fmla="*/ 14 h 641"/>
                    <a:gd name="T2" fmla="*/ 112 w 122"/>
                    <a:gd name="T3" fmla="*/ 0 h 641"/>
                    <a:gd name="T4" fmla="*/ 104 w 122"/>
                    <a:gd name="T5" fmla="*/ 5 h 641"/>
                    <a:gd name="T6" fmla="*/ 99 w 122"/>
                    <a:gd name="T7" fmla="*/ 22 h 641"/>
                    <a:gd name="T8" fmla="*/ 3 w 122"/>
                    <a:gd name="T9" fmla="*/ 140 h 641"/>
                    <a:gd name="T10" fmla="*/ 89 w 122"/>
                    <a:gd name="T11" fmla="*/ 57 h 641"/>
                    <a:gd name="T12" fmla="*/ 90 w 122"/>
                    <a:gd name="T13" fmla="*/ 73 h 641"/>
                    <a:gd name="T14" fmla="*/ 47 w 122"/>
                    <a:gd name="T15" fmla="*/ 173 h 641"/>
                    <a:gd name="T16" fmla="*/ 100 w 122"/>
                    <a:gd name="T17" fmla="*/ 93 h 641"/>
                    <a:gd name="T18" fmla="*/ 93 w 122"/>
                    <a:gd name="T19" fmla="*/ 126 h 641"/>
                    <a:gd name="T20" fmla="*/ 76 w 122"/>
                    <a:gd name="T21" fmla="*/ 181 h 641"/>
                    <a:gd name="T22" fmla="*/ 26 w 122"/>
                    <a:gd name="T23" fmla="*/ 326 h 641"/>
                    <a:gd name="T24" fmla="*/ 28 w 122"/>
                    <a:gd name="T25" fmla="*/ 315 h 641"/>
                    <a:gd name="T26" fmla="*/ 61 w 122"/>
                    <a:gd name="T27" fmla="*/ 224 h 641"/>
                    <a:gd name="T28" fmla="*/ 87 w 122"/>
                    <a:gd name="T29" fmla="*/ 154 h 641"/>
                    <a:gd name="T30" fmla="*/ 99 w 122"/>
                    <a:gd name="T31" fmla="*/ 120 h 641"/>
                    <a:gd name="T32" fmla="*/ 101 w 122"/>
                    <a:gd name="T33" fmla="*/ 132 h 641"/>
                    <a:gd name="T34" fmla="*/ 87 w 122"/>
                    <a:gd name="T35" fmla="*/ 176 h 641"/>
                    <a:gd name="T36" fmla="*/ 67 w 122"/>
                    <a:gd name="T37" fmla="*/ 237 h 641"/>
                    <a:gd name="T38" fmla="*/ 93 w 122"/>
                    <a:gd name="T39" fmla="*/ 154 h 641"/>
                    <a:gd name="T40" fmla="*/ 101 w 122"/>
                    <a:gd name="T41" fmla="*/ 132 h 641"/>
                    <a:gd name="T42" fmla="*/ 102 w 122"/>
                    <a:gd name="T43" fmla="*/ 156 h 641"/>
                    <a:gd name="T44" fmla="*/ 93 w 122"/>
                    <a:gd name="T45" fmla="*/ 198 h 641"/>
                    <a:gd name="T46" fmla="*/ 67 w 122"/>
                    <a:gd name="T47" fmla="*/ 254 h 641"/>
                    <a:gd name="T48" fmla="*/ 44 w 122"/>
                    <a:gd name="T49" fmla="*/ 305 h 641"/>
                    <a:gd name="T50" fmla="*/ 70 w 122"/>
                    <a:gd name="T51" fmla="*/ 253 h 641"/>
                    <a:gd name="T52" fmla="*/ 97 w 122"/>
                    <a:gd name="T53" fmla="*/ 193 h 641"/>
                    <a:gd name="T54" fmla="*/ 96 w 122"/>
                    <a:gd name="T55" fmla="*/ 213 h 641"/>
                    <a:gd name="T56" fmla="*/ 97 w 122"/>
                    <a:gd name="T57" fmla="*/ 248 h 641"/>
                    <a:gd name="T58" fmla="*/ 92 w 122"/>
                    <a:gd name="T59" fmla="*/ 266 h 641"/>
                    <a:gd name="T60" fmla="*/ 71 w 122"/>
                    <a:gd name="T61" fmla="*/ 317 h 641"/>
                    <a:gd name="T62" fmla="*/ 30 w 122"/>
                    <a:gd name="T63" fmla="*/ 399 h 641"/>
                    <a:gd name="T64" fmla="*/ 36 w 122"/>
                    <a:gd name="T65" fmla="*/ 381 h 641"/>
                    <a:gd name="T66" fmla="*/ 87 w 122"/>
                    <a:gd name="T67" fmla="*/ 282 h 641"/>
                    <a:gd name="T68" fmla="*/ 103 w 122"/>
                    <a:gd name="T69" fmla="*/ 239 h 641"/>
                    <a:gd name="T70" fmla="*/ 62 w 122"/>
                    <a:gd name="T71" fmla="*/ 367 h 641"/>
                    <a:gd name="T72" fmla="*/ 102 w 122"/>
                    <a:gd name="T73" fmla="*/ 277 h 641"/>
                    <a:gd name="T74" fmla="*/ 101 w 122"/>
                    <a:gd name="T75" fmla="*/ 313 h 641"/>
                    <a:gd name="T76" fmla="*/ 81 w 122"/>
                    <a:gd name="T77" fmla="*/ 399 h 641"/>
                    <a:gd name="T78" fmla="*/ 46 w 122"/>
                    <a:gd name="T79" fmla="*/ 460 h 641"/>
                    <a:gd name="T80" fmla="*/ 14 w 122"/>
                    <a:gd name="T81" fmla="*/ 515 h 641"/>
                    <a:gd name="T82" fmla="*/ 63 w 122"/>
                    <a:gd name="T83" fmla="*/ 438 h 641"/>
                    <a:gd name="T84" fmla="*/ 83 w 122"/>
                    <a:gd name="T85" fmla="*/ 393 h 641"/>
                    <a:gd name="T86" fmla="*/ 101 w 122"/>
                    <a:gd name="T87" fmla="*/ 328 h 641"/>
                    <a:gd name="T88" fmla="*/ 99 w 122"/>
                    <a:gd name="T89" fmla="*/ 357 h 641"/>
                    <a:gd name="T90" fmla="*/ 98 w 122"/>
                    <a:gd name="T91" fmla="*/ 386 h 641"/>
                    <a:gd name="T92" fmla="*/ 99 w 122"/>
                    <a:gd name="T93" fmla="*/ 415 h 641"/>
                    <a:gd name="T94" fmla="*/ 81 w 122"/>
                    <a:gd name="T95" fmla="*/ 471 h 641"/>
                    <a:gd name="T96" fmla="*/ 47 w 122"/>
                    <a:gd name="T97" fmla="*/ 521 h 641"/>
                    <a:gd name="T98" fmla="*/ 50 w 122"/>
                    <a:gd name="T99" fmla="*/ 517 h 641"/>
                    <a:gd name="T100" fmla="*/ 91 w 122"/>
                    <a:gd name="T101" fmla="*/ 449 h 641"/>
                    <a:gd name="T102" fmla="*/ 89 w 122"/>
                    <a:gd name="T103" fmla="*/ 466 h 641"/>
                    <a:gd name="T104" fmla="*/ 91 w 122"/>
                    <a:gd name="T105" fmla="*/ 476 h 641"/>
                    <a:gd name="T106" fmla="*/ 93 w 122"/>
                    <a:gd name="T107" fmla="*/ 492 h 641"/>
                    <a:gd name="T108" fmla="*/ 73 w 122"/>
                    <a:gd name="T109" fmla="*/ 544 h 641"/>
                    <a:gd name="T110" fmla="*/ 50 w 122"/>
                    <a:gd name="T111" fmla="*/ 555 h 641"/>
                    <a:gd name="T112" fmla="*/ 91 w 122"/>
                    <a:gd name="T113" fmla="*/ 510 h 641"/>
                    <a:gd name="T114" fmla="*/ 89 w 122"/>
                    <a:gd name="T115" fmla="*/ 536 h 641"/>
                    <a:gd name="T116" fmla="*/ 92 w 122"/>
                    <a:gd name="T117" fmla="*/ 550 h 641"/>
                    <a:gd name="T118" fmla="*/ 44 w 122"/>
                    <a:gd name="T119" fmla="*/ 640 h 641"/>
                    <a:gd name="T120" fmla="*/ 89 w 122"/>
                    <a:gd name="T121" fmla="*/ 571 h 641"/>
                    <a:gd name="T122" fmla="*/ 98 w 122"/>
                    <a:gd name="T123" fmla="*/ 546 h 641"/>
                    <a:gd name="T124" fmla="*/ 105 w 122"/>
                    <a:gd name="T125" fmla="*/ 523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641">
                      <a:moveTo>
                        <a:pt x="112" y="49"/>
                      </a:moveTo>
                      <a:lnTo>
                        <a:pt x="114" y="14"/>
                      </a:lnTo>
                      <a:lnTo>
                        <a:pt x="121" y="12"/>
                      </a:lnTo>
                      <a:lnTo>
                        <a:pt x="112" y="0"/>
                      </a:lnTo>
                      <a:lnTo>
                        <a:pt x="109" y="0"/>
                      </a:lnTo>
                      <a:lnTo>
                        <a:pt x="104" y="5"/>
                      </a:lnTo>
                      <a:lnTo>
                        <a:pt x="104" y="16"/>
                      </a:lnTo>
                      <a:lnTo>
                        <a:pt x="99" y="22"/>
                      </a:lnTo>
                      <a:lnTo>
                        <a:pt x="59" y="114"/>
                      </a:lnTo>
                      <a:lnTo>
                        <a:pt x="3" y="140"/>
                      </a:lnTo>
                      <a:lnTo>
                        <a:pt x="58" y="113"/>
                      </a:lnTo>
                      <a:lnTo>
                        <a:pt x="89" y="57"/>
                      </a:lnTo>
                      <a:lnTo>
                        <a:pt x="99" y="49"/>
                      </a:lnTo>
                      <a:lnTo>
                        <a:pt x="90" y="73"/>
                      </a:lnTo>
                      <a:lnTo>
                        <a:pt x="99" y="74"/>
                      </a:lnTo>
                      <a:lnTo>
                        <a:pt x="47" y="173"/>
                      </a:lnTo>
                      <a:lnTo>
                        <a:pt x="83" y="111"/>
                      </a:lnTo>
                      <a:lnTo>
                        <a:pt x="100" y="93"/>
                      </a:lnTo>
                      <a:lnTo>
                        <a:pt x="99" y="106"/>
                      </a:lnTo>
                      <a:lnTo>
                        <a:pt x="93" y="126"/>
                      </a:lnTo>
                      <a:lnTo>
                        <a:pt x="89" y="143"/>
                      </a:lnTo>
                      <a:lnTo>
                        <a:pt x="76" y="181"/>
                      </a:lnTo>
                      <a:lnTo>
                        <a:pt x="54" y="248"/>
                      </a:lnTo>
                      <a:lnTo>
                        <a:pt x="26" y="326"/>
                      </a:lnTo>
                      <a:lnTo>
                        <a:pt x="3" y="381"/>
                      </a:lnTo>
                      <a:lnTo>
                        <a:pt x="28" y="315"/>
                      </a:lnTo>
                      <a:lnTo>
                        <a:pt x="42" y="275"/>
                      </a:lnTo>
                      <a:lnTo>
                        <a:pt x="61" y="224"/>
                      </a:lnTo>
                      <a:lnTo>
                        <a:pt x="71" y="193"/>
                      </a:lnTo>
                      <a:lnTo>
                        <a:pt x="87" y="154"/>
                      </a:lnTo>
                      <a:lnTo>
                        <a:pt x="93" y="136"/>
                      </a:lnTo>
                      <a:lnTo>
                        <a:pt x="99" y="120"/>
                      </a:lnTo>
                      <a:lnTo>
                        <a:pt x="95" y="122"/>
                      </a:lnTo>
                      <a:lnTo>
                        <a:pt x="101" y="132"/>
                      </a:lnTo>
                      <a:lnTo>
                        <a:pt x="95" y="143"/>
                      </a:lnTo>
                      <a:lnTo>
                        <a:pt x="87" y="176"/>
                      </a:lnTo>
                      <a:lnTo>
                        <a:pt x="78" y="210"/>
                      </a:lnTo>
                      <a:lnTo>
                        <a:pt x="67" y="237"/>
                      </a:lnTo>
                      <a:lnTo>
                        <a:pt x="85" y="181"/>
                      </a:lnTo>
                      <a:lnTo>
                        <a:pt x="93" y="154"/>
                      </a:lnTo>
                      <a:lnTo>
                        <a:pt x="99" y="132"/>
                      </a:lnTo>
                      <a:lnTo>
                        <a:pt x="101" y="132"/>
                      </a:lnTo>
                      <a:lnTo>
                        <a:pt x="97" y="164"/>
                      </a:lnTo>
                      <a:lnTo>
                        <a:pt x="102" y="156"/>
                      </a:lnTo>
                      <a:lnTo>
                        <a:pt x="99" y="176"/>
                      </a:lnTo>
                      <a:lnTo>
                        <a:pt x="93" y="198"/>
                      </a:lnTo>
                      <a:lnTo>
                        <a:pt x="81" y="231"/>
                      </a:lnTo>
                      <a:lnTo>
                        <a:pt x="67" y="254"/>
                      </a:lnTo>
                      <a:lnTo>
                        <a:pt x="54" y="282"/>
                      </a:lnTo>
                      <a:lnTo>
                        <a:pt x="44" y="305"/>
                      </a:lnTo>
                      <a:lnTo>
                        <a:pt x="50" y="293"/>
                      </a:lnTo>
                      <a:lnTo>
                        <a:pt x="70" y="253"/>
                      </a:lnTo>
                      <a:lnTo>
                        <a:pt x="93" y="204"/>
                      </a:lnTo>
                      <a:lnTo>
                        <a:pt x="97" y="193"/>
                      </a:lnTo>
                      <a:lnTo>
                        <a:pt x="101" y="176"/>
                      </a:lnTo>
                      <a:lnTo>
                        <a:pt x="96" y="213"/>
                      </a:lnTo>
                      <a:lnTo>
                        <a:pt x="105" y="199"/>
                      </a:lnTo>
                      <a:lnTo>
                        <a:pt x="97" y="248"/>
                      </a:lnTo>
                      <a:lnTo>
                        <a:pt x="95" y="259"/>
                      </a:lnTo>
                      <a:lnTo>
                        <a:pt x="92" y="266"/>
                      </a:lnTo>
                      <a:lnTo>
                        <a:pt x="82" y="292"/>
                      </a:lnTo>
                      <a:lnTo>
                        <a:pt x="71" y="317"/>
                      </a:lnTo>
                      <a:lnTo>
                        <a:pt x="50" y="359"/>
                      </a:lnTo>
                      <a:lnTo>
                        <a:pt x="30" y="399"/>
                      </a:lnTo>
                      <a:lnTo>
                        <a:pt x="0" y="454"/>
                      </a:lnTo>
                      <a:lnTo>
                        <a:pt x="36" y="381"/>
                      </a:lnTo>
                      <a:lnTo>
                        <a:pt x="73" y="310"/>
                      </a:lnTo>
                      <a:lnTo>
                        <a:pt x="87" y="282"/>
                      </a:lnTo>
                      <a:lnTo>
                        <a:pt x="95" y="252"/>
                      </a:lnTo>
                      <a:lnTo>
                        <a:pt x="103" y="239"/>
                      </a:lnTo>
                      <a:lnTo>
                        <a:pt x="104" y="240"/>
                      </a:lnTo>
                      <a:lnTo>
                        <a:pt x="62" y="367"/>
                      </a:lnTo>
                      <a:lnTo>
                        <a:pt x="95" y="280"/>
                      </a:lnTo>
                      <a:lnTo>
                        <a:pt x="102" y="277"/>
                      </a:lnTo>
                      <a:lnTo>
                        <a:pt x="93" y="324"/>
                      </a:lnTo>
                      <a:lnTo>
                        <a:pt x="101" y="313"/>
                      </a:lnTo>
                      <a:lnTo>
                        <a:pt x="89" y="365"/>
                      </a:lnTo>
                      <a:lnTo>
                        <a:pt x="81" y="399"/>
                      </a:lnTo>
                      <a:lnTo>
                        <a:pt x="67" y="426"/>
                      </a:lnTo>
                      <a:lnTo>
                        <a:pt x="46" y="460"/>
                      </a:lnTo>
                      <a:lnTo>
                        <a:pt x="28" y="492"/>
                      </a:lnTo>
                      <a:lnTo>
                        <a:pt x="14" y="515"/>
                      </a:lnTo>
                      <a:lnTo>
                        <a:pt x="3" y="527"/>
                      </a:lnTo>
                      <a:lnTo>
                        <a:pt x="63" y="438"/>
                      </a:lnTo>
                      <a:lnTo>
                        <a:pt x="76" y="411"/>
                      </a:lnTo>
                      <a:lnTo>
                        <a:pt x="83" y="393"/>
                      </a:lnTo>
                      <a:lnTo>
                        <a:pt x="92" y="359"/>
                      </a:lnTo>
                      <a:lnTo>
                        <a:pt x="101" y="328"/>
                      </a:lnTo>
                      <a:lnTo>
                        <a:pt x="92" y="373"/>
                      </a:lnTo>
                      <a:lnTo>
                        <a:pt x="99" y="357"/>
                      </a:lnTo>
                      <a:lnTo>
                        <a:pt x="91" y="394"/>
                      </a:lnTo>
                      <a:lnTo>
                        <a:pt x="98" y="386"/>
                      </a:lnTo>
                      <a:lnTo>
                        <a:pt x="90" y="430"/>
                      </a:lnTo>
                      <a:lnTo>
                        <a:pt x="99" y="415"/>
                      </a:lnTo>
                      <a:lnTo>
                        <a:pt x="91" y="438"/>
                      </a:lnTo>
                      <a:lnTo>
                        <a:pt x="81" y="471"/>
                      </a:lnTo>
                      <a:lnTo>
                        <a:pt x="73" y="481"/>
                      </a:lnTo>
                      <a:lnTo>
                        <a:pt x="47" y="521"/>
                      </a:lnTo>
                      <a:lnTo>
                        <a:pt x="24" y="544"/>
                      </a:lnTo>
                      <a:lnTo>
                        <a:pt x="50" y="517"/>
                      </a:lnTo>
                      <a:lnTo>
                        <a:pt x="71" y="482"/>
                      </a:lnTo>
                      <a:lnTo>
                        <a:pt x="91" y="449"/>
                      </a:lnTo>
                      <a:lnTo>
                        <a:pt x="97" y="433"/>
                      </a:lnTo>
                      <a:lnTo>
                        <a:pt x="89" y="466"/>
                      </a:lnTo>
                      <a:lnTo>
                        <a:pt x="95" y="460"/>
                      </a:lnTo>
                      <a:lnTo>
                        <a:pt x="91" y="476"/>
                      </a:lnTo>
                      <a:lnTo>
                        <a:pt x="89" y="499"/>
                      </a:lnTo>
                      <a:lnTo>
                        <a:pt x="93" y="492"/>
                      </a:lnTo>
                      <a:lnTo>
                        <a:pt x="88" y="512"/>
                      </a:lnTo>
                      <a:lnTo>
                        <a:pt x="73" y="544"/>
                      </a:lnTo>
                      <a:lnTo>
                        <a:pt x="63" y="549"/>
                      </a:lnTo>
                      <a:lnTo>
                        <a:pt x="50" y="555"/>
                      </a:lnTo>
                      <a:lnTo>
                        <a:pt x="75" y="538"/>
                      </a:lnTo>
                      <a:lnTo>
                        <a:pt x="91" y="510"/>
                      </a:lnTo>
                      <a:lnTo>
                        <a:pt x="95" y="488"/>
                      </a:lnTo>
                      <a:lnTo>
                        <a:pt x="89" y="536"/>
                      </a:lnTo>
                      <a:lnTo>
                        <a:pt x="95" y="523"/>
                      </a:lnTo>
                      <a:lnTo>
                        <a:pt x="92" y="550"/>
                      </a:lnTo>
                      <a:lnTo>
                        <a:pt x="85" y="585"/>
                      </a:lnTo>
                      <a:lnTo>
                        <a:pt x="44" y="640"/>
                      </a:lnTo>
                      <a:lnTo>
                        <a:pt x="85" y="589"/>
                      </a:lnTo>
                      <a:lnTo>
                        <a:pt x="89" y="571"/>
                      </a:lnTo>
                      <a:lnTo>
                        <a:pt x="92" y="560"/>
                      </a:lnTo>
                      <a:lnTo>
                        <a:pt x="98" y="546"/>
                      </a:lnTo>
                      <a:lnTo>
                        <a:pt x="103" y="572"/>
                      </a:lnTo>
                      <a:lnTo>
                        <a:pt x="105" y="523"/>
                      </a:lnTo>
                      <a:lnTo>
                        <a:pt x="112" y="4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Freeform 43"/>
                <p:cNvSpPr>
                  <a:spLocks/>
                </p:cNvSpPr>
                <p:nvPr/>
              </p:nvSpPr>
              <p:spPr bwMode="ltGray">
                <a:xfrm>
                  <a:off x="335" y="2718"/>
                  <a:ext cx="114" cy="641"/>
                </a:xfrm>
                <a:custGeom>
                  <a:avLst/>
                  <a:gdLst>
                    <a:gd name="T0" fmla="*/ 0 w 114"/>
                    <a:gd name="T1" fmla="*/ 529 h 641"/>
                    <a:gd name="T2" fmla="*/ 4 w 114"/>
                    <a:gd name="T3" fmla="*/ 507 h 641"/>
                    <a:gd name="T4" fmla="*/ 32 w 114"/>
                    <a:gd name="T5" fmla="*/ 640 h 641"/>
                    <a:gd name="T6" fmla="*/ 10 w 114"/>
                    <a:gd name="T7" fmla="*/ 510 h 641"/>
                    <a:gd name="T8" fmla="*/ 12 w 114"/>
                    <a:gd name="T9" fmla="*/ 496 h 641"/>
                    <a:gd name="T10" fmla="*/ 39 w 114"/>
                    <a:gd name="T11" fmla="*/ 591 h 641"/>
                    <a:gd name="T12" fmla="*/ 11 w 114"/>
                    <a:gd name="T13" fmla="*/ 490 h 641"/>
                    <a:gd name="T14" fmla="*/ 15 w 114"/>
                    <a:gd name="T15" fmla="*/ 469 h 641"/>
                    <a:gd name="T16" fmla="*/ 18 w 114"/>
                    <a:gd name="T17" fmla="*/ 446 h 641"/>
                    <a:gd name="T18" fmla="*/ 16 w 114"/>
                    <a:gd name="T19" fmla="*/ 430 h 641"/>
                    <a:gd name="T20" fmla="*/ 20 w 114"/>
                    <a:gd name="T21" fmla="*/ 420 h 641"/>
                    <a:gd name="T22" fmla="*/ 18 w 114"/>
                    <a:gd name="T23" fmla="*/ 418 h 641"/>
                    <a:gd name="T24" fmla="*/ 18 w 114"/>
                    <a:gd name="T25" fmla="*/ 395 h 641"/>
                    <a:gd name="T26" fmla="*/ 20 w 114"/>
                    <a:gd name="T27" fmla="*/ 379 h 641"/>
                    <a:gd name="T28" fmla="*/ 53 w 114"/>
                    <a:gd name="T29" fmla="*/ 491 h 641"/>
                    <a:gd name="T30" fmla="*/ 18 w 114"/>
                    <a:gd name="T31" fmla="*/ 374 h 641"/>
                    <a:gd name="T32" fmla="*/ 22 w 114"/>
                    <a:gd name="T33" fmla="*/ 374 h 641"/>
                    <a:gd name="T34" fmla="*/ 22 w 114"/>
                    <a:gd name="T35" fmla="*/ 340 h 641"/>
                    <a:gd name="T36" fmla="*/ 64 w 114"/>
                    <a:gd name="T37" fmla="*/ 419 h 641"/>
                    <a:gd name="T38" fmla="*/ 31 w 114"/>
                    <a:gd name="T39" fmla="*/ 364 h 641"/>
                    <a:gd name="T40" fmla="*/ 19 w 114"/>
                    <a:gd name="T41" fmla="*/ 318 h 641"/>
                    <a:gd name="T42" fmla="*/ 20 w 114"/>
                    <a:gd name="T43" fmla="*/ 301 h 641"/>
                    <a:gd name="T44" fmla="*/ 27 w 114"/>
                    <a:gd name="T45" fmla="*/ 316 h 641"/>
                    <a:gd name="T46" fmla="*/ 28 w 114"/>
                    <a:gd name="T47" fmla="*/ 295 h 641"/>
                    <a:gd name="T48" fmla="*/ 59 w 114"/>
                    <a:gd name="T49" fmla="*/ 330 h 641"/>
                    <a:gd name="T50" fmla="*/ 47 w 114"/>
                    <a:gd name="T51" fmla="*/ 313 h 641"/>
                    <a:gd name="T52" fmla="*/ 23 w 114"/>
                    <a:gd name="T53" fmla="*/ 269 h 641"/>
                    <a:gd name="T54" fmla="*/ 22 w 114"/>
                    <a:gd name="T55" fmla="*/ 240 h 641"/>
                    <a:gd name="T56" fmla="*/ 24 w 114"/>
                    <a:gd name="T57" fmla="*/ 222 h 641"/>
                    <a:gd name="T58" fmla="*/ 32 w 114"/>
                    <a:gd name="T59" fmla="*/ 235 h 641"/>
                    <a:gd name="T60" fmla="*/ 31 w 114"/>
                    <a:gd name="T61" fmla="*/ 206 h 641"/>
                    <a:gd name="T62" fmla="*/ 28 w 114"/>
                    <a:gd name="T63" fmla="*/ 185 h 641"/>
                    <a:gd name="T64" fmla="*/ 30 w 114"/>
                    <a:gd name="T65" fmla="*/ 174 h 641"/>
                    <a:gd name="T66" fmla="*/ 63 w 114"/>
                    <a:gd name="T67" fmla="*/ 228 h 641"/>
                    <a:gd name="T68" fmla="*/ 101 w 114"/>
                    <a:gd name="T69" fmla="*/ 269 h 641"/>
                    <a:gd name="T70" fmla="*/ 47 w 114"/>
                    <a:gd name="T71" fmla="*/ 202 h 641"/>
                    <a:gd name="T72" fmla="*/ 30 w 114"/>
                    <a:gd name="T73" fmla="*/ 174 h 641"/>
                    <a:gd name="T74" fmla="*/ 32 w 114"/>
                    <a:gd name="T75" fmla="*/ 158 h 641"/>
                    <a:gd name="T76" fmla="*/ 28 w 114"/>
                    <a:gd name="T77" fmla="*/ 122 h 641"/>
                    <a:gd name="T78" fmla="*/ 30 w 114"/>
                    <a:gd name="T79" fmla="*/ 97 h 641"/>
                    <a:gd name="T80" fmla="*/ 47 w 114"/>
                    <a:gd name="T81" fmla="*/ 127 h 641"/>
                    <a:gd name="T82" fmla="*/ 44 w 114"/>
                    <a:gd name="T83" fmla="*/ 119 h 641"/>
                    <a:gd name="T84" fmla="*/ 32 w 114"/>
                    <a:gd name="T85" fmla="*/ 97 h 641"/>
                    <a:gd name="T86" fmla="*/ 30 w 114"/>
                    <a:gd name="T87" fmla="*/ 86 h 641"/>
                    <a:gd name="T88" fmla="*/ 24 w 114"/>
                    <a:gd name="T89" fmla="*/ 70 h 641"/>
                    <a:gd name="T90" fmla="*/ 59 w 114"/>
                    <a:gd name="T91" fmla="*/ 99 h 641"/>
                    <a:gd name="T92" fmla="*/ 24 w 114"/>
                    <a:gd name="T93" fmla="*/ 47 h 641"/>
                    <a:gd name="T94" fmla="*/ 65 w 114"/>
                    <a:gd name="T95" fmla="*/ 47 h 641"/>
                    <a:gd name="T96" fmla="*/ 84 w 114"/>
                    <a:gd name="T97" fmla="*/ 40 h 641"/>
                    <a:gd name="T98" fmla="*/ 30 w 114"/>
                    <a:gd name="T99" fmla="*/ 47 h 641"/>
                    <a:gd name="T100" fmla="*/ 22 w 114"/>
                    <a:gd name="T101" fmla="*/ 19 h 641"/>
                    <a:gd name="T102" fmla="*/ 10 w 114"/>
                    <a:gd name="T103" fmla="*/ 8 h 641"/>
                    <a:gd name="T104" fmla="*/ 0 w 114"/>
                    <a:gd name="T105" fmla="*/ 55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4" h="641">
                      <a:moveTo>
                        <a:pt x="0" y="556"/>
                      </a:moveTo>
                      <a:lnTo>
                        <a:pt x="0" y="529"/>
                      </a:lnTo>
                      <a:lnTo>
                        <a:pt x="7" y="545"/>
                      </a:lnTo>
                      <a:lnTo>
                        <a:pt x="4" y="507"/>
                      </a:lnTo>
                      <a:lnTo>
                        <a:pt x="10" y="512"/>
                      </a:lnTo>
                      <a:lnTo>
                        <a:pt x="32" y="640"/>
                      </a:lnTo>
                      <a:lnTo>
                        <a:pt x="12" y="529"/>
                      </a:lnTo>
                      <a:lnTo>
                        <a:pt x="10" y="510"/>
                      </a:lnTo>
                      <a:lnTo>
                        <a:pt x="8" y="491"/>
                      </a:lnTo>
                      <a:lnTo>
                        <a:pt x="12" y="496"/>
                      </a:lnTo>
                      <a:lnTo>
                        <a:pt x="25" y="531"/>
                      </a:lnTo>
                      <a:lnTo>
                        <a:pt x="39" y="591"/>
                      </a:lnTo>
                      <a:lnTo>
                        <a:pt x="18" y="512"/>
                      </a:lnTo>
                      <a:lnTo>
                        <a:pt x="11" y="490"/>
                      </a:lnTo>
                      <a:lnTo>
                        <a:pt x="10" y="460"/>
                      </a:lnTo>
                      <a:lnTo>
                        <a:pt x="15" y="469"/>
                      </a:lnTo>
                      <a:lnTo>
                        <a:pt x="14" y="434"/>
                      </a:lnTo>
                      <a:lnTo>
                        <a:pt x="18" y="446"/>
                      </a:lnTo>
                      <a:lnTo>
                        <a:pt x="38" y="562"/>
                      </a:lnTo>
                      <a:lnTo>
                        <a:pt x="16" y="430"/>
                      </a:lnTo>
                      <a:lnTo>
                        <a:pt x="14" y="407"/>
                      </a:lnTo>
                      <a:lnTo>
                        <a:pt x="20" y="420"/>
                      </a:lnTo>
                      <a:lnTo>
                        <a:pt x="36" y="485"/>
                      </a:lnTo>
                      <a:lnTo>
                        <a:pt x="18" y="418"/>
                      </a:lnTo>
                      <a:lnTo>
                        <a:pt x="12" y="385"/>
                      </a:lnTo>
                      <a:lnTo>
                        <a:pt x="18" y="395"/>
                      </a:lnTo>
                      <a:lnTo>
                        <a:pt x="14" y="374"/>
                      </a:lnTo>
                      <a:lnTo>
                        <a:pt x="20" y="379"/>
                      </a:lnTo>
                      <a:lnTo>
                        <a:pt x="26" y="418"/>
                      </a:lnTo>
                      <a:lnTo>
                        <a:pt x="53" y="491"/>
                      </a:lnTo>
                      <a:lnTo>
                        <a:pt x="24" y="407"/>
                      </a:lnTo>
                      <a:lnTo>
                        <a:pt x="18" y="374"/>
                      </a:lnTo>
                      <a:lnTo>
                        <a:pt x="16" y="357"/>
                      </a:lnTo>
                      <a:lnTo>
                        <a:pt x="22" y="374"/>
                      </a:lnTo>
                      <a:lnTo>
                        <a:pt x="18" y="336"/>
                      </a:lnTo>
                      <a:lnTo>
                        <a:pt x="22" y="340"/>
                      </a:lnTo>
                      <a:lnTo>
                        <a:pt x="25" y="360"/>
                      </a:lnTo>
                      <a:lnTo>
                        <a:pt x="64" y="419"/>
                      </a:lnTo>
                      <a:lnTo>
                        <a:pt x="43" y="384"/>
                      </a:lnTo>
                      <a:lnTo>
                        <a:pt x="31" y="364"/>
                      </a:lnTo>
                      <a:lnTo>
                        <a:pt x="28" y="357"/>
                      </a:lnTo>
                      <a:lnTo>
                        <a:pt x="19" y="318"/>
                      </a:lnTo>
                      <a:lnTo>
                        <a:pt x="22" y="325"/>
                      </a:lnTo>
                      <a:lnTo>
                        <a:pt x="20" y="301"/>
                      </a:lnTo>
                      <a:lnTo>
                        <a:pt x="19" y="306"/>
                      </a:lnTo>
                      <a:lnTo>
                        <a:pt x="27" y="316"/>
                      </a:lnTo>
                      <a:lnTo>
                        <a:pt x="21" y="290"/>
                      </a:lnTo>
                      <a:lnTo>
                        <a:pt x="28" y="295"/>
                      </a:lnTo>
                      <a:lnTo>
                        <a:pt x="43" y="308"/>
                      </a:lnTo>
                      <a:lnTo>
                        <a:pt x="59" y="330"/>
                      </a:lnTo>
                      <a:lnTo>
                        <a:pt x="99" y="413"/>
                      </a:lnTo>
                      <a:lnTo>
                        <a:pt x="47" y="313"/>
                      </a:lnTo>
                      <a:lnTo>
                        <a:pt x="28" y="290"/>
                      </a:lnTo>
                      <a:lnTo>
                        <a:pt x="23" y="269"/>
                      </a:lnTo>
                      <a:lnTo>
                        <a:pt x="31" y="279"/>
                      </a:lnTo>
                      <a:lnTo>
                        <a:pt x="22" y="240"/>
                      </a:lnTo>
                      <a:lnTo>
                        <a:pt x="28" y="243"/>
                      </a:lnTo>
                      <a:lnTo>
                        <a:pt x="24" y="222"/>
                      </a:lnTo>
                      <a:lnTo>
                        <a:pt x="25" y="218"/>
                      </a:lnTo>
                      <a:lnTo>
                        <a:pt x="32" y="235"/>
                      </a:lnTo>
                      <a:lnTo>
                        <a:pt x="25" y="206"/>
                      </a:lnTo>
                      <a:lnTo>
                        <a:pt x="31" y="206"/>
                      </a:lnTo>
                      <a:lnTo>
                        <a:pt x="24" y="185"/>
                      </a:lnTo>
                      <a:lnTo>
                        <a:pt x="28" y="185"/>
                      </a:lnTo>
                      <a:lnTo>
                        <a:pt x="24" y="174"/>
                      </a:lnTo>
                      <a:lnTo>
                        <a:pt x="30" y="174"/>
                      </a:lnTo>
                      <a:lnTo>
                        <a:pt x="42" y="198"/>
                      </a:lnTo>
                      <a:lnTo>
                        <a:pt x="63" y="228"/>
                      </a:lnTo>
                      <a:lnTo>
                        <a:pt x="83" y="252"/>
                      </a:lnTo>
                      <a:lnTo>
                        <a:pt x="101" y="269"/>
                      </a:lnTo>
                      <a:lnTo>
                        <a:pt x="57" y="218"/>
                      </a:lnTo>
                      <a:lnTo>
                        <a:pt x="47" y="202"/>
                      </a:lnTo>
                      <a:lnTo>
                        <a:pt x="32" y="181"/>
                      </a:lnTo>
                      <a:lnTo>
                        <a:pt x="30" y="174"/>
                      </a:lnTo>
                      <a:lnTo>
                        <a:pt x="26" y="152"/>
                      </a:lnTo>
                      <a:lnTo>
                        <a:pt x="32" y="158"/>
                      </a:lnTo>
                      <a:lnTo>
                        <a:pt x="25" y="122"/>
                      </a:lnTo>
                      <a:lnTo>
                        <a:pt x="28" y="122"/>
                      </a:lnTo>
                      <a:lnTo>
                        <a:pt x="24" y="97"/>
                      </a:lnTo>
                      <a:lnTo>
                        <a:pt x="30" y="97"/>
                      </a:lnTo>
                      <a:lnTo>
                        <a:pt x="34" y="109"/>
                      </a:lnTo>
                      <a:lnTo>
                        <a:pt x="47" y="127"/>
                      </a:lnTo>
                      <a:lnTo>
                        <a:pt x="87" y="169"/>
                      </a:lnTo>
                      <a:lnTo>
                        <a:pt x="44" y="119"/>
                      </a:lnTo>
                      <a:lnTo>
                        <a:pt x="34" y="108"/>
                      </a:lnTo>
                      <a:lnTo>
                        <a:pt x="32" y="97"/>
                      </a:lnTo>
                      <a:lnTo>
                        <a:pt x="26" y="80"/>
                      </a:lnTo>
                      <a:lnTo>
                        <a:pt x="30" y="86"/>
                      </a:lnTo>
                      <a:lnTo>
                        <a:pt x="20" y="63"/>
                      </a:lnTo>
                      <a:lnTo>
                        <a:pt x="24" y="70"/>
                      </a:lnTo>
                      <a:lnTo>
                        <a:pt x="33" y="69"/>
                      </a:lnTo>
                      <a:lnTo>
                        <a:pt x="59" y="99"/>
                      </a:lnTo>
                      <a:lnTo>
                        <a:pt x="32" y="70"/>
                      </a:lnTo>
                      <a:lnTo>
                        <a:pt x="24" y="47"/>
                      </a:lnTo>
                      <a:lnTo>
                        <a:pt x="32" y="47"/>
                      </a:lnTo>
                      <a:lnTo>
                        <a:pt x="65" y="47"/>
                      </a:lnTo>
                      <a:lnTo>
                        <a:pt x="113" y="24"/>
                      </a:lnTo>
                      <a:lnTo>
                        <a:pt x="84" y="40"/>
                      </a:lnTo>
                      <a:lnTo>
                        <a:pt x="42" y="52"/>
                      </a:lnTo>
                      <a:lnTo>
                        <a:pt x="30" y="47"/>
                      </a:lnTo>
                      <a:lnTo>
                        <a:pt x="26" y="36"/>
                      </a:lnTo>
                      <a:lnTo>
                        <a:pt x="22" y="19"/>
                      </a:lnTo>
                      <a:lnTo>
                        <a:pt x="13" y="0"/>
                      </a:lnTo>
                      <a:lnTo>
                        <a:pt x="10" y="8"/>
                      </a:lnTo>
                      <a:lnTo>
                        <a:pt x="8" y="1"/>
                      </a:lnTo>
                      <a:lnTo>
                        <a:pt x="0" y="55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6" name="Freeform 45"/>
              <p:cNvSpPr>
                <a:spLocks/>
              </p:cNvSpPr>
              <p:nvPr/>
            </p:nvSpPr>
            <p:spPr bwMode="ltGray">
              <a:xfrm>
                <a:off x="336" y="3361"/>
                <a:ext cx="31" cy="490"/>
              </a:xfrm>
              <a:custGeom>
                <a:avLst/>
                <a:gdLst>
                  <a:gd name="T0" fmla="*/ 5 w 31"/>
                  <a:gd name="T1" fmla="*/ 0 h 490"/>
                  <a:gd name="T2" fmla="*/ 11 w 31"/>
                  <a:gd name="T3" fmla="*/ 37 h 490"/>
                  <a:gd name="T4" fmla="*/ 18 w 31"/>
                  <a:gd name="T5" fmla="*/ 96 h 490"/>
                  <a:gd name="T6" fmla="*/ 24 w 31"/>
                  <a:gd name="T7" fmla="*/ 178 h 490"/>
                  <a:gd name="T8" fmla="*/ 30 w 31"/>
                  <a:gd name="T9" fmla="*/ 282 h 490"/>
                  <a:gd name="T10" fmla="*/ 30 w 31"/>
                  <a:gd name="T11" fmla="*/ 393 h 490"/>
                  <a:gd name="T12" fmla="*/ 27 w 31"/>
                  <a:gd name="T13" fmla="*/ 489 h 490"/>
                  <a:gd name="T14" fmla="*/ 24 w 31"/>
                  <a:gd name="T15" fmla="*/ 489 h 490"/>
                  <a:gd name="T16" fmla="*/ 27 w 31"/>
                  <a:gd name="T17" fmla="*/ 393 h 490"/>
                  <a:gd name="T18" fmla="*/ 27 w 31"/>
                  <a:gd name="T19" fmla="*/ 311 h 490"/>
                  <a:gd name="T20" fmla="*/ 21 w 31"/>
                  <a:gd name="T21" fmla="*/ 222 h 490"/>
                  <a:gd name="T22" fmla="*/ 11 w 31"/>
                  <a:gd name="T23" fmla="*/ 133 h 490"/>
                  <a:gd name="T24" fmla="*/ 0 w 31"/>
                  <a:gd name="T25" fmla="*/ 22 h 490"/>
                  <a:gd name="T26" fmla="*/ 5 w 31"/>
                  <a:gd name="T2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490">
                    <a:moveTo>
                      <a:pt x="5" y="0"/>
                    </a:moveTo>
                    <a:lnTo>
                      <a:pt x="11" y="37"/>
                    </a:lnTo>
                    <a:lnTo>
                      <a:pt x="18" y="96"/>
                    </a:lnTo>
                    <a:lnTo>
                      <a:pt x="24" y="178"/>
                    </a:lnTo>
                    <a:lnTo>
                      <a:pt x="30" y="282"/>
                    </a:lnTo>
                    <a:lnTo>
                      <a:pt x="30" y="393"/>
                    </a:lnTo>
                    <a:lnTo>
                      <a:pt x="27" y="489"/>
                    </a:lnTo>
                    <a:lnTo>
                      <a:pt x="24" y="489"/>
                    </a:lnTo>
                    <a:lnTo>
                      <a:pt x="27" y="393"/>
                    </a:lnTo>
                    <a:lnTo>
                      <a:pt x="27" y="311"/>
                    </a:lnTo>
                    <a:lnTo>
                      <a:pt x="21" y="222"/>
                    </a:lnTo>
                    <a:lnTo>
                      <a:pt x="11" y="133"/>
                    </a:lnTo>
                    <a:lnTo>
                      <a:pt x="0" y="22"/>
                    </a:lnTo>
                    <a:lnTo>
                      <a:pt x="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Freeform 46"/>
              <p:cNvSpPr>
                <a:spLocks/>
              </p:cNvSpPr>
              <p:nvPr/>
            </p:nvSpPr>
            <p:spPr bwMode="ltGray">
              <a:xfrm>
                <a:off x="181" y="3161"/>
                <a:ext cx="90" cy="439"/>
              </a:xfrm>
              <a:custGeom>
                <a:avLst/>
                <a:gdLst>
                  <a:gd name="T0" fmla="*/ 25 w 90"/>
                  <a:gd name="T1" fmla="*/ 438 h 439"/>
                  <a:gd name="T2" fmla="*/ 19 w 90"/>
                  <a:gd name="T3" fmla="*/ 362 h 439"/>
                  <a:gd name="T4" fmla="*/ 16 w 90"/>
                  <a:gd name="T5" fmla="*/ 330 h 439"/>
                  <a:gd name="T6" fmla="*/ 10 w 90"/>
                  <a:gd name="T7" fmla="*/ 291 h 439"/>
                  <a:gd name="T8" fmla="*/ 3 w 90"/>
                  <a:gd name="T9" fmla="*/ 253 h 439"/>
                  <a:gd name="T10" fmla="*/ 1 w 90"/>
                  <a:gd name="T11" fmla="*/ 231 h 439"/>
                  <a:gd name="T12" fmla="*/ 0 w 90"/>
                  <a:gd name="T13" fmla="*/ 209 h 439"/>
                  <a:gd name="T14" fmla="*/ 1 w 90"/>
                  <a:gd name="T15" fmla="*/ 176 h 439"/>
                  <a:gd name="T16" fmla="*/ 2 w 90"/>
                  <a:gd name="T17" fmla="*/ 143 h 439"/>
                  <a:gd name="T18" fmla="*/ 13 w 90"/>
                  <a:gd name="T19" fmla="*/ 59 h 439"/>
                  <a:gd name="T20" fmla="*/ 16 w 90"/>
                  <a:gd name="T21" fmla="*/ 40 h 439"/>
                  <a:gd name="T22" fmla="*/ 25 w 90"/>
                  <a:gd name="T23" fmla="*/ 19 h 439"/>
                  <a:gd name="T24" fmla="*/ 32 w 90"/>
                  <a:gd name="T25" fmla="*/ 5 h 439"/>
                  <a:gd name="T26" fmla="*/ 41 w 90"/>
                  <a:gd name="T27" fmla="*/ 0 h 439"/>
                  <a:gd name="T28" fmla="*/ 48 w 90"/>
                  <a:gd name="T29" fmla="*/ 5 h 439"/>
                  <a:gd name="T30" fmla="*/ 58 w 90"/>
                  <a:gd name="T31" fmla="*/ 19 h 439"/>
                  <a:gd name="T32" fmla="*/ 67 w 90"/>
                  <a:gd name="T33" fmla="*/ 44 h 439"/>
                  <a:gd name="T34" fmla="*/ 69 w 90"/>
                  <a:gd name="T35" fmla="*/ 62 h 439"/>
                  <a:gd name="T36" fmla="*/ 75 w 90"/>
                  <a:gd name="T37" fmla="*/ 89 h 439"/>
                  <a:gd name="T38" fmla="*/ 80 w 90"/>
                  <a:gd name="T39" fmla="*/ 112 h 439"/>
                  <a:gd name="T40" fmla="*/ 87 w 90"/>
                  <a:gd name="T41" fmla="*/ 227 h 439"/>
                  <a:gd name="T42" fmla="*/ 89 w 90"/>
                  <a:gd name="T43" fmla="*/ 249 h 439"/>
                  <a:gd name="T44" fmla="*/ 87 w 90"/>
                  <a:gd name="T45" fmla="*/ 285 h 439"/>
                  <a:gd name="T46" fmla="*/ 82 w 90"/>
                  <a:gd name="T47" fmla="*/ 393 h 439"/>
                  <a:gd name="T48" fmla="*/ 82 w 90"/>
                  <a:gd name="T49" fmla="*/ 288 h 439"/>
                  <a:gd name="T50" fmla="*/ 80 w 90"/>
                  <a:gd name="T51" fmla="*/ 242 h 439"/>
                  <a:gd name="T52" fmla="*/ 78 w 90"/>
                  <a:gd name="T53" fmla="*/ 213 h 439"/>
                  <a:gd name="T54" fmla="*/ 75 w 90"/>
                  <a:gd name="T55" fmla="*/ 176 h 439"/>
                  <a:gd name="T56" fmla="*/ 70 w 90"/>
                  <a:gd name="T57" fmla="*/ 138 h 439"/>
                  <a:gd name="T58" fmla="*/ 65 w 90"/>
                  <a:gd name="T59" fmla="*/ 100 h 439"/>
                  <a:gd name="T60" fmla="*/ 59 w 90"/>
                  <a:gd name="T61" fmla="*/ 66 h 439"/>
                  <a:gd name="T62" fmla="*/ 53 w 90"/>
                  <a:gd name="T63" fmla="*/ 35 h 439"/>
                  <a:gd name="T64" fmla="*/ 48 w 90"/>
                  <a:gd name="T65" fmla="*/ 19 h 439"/>
                  <a:gd name="T66" fmla="*/ 42 w 90"/>
                  <a:gd name="T67" fmla="*/ 11 h 439"/>
                  <a:gd name="T68" fmla="*/ 36 w 90"/>
                  <a:gd name="T69" fmla="*/ 19 h 439"/>
                  <a:gd name="T70" fmla="*/ 30 w 90"/>
                  <a:gd name="T71" fmla="*/ 34 h 439"/>
                  <a:gd name="T72" fmla="*/ 28 w 90"/>
                  <a:gd name="T73" fmla="*/ 62 h 439"/>
                  <a:gd name="T74" fmla="*/ 28 w 90"/>
                  <a:gd name="T75" fmla="*/ 84 h 439"/>
                  <a:gd name="T76" fmla="*/ 26 w 90"/>
                  <a:gd name="T77" fmla="*/ 125 h 439"/>
                  <a:gd name="T78" fmla="*/ 24 w 90"/>
                  <a:gd name="T79" fmla="*/ 149 h 439"/>
                  <a:gd name="T80" fmla="*/ 18 w 90"/>
                  <a:gd name="T81" fmla="*/ 188 h 439"/>
                  <a:gd name="T82" fmla="*/ 16 w 90"/>
                  <a:gd name="T83" fmla="*/ 209 h 439"/>
                  <a:gd name="T84" fmla="*/ 15 w 90"/>
                  <a:gd name="T85" fmla="*/ 228 h 439"/>
                  <a:gd name="T86" fmla="*/ 15 w 90"/>
                  <a:gd name="T87" fmla="*/ 258 h 439"/>
                  <a:gd name="T88" fmla="*/ 26 w 90"/>
                  <a:gd name="T89" fmla="*/ 356 h 439"/>
                  <a:gd name="T90" fmla="*/ 25 w 90"/>
                  <a:gd name="T91" fmla="*/ 438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 h="439">
                    <a:moveTo>
                      <a:pt x="25" y="438"/>
                    </a:moveTo>
                    <a:lnTo>
                      <a:pt x="19" y="362"/>
                    </a:lnTo>
                    <a:lnTo>
                      <a:pt x="16" y="330"/>
                    </a:lnTo>
                    <a:lnTo>
                      <a:pt x="10" y="291"/>
                    </a:lnTo>
                    <a:lnTo>
                      <a:pt x="3" y="253"/>
                    </a:lnTo>
                    <a:lnTo>
                      <a:pt x="1" y="231"/>
                    </a:lnTo>
                    <a:lnTo>
                      <a:pt x="0" y="209"/>
                    </a:lnTo>
                    <a:lnTo>
                      <a:pt x="1" y="176"/>
                    </a:lnTo>
                    <a:lnTo>
                      <a:pt x="2" y="143"/>
                    </a:lnTo>
                    <a:lnTo>
                      <a:pt x="13" y="59"/>
                    </a:lnTo>
                    <a:lnTo>
                      <a:pt x="16" y="40"/>
                    </a:lnTo>
                    <a:lnTo>
                      <a:pt x="25" y="19"/>
                    </a:lnTo>
                    <a:lnTo>
                      <a:pt x="32" y="5"/>
                    </a:lnTo>
                    <a:lnTo>
                      <a:pt x="41" y="0"/>
                    </a:lnTo>
                    <a:lnTo>
                      <a:pt x="48" y="5"/>
                    </a:lnTo>
                    <a:lnTo>
                      <a:pt x="58" y="19"/>
                    </a:lnTo>
                    <a:lnTo>
                      <a:pt x="67" y="44"/>
                    </a:lnTo>
                    <a:lnTo>
                      <a:pt x="69" y="62"/>
                    </a:lnTo>
                    <a:lnTo>
                      <a:pt x="75" y="89"/>
                    </a:lnTo>
                    <a:lnTo>
                      <a:pt x="80" y="112"/>
                    </a:lnTo>
                    <a:lnTo>
                      <a:pt x="87" y="227"/>
                    </a:lnTo>
                    <a:lnTo>
                      <a:pt x="89" y="249"/>
                    </a:lnTo>
                    <a:lnTo>
                      <a:pt x="87" y="285"/>
                    </a:lnTo>
                    <a:lnTo>
                      <a:pt x="82" y="393"/>
                    </a:lnTo>
                    <a:lnTo>
                      <a:pt x="82" y="288"/>
                    </a:lnTo>
                    <a:lnTo>
                      <a:pt x="80" y="242"/>
                    </a:lnTo>
                    <a:lnTo>
                      <a:pt x="78" y="213"/>
                    </a:lnTo>
                    <a:lnTo>
                      <a:pt x="75" y="176"/>
                    </a:lnTo>
                    <a:lnTo>
                      <a:pt x="70" y="138"/>
                    </a:lnTo>
                    <a:lnTo>
                      <a:pt x="65" y="100"/>
                    </a:lnTo>
                    <a:lnTo>
                      <a:pt x="59" y="66"/>
                    </a:lnTo>
                    <a:lnTo>
                      <a:pt x="53" y="35"/>
                    </a:lnTo>
                    <a:lnTo>
                      <a:pt x="48" y="19"/>
                    </a:lnTo>
                    <a:lnTo>
                      <a:pt x="42" y="11"/>
                    </a:lnTo>
                    <a:lnTo>
                      <a:pt x="36" y="19"/>
                    </a:lnTo>
                    <a:lnTo>
                      <a:pt x="30" y="34"/>
                    </a:lnTo>
                    <a:lnTo>
                      <a:pt x="28" y="62"/>
                    </a:lnTo>
                    <a:lnTo>
                      <a:pt x="28" y="84"/>
                    </a:lnTo>
                    <a:lnTo>
                      <a:pt x="26" y="125"/>
                    </a:lnTo>
                    <a:lnTo>
                      <a:pt x="24" y="149"/>
                    </a:lnTo>
                    <a:lnTo>
                      <a:pt x="18" y="188"/>
                    </a:lnTo>
                    <a:lnTo>
                      <a:pt x="16" y="209"/>
                    </a:lnTo>
                    <a:lnTo>
                      <a:pt x="15" y="228"/>
                    </a:lnTo>
                    <a:lnTo>
                      <a:pt x="15" y="258"/>
                    </a:lnTo>
                    <a:lnTo>
                      <a:pt x="26" y="356"/>
                    </a:lnTo>
                    <a:lnTo>
                      <a:pt x="25" y="43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 name="Freeform 48"/>
            <p:cNvSpPr>
              <a:spLocks/>
            </p:cNvSpPr>
            <p:nvPr/>
          </p:nvSpPr>
          <p:spPr bwMode="ltGray">
            <a:xfrm>
              <a:off x="737" y="4020"/>
              <a:ext cx="48" cy="125"/>
            </a:xfrm>
            <a:custGeom>
              <a:avLst/>
              <a:gdLst>
                <a:gd name="T0" fmla="*/ 37 w 48"/>
                <a:gd name="T1" fmla="*/ 0 h 125"/>
                <a:gd name="T2" fmla="*/ 34 w 48"/>
                <a:gd name="T3" fmla="*/ 2 h 125"/>
                <a:gd name="T4" fmla="*/ 18 w 48"/>
                <a:gd name="T5" fmla="*/ 24 h 125"/>
                <a:gd name="T6" fmla="*/ 9 w 48"/>
                <a:gd name="T7" fmla="*/ 45 h 125"/>
                <a:gd name="T8" fmla="*/ 0 w 48"/>
                <a:gd name="T9" fmla="*/ 71 h 125"/>
                <a:gd name="T10" fmla="*/ 0 w 48"/>
                <a:gd name="T11" fmla="*/ 99 h 125"/>
                <a:gd name="T12" fmla="*/ 4 w 48"/>
                <a:gd name="T13" fmla="*/ 124 h 125"/>
                <a:gd name="T14" fmla="*/ 9 w 48"/>
                <a:gd name="T15" fmla="*/ 124 h 125"/>
                <a:gd name="T16" fmla="*/ 4 w 48"/>
                <a:gd name="T17" fmla="*/ 99 h 125"/>
                <a:gd name="T18" fmla="*/ 4 w 48"/>
                <a:gd name="T19" fmla="*/ 78 h 125"/>
                <a:gd name="T20" fmla="*/ 14 w 48"/>
                <a:gd name="T21" fmla="*/ 56 h 125"/>
                <a:gd name="T22" fmla="*/ 28 w 48"/>
                <a:gd name="T23" fmla="*/ 33 h 125"/>
                <a:gd name="T24" fmla="*/ 47 w 48"/>
                <a:gd name="T25" fmla="*/ 5 h 125"/>
                <a:gd name="T26" fmla="*/ 37 w 48"/>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25">
                  <a:moveTo>
                    <a:pt x="37" y="0"/>
                  </a:moveTo>
                  <a:lnTo>
                    <a:pt x="34" y="2"/>
                  </a:lnTo>
                  <a:lnTo>
                    <a:pt x="18" y="24"/>
                  </a:lnTo>
                  <a:lnTo>
                    <a:pt x="9" y="45"/>
                  </a:lnTo>
                  <a:lnTo>
                    <a:pt x="0" y="71"/>
                  </a:lnTo>
                  <a:lnTo>
                    <a:pt x="0" y="99"/>
                  </a:lnTo>
                  <a:lnTo>
                    <a:pt x="4" y="124"/>
                  </a:lnTo>
                  <a:lnTo>
                    <a:pt x="9" y="124"/>
                  </a:lnTo>
                  <a:lnTo>
                    <a:pt x="4" y="99"/>
                  </a:lnTo>
                  <a:lnTo>
                    <a:pt x="4" y="78"/>
                  </a:lnTo>
                  <a:lnTo>
                    <a:pt x="14" y="56"/>
                  </a:lnTo>
                  <a:lnTo>
                    <a:pt x="28" y="33"/>
                  </a:lnTo>
                  <a:lnTo>
                    <a:pt x="47" y="5"/>
                  </a:lnTo>
                  <a:lnTo>
                    <a:pt x="3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49"/>
            <p:cNvSpPr>
              <a:spLocks/>
            </p:cNvSpPr>
            <p:nvPr/>
          </p:nvSpPr>
          <p:spPr bwMode="ltGray">
            <a:xfrm>
              <a:off x="1483" y="3976"/>
              <a:ext cx="62" cy="121"/>
            </a:xfrm>
            <a:custGeom>
              <a:avLst/>
              <a:gdLst>
                <a:gd name="T0" fmla="*/ 12 w 62"/>
                <a:gd name="T1" fmla="*/ 0 h 121"/>
                <a:gd name="T2" fmla="*/ 24 w 62"/>
                <a:gd name="T3" fmla="*/ 8 h 121"/>
                <a:gd name="T4" fmla="*/ 36 w 62"/>
                <a:gd name="T5" fmla="*/ 23 h 121"/>
                <a:gd name="T6" fmla="*/ 48 w 62"/>
                <a:gd name="T7" fmla="*/ 43 h 121"/>
                <a:gd name="T8" fmla="*/ 61 w 62"/>
                <a:gd name="T9" fmla="*/ 69 h 121"/>
                <a:gd name="T10" fmla="*/ 61 w 62"/>
                <a:gd name="T11" fmla="*/ 96 h 121"/>
                <a:gd name="T12" fmla="*/ 55 w 62"/>
                <a:gd name="T13" fmla="*/ 120 h 121"/>
                <a:gd name="T14" fmla="*/ 48 w 62"/>
                <a:gd name="T15" fmla="*/ 120 h 121"/>
                <a:gd name="T16" fmla="*/ 55 w 62"/>
                <a:gd name="T17" fmla="*/ 96 h 121"/>
                <a:gd name="T18" fmla="*/ 55 w 62"/>
                <a:gd name="T19" fmla="*/ 76 h 121"/>
                <a:gd name="T20" fmla="*/ 43 w 62"/>
                <a:gd name="T21" fmla="*/ 54 h 121"/>
                <a:gd name="T22" fmla="*/ 24 w 62"/>
                <a:gd name="T23" fmla="*/ 32 h 121"/>
                <a:gd name="T24" fmla="*/ 0 w 62"/>
                <a:gd name="T25" fmla="*/ 5 h 121"/>
                <a:gd name="T26" fmla="*/ 12 w 62"/>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21">
                  <a:moveTo>
                    <a:pt x="12" y="0"/>
                  </a:moveTo>
                  <a:lnTo>
                    <a:pt x="24" y="8"/>
                  </a:lnTo>
                  <a:lnTo>
                    <a:pt x="36" y="23"/>
                  </a:lnTo>
                  <a:lnTo>
                    <a:pt x="48" y="43"/>
                  </a:lnTo>
                  <a:lnTo>
                    <a:pt x="61" y="69"/>
                  </a:lnTo>
                  <a:lnTo>
                    <a:pt x="61" y="96"/>
                  </a:lnTo>
                  <a:lnTo>
                    <a:pt x="55" y="120"/>
                  </a:lnTo>
                  <a:lnTo>
                    <a:pt x="48" y="120"/>
                  </a:lnTo>
                  <a:lnTo>
                    <a:pt x="55" y="96"/>
                  </a:lnTo>
                  <a:lnTo>
                    <a:pt x="55" y="76"/>
                  </a:lnTo>
                  <a:lnTo>
                    <a:pt x="43" y="54"/>
                  </a:lnTo>
                  <a:lnTo>
                    <a:pt x="24" y="32"/>
                  </a:lnTo>
                  <a:lnTo>
                    <a:pt x="0" y="5"/>
                  </a:lnTo>
                  <a:lnTo>
                    <a:pt x="12"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 name="Freeform 50"/>
            <p:cNvSpPr>
              <a:spLocks/>
            </p:cNvSpPr>
            <p:nvPr/>
          </p:nvSpPr>
          <p:spPr bwMode="ltGray">
            <a:xfrm>
              <a:off x="1181" y="3908"/>
              <a:ext cx="104" cy="121"/>
            </a:xfrm>
            <a:custGeom>
              <a:avLst/>
              <a:gdLst>
                <a:gd name="T0" fmla="*/ 100 w 104"/>
                <a:gd name="T1" fmla="*/ 19 h 121"/>
                <a:gd name="T2" fmla="*/ 79 w 104"/>
                <a:gd name="T3" fmla="*/ 0 h 121"/>
                <a:gd name="T4" fmla="*/ 65 w 104"/>
                <a:gd name="T5" fmla="*/ 0 h 121"/>
                <a:gd name="T6" fmla="*/ 53 w 104"/>
                <a:gd name="T7" fmla="*/ 1 h 121"/>
                <a:gd name="T8" fmla="*/ 44 w 104"/>
                <a:gd name="T9" fmla="*/ 6 h 121"/>
                <a:gd name="T10" fmla="*/ 20 w 104"/>
                <a:gd name="T11" fmla="*/ 21 h 121"/>
                <a:gd name="T12" fmla="*/ 12 w 104"/>
                <a:gd name="T13" fmla="*/ 28 h 121"/>
                <a:gd name="T14" fmla="*/ 7 w 104"/>
                <a:gd name="T15" fmla="*/ 35 h 121"/>
                <a:gd name="T16" fmla="*/ 1 w 104"/>
                <a:gd name="T17" fmla="*/ 56 h 121"/>
                <a:gd name="T18" fmla="*/ 0 w 104"/>
                <a:gd name="T19" fmla="*/ 62 h 121"/>
                <a:gd name="T20" fmla="*/ 1 w 104"/>
                <a:gd name="T21" fmla="*/ 70 h 121"/>
                <a:gd name="T22" fmla="*/ 5 w 104"/>
                <a:gd name="T23" fmla="*/ 79 h 121"/>
                <a:gd name="T24" fmla="*/ 15 w 104"/>
                <a:gd name="T25" fmla="*/ 91 h 121"/>
                <a:gd name="T26" fmla="*/ 23 w 104"/>
                <a:gd name="T27" fmla="*/ 100 h 121"/>
                <a:gd name="T28" fmla="*/ 34 w 104"/>
                <a:gd name="T29" fmla="*/ 109 h 121"/>
                <a:gd name="T30" fmla="*/ 58 w 104"/>
                <a:gd name="T31" fmla="*/ 120 h 121"/>
                <a:gd name="T32" fmla="*/ 45 w 104"/>
                <a:gd name="T33" fmla="*/ 106 h 121"/>
                <a:gd name="T34" fmla="*/ 36 w 104"/>
                <a:gd name="T35" fmla="*/ 93 h 121"/>
                <a:gd name="T36" fmla="*/ 31 w 104"/>
                <a:gd name="T37" fmla="*/ 81 h 121"/>
                <a:gd name="T38" fmla="*/ 32 w 104"/>
                <a:gd name="T39" fmla="*/ 70 h 121"/>
                <a:gd name="T40" fmla="*/ 34 w 104"/>
                <a:gd name="T41" fmla="*/ 62 h 121"/>
                <a:gd name="T42" fmla="*/ 31 w 104"/>
                <a:gd name="T43" fmla="*/ 52 h 121"/>
                <a:gd name="T44" fmla="*/ 28 w 104"/>
                <a:gd name="T45" fmla="*/ 44 h 121"/>
                <a:gd name="T46" fmla="*/ 37 w 104"/>
                <a:gd name="T47" fmla="*/ 28 h 121"/>
                <a:gd name="T48" fmla="*/ 39 w 104"/>
                <a:gd name="T49" fmla="*/ 20 h 121"/>
                <a:gd name="T50" fmla="*/ 48 w 104"/>
                <a:gd name="T51" fmla="*/ 13 h 121"/>
                <a:gd name="T52" fmla="*/ 65 w 104"/>
                <a:gd name="T53" fmla="*/ 5 h 121"/>
                <a:gd name="T54" fmla="*/ 73 w 104"/>
                <a:gd name="T55" fmla="*/ 11 h 121"/>
                <a:gd name="T56" fmla="*/ 103 w 104"/>
                <a:gd name="T57" fmla="*/ 22 h 121"/>
                <a:gd name="T58" fmla="*/ 100 w 104"/>
                <a:gd name="T59" fmla="*/ 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1">
                  <a:moveTo>
                    <a:pt x="100" y="19"/>
                  </a:moveTo>
                  <a:lnTo>
                    <a:pt x="79" y="0"/>
                  </a:lnTo>
                  <a:lnTo>
                    <a:pt x="65" y="0"/>
                  </a:lnTo>
                  <a:lnTo>
                    <a:pt x="53" y="1"/>
                  </a:lnTo>
                  <a:lnTo>
                    <a:pt x="44" y="6"/>
                  </a:lnTo>
                  <a:lnTo>
                    <a:pt x="20" y="21"/>
                  </a:lnTo>
                  <a:lnTo>
                    <a:pt x="12" y="28"/>
                  </a:lnTo>
                  <a:lnTo>
                    <a:pt x="7" y="35"/>
                  </a:lnTo>
                  <a:lnTo>
                    <a:pt x="1" y="56"/>
                  </a:lnTo>
                  <a:lnTo>
                    <a:pt x="0" y="62"/>
                  </a:lnTo>
                  <a:lnTo>
                    <a:pt x="1" y="70"/>
                  </a:lnTo>
                  <a:lnTo>
                    <a:pt x="5" y="79"/>
                  </a:lnTo>
                  <a:lnTo>
                    <a:pt x="15" y="91"/>
                  </a:lnTo>
                  <a:lnTo>
                    <a:pt x="23" y="100"/>
                  </a:lnTo>
                  <a:lnTo>
                    <a:pt x="34" y="109"/>
                  </a:lnTo>
                  <a:lnTo>
                    <a:pt x="58" y="120"/>
                  </a:lnTo>
                  <a:lnTo>
                    <a:pt x="45" y="106"/>
                  </a:lnTo>
                  <a:lnTo>
                    <a:pt x="36" y="93"/>
                  </a:lnTo>
                  <a:lnTo>
                    <a:pt x="31" y="81"/>
                  </a:lnTo>
                  <a:lnTo>
                    <a:pt x="32" y="70"/>
                  </a:lnTo>
                  <a:lnTo>
                    <a:pt x="34" y="62"/>
                  </a:lnTo>
                  <a:lnTo>
                    <a:pt x="31" y="52"/>
                  </a:lnTo>
                  <a:lnTo>
                    <a:pt x="28" y="44"/>
                  </a:lnTo>
                  <a:lnTo>
                    <a:pt x="37" y="28"/>
                  </a:lnTo>
                  <a:lnTo>
                    <a:pt x="39" y="20"/>
                  </a:lnTo>
                  <a:lnTo>
                    <a:pt x="48" y="13"/>
                  </a:lnTo>
                  <a:lnTo>
                    <a:pt x="65" y="5"/>
                  </a:lnTo>
                  <a:lnTo>
                    <a:pt x="73" y="11"/>
                  </a:lnTo>
                  <a:lnTo>
                    <a:pt x="103" y="22"/>
                  </a:lnTo>
                  <a:lnTo>
                    <a:pt x="100" y="1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Freeform 51"/>
            <p:cNvSpPr>
              <a:spLocks/>
            </p:cNvSpPr>
            <p:nvPr/>
          </p:nvSpPr>
          <p:spPr bwMode="ltGray">
            <a:xfrm>
              <a:off x="596" y="3919"/>
              <a:ext cx="196" cy="161"/>
            </a:xfrm>
            <a:custGeom>
              <a:avLst/>
              <a:gdLst>
                <a:gd name="T0" fmla="*/ 89 w 196"/>
                <a:gd name="T1" fmla="*/ 4 h 161"/>
                <a:gd name="T2" fmla="*/ 13 w 196"/>
                <a:gd name="T3" fmla="*/ 7 h 161"/>
                <a:gd name="T4" fmla="*/ 83 w 196"/>
                <a:gd name="T5" fmla="*/ 7 h 161"/>
                <a:gd name="T6" fmla="*/ 72 w 196"/>
                <a:gd name="T7" fmla="*/ 13 h 161"/>
                <a:gd name="T8" fmla="*/ 72 w 196"/>
                <a:gd name="T9" fmla="*/ 16 h 161"/>
                <a:gd name="T10" fmla="*/ 38 w 196"/>
                <a:gd name="T11" fmla="*/ 24 h 161"/>
                <a:gd name="T12" fmla="*/ 63 w 196"/>
                <a:gd name="T13" fmla="*/ 21 h 161"/>
                <a:gd name="T14" fmla="*/ 63 w 196"/>
                <a:gd name="T15" fmla="*/ 25 h 161"/>
                <a:gd name="T16" fmla="*/ 70 w 196"/>
                <a:gd name="T17" fmla="*/ 27 h 161"/>
                <a:gd name="T18" fmla="*/ 8 w 196"/>
                <a:gd name="T19" fmla="*/ 43 h 161"/>
                <a:gd name="T20" fmla="*/ 66 w 196"/>
                <a:gd name="T21" fmla="*/ 35 h 161"/>
                <a:gd name="T22" fmla="*/ 52 w 196"/>
                <a:gd name="T23" fmla="*/ 46 h 161"/>
                <a:gd name="T24" fmla="*/ 8 w 196"/>
                <a:gd name="T25" fmla="*/ 53 h 161"/>
                <a:gd name="T26" fmla="*/ 55 w 196"/>
                <a:gd name="T27" fmla="*/ 47 h 161"/>
                <a:gd name="T28" fmla="*/ 18 w 196"/>
                <a:gd name="T29" fmla="*/ 60 h 161"/>
                <a:gd name="T30" fmla="*/ 40 w 196"/>
                <a:gd name="T31" fmla="*/ 54 h 161"/>
                <a:gd name="T32" fmla="*/ 55 w 196"/>
                <a:gd name="T33" fmla="*/ 53 h 161"/>
                <a:gd name="T34" fmla="*/ 55 w 196"/>
                <a:gd name="T35" fmla="*/ 57 h 161"/>
                <a:gd name="T36" fmla="*/ 46 w 196"/>
                <a:gd name="T37" fmla="*/ 65 h 161"/>
                <a:gd name="T38" fmla="*/ 5 w 196"/>
                <a:gd name="T39" fmla="*/ 75 h 161"/>
                <a:gd name="T40" fmla="*/ 52 w 196"/>
                <a:gd name="T41" fmla="*/ 67 h 161"/>
                <a:gd name="T42" fmla="*/ 44 w 196"/>
                <a:gd name="T43" fmla="*/ 78 h 161"/>
                <a:gd name="T44" fmla="*/ 33 w 196"/>
                <a:gd name="T45" fmla="*/ 85 h 161"/>
                <a:gd name="T46" fmla="*/ 38 w 196"/>
                <a:gd name="T47" fmla="*/ 85 h 161"/>
                <a:gd name="T48" fmla="*/ 38 w 196"/>
                <a:gd name="T49" fmla="*/ 89 h 161"/>
                <a:gd name="T50" fmla="*/ 8 w 196"/>
                <a:gd name="T51" fmla="*/ 99 h 161"/>
                <a:gd name="T52" fmla="*/ 33 w 196"/>
                <a:gd name="T53" fmla="*/ 98 h 161"/>
                <a:gd name="T54" fmla="*/ 33 w 196"/>
                <a:gd name="T55" fmla="*/ 99 h 161"/>
                <a:gd name="T56" fmla="*/ 35 w 196"/>
                <a:gd name="T57" fmla="*/ 103 h 161"/>
                <a:gd name="T58" fmla="*/ 29 w 196"/>
                <a:gd name="T59" fmla="*/ 112 h 161"/>
                <a:gd name="T60" fmla="*/ 35 w 196"/>
                <a:gd name="T61" fmla="*/ 116 h 161"/>
                <a:gd name="T62" fmla="*/ 38 w 196"/>
                <a:gd name="T63" fmla="*/ 135 h 161"/>
                <a:gd name="T64" fmla="*/ 44 w 196"/>
                <a:gd name="T65" fmla="*/ 112 h 161"/>
                <a:gd name="T66" fmla="*/ 91 w 196"/>
                <a:gd name="T67" fmla="*/ 160 h 161"/>
                <a:gd name="T68" fmla="*/ 63 w 196"/>
                <a:gd name="T69" fmla="*/ 103 h 161"/>
                <a:gd name="T70" fmla="*/ 63 w 196"/>
                <a:gd name="T71" fmla="*/ 103 h 161"/>
                <a:gd name="T72" fmla="*/ 66 w 196"/>
                <a:gd name="T73" fmla="*/ 98 h 161"/>
                <a:gd name="T74" fmla="*/ 105 w 196"/>
                <a:gd name="T75" fmla="*/ 126 h 161"/>
                <a:gd name="T76" fmla="*/ 80 w 196"/>
                <a:gd name="T77" fmla="*/ 111 h 161"/>
                <a:gd name="T78" fmla="*/ 72 w 196"/>
                <a:gd name="T79" fmla="*/ 85 h 161"/>
                <a:gd name="T80" fmla="*/ 74 w 196"/>
                <a:gd name="T81" fmla="*/ 78 h 161"/>
                <a:gd name="T82" fmla="*/ 89 w 196"/>
                <a:gd name="T83" fmla="*/ 95 h 161"/>
                <a:gd name="T84" fmla="*/ 80 w 196"/>
                <a:gd name="T85" fmla="*/ 70 h 161"/>
                <a:gd name="T86" fmla="*/ 94 w 196"/>
                <a:gd name="T87" fmla="*/ 65 h 161"/>
                <a:gd name="T88" fmla="*/ 105 w 196"/>
                <a:gd name="T89" fmla="*/ 83 h 161"/>
                <a:gd name="T90" fmla="*/ 91 w 196"/>
                <a:gd name="T91" fmla="*/ 53 h 161"/>
                <a:gd name="T92" fmla="*/ 94 w 196"/>
                <a:gd name="T93" fmla="*/ 50 h 161"/>
                <a:gd name="T94" fmla="*/ 97 w 196"/>
                <a:gd name="T95" fmla="*/ 36 h 161"/>
                <a:gd name="T96" fmla="*/ 111 w 196"/>
                <a:gd name="T97" fmla="*/ 37 h 161"/>
                <a:gd name="T98" fmla="*/ 161 w 196"/>
                <a:gd name="T99" fmla="*/ 74 h 161"/>
                <a:gd name="T100" fmla="*/ 124 w 196"/>
                <a:gd name="T101" fmla="*/ 53 h 161"/>
                <a:gd name="T102" fmla="*/ 105 w 196"/>
                <a:gd name="T103" fmla="*/ 24 h 161"/>
                <a:gd name="T104" fmla="*/ 111 w 196"/>
                <a:gd name="T105" fmla="*/ 18 h 161"/>
                <a:gd name="T106" fmla="*/ 135 w 196"/>
                <a:gd name="T107" fmla="*/ 35 h 161"/>
                <a:gd name="T108" fmla="*/ 130 w 196"/>
                <a:gd name="T109" fmla="*/ 33 h 161"/>
                <a:gd name="T110" fmla="*/ 119 w 196"/>
                <a:gd name="T111" fmla="*/ 10 h 161"/>
                <a:gd name="T112" fmla="*/ 150 w 196"/>
                <a:gd name="T113" fmla="*/ 33 h 161"/>
                <a:gd name="T114" fmla="*/ 130 w 196"/>
                <a:gd name="T115" fmla="*/ 22 h 161"/>
                <a:gd name="T116" fmla="*/ 114 w 196"/>
                <a:gd name="T117" fmla="*/ 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61">
                  <a:moveTo>
                    <a:pt x="110" y="2"/>
                  </a:moveTo>
                  <a:lnTo>
                    <a:pt x="97" y="0"/>
                  </a:lnTo>
                  <a:lnTo>
                    <a:pt x="89" y="4"/>
                  </a:lnTo>
                  <a:lnTo>
                    <a:pt x="80" y="5"/>
                  </a:lnTo>
                  <a:lnTo>
                    <a:pt x="61" y="7"/>
                  </a:lnTo>
                  <a:lnTo>
                    <a:pt x="13" y="7"/>
                  </a:lnTo>
                  <a:lnTo>
                    <a:pt x="61" y="8"/>
                  </a:lnTo>
                  <a:lnTo>
                    <a:pt x="74" y="5"/>
                  </a:lnTo>
                  <a:lnTo>
                    <a:pt x="83" y="7"/>
                  </a:lnTo>
                  <a:lnTo>
                    <a:pt x="72" y="9"/>
                  </a:lnTo>
                  <a:lnTo>
                    <a:pt x="80" y="9"/>
                  </a:lnTo>
                  <a:lnTo>
                    <a:pt x="72" y="13"/>
                  </a:lnTo>
                  <a:lnTo>
                    <a:pt x="10" y="37"/>
                  </a:lnTo>
                  <a:lnTo>
                    <a:pt x="74" y="13"/>
                  </a:lnTo>
                  <a:lnTo>
                    <a:pt x="72" y="16"/>
                  </a:lnTo>
                  <a:lnTo>
                    <a:pt x="63" y="21"/>
                  </a:lnTo>
                  <a:lnTo>
                    <a:pt x="55" y="22"/>
                  </a:lnTo>
                  <a:lnTo>
                    <a:pt x="38" y="24"/>
                  </a:lnTo>
                  <a:lnTo>
                    <a:pt x="10" y="21"/>
                  </a:lnTo>
                  <a:lnTo>
                    <a:pt x="55" y="24"/>
                  </a:lnTo>
                  <a:lnTo>
                    <a:pt x="63" y="21"/>
                  </a:lnTo>
                  <a:lnTo>
                    <a:pt x="72" y="19"/>
                  </a:lnTo>
                  <a:lnTo>
                    <a:pt x="70" y="24"/>
                  </a:lnTo>
                  <a:lnTo>
                    <a:pt x="63" y="25"/>
                  </a:lnTo>
                  <a:lnTo>
                    <a:pt x="8" y="39"/>
                  </a:lnTo>
                  <a:lnTo>
                    <a:pt x="63" y="27"/>
                  </a:lnTo>
                  <a:lnTo>
                    <a:pt x="70" y="27"/>
                  </a:lnTo>
                  <a:lnTo>
                    <a:pt x="63" y="30"/>
                  </a:lnTo>
                  <a:lnTo>
                    <a:pt x="55" y="35"/>
                  </a:lnTo>
                  <a:lnTo>
                    <a:pt x="8" y="43"/>
                  </a:lnTo>
                  <a:lnTo>
                    <a:pt x="61" y="33"/>
                  </a:lnTo>
                  <a:lnTo>
                    <a:pt x="63" y="33"/>
                  </a:lnTo>
                  <a:lnTo>
                    <a:pt x="66" y="35"/>
                  </a:lnTo>
                  <a:lnTo>
                    <a:pt x="55" y="40"/>
                  </a:lnTo>
                  <a:lnTo>
                    <a:pt x="66" y="39"/>
                  </a:lnTo>
                  <a:lnTo>
                    <a:pt x="52" y="46"/>
                  </a:lnTo>
                  <a:lnTo>
                    <a:pt x="40" y="50"/>
                  </a:lnTo>
                  <a:lnTo>
                    <a:pt x="18" y="53"/>
                  </a:lnTo>
                  <a:lnTo>
                    <a:pt x="8" y="53"/>
                  </a:lnTo>
                  <a:lnTo>
                    <a:pt x="27" y="51"/>
                  </a:lnTo>
                  <a:lnTo>
                    <a:pt x="49" y="48"/>
                  </a:lnTo>
                  <a:lnTo>
                    <a:pt x="55" y="47"/>
                  </a:lnTo>
                  <a:lnTo>
                    <a:pt x="49" y="51"/>
                  </a:lnTo>
                  <a:lnTo>
                    <a:pt x="38" y="57"/>
                  </a:lnTo>
                  <a:lnTo>
                    <a:pt x="18" y="60"/>
                  </a:lnTo>
                  <a:lnTo>
                    <a:pt x="0" y="62"/>
                  </a:lnTo>
                  <a:lnTo>
                    <a:pt x="24" y="59"/>
                  </a:lnTo>
                  <a:lnTo>
                    <a:pt x="40" y="54"/>
                  </a:lnTo>
                  <a:lnTo>
                    <a:pt x="55" y="50"/>
                  </a:lnTo>
                  <a:lnTo>
                    <a:pt x="57" y="48"/>
                  </a:lnTo>
                  <a:lnTo>
                    <a:pt x="55" y="53"/>
                  </a:lnTo>
                  <a:lnTo>
                    <a:pt x="61" y="51"/>
                  </a:lnTo>
                  <a:lnTo>
                    <a:pt x="66" y="53"/>
                  </a:lnTo>
                  <a:lnTo>
                    <a:pt x="55" y="57"/>
                  </a:lnTo>
                  <a:lnTo>
                    <a:pt x="55" y="60"/>
                  </a:lnTo>
                  <a:lnTo>
                    <a:pt x="40" y="65"/>
                  </a:lnTo>
                  <a:lnTo>
                    <a:pt x="46" y="65"/>
                  </a:lnTo>
                  <a:lnTo>
                    <a:pt x="40" y="69"/>
                  </a:lnTo>
                  <a:lnTo>
                    <a:pt x="21" y="74"/>
                  </a:lnTo>
                  <a:lnTo>
                    <a:pt x="5" y="75"/>
                  </a:lnTo>
                  <a:lnTo>
                    <a:pt x="29" y="73"/>
                  </a:lnTo>
                  <a:lnTo>
                    <a:pt x="44" y="69"/>
                  </a:lnTo>
                  <a:lnTo>
                    <a:pt x="52" y="67"/>
                  </a:lnTo>
                  <a:lnTo>
                    <a:pt x="52" y="71"/>
                  </a:lnTo>
                  <a:lnTo>
                    <a:pt x="52" y="73"/>
                  </a:lnTo>
                  <a:lnTo>
                    <a:pt x="44" y="78"/>
                  </a:lnTo>
                  <a:lnTo>
                    <a:pt x="35" y="83"/>
                  </a:lnTo>
                  <a:lnTo>
                    <a:pt x="40" y="83"/>
                  </a:lnTo>
                  <a:lnTo>
                    <a:pt x="33" y="85"/>
                  </a:lnTo>
                  <a:lnTo>
                    <a:pt x="5" y="92"/>
                  </a:lnTo>
                  <a:lnTo>
                    <a:pt x="24" y="88"/>
                  </a:lnTo>
                  <a:lnTo>
                    <a:pt x="38" y="85"/>
                  </a:lnTo>
                  <a:lnTo>
                    <a:pt x="38" y="89"/>
                  </a:lnTo>
                  <a:lnTo>
                    <a:pt x="29" y="91"/>
                  </a:lnTo>
                  <a:lnTo>
                    <a:pt x="38" y="89"/>
                  </a:lnTo>
                  <a:lnTo>
                    <a:pt x="38" y="92"/>
                  </a:lnTo>
                  <a:lnTo>
                    <a:pt x="33" y="95"/>
                  </a:lnTo>
                  <a:lnTo>
                    <a:pt x="8" y="99"/>
                  </a:lnTo>
                  <a:lnTo>
                    <a:pt x="29" y="95"/>
                  </a:lnTo>
                  <a:lnTo>
                    <a:pt x="29" y="97"/>
                  </a:lnTo>
                  <a:lnTo>
                    <a:pt x="33" y="98"/>
                  </a:lnTo>
                  <a:lnTo>
                    <a:pt x="8" y="108"/>
                  </a:lnTo>
                  <a:lnTo>
                    <a:pt x="27" y="100"/>
                  </a:lnTo>
                  <a:lnTo>
                    <a:pt x="33" y="99"/>
                  </a:lnTo>
                  <a:lnTo>
                    <a:pt x="35" y="103"/>
                  </a:lnTo>
                  <a:lnTo>
                    <a:pt x="29" y="105"/>
                  </a:lnTo>
                  <a:lnTo>
                    <a:pt x="35" y="103"/>
                  </a:lnTo>
                  <a:lnTo>
                    <a:pt x="29" y="112"/>
                  </a:lnTo>
                  <a:lnTo>
                    <a:pt x="5" y="122"/>
                  </a:lnTo>
                  <a:lnTo>
                    <a:pt x="29" y="112"/>
                  </a:lnTo>
                  <a:lnTo>
                    <a:pt x="27" y="116"/>
                  </a:lnTo>
                  <a:lnTo>
                    <a:pt x="35" y="112"/>
                  </a:lnTo>
                  <a:lnTo>
                    <a:pt x="35" y="116"/>
                  </a:lnTo>
                  <a:lnTo>
                    <a:pt x="38" y="135"/>
                  </a:lnTo>
                  <a:lnTo>
                    <a:pt x="63" y="160"/>
                  </a:lnTo>
                  <a:lnTo>
                    <a:pt x="38" y="135"/>
                  </a:lnTo>
                  <a:lnTo>
                    <a:pt x="38" y="124"/>
                  </a:lnTo>
                  <a:lnTo>
                    <a:pt x="40" y="117"/>
                  </a:lnTo>
                  <a:lnTo>
                    <a:pt x="44" y="112"/>
                  </a:lnTo>
                  <a:lnTo>
                    <a:pt x="49" y="103"/>
                  </a:lnTo>
                  <a:lnTo>
                    <a:pt x="55" y="106"/>
                  </a:lnTo>
                  <a:lnTo>
                    <a:pt x="91" y="160"/>
                  </a:lnTo>
                  <a:lnTo>
                    <a:pt x="57" y="106"/>
                  </a:lnTo>
                  <a:lnTo>
                    <a:pt x="57" y="100"/>
                  </a:lnTo>
                  <a:lnTo>
                    <a:pt x="63" y="103"/>
                  </a:lnTo>
                  <a:lnTo>
                    <a:pt x="70" y="155"/>
                  </a:lnTo>
                  <a:lnTo>
                    <a:pt x="66" y="111"/>
                  </a:lnTo>
                  <a:lnTo>
                    <a:pt x="63" y="103"/>
                  </a:lnTo>
                  <a:lnTo>
                    <a:pt x="61" y="99"/>
                  </a:lnTo>
                  <a:lnTo>
                    <a:pt x="63" y="92"/>
                  </a:lnTo>
                  <a:lnTo>
                    <a:pt x="66" y="98"/>
                  </a:lnTo>
                  <a:lnTo>
                    <a:pt x="74" y="109"/>
                  </a:lnTo>
                  <a:lnTo>
                    <a:pt x="83" y="116"/>
                  </a:lnTo>
                  <a:lnTo>
                    <a:pt x="105" y="126"/>
                  </a:lnTo>
                  <a:lnTo>
                    <a:pt x="153" y="144"/>
                  </a:lnTo>
                  <a:lnTo>
                    <a:pt x="91" y="117"/>
                  </a:lnTo>
                  <a:lnTo>
                    <a:pt x="80" y="111"/>
                  </a:lnTo>
                  <a:lnTo>
                    <a:pt x="74" y="106"/>
                  </a:lnTo>
                  <a:lnTo>
                    <a:pt x="70" y="100"/>
                  </a:lnTo>
                  <a:lnTo>
                    <a:pt x="72" y="85"/>
                  </a:lnTo>
                  <a:lnTo>
                    <a:pt x="74" y="89"/>
                  </a:lnTo>
                  <a:lnTo>
                    <a:pt x="74" y="81"/>
                  </a:lnTo>
                  <a:lnTo>
                    <a:pt x="74" y="78"/>
                  </a:lnTo>
                  <a:lnTo>
                    <a:pt x="80" y="85"/>
                  </a:lnTo>
                  <a:lnTo>
                    <a:pt x="133" y="137"/>
                  </a:lnTo>
                  <a:lnTo>
                    <a:pt x="89" y="95"/>
                  </a:lnTo>
                  <a:lnTo>
                    <a:pt x="83" y="91"/>
                  </a:lnTo>
                  <a:lnTo>
                    <a:pt x="80" y="85"/>
                  </a:lnTo>
                  <a:lnTo>
                    <a:pt x="80" y="70"/>
                  </a:lnTo>
                  <a:lnTo>
                    <a:pt x="83" y="71"/>
                  </a:lnTo>
                  <a:lnTo>
                    <a:pt x="86" y="62"/>
                  </a:lnTo>
                  <a:lnTo>
                    <a:pt x="94" y="65"/>
                  </a:lnTo>
                  <a:lnTo>
                    <a:pt x="135" y="123"/>
                  </a:lnTo>
                  <a:lnTo>
                    <a:pt x="113" y="95"/>
                  </a:lnTo>
                  <a:lnTo>
                    <a:pt x="105" y="83"/>
                  </a:lnTo>
                  <a:lnTo>
                    <a:pt x="94" y="71"/>
                  </a:lnTo>
                  <a:lnTo>
                    <a:pt x="94" y="65"/>
                  </a:lnTo>
                  <a:lnTo>
                    <a:pt x="91" y="53"/>
                  </a:lnTo>
                  <a:lnTo>
                    <a:pt x="97" y="54"/>
                  </a:lnTo>
                  <a:lnTo>
                    <a:pt x="119" y="112"/>
                  </a:lnTo>
                  <a:lnTo>
                    <a:pt x="94" y="50"/>
                  </a:lnTo>
                  <a:lnTo>
                    <a:pt x="94" y="45"/>
                  </a:lnTo>
                  <a:lnTo>
                    <a:pt x="97" y="48"/>
                  </a:lnTo>
                  <a:lnTo>
                    <a:pt x="97" y="36"/>
                  </a:lnTo>
                  <a:lnTo>
                    <a:pt x="102" y="40"/>
                  </a:lnTo>
                  <a:lnTo>
                    <a:pt x="102" y="33"/>
                  </a:lnTo>
                  <a:lnTo>
                    <a:pt x="111" y="37"/>
                  </a:lnTo>
                  <a:lnTo>
                    <a:pt x="122" y="51"/>
                  </a:lnTo>
                  <a:lnTo>
                    <a:pt x="135" y="60"/>
                  </a:lnTo>
                  <a:lnTo>
                    <a:pt x="161" y="74"/>
                  </a:lnTo>
                  <a:lnTo>
                    <a:pt x="175" y="86"/>
                  </a:lnTo>
                  <a:lnTo>
                    <a:pt x="135" y="60"/>
                  </a:lnTo>
                  <a:lnTo>
                    <a:pt x="124" y="53"/>
                  </a:lnTo>
                  <a:lnTo>
                    <a:pt x="113" y="43"/>
                  </a:lnTo>
                  <a:lnTo>
                    <a:pt x="111" y="36"/>
                  </a:lnTo>
                  <a:lnTo>
                    <a:pt x="105" y="24"/>
                  </a:lnTo>
                  <a:lnTo>
                    <a:pt x="108" y="25"/>
                  </a:lnTo>
                  <a:lnTo>
                    <a:pt x="113" y="24"/>
                  </a:lnTo>
                  <a:lnTo>
                    <a:pt x="111" y="18"/>
                  </a:lnTo>
                  <a:lnTo>
                    <a:pt x="116" y="24"/>
                  </a:lnTo>
                  <a:lnTo>
                    <a:pt x="122" y="29"/>
                  </a:lnTo>
                  <a:lnTo>
                    <a:pt x="135" y="35"/>
                  </a:lnTo>
                  <a:lnTo>
                    <a:pt x="156" y="40"/>
                  </a:lnTo>
                  <a:lnTo>
                    <a:pt x="195" y="54"/>
                  </a:lnTo>
                  <a:lnTo>
                    <a:pt x="130" y="33"/>
                  </a:lnTo>
                  <a:lnTo>
                    <a:pt x="122" y="27"/>
                  </a:lnTo>
                  <a:lnTo>
                    <a:pt x="119" y="25"/>
                  </a:lnTo>
                  <a:lnTo>
                    <a:pt x="119" y="10"/>
                  </a:lnTo>
                  <a:lnTo>
                    <a:pt x="124" y="15"/>
                  </a:lnTo>
                  <a:lnTo>
                    <a:pt x="133" y="22"/>
                  </a:lnTo>
                  <a:lnTo>
                    <a:pt x="150" y="33"/>
                  </a:lnTo>
                  <a:lnTo>
                    <a:pt x="172" y="45"/>
                  </a:lnTo>
                  <a:lnTo>
                    <a:pt x="178" y="50"/>
                  </a:lnTo>
                  <a:lnTo>
                    <a:pt x="130" y="22"/>
                  </a:lnTo>
                  <a:lnTo>
                    <a:pt x="124" y="12"/>
                  </a:lnTo>
                  <a:lnTo>
                    <a:pt x="127" y="5"/>
                  </a:lnTo>
                  <a:lnTo>
                    <a:pt x="114" y="1"/>
                  </a:lnTo>
                  <a:lnTo>
                    <a:pt x="110"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52"/>
            <p:cNvSpPr>
              <a:spLocks/>
            </p:cNvSpPr>
            <p:nvPr/>
          </p:nvSpPr>
          <p:spPr bwMode="ltGray">
            <a:xfrm>
              <a:off x="921" y="3984"/>
              <a:ext cx="148" cy="160"/>
            </a:xfrm>
            <a:custGeom>
              <a:avLst/>
              <a:gdLst>
                <a:gd name="T0" fmla="*/ 34 w 148"/>
                <a:gd name="T1" fmla="*/ 159 h 160"/>
                <a:gd name="T2" fmla="*/ 5 w 148"/>
                <a:gd name="T3" fmla="*/ 91 h 160"/>
                <a:gd name="T4" fmla="*/ 2 w 148"/>
                <a:gd name="T5" fmla="*/ 88 h 160"/>
                <a:gd name="T6" fmla="*/ 0 w 148"/>
                <a:gd name="T7" fmla="*/ 82 h 160"/>
                <a:gd name="T8" fmla="*/ 0 w 148"/>
                <a:gd name="T9" fmla="*/ 76 h 160"/>
                <a:gd name="T10" fmla="*/ 0 w 148"/>
                <a:gd name="T11" fmla="*/ 71 h 160"/>
                <a:gd name="T12" fmla="*/ 0 w 148"/>
                <a:gd name="T13" fmla="*/ 64 h 160"/>
                <a:gd name="T14" fmla="*/ 4 w 148"/>
                <a:gd name="T15" fmla="*/ 54 h 160"/>
                <a:gd name="T16" fmla="*/ 20 w 148"/>
                <a:gd name="T17" fmla="*/ 17 h 160"/>
                <a:gd name="T18" fmla="*/ 24 w 148"/>
                <a:gd name="T19" fmla="*/ 14 h 160"/>
                <a:gd name="T20" fmla="*/ 31 w 148"/>
                <a:gd name="T21" fmla="*/ 8 h 160"/>
                <a:gd name="T22" fmla="*/ 39 w 148"/>
                <a:gd name="T23" fmla="*/ 3 h 160"/>
                <a:gd name="T24" fmla="*/ 51 w 148"/>
                <a:gd name="T25" fmla="*/ 0 h 160"/>
                <a:gd name="T26" fmla="*/ 61 w 148"/>
                <a:gd name="T27" fmla="*/ 0 h 160"/>
                <a:gd name="T28" fmla="*/ 69 w 148"/>
                <a:gd name="T29" fmla="*/ 2 h 160"/>
                <a:gd name="T30" fmla="*/ 79 w 148"/>
                <a:gd name="T31" fmla="*/ 5 h 160"/>
                <a:gd name="T32" fmla="*/ 92 w 148"/>
                <a:gd name="T33" fmla="*/ 11 h 160"/>
                <a:gd name="T34" fmla="*/ 106 w 148"/>
                <a:gd name="T35" fmla="*/ 19 h 160"/>
                <a:gd name="T36" fmla="*/ 114 w 148"/>
                <a:gd name="T37" fmla="*/ 24 h 160"/>
                <a:gd name="T38" fmla="*/ 120 w 148"/>
                <a:gd name="T39" fmla="*/ 31 h 160"/>
                <a:gd name="T40" fmla="*/ 123 w 148"/>
                <a:gd name="T41" fmla="*/ 35 h 160"/>
                <a:gd name="T42" fmla="*/ 136 w 148"/>
                <a:gd name="T43" fmla="*/ 55 h 160"/>
                <a:gd name="T44" fmla="*/ 136 w 148"/>
                <a:gd name="T45" fmla="*/ 57 h 160"/>
                <a:gd name="T46" fmla="*/ 139 w 148"/>
                <a:gd name="T47" fmla="*/ 65 h 160"/>
                <a:gd name="T48" fmla="*/ 141 w 148"/>
                <a:gd name="T49" fmla="*/ 71 h 160"/>
                <a:gd name="T50" fmla="*/ 147 w 148"/>
                <a:gd name="T51" fmla="*/ 101 h 160"/>
                <a:gd name="T52" fmla="*/ 138 w 148"/>
                <a:gd name="T53" fmla="*/ 83 h 160"/>
                <a:gd name="T54" fmla="*/ 131 w 148"/>
                <a:gd name="T55" fmla="*/ 70 h 160"/>
                <a:gd name="T56" fmla="*/ 123 w 148"/>
                <a:gd name="T57" fmla="*/ 57 h 160"/>
                <a:gd name="T58" fmla="*/ 113 w 148"/>
                <a:gd name="T59" fmla="*/ 43 h 160"/>
                <a:gd name="T60" fmla="*/ 78 w 148"/>
                <a:gd name="T61" fmla="*/ 12 h 160"/>
                <a:gd name="T62" fmla="*/ 69 w 148"/>
                <a:gd name="T63" fmla="*/ 8 h 160"/>
                <a:gd name="T64" fmla="*/ 61 w 148"/>
                <a:gd name="T65" fmla="*/ 6 h 160"/>
                <a:gd name="T66" fmla="*/ 54 w 148"/>
                <a:gd name="T67" fmla="*/ 6 h 160"/>
                <a:gd name="T68" fmla="*/ 48 w 148"/>
                <a:gd name="T69" fmla="*/ 10 h 160"/>
                <a:gd name="T70" fmla="*/ 38 w 148"/>
                <a:gd name="T71" fmla="*/ 21 h 160"/>
                <a:gd name="T72" fmla="*/ 28 w 148"/>
                <a:gd name="T73" fmla="*/ 57 h 160"/>
                <a:gd name="T74" fmla="*/ 18 w 148"/>
                <a:gd name="T75" fmla="*/ 82 h 160"/>
                <a:gd name="T76" fmla="*/ 17 w 148"/>
                <a:gd name="T77" fmla="*/ 88 h 160"/>
                <a:gd name="T78" fmla="*/ 18 w 148"/>
                <a:gd name="T79" fmla="*/ 94 h 160"/>
                <a:gd name="T80" fmla="*/ 19 w 148"/>
                <a:gd name="T81" fmla="*/ 100 h 160"/>
                <a:gd name="T82" fmla="*/ 27 w 148"/>
                <a:gd name="T83" fmla="*/ 112 h 160"/>
                <a:gd name="T84" fmla="*/ 22 w 148"/>
                <a:gd name="T85" fmla="*/ 101 h 160"/>
                <a:gd name="T86" fmla="*/ 32 w 148"/>
                <a:gd name="T87" fmla="*/ 125 h 160"/>
                <a:gd name="T88" fmla="*/ 38 w 148"/>
                <a:gd name="T89" fmla="*/ 137 h 160"/>
                <a:gd name="T90" fmla="*/ 39 w 148"/>
                <a:gd name="T91" fmla="*/ 147 h 160"/>
                <a:gd name="T92" fmla="*/ 35 w 148"/>
                <a:gd name="T93" fmla="*/ 156 h 160"/>
                <a:gd name="T94" fmla="*/ 34 w 148"/>
                <a:gd name="T95" fmla="*/ 1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60">
                  <a:moveTo>
                    <a:pt x="34" y="159"/>
                  </a:moveTo>
                  <a:lnTo>
                    <a:pt x="5" y="91"/>
                  </a:lnTo>
                  <a:lnTo>
                    <a:pt x="2" y="88"/>
                  </a:lnTo>
                  <a:lnTo>
                    <a:pt x="0" y="82"/>
                  </a:lnTo>
                  <a:lnTo>
                    <a:pt x="0" y="76"/>
                  </a:lnTo>
                  <a:lnTo>
                    <a:pt x="0" y="71"/>
                  </a:lnTo>
                  <a:lnTo>
                    <a:pt x="0" y="64"/>
                  </a:lnTo>
                  <a:lnTo>
                    <a:pt x="4" y="54"/>
                  </a:lnTo>
                  <a:lnTo>
                    <a:pt x="20" y="17"/>
                  </a:lnTo>
                  <a:lnTo>
                    <a:pt x="24" y="14"/>
                  </a:lnTo>
                  <a:lnTo>
                    <a:pt x="31" y="8"/>
                  </a:lnTo>
                  <a:lnTo>
                    <a:pt x="39" y="3"/>
                  </a:lnTo>
                  <a:lnTo>
                    <a:pt x="51" y="0"/>
                  </a:lnTo>
                  <a:lnTo>
                    <a:pt x="61" y="0"/>
                  </a:lnTo>
                  <a:lnTo>
                    <a:pt x="69" y="2"/>
                  </a:lnTo>
                  <a:lnTo>
                    <a:pt x="79" y="5"/>
                  </a:lnTo>
                  <a:lnTo>
                    <a:pt x="92" y="11"/>
                  </a:lnTo>
                  <a:lnTo>
                    <a:pt x="106" y="19"/>
                  </a:lnTo>
                  <a:lnTo>
                    <a:pt x="114" y="24"/>
                  </a:lnTo>
                  <a:lnTo>
                    <a:pt x="120" y="31"/>
                  </a:lnTo>
                  <a:lnTo>
                    <a:pt x="123" y="35"/>
                  </a:lnTo>
                  <a:lnTo>
                    <a:pt x="136" y="55"/>
                  </a:lnTo>
                  <a:lnTo>
                    <a:pt x="136" y="57"/>
                  </a:lnTo>
                  <a:lnTo>
                    <a:pt x="139" y="65"/>
                  </a:lnTo>
                  <a:lnTo>
                    <a:pt x="141" y="71"/>
                  </a:lnTo>
                  <a:lnTo>
                    <a:pt x="147" y="101"/>
                  </a:lnTo>
                  <a:lnTo>
                    <a:pt x="138" y="83"/>
                  </a:lnTo>
                  <a:lnTo>
                    <a:pt x="131" y="70"/>
                  </a:lnTo>
                  <a:lnTo>
                    <a:pt x="123" y="57"/>
                  </a:lnTo>
                  <a:lnTo>
                    <a:pt x="113" y="43"/>
                  </a:lnTo>
                  <a:lnTo>
                    <a:pt x="78" y="12"/>
                  </a:lnTo>
                  <a:lnTo>
                    <a:pt x="69" y="8"/>
                  </a:lnTo>
                  <a:lnTo>
                    <a:pt x="61" y="6"/>
                  </a:lnTo>
                  <a:lnTo>
                    <a:pt x="54" y="6"/>
                  </a:lnTo>
                  <a:lnTo>
                    <a:pt x="48" y="10"/>
                  </a:lnTo>
                  <a:lnTo>
                    <a:pt x="38" y="21"/>
                  </a:lnTo>
                  <a:lnTo>
                    <a:pt x="28" y="57"/>
                  </a:lnTo>
                  <a:lnTo>
                    <a:pt x="18" y="82"/>
                  </a:lnTo>
                  <a:lnTo>
                    <a:pt x="17" y="88"/>
                  </a:lnTo>
                  <a:lnTo>
                    <a:pt x="18" y="94"/>
                  </a:lnTo>
                  <a:lnTo>
                    <a:pt x="19" y="100"/>
                  </a:lnTo>
                  <a:lnTo>
                    <a:pt x="27" y="112"/>
                  </a:lnTo>
                  <a:lnTo>
                    <a:pt x="22" y="101"/>
                  </a:lnTo>
                  <a:lnTo>
                    <a:pt x="32" y="125"/>
                  </a:lnTo>
                  <a:lnTo>
                    <a:pt x="38" y="137"/>
                  </a:lnTo>
                  <a:lnTo>
                    <a:pt x="39" y="147"/>
                  </a:lnTo>
                  <a:lnTo>
                    <a:pt x="35" y="156"/>
                  </a:lnTo>
                  <a:lnTo>
                    <a:pt x="34" y="15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53"/>
            <p:cNvSpPr>
              <a:spLocks/>
            </p:cNvSpPr>
            <p:nvPr/>
          </p:nvSpPr>
          <p:spPr bwMode="ltGray">
            <a:xfrm>
              <a:off x="844" y="3928"/>
              <a:ext cx="164" cy="152"/>
            </a:xfrm>
            <a:custGeom>
              <a:avLst/>
              <a:gdLst>
                <a:gd name="T0" fmla="*/ 160 w 164"/>
                <a:gd name="T1" fmla="*/ 23 h 152"/>
                <a:gd name="T2" fmla="*/ 149 w 164"/>
                <a:gd name="T3" fmla="*/ 13 h 152"/>
                <a:gd name="T4" fmla="*/ 143 w 164"/>
                <a:gd name="T5" fmla="*/ 9 h 152"/>
                <a:gd name="T6" fmla="*/ 131 w 164"/>
                <a:gd name="T7" fmla="*/ 6 h 152"/>
                <a:gd name="T8" fmla="*/ 120 w 164"/>
                <a:gd name="T9" fmla="*/ 3 h 152"/>
                <a:gd name="T10" fmla="*/ 105 w 164"/>
                <a:gd name="T11" fmla="*/ 0 h 152"/>
                <a:gd name="T12" fmla="*/ 92 w 164"/>
                <a:gd name="T13" fmla="*/ 0 h 152"/>
                <a:gd name="T14" fmla="*/ 80 w 164"/>
                <a:gd name="T15" fmla="*/ 1 h 152"/>
                <a:gd name="T16" fmla="*/ 66 w 164"/>
                <a:gd name="T17" fmla="*/ 2 h 152"/>
                <a:gd name="T18" fmla="*/ 51 w 164"/>
                <a:gd name="T19" fmla="*/ 5 h 152"/>
                <a:gd name="T20" fmla="*/ 42 w 164"/>
                <a:gd name="T21" fmla="*/ 10 h 152"/>
                <a:gd name="T22" fmla="*/ 32 w 164"/>
                <a:gd name="T23" fmla="*/ 19 h 152"/>
                <a:gd name="T24" fmla="*/ 22 w 164"/>
                <a:gd name="T25" fmla="*/ 25 h 152"/>
                <a:gd name="T26" fmla="*/ 15 w 164"/>
                <a:gd name="T27" fmla="*/ 32 h 152"/>
                <a:gd name="T28" fmla="*/ 5 w 164"/>
                <a:gd name="T29" fmla="*/ 41 h 152"/>
                <a:gd name="T30" fmla="*/ 0 w 164"/>
                <a:gd name="T31" fmla="*/ 58 h 152"/>
                <a:gd name="T32" fmla="*/ 2 w 164"/>
                <a:gd name="T33" fmla="*/ 72 h 152"/>
                <a:gd name="T34" fmla="*/ 9 w 164"/>
                <a:gd name="T35" fmla="*/ 92 h 152"/>
                <a:gd name="T36" fmla="*/ 22 w 164"/>
                <a:gd name="T37" fmla="*/ 109 h 152"/>
                <a:gd name="T38" fmla="*/ 51 w 164"/>
                <a:gd name="T39" fmla="*/ 151 h 152"/>
                <a:gd name="T40" fmla="*/ 40 w 164"/>
                <a:gd name="T41" fmla="*/ 107 h 152"/>
                <a:gd name="T42" fmla="*/ 34 w 164"/>
                <a:gd name="T43" fmla="*/ 91 h 152"/>
                <a:gd name="T44" fmla="*/ 30 w 164"/>
                <a:gd name="T45" fmla="*/ 78 h 152"/>
                <a:gd name="T46" fmla="*/ 28 w 164"/>
                <a:gd name="T47" fmla="*/ 63 h 152"/>
                <a:gd name="T48" fmla="*/ 32 w 164"/>
                <a:gd name="T49" fmla="*/ 48 h 152"/>
                <a:gd name="T50" fmla="*/ 36 w 164"/>
                <a:gd name="T51" fmla="*/ 35 h 152"/>
                <a:gd name="T52" fmla="*/ 44 w 164"/>
                <a:gd name="T53" fmla="*/ 20 h 152"/>
                <a:gd name="T54" fmla="*/ 56 w 164"/>
                <a:gd name="T55" fmla="*/ 13 h 152"/>
                <a:gd name="T56" fmla="*/ 71 w 164"/>
                <a:gd name="T57" fmla="*/ 10 h 152"/>
                <a:gd name="T58" fmla="*/ 111 w 164"/>
                <a:gd name="T59" fmla="*/ 9 h 152"/>
                <a:gd name="T60" fmla="*/ 136 w 164"/>
                <a:gd name="T61" fmla="*/ 14 h 152"/>
                <a:gd name="T62" fmla="*/ 163 w 164"/>
                <a:gd name="T63" fmla="*/ 25 h 152"/>
                <a:gd name="T64" fmla="*/ 160 w 164"/>
                <a:gd name="T65"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4" h="152">
                  <a:moveTo>
                    <a:pt x="160" y="23"/>
                  </a:moveTo>
                  <a:lnTo>
                    <a:pt x="149" y="13"/>
                  </a:lnTo>
                  <a:lnTo>
                    <a:pt x="143" y="9"/>
                  </a:lnTo>
                  <a:lnTo>
                    <a:pt x="131" y="6"/>
                  </a:lnTo>
                  <a:lnTo>
                    <a:pt x="120" y="3"/>
                  </a:lnTo>
                  <a:lnTo>
                    <a:pt x="105" y="0"/>
                  </a:lnTo>
                  <a:lnTo>
                    <a:pt x="92" y="0"/>
                  </a:lnTo>
                  <a:lnTo>
                    <a:pt x="80" y="1"/>
                  </a:lnTo>
                  <a:lnTo>
                    <a:pt x="66" y="2"/>
                  </a:lnTo>
                  <a:lnTo>
                    <a:pt x="51" y="5"/>
                  </a:lnTo>
                  <a:lnTo>
                    <a:pt x="42" y="10"/>
                  </a:lnTo>
                  <a:lnTo>
                    <a:pt x="32" y="19"/>
                  </a:lnTo>
                  <a:lnTo>
                    <a:pt x="22" y="25"/>
                  </a:lnTo>
                  <a:lnTo>
                    <a:pt x="15" y="32"/>
                  </a:lnTo>
                  <a:lnTo>
                    <a:pt x="5" y="41"/>
                  </a:lnTo>
                  <a:lnTo>
                    <a:pt x="0" y="58"/>
                  </a:lnTo>
                  <a:lnTo>
                    <a:pt x="2" y="72"/>
                  </a:lnTo>
                  <a:lnTo>
                    <a:pt x="9" y="92"/>
                  </a:lnTo>
                  <a:lnTo>
                    <a:pt x="22" y="109"/>
                  </a:lnTo>
                  <a:lnTo>
                    <a:pt x="51" y="151"/>
                  </a:lnTo>
                  <a:lnTo>
                    <a:pt x="40" y="107"/>
                  </a:lnTo>
                  <a:lnTo>
                    <a:pt x="34" y="91"/>
                  </a:lnTo>
                  <a:lnTo>
                    <a:pt x="30" y="78"/>
                  </a:lnTo>
                  <a:lnTo>
                    <a:pt x="28" y="63"/>
                  </a:lnTo>
                  <a:lnTo>
                    <a:pt x="32" y="48"/>
                  </a:lnTo>
                  <a:lnTo>
                    <a:pt x="36" y="35"/>
                  </a:lnTo>
                  <a:lnTo>
                    <a:pt x="44" y="20"/>
                  </a:lnTo>
                  <a:lnTo>
                    <a:pt x="56" y="13"/>
                  </a:lnTo>
                  <a:lnTo>
                    <a:pt x="71" y="10"/>
                  </a:lnTo>
                  <a:lnTo>
                    <a:pt x="111" y="9"/>
                  </a:lnTo>
                  <a:lnTo>
                    <a:pt x="136" y="14"/>
                  </a:lnTo>
                  <a:lnTo>
                    <a:pt x="163" y="25"/>
                  </a:lnTo>
                  <a:lnTo>
                    <a:pt x="160" y="2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54"/>
            <p:cNvSpPr>
              <a:spLocks/>
            </p:cNvSpPr>
            <p:nvPr/>
          </p:nvSpPr>
          <p:spPr bwMode="ltGray">
            <a:xfrm>
              <a:off x="961" y="3819"/>
              <a:ext cx="170" cy="148"/>
            </a:xfrm>
            <a:custGeom>
              <a:avLst/>
              <a:gdLst>
                <a:gd name="T0" fmla="*/ 49 w 170"/>
                <a:gd name="T1" fmla="*/ 147 h 148"/>
                <a:gd name="T2" fmla="*/ 37 w 170"/>
                <a:gd name="T3" fmla="*/ 121 h 148"/>
                <a:gd name="T4" fmla="*/ 32 w 170"/>
                <a:gd name="T5" fmla="*/ 111 h 148"/>
                <a:gd name="T6" fmla="*/ 20 w 170"/>
                <a:gd name="T7" fmla="*/ 97 h 148"/>
                <a:gd name="T8" fmla="*/ 8 w 170"/>
                <a:gd name="T9" fmla="*/ 85 h 148"/>
                <a:gd name="T10" fmla="*/ 1 w 170"/>
                <a:gd name="T11" fmla="*/ 77 h 148"/>
                <a:gd name="T12" fmla="*/ 0 w 170"/>
                <a:gd name="T13" fmla="*/ 69 h 148"/>
                <a:gd name="T14" fmla="*/ 2 w 170"/>
                <a:gd name="T15" fmla="*/ 58 h 148"/>
                <a:gd name="T16" fmla="*/ 5 w 170"/>
                <a:gd name="T17" fmla="*/ 48 h 148"/>
                <a:gd name="T18" fmla="*/ 24 w 170"/>
                <a:gd name="T19" fmla="*/ 20 h 148"/>
                <a:gd name="T20" fmla="*/ 32 w 170"/>
                <a:gd name="T21" fmla="*/ 13 h 148"/>
                <a:gd name="T22" fmla="*/ 48 w 170"/>
                <a:gd name="T23" fmla="*/ 6 h 148"/>
                <a:gd name="T24" fmla="*/ 61 w 170"/>
                <a:gd name="T25" fmla="*/ 1 h 148"/>
                <a:gd name="T26" fmla="*/ 78 w 170"/>
                <a:gd name="T27" fmla="*/ 0 h 148"/>
                <a:gd name="T28" fmla="*/ 92 w 170"/>
                <a:gd name="T29" fmla="*/ 2 h 148"/>
                <a:gd name="T30" fmla="*/ 109 w 170"/>
                <a:gd name="T31" fmla="*/ 6 h 148"/>
                <a:gd name="T32" fmla="*/ 126 w 170"/>
                <a:gd name="T33" fmla="*/ 15 h 148"/>
                <a:gd name="T34" fmla="*/ 132 w 170"/>
                <a:gd name="T35" fmla="*/ 21 h 148"/>
                <a:gd name="T36" fmla="*/ 143 w 170"/>
                <a:gd name="T37" fmla="*/ 29 h 148"/>
                <a:gd name="T38" fmla="*/ 152 w 170"/>
                <a:gd name="T39" fmla="*/ 37 h 148"/>
                <a:gd name="T40" fmla="*/ 167 w 170"/>
                <a:gd name="T41" fmla="*/ 76 h 148"/>
                <a:gd name="T42" fmla="*/ 169 w 170"/>
                <a:gd name="T43" fmla="*/ 83 h 148"/>
                <a:gd name="T44" fmla="*/ 166 w 170"/>
                <a:gd name="T45" fmla="*/ 96 h 148"/>
                <a:gd name="T46" fmla="*/ 156 w 170"/>
                <a:gd name="T47" fmla="*/ 132 h 148"/>
                <a:gd name="T48" fmla="*/ 157 w 170"/>
                <a:gd name="T49" fmla="*/ 96 h 148"/>
                <a:gd name="T50" fmla="*/ 152 w 170"/>
                <a:gd name="T51" fmla="*/ 81 h 148"/>
                <a:gd name="T52" fmla="*/ 148 w 170"/>
                <a:gd name="T53" fmla="*/ 72 h 148"/>
                <a:gd name="T54" fmla="*/ 142 w 170"/>
                <a:gd name="T55" fmla="*/ 58 h 148"/>
                <a:gd name="T56" fmla="*/ 134 w 170"/>
                <a:gd name="T57" fmla="*/ 46 h 148"/>
                <a:gd name="T58" fmla="*/ 124 w 170"/>
                <a:gd name="T59" fmla="*/ 34 h 148"/>
                <a:gd name="T60" fmla="*/ 112 w 170"/>
                <a:gd name="T61" fmla="*/ 22 h 148"/>
                <a:gd name="T62" fmla="*/ 102 w 170"/>
                <a:gd name="T63" fmla="*/ 12 h 148"/>
                <a:gd name="T64" fmla="*/ 92 w 170"/>
                <a:gd name="T65" fmla="*/ 6 h 148"/>
                <a:gd name="T66" fmla="*/ 80 w 170"/>
                <a:gd name="T67" fmla="*/ 4 h 148"/>
                <a:gd name="T68" fmla="*/ 68 w 170"/>
                <a:gd name="T69" fmla="*/ 6 h 148"/>
                <a:gd name="T70" fmla="*/ 59 w 170"/>
                <a:gd name="T71" fmla="*/ 11 h 148"/>
                <a:gd name="T72" fmla="*/ 54 w 170"/>
                <a:gd name="T73" fmla="*/ 21 h 148"/>
                <a:gd name="T74" fmla="*/ 54 w 170"/>
                <a:gd name="T75" fmla="*/ 28 h 148"/>
                <a:gd name="T76" fmla="*/ 50 w 170"/>
                <a:gd name="T77" fmla="*/ 42 h 148"/>
                <a:gd name="T78" fmla="*/ 45 w 170"/>
                <a:gd name="T79" fmla="*/ 50 h 148"/>
                <a:gd name="T80" fmla="*/ 34 w 170"/>
                <a:gd name="T81" fmla="*/ 63 h 148"/>
                <a:gd name="T82" fmla="*/ 32 w 170"/>
                <a:gd name="T83" fmla="*/ 69 h 148"/>
                <a:gd name="T84" fmla="*/ 30 w 170"/>
                <a:gd name="T85" fmla="*/ 77 h 148"/>
                <a:gd name="T86" fmla="*/ 30 w 170"/>
                <a:gd name="T87" fmla="*/ 86 h 148"/>
                <a:gd name="T88" fmla="*/ 50 w 170"/>
                <a:gd name="T89" fmla="*/ 119 h 148"/>
                <a:gd name="T90" fmla="*/ 49 w 170"/>
                <a:gd name="T91"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 h="148">
                  <a:moveTo>
                    <a:pt x="49" y="147"/>
                  </a:moveTo>
                  <a:lnTo>
                    <a:pt x="37" y="121"/>
                  </a:lnTo>
                  <a:lnTo>
                    <a:pt x="32" y="111"/>
                  </a:lnTo>
                  <a:lnTo>
                    <a:pt x="20" y="97"/>
                  </a:lnTo>
                  <a:lnTo>
                    <a:pt x="8" y="85"/>
                  </a:lnTo>
                  <a:lnTo>
                    <a:pt x="1" y="77"/>
                  </a:lnTo>
                  <a:lnTo>
                    <a:pt x="0" y="69"/>
                  </a:lnTo>
                  <a:lnTo>
                    <a:pt x="2" y="58"/>
                  </a:lnTo>
                  <a:lnTo>
                    <a:pt x="5" y="48"/>
                  </a:lnTo>
                  <a:lnTo>
                    <a:pt x="24" y="20"/>
                  </a:lnTo>
                  <a:lnTo>
                    <a:pt x="32" y="13"/>
                  </a:lnTo>
                  <a:lnTo>
                    <a:pt x="48" y="6"/>
                  </a:lnTo>
                  <a:lnTo>
                    <a:pt x="61" y="1"/>
                  </a:lnTo>
                  <a:lnTo>
                    <a:pt x="78" y="0"/>
                  </a:lnTo>
                  <a:lnTo>
                    <a:pt x="92" y="2"/>
                  </a:lnTo>
                  <a:lnTo>
                    <a:pt x="109" y="6"/>
                  </a:lnTo>
                  <a:lnTo>
                    <a:pt x="126" y="15"/>
                  </a:lnTo>
                  <a:lnTo>
                    <a:pt x="132" y="21"/>
                  </a:lnTo>
                  <a:lnTo>
                    <a:pt x="143" y="29"/>
                  </a:lnTo>
                  <a:lnTo>
                    <a:pt x="152" y="37"/>
                  </a:lnTo>
                  <a:lnTo>
                    <a:pt x="167" y="76"/>
                  </a:lnTo>
                  <a:lnTo>
                    <a:pt x="169" y="83"/>
                  </a:lnTo>
                  <a:lnTo>
                    <a:pt x="166" y="96"/>
                  </a:lnTo>
                  <a:lnTo>
                    <a:pt x="156" y="132"/>
                  </a:lnTo>
                  <a:lnTo>
                    <a:pt x="157" y="96"/>
                  </a:lnTo>
                  <a:lnTo>
                    <a:pt x="152" y="81"/>
                  </a:lnTo>
                  <a:lnTo>
                    <a:pt x="148" y="72"/>
                  </a:lnTo>
                  <a:lnTo>
                    <a:pt x="142" y="58"/>
                  </a:lnTo>
                  <a:lnTo>
                    <a:pt x="134" y="46"/>
                  </a:lnTo>
                  <a:lnTo>
                    <a:pt x="124" y="34"/>
                  </a:lnTo>
                  <a:lnTo>
                    <a:pt x="112" y="22"/>
                  </a:lnTo>
                  <a:lnTo>
                    <a:pt x="102" y="12"/>
                  </a:lnTo>
                  <a:lnTo>
                    <a:pt x="92" y="6"/>
                  </a:lnTo>
                  <a:lnTo>
                    <a:pt x="80" y="4"/>
                  </a:lnTo>
                  <a:lnTo>
                    <a:pt x="68" y="6"/>
                  </a:lnTo>
                  <a:lnTo>
                    <a:pt x="59" y="11"/>
                  </a:lnTo>
                  <a:lnTo>
                    <a:pt x="54" y="21"/>
                  </a:lnTo>
                  <a:lnTo>
                    <a:pt x="54" y="28"/>
                  </a:lnTo>
                  <a:lnTo>
                    <a:pt x="50" y="42"/>
                  </a:lnTo>
                  <a:lnTo>
                    <a:pt x="45" y="50"/>
                  </a:lnTo>
                  <a:lnTo>
                    <a:pt x="34" y="63"/>
                  </a:lnTo>
                  <a:lnTo>
                    <a:pt x="32" y="69"/>
                  </a:lnTo>
                  <a:lnTo>
                    <a:pt x="30" y="77"/>
                  </a:lnTo>
                  <a:lnTo>
                    <a:pt x="30" y="86"/>
                  </a:lnTo>
                  <a:lnTo>
                    <a:pt x="50" y="119"/>
                  </a:lnTo>
                  <a:lnTo>
                    <a:pt x="49" y="1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 name="Freeform 55"/>
            <p:cNvSpPr>
              <a:spLocks/>
            </p:cNvSpPr>
            <p:nvPr/>
          </p:nvSpPr>
          <p:spPr bwMode="ltGray">
            <a:xfrm>
              <a:off x="1052" y="3670"/>
              <a:ext cx="225" cy="215"/>
            </a:xfrm>
            <a:custGeom>
              <a:avLst/>
              <a:gdLst>
                <a:gd name="T0" fmla="*/ 210 w 225"/>
                <a:gd name="T1" fmla="*/ 5 h 215"/>
                <a:gd name="T2" fmla="*/ 209 w 225"/>
                <a:gd name="T3" fmla="*/ 0 h 215"/>
                <a:gd name="T4" fmla="*/ 193 w 225"/>
                <a:gd name="T5" fmla="*/ 2 h 215"/>
                <a:gd name="T6" fmla="*/ 184 w 225"/>
                <a:gd name="T7" fmla="*/ 7 h 215"/>
                <a:gd name="T8" fmla="*/ 5 w 225"/>
                <a:gd name="T9" fmla="*/ 46 h 215"/>
                <a:gd name="T10" fmla="*/ 164 w 225"/>
                <a:gd name="T11" fmla="*/ 18 h 215"/>
                <a:gd name="T12" fmla="*/ 166 w 225"/>
                <a:gd name="T13" fmla="*/ 24 h 215"/>
                <a:gd name="T14" fmla="*/ 89 w 225"/>
                <a:gd name="T15" fmla="*/ 57 h 215"/>
                <a:gd name="T16" fmla="*/ 185 w 225"/>
                <a:gd name="T17" fmla="*/ 31 h 215"/>
                <a:gd name="T18" fmla="*/ 172 w 225"/>
                <a:gd name="T19" fmla="*/ 42 h 215"/>
                <a:gd name="T20" fmla="*/ 142 w 225"/>
                <a:gd name="T21" fmla="*/ 60 h 215"/>
                <a:gd name="T22" fmla="*/ 49 w 225"/>
                <a:gd name="T23" fmla="*/ 109 h 215"/>
                <a:gd name="T24" fmla="*/ 52 w 225"/>
                <a:gd name="T25" fmla="*/ 105 h 215"/>
                <a:gd name="T26" fmla="*/ 113 w 225"/>
                <a:gd name="T27" fmla="*/ 75 h 215"/>
                <a:gd name="T28" fmla="*/ 161 w 225"/>
                <a:gd name="T29" fmla="*/ 51 h 215"/>
                <a:gd name="T30" fmla="*/ 184 w 225"/>
                <a:gd name="T31" fmla="*/ 40 h 215"/>
                <a:gd name="T32" fmla="*/ 188 w 225"/>
                <a:gd name="T33" fmla="*/ 44 h 215"/>
                <a:gd name="T34" fmla="*/ 161 w 225"/>
                <a:gd name="T35" fmla="*/ 59 h 215"/>
                <a:gd name="T36" fmla="*/ 124 w 225"/>
                <a:gd name="T37" fmla="*/ 79 h 215"/>
                <a:gd name="T38" fmla="*/ 172 w 225"/>
                <a:gd name="T39" fmla="*/ 51 h 215"/>
                <a:gd name="T40" fmla="*/ 188 w 225"/>
                <a:gd name="T41" fmla="*/ 44 h 215"/>
                <a:gd name="T42" fmla="*/ 190 w 225"/>
                <a:gd name="T43" fmla="*/ 52 h 215"/>
                <a:gd name="T44" fmla="*/ 172 w 225"/>
                <a:gd name="T45" fmla="*/ 66 h 215"/>
                <a:gd name="T46" fmla="*/ 124 w 225"/>
                <a:gd name="T47" fmla="*/ 85 h 215"/>
                <a:gd name="T48" fmla="*/ 82 w 225"/>
                <a:gd name="T49" fmla="*/ 102 h 215"/>
                <a:gd name="T50" fmla="*/ 131 w 225"/>
                <a:gd name="T51" fmla="*/ 84 h 215"/>
                <a:gd name="T52" fmla="*/ 180 w 225"/>
                <a:gd name="T53" fmla="*/ 64 h 215"/>
                <a:gd name="T54" fmla="*/ 178 w 225"/>
                <a:gd name="T55" fmla="*/ 71 h 215"/>
                <a:gd name="T56" fmla="*/ 180 w 225"/>
                <a:gd name="T57" fmla="*/ 83 h 215"/>
                <a:gd name="T58" fmla="*/ 172 w 225"/>
                <a:gd name="T59" fmla="*/ 89 h 215"/>
                <a:gd name="T60" fmla="*/ 132 w 225"/>
                <a:gd name="T61" fmla="*/ 105 h 215"/>
                <a:gd name="T62" fmla="*/ 56 w 225"/>
                <a:gd name="T63" fmla="*/ 133 h 215"/>
                <a:gd name="T64" fmla="*/ 67 w 225"/>
                <a:gd name="T65" fmla="*/ 127 h 215"/>
                <a:gd name="T66" fmla="*/ 161 w 225"/>
                <a:gd name="T67" fmla="*/ 94 h 215"/>
                <a:gd name="T68" fmla="*/ 191 w 225"/>
                <a:gd name="T69" fmla="*/ 80 h 215"/>
                <a:gd name="T70" fmla="*/ 115 w 225"/>
                <a:gd name="T71" fmla="*/ 122 h 215"/>
                <a:gd name="T72" fmla="*/ 190 w 225"/>
                <a:gd name="T73" fmla="*/ 92 h 215"/>
                <a:gd name="T74" fmla="*/ 188 w 225"/>
                <a:gd name="T75" fmla="*/ 105 h 215"/>
                <a:gd name="T76" fmla="*/ 150 w 225"/>
                <a:gd name="T77" fmla="*/ 133 h 215"/>
                <a:gd name="T78" fmla="*/ 86 w 225"/>
                <a:gd name="T79" fmla="*/ 154 h 215"/>
                <a:gd name="T80" fmla="*/ 26 w 225"/>
                <a:gd name="T81" fmla="*/ 172 h 215"/>
                <a:gd name="T82" fmla="*/ 117 w 225"/>
                <a:gd name="T83" fmla="*/ 146 h 215"/>
                <a:gd name="T84" fmla="*/ 153 w 225"/>
                <a:gd name="T85" fmla="*/ 131 h 215"/>
                <a:gd name="T86" fmla="*/ 188 w 225"/>
                <a:gd name="T87" fmla="*/ 109 h 215"/>
                <a:gd name="T88" fmla="*/ 184 w 225"/>
                <a:gd name="T89" fmla="*/ 119 h 215"/>
                <a:gd name="T90" fmla="*/ 182 w 225"/>
                <a:gd name="T91" fmla="*/ 129 h 215"/>
                <a:gd name="T92" fmla="*/ 184 w 225"/>
                <a:gd name="T93" fmla="*/ 138 h 215"/>
                <a:gd name="T94" fmla="*/ 150 w 225"/>
                <a:gd name="T95" fmla="*/ 157 h 215"/>
                <a:gd name="T96" fmla="*/ 88 w 225"/>
                <a:gd name="T97" fmla="*/ 174 h 215"/>
                <a:gd name="T98" fmla="*/ 92 w 225"/>
                <a:gd name="T99" fmla="*/ 173 h 215"/>
                <a:gd name="T100" fmla="*/ 169 w 225"/>
                <a:gd name="T101" fmla="*/ 150 h 215"/>
                <a:gd name="T102" fmla="*/ 165 w 225"/>
                <a:gd name="T103" fmla="*/ 156 h 215"/>
                <a:gd name="T104" fmla="*/ 169 w 225"/>
                <a:gd name="T105" fmla="*/ 159 h 215"/>
                <a:gd name="T106" fmla="*/ 172 w 225"/>
                <a:gd name="T107" fmla="*/ 165 h 215"/>
                <a:gd name="T108" fmla="*/ 135 w 225"/>
                <a:gd name="T109" fmla="*/ 181 h 215"/>
                <a:gd name="T110" fmla="*/ 93 w 225"/>
                <a:gd name="T111" fmla="*/ 185 h 215"/>
                <a:gd name="T112" fmla="*/ 169 w 225"/>
                <a:gd name="T113" fmla="*/ 170 h 215"/>
                <a:gd name="T114" fmla="*/ 165 w 225"/>
                <a:gd name="T115" fmla="*/ 178 h 215"/>
                <a:gd name="T116" fmla="*/ 170 w 225"/>
                <a:gd name="T117" fmla="*/ 184 h 215"/>
                <a:gd name="T118" fmla="*/ 82 w 225"/>
                <a:gd name="T119" fmla="*/ 214 h 215"/>
                <a:gd name="T120" fmla="*/ 166 w 225"/>
                <a:gd name="T121" fmla="*/ 191 h 215"/>
                <a:gd name="T122" fmla="*/ 183 w 225"/>
                <a:gd name="T123" fmla="*/ 182 h 215"/>
                <a:gd name="T124" fmla="*/ 194 w 225"/>
                <a:gd name="T125" fmla="*/ 17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 h="215">
                  <a:moveTo>
                    <a:pt x="207" y="16"/>
                  </a:moveTo>
                  <a:lnTo>
                    <a:pt x="210" y="5"/>
                  </a:lnTo>
                  <a:lnTo>
                    <a:pt x="224" y="4"/>
                  </a:lnTo>
                  <a:lnTo>
                    <a:pt x="209" y="0"/>
                  </a:lnTo>
                  <a:lnTo>
                    <a:pt x="203" y="0"/>
                  </a:lnTo>
                  <a:lnTo>
                    <a:pt x="193" y="2"/>
                  </a:lnTo>
                  <a:lnTo>
                    <a:pt x="193" y="5"/>
                  </a:lnTo>
                  <a:lnTo>
                    <a:pt x="184" y="7"/>
                  </a:lnTo>
                  <a:lnTo>
                    <a:pt x="109" y="37"/>
                  </a:lnTo>
                  <a:lnTo>
                    <a:pt x="5" y="46"/>
                  </a:lnTo>
                  <a:lnTo>
                    <a:pt x="107" y="37"/>
                  </a:lnTo>
                  <a:lnTo>
                    <a:pt x="164" y="18"/>
                  </a:lnTo>
                  <a:lnTo>
                    <a:pt x="184" y="16"/>
                  </a:lnTo>
                  <a:lnTo>
                    <a:pt x="166" y="24"/>
                  </a:lnTo>
                  <a:lnTo>
                    <a:pt x="184" y="24"/>
                  </a:lnTo>
                  <a:lnTo>
                    <a:pt x="89" y="57"/>
                  </a:lnTo>
                  <a:lnTo>
                    <a:pt x="153" y="37"/>
                  </a:lnTo>
                  <a:lnTo>
                    <a:pt x="185" y="31"/>
                  </a:lnTo>
                  <a:lnTo>
                    <a:pt x="184" y="35"/>
                  </a:lnTo>
                  <a:lnTo>
                    <a:pt x="172" y="42"/>
                  </a:lnTo>
                  <a:lnTo>
                    <a:pt x="164" y="48"/>
                  </a:lnTo>
                  <a:lnTo>
                    <a:pt x="142" y="60"/>
                  </a:lnTo>
                  <a:lnTo>
                    <a:pt x="101" y="83"/>
                  </a:lnTo>
                  <a:lnTo>
                    <a:pt x="49" y="109"/>
                  </a:lnTo>
                  <a:lnTo>
                    <a:pt x="7" y="127"/>
                  </a:lnTo>
                  <a:lnTo>
                    <a:pt x="52" y="105"/>
                  </a:lnTo>
                  <a:lnTo>
                    <a:pt x="79" y="92"/>
                  </a:lnTo>
                  <a:lnTo>
                    <a:pt x="113" y="75"/>
                  </a:lnTo>
                  <a:lnTo>
                    <a:pt x="131" y="64"/>
                  </a:lnTo>
                  <a:lnTo>
                    <a:pt x="161" y="51"/>
                  </a:lnTo>
                  <a:lnTo>
                    <a:pt x="172" y="46"/>
                  </a:lnTo>
                  <a:lnTo>
                    <a:pt x="184" y="40"/>
                  </a:lnTo>
                  <a:lnTo>
                    <a:pt x="177" y="40"/>
                  </a:lnTo>
                  <a:lnTo>
                    <a:pt x="188" y="44"/>
                  </a:lnTo>
                  <a:lnTo>
                    <a:pt x="177" y="48"/>
                  </a:lnTo>
                  <a:lnTo>
                    <a:pt x="161" y="59"/>
                  </a:lnTo>
                  <a:lnTo>
                    <a:pt x="144" y="70"/>
                  </a:lnTo>
                  <a:lnTo>
                    <a:pt x="124" y="79"/>
                  </a:lnTo>
                  <a:lnTo>
                    <a:pt x="158" y="60"/>
                  </a:lnTo>
                  <a:lnTo>
                    <a:pt x="172" y="51"/>
                  </a:lnTo>
                  <a:lnTo>
                    <a:pt x="184" y="44"/>
                  </a:lnTo>
                  <a:lnTo>
                    <a:pt x="188" y="44"/>
                  </a:lnTo>
                  <a:lnTo>
                    <a:pt x="180" y="54"/>
                  </a:lnTo>
                  <a:lnTo>
                    <a:pt x="190" y="52"/>
                  </a:lnTo>
                  <a:lnTo>
                    <a:pt x="184" y="59"/>
                  </a:lnTo>
                  <a:lnTo>
                    <a:pt x="172" y="66"/>
                  </a:lnTo>
                  <a:lnTo>
                    <a:pt x="150" y="77"/>
                  </a:lnTo>
                  <a:lnTo>
                    <a:pt x="124" y="85"/>
                  </a:lnTo>
                  <a:lnTo>
                    <a:pt x="101" y="94"/>
                  </a:lnTo>
                  <a:lnTo>
                    <a:pt x="82" y="102"/>
                  </a:lnTo>
                  <a:lnTo>
                    <a:pt x="93" y="97"/>
                  </a:lnTo>
                  <a:lnTo>
                    <a:pt x="131" y="84"/>
                  </a:lnTo>
                  <a:lnTo>
                    <a:pt x="172" y="68"/>
                  </a:lnTo>
                  <a:lnTo>
                    <a:pt x="180" y="64"/>
                  </a:lnTo>
                  <a:lnTo>
                    <a:pt x="188" y="59"/>
                  </a:lnTo>
                  <a:lnTo>
                    <a:pt x="178" y="71"/>
                  </a:lnTo>
                  <a:lnTo>
                    <a:pt x="194" y="66"/>
                  </a:lnTo>
                  <a:lnTo>
                    <a:pt x="180" y="83"/>
                  </a:lnTo>
                  <a:lnTo>
                    <a:pt x="177" y="86"/>
                  </a:lnTo>
                  <a:lnTo>
                    <a:pt x="172" y="89"/>
                  </a:lnTo>
                  <a:lnTo>
                    <a:pt x="153" y="97"/>
                  </a:lnTo>
                  <a:lnTo>
                    <a:pt x="132" y="105"/>
                  </a:lnTo>
                  <a:lnTo>
                    <a:pt x="92" y="120"/>
                  </a:lnTo>
                  <a:lnTo>
                    <a:pt x="56" y="133"/>
                  </a:lnTo>
                  <a:lnTo>
                    <a:pt x="0" y="151"/>
                  </a:lnTo>
                  <a:lnTo>
                    <a:pt x="67" y="127"/>
                  </a:lnTo>
                  <a:lnTo>
                    <a:pt x="135" y="103"/>
                  </a:lnTo>
                  <a:lnTo>
                    <a:pt x="161" y="94"/>
                  </a:lnTo>
                  <a:lnTo>
                    <a:pt x="177" y="83"/>
                  </a:lnTo>
                  <a:lnTo>
                    <a:pt x="191" y="80"/>
                  </a:lnTo>
                  <a:lnTo>
                    <a:pt x="193" y="80"/>
                  </a:lnTo>
                  <a:lnTo>
                    <a:pt x="115" y="122"/>
                  </a:lnTo>
                  <a:lnTo>
                    <a:pt x="176" y="93"/>
                  </a:lnTo>
                  <a:lnTo>
                    <a:pt x="190" y="92"/>
                  </a:lnTo>
                  <a:lnTo>
                    <a:pt x="173" y="108"/>
                  </a:lnTo>
                  <a:lnTo>
                    <a:pt x="188" y="105"/>
                  </a:lnTo>
                  <a:lnTo>
                    <a:pt x="165" y="121"/>
                  </a:lnTo>
                  <a:lnTo>
                    <a:pt x="150" y="133"/>
                  </a:lnTo>
                  <a:lnTo>
                    <a:pt x="124" y="142"/>
                  </a:lnTo>
                  <a:lnTo>
                    <a:pt x="86" y="154"/>
                  </a:lnTo>
                  <a:lnTo>
                    <a:pt x="52" y="165"/>
                  </a:lnTo>
                  <a:lnTo>
                    <a:pt x="26" y="172"/>
                  </a:lnTo>
                  <a:lnTo>
                    <a:pt x="7" y="176"/>
                  </a:lnTo>
                  <a:lnTo>
                    <a:pt x="117" y="146"/>
                  </a:lnTo>
                  <a:lnTo>
                    <a:pt x="142" y="138"/>
                  </a:lnTo>
                  <a:lnTo>
                    <a:pt x="153" y="131"/>
                  </a:lnTo>
                  <a:lnTo>
                    <a:pt x="171" y="120"/>
                  </a:lnTo>
                  <a:lnTo>
                    <a:pt x="188" y="109"/>
                  </a:lnTo>
                  <a:lnTo>
                    <a:pt x="170" y="124"/>
                  </a:lnTo>
                  <a:lnTo>
                    <a:pt x="184" y="119"/>
                  </a:lnTo>
                  <a:lnTo>
                    <a:pt x="169" y="132"/>
                  </a:lnTo>
                  <a:lnTo>
                    <a:pt x="182" y="129"/>
                  </a:lnTo>
                  <a:lnTo>
                    <a:pt x="167" y="143"/>
                  </a:lnTo>
                  <a:lnTo>
                    <a:pt x="184" y="138"/>
                  </a:lnTo>
                  <a:lnTo>
                    <a:pt x="169" y="146"/>
                  </a:lnTo>
                  <a:lnTo>
                    <a:pt x="150" y="157"/>
                  </a:lnTo>
                  <a:lnTo>
                    <a:pt x="135" y="160"/>
                  </a:lnTo>
                  <a:lnTo>
                    <a:pt x="88" y="174"/>
                  </a:lnTo>
                  <a:lnTo>
                    <a:pt x="45" y="181"/>
                  </a:lnTo>
                  <a:lnTo>
                    <a:pt x="92" y="173"/>
                  </a:lnTo>
                  <a:lnTo>
                    <a:pt x="131" y="161"/>
                  </a:lnTo>
                  <a:lnTo>
                    <a:pt x="169" y="150"/>
                  </a:lnTo>
                  <a:lnTo>
                    <a:pt x="180" y="144"/>
                  </a:lnTo>
                  <a:lnTo>
                    <a:pt x="165" y="156"/>
                  </a:lnTo>
                  <a:lnTo>
                    <a:pt x="177" y="154"/>
                  </a:lnTo>
                  <a:lnTo>
                    <a:pt x="169" y="159"/>
                  </a:lnTo>
                  <a:lnTo>
                    <a:pt x="166" y="167"/>
                  </a:lnTo>
                  <a:lnTo>
                    <a:pt x="172" y="165"/>
                  </a:lnTo>
                  <a:lnTo>
                    <a:pt x="163" y="171"/>
                  </a:lnTo>
                  <a:lnTo>
                    <a:pt x="135" y="181"/>
                  </a:lnTo>
                  <a:lnTo>
                    <a:pt x="117" y="183"/>
                  </a:lnTo>
                  <a:lnTo>
                    <a:pt x="93" y="185"/>
                  </a:lnTo>
                  <a:lnTo>
                    <a:pt x="139" y="180"/>
                  </a:lnTo>
                  <a:lnTo>
                    <a:pt x="169" y="170"/>
                  </a:lnTo>
                  <a:lnTo>
                    <a:pt x="177" y="163"/>
                  </a:lnTo>
                  <a:lnTo>
                    <a:pt x="165" y="178"/>
                  </a:lnTo>
                  <a:lnTo>
                    <a:pt x="177" y="175"/>
                  </a:lnTo>
                  <a:lnTo>
                    <a:pt x="170" y="184"/>
                  </a:lnTo>
                  <a:lnTo>
                    <a:pt x="158" y="195"/>
                  </a:lnTo>
                  <a:lnTo>
                    <a:pt x="82" y="214"/>
                  </a:lnTo>
                  <a:lnTo>
                    <a:pt x="158" y="197"/>
                  </a:lnTo>
                  <a:lnTo>
                    <a:pt x="166" y="191"/>
                  </a:lnTo>
                  <a:lnTo>
                    <a:pt x="170" y="187"/>
                  </a:lnTo>
                  <a:lnTo>
                    <a:pt x="183" y="182"/>
                  </a:lnTo>
                  <a:lnTo>
                    <a:pt x="191" y="191"/>
                  </a:lnTo>
                  <a:lnTo>
                    <a:pt x="194" y="175"/>
                  </a:lnTo>
                  <a:lnTo>
                    <a:pt x="207" y="16"/>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 name="Freeform 56"/>
            <p:cNvSpPr>
              <a:spLocks/>
            </p:cNvSpPr>
            <p:nvPr/>
          </p:nvSpPr>
          <p:spPr bwMode="ltGray">
            <a:xfrm>
              <a:off x="1243" y="3670"/>
              <a:ext cx="217" cy="217"/>
            </a:xfrm>
            <a:custGeom>
              <a:avLst/>
              <a:gdLst>
                <a:gd name="T0" fmla="*/ 1 w 217"/>
                <a:gd name="T1" fmla="*/ 178 h 217"/>
                <a:gd name="T2" fmla="*/ 8 w 217"/>
                <a:gd name="T3" fmla="*/ 171 h 217"/>
                <a:gd name="T4" fmla="*/ 62 w 217"/>
                <a:gd name="T5" fmla="*/ 216 h 217"/>
                <a:gd name="T6" fmla="*/ 19 w 217"/>
                <a:gd name="T7" fmla="*/ 172 h 217"/>
                <a:gd name="T8" fmla="*/ 24 w 217"/>
                <a:gd name="T9" fmla="*/ 167 h 217"/>
                <a:gd name="T10" fmla="*/ 76 w 217"/>
                <a:gd name="T11" fmla="*/ 199 h 217"/>
                <a:gd name="T12" fmla="*/ 21 w 217"/>
                <a:gd name="T13" fmla="*/ 165 h 217"/>
                <a:gd name="T14" fmla="*/ 29 w 217"/>
                <a:gd name="T15" fmla="*/ 158 h 217"/>
                <a:gd name="T16" fmla="*/ 35 w 217"/>
                <a:gd name="T17" fmla="*/ 150 h 217"/>
                <a:gd name="T18" fmla="*/ 32 w 217"/>
                <a:gd name="T19" fmla="*/ 144 h 217"/>
                <a:gd name="T20" fmla="*/ 39 w 217"/>
                <a:gd name="T21" fmla="*/ 142 h 217"/>
                <a:gd name="T22" fmla="*/ 35 w 217"/>
                <a:gd name="T23" fmla="*/ 141 h 217"/>
                <a:gd name="T24" fmla="*/ 35 w 217"/>
                <a:gd name="T25" fmla="*/ 133 h 217"/>
                <a:gd name="T26" fmla="*/ 39 w 217"/>
                <a:gd name="T27" fmla="*/ 128 h 217"/>
                <a:gd name="T28" fmla="*/ 102 w 217"/>
                <a:gd name="T29" fmla="*/ 166 h 217"/>
                <a:gd name="T30" fmla="*/ 35 w 217"/>
                <a:gd name="T31" fmla="*/ 126 h 217"/>
                <a:gd name="T32" fmla="*/ 42 w 217"/>
                <a:gd name="T33" fmla="*/ 126 h 217"/>
                <a:gd name="T34" fmla="*/ 42 w 217"/>
                <a:gd name="T35" fmla="*/ 114 h 217"/>
                <a:gd name="T36" fmla="*/ 123 w 217"/>
                <a:gd name="T37" fmla="*/ 141 h 217"/>
                <a:gd name="T38" fmla="*/ 59 w 217"/>
                <a:gd name="T39" fmla="*/ 123 h 217"/>
                <a:gd name="T40" fmla="*/ 37 w 217"/>
                <a:gd name="T41" fmla="*/ 107 h 217"/>
                <a:gd name="T42" fmla="*/ 39 w 217"/>
                <a:gd name="T43" fmla="*/ 101 h 217"/>
                <a:gd name="T44" fmla="*/ 53 w 217"/>
                <a:gd name="T45" fmla="*/ 106 h 217"/>
                <a:gd name="T46" fmla="*/ 54 w 217"/>
                <a:gd name="T47" fmla="*/ 100 h 217"/>
                <a:gd name="T48" fmla="*/ 113 w 217"/>
                <a:gd name="T49" fmla="*/ 112 h 217"/>
                <a:gd name="T50" fmla="*/ 91 w 217"/>
                <a:gd name="T51" fmla="*/ 105 h 217"/>
                <a:gd name="T52" fmla="*/ 45 w 217"/>
                <a:gd name="T53" fmla="*/ 90 h 217"/>
                <a:gd name="T54" fmla="*/ 42 w 217"/>
                <a:gd name="T55" fmla="*/ 81 h 217"/>
                <a:gd name="T56" fmla="*/ 46 w 217"/>
                <a:gd name="T57" fmla="*/ 75 h 217"/>
                <a:gd name="T58" fmla="*/ 62 w 217"/>
                <a:gd name="T59" fmla="*/ 79 h 217"/>
                <a:gd name="T60" fmla="*/ 59 w 217"/>
                <a:gd name="T61" fmla="*/ 69 h 217"/>
                <a:gd name="T62" fmla="*/ 54 w 217"/>
                <a:gd name="T63" fmla="*/ 62 h 217"/>
                <a:gd name="T64" fmla="*/ 58 w 217"/>
                <a:gd name="T65" fmla="*/ 58 h 217"/>
                <a:gd name="T66" fmla="*/ 120 w 217"/>
                <a:gd name="T67" fmla="*/ 76 h 217"/>
                <a:gd name="T68" fmla="*/ 193 w 217"/>
                <a:gd name="T69" fmla="*/ 90 h 217"/>
                <a:gd name="T70" fmla="*/ 91 w 217"/>
                <a:gd name="T71" fmla="*/ 68 h 217"/>
                <a:gd name="T72" fmla="*/ 58 w 217"/>
                <a:gd name="T73" fmla="*/ 58 h 217"/>
                <a:gd name="T74" fmla="*/ 62 w 217"/>
                <a:gd name="T75" fmla="*/ 53 h 217"/>
                <a:gd name="T76" fmla="*/ 56 w 217"/>
                <a:gd name="T77" fmla="*/ 41 h 217"/>
                <a:gd name="T78" fmla="*/ 58 w 217"/>
                <a:gd name="T79" fmla="*/ 32 h 217"/>
                <a:gd name="T80" fmla="*/ 91 w 217"/>
                <a:gd name="T81" fmla="*/ 43 h 217"/>
                <a:gd name="T82" fmla="*/ 84 w 217"/>
                <a:gd name="T83" fmla="*/ 40 h 217"/>
                <a:gd name="T84" fmla="*/ 62 w 217"/>
                <a:gd name="T85" fmla="*/ 32 h 217"/>
                <a:gd name="T86" fmla="*/ 58 w 217"/>
                <a:gd name="T87" fmla="*/ 29 h 217"/>
                <a:gd name="T88" fmla="*/ 46 w 217"/>
                <a:gd name="T89" fmla="*/ 23 h 217"/>
                <a:gd name="T90" fmla="*/ 113 w 217"/>
                <a:gd name="T91" fmla="*/ 33 h 217"/>
                <a:gd name="T92" fmla="*/ 46 w 217"/>
                <a:gd name="T93" fmla="*/ 16 h 217"/>
                <a:gd name="T94" fmla="*/ 125 w 217"/>
                <a:gd name="T95" fmla="*/ 16 h 217"/>
                <a:gd name="T96" fmla="*/ 159 w 217"/>
                <a:gd name="T97" fmla="*/ 13 h 217"/>
                <a:gd name="T98" fmla="*/ 58 w 217"/>
                <a:gd name="T99" fmla="*/ 16 h 217"/>
                <a:gd name="T100" fmla="*/ 42 w 217"/>
                <a:gd name="T101" fmla="*/ 6 h 217"/>
                <a:gd name="T102" fmla="*/ 20 w 217"/>
                <a:gd name="T103" fmla="*/ 2 h 217"/>
                <a:gd name="T104" fmla="*/ 0 w 217"/>
                <a:gd name="T105" fmla="*/ 18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7" h="217">
                  <a:moveTo>
                    <a:pt x="0" y="188"/>
                  </a:moveTo>
                  <a:lnTo>
                    <a:pt x="1" y="178"/>
                  </a:lnTo>
                  <a:lnTo>
                    <a:pt x="13" y="183"/>
                  </a:lnTo>
                  <a:lnTo>
                    <a:pt x="8" y="171"/>
                  </a:lnTo>
                  <a:lnTo>
                    <a:pt x="20" y="172"/>
                  </a:lnTo>
                  <a:lnTo>
                    <a:pt x="62" y="216"/>
                  </a:lnTo>
                  <a:lnTo>
                    <a:pt x="24" y="178"/>
                  </a:lnTo>
                  <a:lnTo>
                    <a:pt x="19" y="172"/>
                  </a:lnTo>
                  <a:lnTo>
                    <a:pt x="16" y="166"/>
                  </a:lnTo>
                  <a:lnTo>
                    <a:pt x="24" y="167"/>
                  </a:lnTo>
                  <a:lnTo>
                    <a:pt x="48" y="179"/>
                  </a:lnTo>
                  <a:lnTo>
                    <a:pt x="76" y="199"/>
                  </a:lnTo>
                  <a:lnTo>
                    <a:pt x="35" y="172"/>
                  </a:lnTo>
                  <a:lnTo>
                    <a:pt x="21" y="165"/>
                  </a:lnTo>
                  <a:lnTo>
                    <a:pt x="20" y="155"/>
                  </a:lnTo>
                  <a:lnTo>
                    <a:pt x="29" y="158"/>
                  </a:lnTo>
                  <a:lnTo>
                    <a:pt x="27" y="147"/>
                  </a:lnTo>
                  <a:lnTo>
                    <a:pt x="35" y="150"/>
                  </a:lnTo>
                  <a:lnTo>
                    <a:pt x="72" y="189"/>
                  </a:lnTo>
                  <a:lnTo>
                    <a:pt x="32" y="144"/>
                  </a:lnTo>
                  <a:lnTo>
                    <a:pt x="27" y="137"/>
                  </a:lnTo>
                  <a:lnTo>
                    <a:pt x="39" y="142"/>
                  </a:lnTo>
                  <a:lnTo>
                    <a:pt x="69" y="164"/>
                  </a:lnTo>
                  <a:lnTo>
                    <a:pt x="35" y="141"/>
                  </a:lnTo>
                  <a:lnTo>
                    <a:pt x="24" y="129"/>
                  </a:lnTo>
                  <a:lnTo>
                    <a:pt x="35" y="133"/>
                  </a:lnTo>
                  <a:lnTo>
                    <a:pt x="27" y="126"/>
                  </a:lnTo>
                  <a:lnTo>
                    <a:pt x="39" y="128"/>
                  </a:lnTo>
                  <a:lnTo>
                    <a:pt x="49" y="141"/>
                  </a:lnTo>
                  <a:lnTo>
                    <a:pt x="102" y="166"/>
                  </a:lnTo>
                  <a:lnTo>
                    <a:pt x="46" y="137"/>
                  </a:lnTo>
                  <a:lnTo>
                    <a:pt x="35" y="126"/>
                  </a:lnTo>
                  <a:lnTo>
                    <a:pt x="32" y="120"/>
                  </a:lnTo>
                  <a:lnTo>
                    <a:pt x="42" y="126"/>
                  </a:lnTo>
                  <a:lnTo>
                    <a:pt x="35" y="113"/>
                  </a:lnTo>
                  <a:lnTo>
                    <a:pt x="42" y="114"/>
                  </a:lnTo>
                  <a:lnTo>
                    <a:pt x="48" y="121"/>
                  </a:lnTo>
                  <a:lnTo>
                    <a:pt x="123" y="141"/>
                  </a:lnTo>
                  <a:lnTo>
                    <a:pt x="83" y="129"/>
                  </a:lnTo>
                  <a:lnTo>
                    <a:pt x="59" y="123"/>
                  </a:lnTo>
                  <a:lnTo>
                    <a:pt x="53" y="120"/>
                  </a:lnTo>
                  <a:lnTo>
                    <a:pt x="37" y="107"/>
                  </a:lnTo>
                  <a:lnTo>
                    <a:pt x="42" y="109"/>
                  </a:lnTo>
                  <a:lnTo>
                    <a:pt x="39" y="101"/>
                  </a:lnTo>
                  <a:lnTo>
                    <a:pt x="37" y="103"/>
                  </a:lnTo>
                  <a:lnTo>
                    <a:pt x="53" y="106"/>
                  </a:lnTo>
                  <a:lnTo>
                    <a:pt x="42" y="98"/>
                  </a:lnTo>
                  <a:lnTo>
                    <a:pt x="54" y="100"/>
                  </a:lnTo>
                  <a:lnTo>
                    <a:pt x="82" y="103"/>
                  </a:lnTo>
                  <a:lnTo>
                    <a:pt x="113" y="112"/>
                  </a:lnTo>
                  <a:lnTo>
                    <a:pt x="189" y="139"/>
                  </a:lnTo>
                  <a:lnTo>
                    <a:pt x="91" y="105"/>
                  </a:lnTo>
                  <a:lnTo>
                    <a:pt x="54" y="98"/>
                  </a:lnTo>
                  <a:lnTo>
                    <a:pt x="45" y="90"/>
                  </a:lnTo>
                  <a:lnTo>
                    <a:pt x="59" y="94"/>
                  </a:lnTo>
                  <a:lnTo>
                    <a:pt x="42" y="81"/>
                  </a:lnTo>
                  <a:lnTo>
                    <a:pt x="54" y="82"/>
                  </a:lnTo>
                  <a:lnTo>
                    <a:pt x="46" y="75"/>
                  </a:lnTo>
                  <a:lnTo>
                    <a:pt x="48" y="73"/>
                  </a:lnTo>
                  <a:lnTo>
                    <a:pt x="62" y="79"/>
                  </a:lnTo>
                  <a:lnTo>
                    <a:pt x="48" y="69"/>
                  </a:lnTo>
                  <a:lnTo>
                    <a:pt x="59" y="69"/>
                  </a:lnTo>
                  <a:lnTo>
                    <a:pt x="46" y="62"/>
                  </a:lnTo>
                  <a:lnTo>
                    <a:pt x="54" y="62"/>
                  </a:lnTo>
                  <a:lnTo>
                    <a:pt x="46" y="58"/>
                  </a:lnTo>
                  <a:lnTo>
                    <a:pt x="58" y="58"/>
                  </a:lnTo>
                  <a:lnTo>
                    <a:pt x="81" y="67"/>
                  </a:lnTo>
                  <a:lnTo>
                    <a:pt x="120" y="76"/>
                  </a:lnTo>
                  <a:lnTo>
                    <a:pt x="159" y="84"/>
                  </a:lnTo>
                  <a:lnTo>
                    <a:pt x="193" y="90"/>
                  </a:lnTo>
                  <a:lnTo>
                    <a:pt x="110" y="73"/>
                  </a:lnTo>
                  <a:lnTo>
                    <a:pt x="91" y="68"/>
                  </a:lnTo>
                  <a:lnTo>
                    <a:pt x="62" y="61"/>
                  </a:lnTo>
                  <a:lnTo>
                    <a:pt x="58" y="58"/>
                  </a:lnTo>
                  <a:lnTo>
                    <a:pt x="50" y="51"/>
                  </a:lnTo>
                  <a:lnTo>
                    <a:pt x="62" y="53"/>
                  </a:lnTo>
                  <a:lnTo>
                    <a:pt x="48" y="41"/>
                  </a:lnTo>
                  <a:lnTo>
                    <a:pt x="56" y="41"/>
                  </a:lnTo>
                  <a:lnTo>
                    <a:pt x="46" y="32"/>
                  </a:lnTo>
                  <a:lnTo>
                    <a:pt x="58" y="32"/>
                  </a:lnTo>
                  <a:lnTo>
                    <a:pt x="65" y="37"/>
                  </a:lnTo>
                  <a:lnTo>
                    <a:pt x="91" y="43"/>
                  </a:lnTo>
                  <a:lnTo>
                    <a:pt x="167" y="57"/>
                  </a:lnTo>
                  <a:lnTo>
                    <a:pt x="84" y="40"/>
                  </a:lnTo>
                  <a:lnTo>
                    <a:pt x="65" y="36"/>
                  </a:lnTo>
                  <a:lnTo>
                    <a:pt x="62" y="32"/>
                  </a:lnTo>
                  <a:lnTo>
                    <a:pt x="50" y="27"/>
                  </a:lnTo>
                  <a:lnTo>
                    <a:pt x="58" y="29"/>
                  </a:lnTo>
                  <a:lnTo>
                    <a:pt x="39" y="21"/>
                  </a:lnTo>
                  <a:lnTo>
                    <a:pt x="46" y="23"/>
                  </a:lnTo>
                  <a:lnTo>
                    <a:pt x="64" y="23"/>
                  </a:lnTo>
                  <a:lnTo>
                    <a:pt x="113" y="33"/>
                  </a:lnTo>
                  <a:lnTo>
                    <a:pt x="62" y="23"/>
                  </a:lnTo>
                  <a:lnTo>
                    <a:pt x="46" y="16"/>
                  </a:lnTo>
                  <a:lnTo>
                    <a:pt x="62" y="16"/>
                  </a:lnTo>
                  <a:lnTo>
                    <a:pt x="125" y="16"/>
                  </a:lnTo>
                  <a:lnTo>
                    <a:pt x="216" y="8"/>
                  </a:lnTo>
                  <a:lnTo>
                    <a:pt x="159" y="13"/>
                  </a:lnTo>
                  <a:lnTo>
                    <a:pt x="81" y="17"/>
                  </a:lnTo>
                  <a:lnTo>
                    <a:pt x="58" y="16"/>
                  </a:lnTo>
                  <a:lnTo>
                    <a:pt x="50" y="12"/>
                  </a:lnTo>
                  <a:lnTo>
                    <a:pt x="42" y="6"/>
                  </a:lnTo>
                  <a:lnTo>
                    <a:pt x="25" y="0"/>
                  </a:lnTo>
                  <a:lnTo>
                    <a:pt x="20" y="2"/>
                  </a:lnTo>
                  <a:lnTo>
                    <a:pt x="16" y="0"/>
                  </a:lnTo>
                  <a:lnTo>
                    <a:pt x="0" y="18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57"/>
            <p:cNvSpPr>
              <a:spLocks/>
            </p:cNvSpPr>
            <p:nvPr/>
          </p:nvSpPr>
          <p:spPr bwMode="ltGray">
            <a:xfrm>
              <a:off x="1245" y="3887"/>
              <a:ext cx="58" cy="164"/>
            </a:xfrm>
            <a:custGeom>
              <a:avLst/>
              <a:gdLst>
                <a:gd name="T0" fmla="*/ 11 w 58"/>
                <a:gd name="T1" fmla="*/ 0 h 164"/>
                <a:gd name="T2" fmla="*/ 22 w 58"/>
                <a:gd name="T3" fmla="*/ 12 h 164"/>
                <a:gd name="T4" fmla="*/ 34 w 58"/>
                <a:gd name="T5" fmla="*/ 32 h 164"/>
                <a:gd name="T6" fmla="*/ 46 w 58"/>
                <a:gd name="T7" fmla="*/ 59 h 164"/>
                <a:gd name="T8" fmla="*/ 57 w 58"/>
                <a:gd name="T9" fmla="*/ 94 h 164"/>
                <a:gd name="T10" fmla="*/ 57 w 58"/>
                <a:gd name="T11" fmla="*/ 130 h 164"/>
                <a:gd name="T12" fmla="*/ 51 w 58"/>
                <a:gd name="T13" fmla="*/ 163 h 164"/>
                <a:gd name="T14" fmla="*/ 46 w 58"/>
                <a:gd name="T15" fmla="*/ 163 h 164"/>
                <a:gd name="T16" fmla="*/ 51 w 58"/>
                <a:gd name="T17" fmla="*/ 130 h 164"/>
                <a:gd name="T18" fmla="*/ 51 w 58"/>
                <a:gd name="T19" fmla="*/ 103 h 164"/>
                <a:gd name="T20" fmla="*/ 39 w 58"/>
                <a:gd name="T21" fmla="*/ 73 h 164"/>
                <a:gd name="T22" fmla="*/ 22 w 58"/>
                <a:gd name="T23" fmla="*/ 44 h 164"/>
                <a:gd name="T24" fmla="*/ 0 w 58"/>
                <a:gd name="T25" fmla="*/ 7 h 164"/>
                <a:gd name="T26" fmla="*/ 11 w 58"/>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164">
                  <a:moveTo>
                    <a:pt x="11" y="0"/>
                  </a:moveTo>
                  <a:lnTo>
                    <a:pt x="22" y="12"/>
                  </a:lnTo>
                  <a:lnTo>
                    <a:pt x="34" y="32"/>
                  </a:lnTo>
                  <a:lnTo>
                    <a:pt x="46" y="59"/>
                  </a:lnTo>
                  <a:lnTo>
                    <a:pt x="57" y="94"/>
                  </a:lnTo>
                  <a:lnTo>
                    <a:pt x="57" y="130"/>
                  </a:lnTo>
                  <a:lnTo>
                    <a:pt x="51" y="163"/>
                  </a:lnTo>
                  <a:lnTo>
                    <a:pt x="46" y="163"/>
                  </a:lnTo>
                  <a:lnTo>
                    <a:pt x="51" y="130"/>
                  </a:lnTo>
                  <a:lnTo>
                    <a:pt x="51" y="103"/>
                  </a:lnTo>
                  <a:lnTo>
                    <a:pt x="39" y="73"/>
                  </a:lnTo>
                  <a:lnTo>
                    <a:pt x="22" y="44"/>
                  </a:lnTo>
                  <a:lnTo>
                    <a:pt x="0" y="7"/>
                  </a:lnTo>
                  <a:lnTo>
                    <a:pt x="11"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58"/>
            <p:cNvSpPr>
              <a:spLocks/>
            </p:cNvSpPr>
            <p:nvPr/>
          </p:nvSpPr>
          <p:spPr bwMode="ltGray">
            <a:xfrm>
              <a:off x="287" y="3721"/>
              <a:ext cx="156" cy="308"/>
            </a:xfrm>
            <a:custGeom>
              <a:avLst/>
              <a:gdLst>
                <a:gd name="T0" fmla="*/ 152 w 156"/>
                <a:gd name="T1" fmla="*/ 47 h 308"/>
                <a:gd name="T2" fmla="*/ 141 w 156"/>
                <a:gd name="T3" fmla="*/ 27 h 308"/>
                <a:gd name="T4" fmla="*/ 136 w 156"/>
                <a:gd name="T5" fmla="*/ 19 h 308"/>
                <a:gd name="T6" fmla="*/ 125 w 156"/>
                <a:gd name="T7" fmla="*/ 13 h 308"/>
                <a:gd name="T8" fmla="*/ 114 w 156"/>
                <a:gd name="T9" fmla="*/ 7 h 308"/>
                <a:gd name="T10" fmla="*/ 100 w 156"/>
                <a:gd name="T11" fmla="*/ 1 h 308"/>
                <a:gd name="T12" fmla="*/ 87 w 156"/>
                <a:gd name="T13" fmla="*/ 0 h 308"/>
                <a:gd name="T14" fmla="*/ 76 w 156"/>
                <a:gd name="T15" fmla="*/ 2 h 308"/>
                <a:gd name="T16" fmla="*/ 63 w 156"/>
                <a:gd name="T17" fmla="*/ 5 h 308"/>
                <a:gd name="T18" fmla="*/ 48 w 156"/>
                <a:gd name="T19" fmla="*/ 11 h 308"/>
                <a:gd name="T20" fmla="*/ 40 w 156"/>
                <a:gd name="T21" fmla="*/ 23 h 308"/>
                <a:gd name="T22" fmla="*/ 30 w 156"/>
                <a:gd name="T23" fmla="*/ 39 h 308"/>
                <a:gd name="T24" fmla="*/ 21 w 156"/>
                <a:gd name="T25" fmla="*/ 51 h 308"/>
                <a:gd name="T26" fmla="*/ 14 w 156"/>
                <a:gd name="T27" fmla="*/ 65 h 308"/>
                <a:gd name="T28" fmla="*/ 5 w 156"/>
                <a:gd name="T29" fmla="*/ 82 h 308"/>
                <a:gd name="T30" fmla="*/ 0 w 156"/>
                <a:gd name="T31" fmla="*/ 119 h 308"/>
                <a:gd name="T32" fmla="*/ 2 w 156"/>
                <a:gd name="T33" fmla="*/ 147 h 308"/>
                <a:gd name="T34" fmla="*/ 9 w 156"/>
                <a:gd name="T35" fmla="*/ 188 h 308"/>
                <a:gd name="T36" fmla="*/ 21 w 156"/>
                <a:gd name="T37" fmla="*/ 223 h 308"/>
                <a:gd name="T38" fmla="*/ 48 w 156"/>
                <a:gd name="T39" fmla="*/ 307 h 308"/>
                <a:gd name="T40" fmla="*/ 38 w 156"/>
                <a:gd name="T41" fmla="*/ 217 h 308"/>
                <a:gd name="T42" fmla="*/ 32 w 156"/>
                <a:gd name="T43" fmla="*/ 186 h 308"/>
                <a:gd name="T44" fmla="*/ 29 w 156"/>
                <a:gd name="T45" fmla="*/ 159 h 308"/>
                <a:gd name="T46" fmla="*/ 27 w 156"/>
                <a:gd name="T47" fmla="*/ 130 h 308"/>
                <a:gd name="T48" fmla="*/ 30 w 156"/>
                <a:gd name="T49" fmla="*/ 97 h 308"/>
                <a:gd name="T50" fmla="*/ 35 w 156"/>
                <a:gd name="T51" fmla="*/ 73 h 308"/>
                <a:gd name="T52" fmla="*/ 41 w 156"/>
                <a:gd name="T53" fmla="*/ 42 h 308"/>
                <a:gd name="T54" fmla="*/ 53 w 156"/>
                <a:gd name="T55" fmla="*/ 27 h 308"/>
                <a:gd name="T56" fmla="*/ 67 w 156"/>
                <a:gd name="T57" fmla="*/ 21 h 308"/>
                <a:gd name="T58" fmla="*/ 106 w 156"/>
                <a:gd name="T59" fmla="*/ 19 h 308"/>
                <a:gd name="T60" fmla="*/ 129 w 156"/>
                <a:gd name="T61" fmla="*/ 29 h 308"/>
                <a:gd name="T62" fmla="*/ 155 w 156"/>
                <a:gd name="T63" fmla="*/ 51 h 308"/>
                <a:gd name="T64" fmla="*/ 152 w 156"/>
                <a:gd name="T65" fmla="*/ 4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308">
                  <a:moveTo>
                    <a:pt x="152" y="47"/>
                  </a:moveTo>
                  <a:lnTo>
                    <a:pt x="141" y="27"/>
                  </a:lnTo>
                  <a:lnTo>
                    <a:pt x="136" y="19"/>
                  </a:lnTo>
                  <a:lnTo>
                    <a:pt x="125" y="13"/>
                  </a:lnTo>
                  <a:lnTo>
                    <a:pt x="114" y="7"/>
                  </a:lnTo>
                  <a:lnTo>
                    <a:pt x="100" y="1"/>
                  </a:lnTo>
                  <a:lnTo>
                    <a:pt x="87" y="0"/>
                  </a:lnTo>
                  <a:lnTo>
                    <a:pt x="76" y="2"/>
                  </a:lnTo>
                  <a:lnTo>
                    <a:pt x="63" y="5"/>
                  </a:lnTo>
                  <a:lnTo>
                    <a:pt x="48" y="11"/>
                  </a:lnTo>
                  <a:lnTo>
                    <a:pt x="40" y="23"/>
                  </a:lnTo>
                  <a:lnTo>
                    <a:pt x="30" y="39"/>
                  </a:lnTo>
                  <a:lnTo>
                    <a:pt x="21" y="51"/>
                  </a:lnTo>
                  <a:lnTo>
                    <a:pt x="14" y="65"/>
                  </a:lnTo>
                  <a:lnTo>
                    <a:pt x="5" y="82"/>
                  </a:lnTo>
                  <a:lnTo>
                    <a:pt x="0" y="119"/>
                  </a:lnTo>
                  <a:lnTo>
                    <a:pt x="2" y="147"/>
                  </a:lnTo>
                  <a:lnTo>
                    <a:pt x="9" y="188"/>
                  </a:lnTo>
                  <a:lnTo>
                    <a:pt x="21" y="223"/>
                  </a:lnTo>
                  <a:lnTo>
                    <a:pt x="48" y="307"/>
                  </a:lnTo>
                  <a:lnTo>
                    <a:pt x="38" y="217"/>
                  </a:lnTo>
                  <a:lnTo>
                    <a:pt x="32" y="186"/>
                  </a:lnTo>
                  <a:lnTo>
                    <a:pt x="29" y="159"/>
                  </a:lnTo>
                  <a:lnTo>
                    <a:pt x="27" y="130"/>
                  </a:lnTo>
                  <a:lnTo>
                    <a:pt x="30" y="97"/>
                  </a:lnTo>
                  <a:lnTo>
                    <a:pt x="35" y="73"/>
                  </a:lnTo>
                  <a:lnTo>
                    <a:pt x="41" y="42"/>
                  </a:lnTo>
                  <a:lnTo>
                    <a:pt x="53" y="27"/>
                  </a:lnTo>
                  <a:lnTo>
                    <a:pt x="67" y="21"/>
                  </a:lnTo>
                  <a:lnTo>
                    <a:pt x="106" y="19"/>
                  </a:lnTo>
                  <a:lnTo>
                    <a:pt x="129" y="29"/>
                  </a:lnTo>
                  <a:lnTo>
                    <a:pt x="155" y="51"/>
                  </a:lnTo>
                  <a:lnTo>
                    <a:pt x="152" y="4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59"/>
            <p:cNvSpPr>
              <a:spLocks/>
            </p:cNvSpPr>
            <p:nvPr/>
          </p:nvSpPr>
          <p:spPr bwMode="ltGray">
            <a:xfrm>
              <a:off x="400" y="3502"/>
              <a:ext cx="160" cy="302"/>
            </a:xfrm>
            <a:custGeom>
              <a:avLst/>
              <a:gdLst>
                <a:gd name="T0" fmla="*/ 46 w 160"/>
                <a:gd name="T1" fmla="*/ 301 h 302"/>
                <a:gd name="T2" fmla="*/ 35 w 160"/>
                <a:gd name="T3" fmla="*/ 249 h 302"/>
                <a:gd name="T4" fmla="*/ 30 w 160"/>
                <a:gd name="T5" fmla="*/ 227 h 302"/>
                <a:gd name="T6" fmla="*/ 19 w 160"/>
                <a:gd name="T7" fmla="*/ 199 h 302"/>
                <a:gd name="T8" fmla="*/ 8 w 160"/>
                <a:gd name="T9" fmla="*/ 174 h 302"/>
                <a:gd name="T10" fmla="*/ 1 w 160"/>
                <a:gd name="T11" fmla="*/ 158 h 302"/>
                <a:gd name="T12" fmla="*/ 0 w 160"/>
                <a:gd name="T13" fmla="*/ 143 h 302"/>
                <a:gd name="T14" fmla="*/ 2 w 160"/>
                <a:gd name="T15" fmla="*/ 120 h 302"/>
                <a:gd name="T16" fmla="*/ 5 w 160"/>
                <a:gd name="T17" fmla="*/ 98 h 302"/>
                <a:gd name="T18" fmla="*/ 21 w 160"/>
                <a:gd name="T19" fmla="*/ 41 h 302"/>
                <a:gd name="T20" fmla="*/ 30 w 160"/>
                <a:gd name="T21" fmla="*/ 27 h 302"/>
                <a:gd name="T22" fmla="*/ 45 w 160"/>
                <a:gd name="T23" fmla="*/ 12 h 302"/>
                <a:gd name="T24" fmla="*/ 57 w 160"/>
                <a:gd name="T25" fmla="*/ 3 h 302"/>
                <a:gd name="T26" fmla="*/ 74 w 160"/>
                <a:gd name="T27" fmla="*/ 0 h 302"/>
                <a:gd name="T28" fmla="*/ 86 w 160"/>
                <a:gd name="T29" fmla="*/ 6 h 302"/>
                <a:gd name="T30" fmla="*/ 103 w 160"/>
                <a:gd name="T31" fmla="*/ 12 h 302"/>
                <a:gd name="T32" fmla="*/ 119 w 160"/>
                <a:gd name="T33" fmla="*/ 30 h 302"/>
                <a:gd name="T34" fmla="*/ 125 w 160"/>
                <a:gd name="T35" fmla="*/ 43 h 302"/>
                <a:gd name="T36" fmla="*/ 135 w 160"/>
                <a:gd name="T37" fmla="*/ 61 h 302"/>
                <a:gd name="T38" fmla="*/ 143 w 160"/>
                <a:gd name="T39" fmla="*/ 76 h 302"/>
                <a:gd name="T40" fmla="*/ 157 w 160"/>
                <a:gd name="T41" fmla="*/ 155 h 302"/>
                <a:gd name="T42" fmla="*/ 159 w 160"/>
                <a:gd name="T43" fmla="*/ 170 h 302"/>
                <a:gd name="T44" fmla="*/ 156 w 160"/>
                <a:gd name="T45" fmla="*/ 197 h 302"/>
                <a:gd name="T46" fmla="*/ 147 w 160"/>
                <a:gd name="T47" fmla="*/ 270 h 302"/>
                <a:gd name="T48" fmla="*/ 148 w 160"/>
                <a:gd name="T49" fmla="*/ 198 h 302"/>
                <a:gd name="T50" fmla="*/ 143 w 160"/>
                <a:gd name="T51" fmla="*/ 166 h 302"/>
                <a:gd name="T52" fmla="*/ 139 w 160"/>
                <a:gd name="T53" fmla="*/ 147 h 302"/>
                <a:gd name="T54" fmla="*/ 133 w 160"/>
                <a:gd name="T55" fmla="*/ 120 h 302"/>
                <a:gd name="T56" fmla="*/ 126 w 160"/>
                <a:gd name="T57" fmla="*/ 94 h 302"/>
                <a:gd name="T58" fmla="*/ 117 w 160"/>
                <a:gd name="T59" fmla="*/ 69 h 302"/>
                <a:gd name="T60" fmla="*/ 106 w 160"/>
                <a:gd name="T61" fmla="*/ 46 h 302"/>
                <a:gd name="T62" fmla="*/ 96 w 160"/>
                <a:gd name="T63" fmla="*/ 24 h 302"/>
                <a:gd name="T64" fmla="*/ 86 w 160"/>
                <a:gd name="T65" fmla="*/ 12 h 302"/>
                <a:gd name="T66" fmla="*/ 75 w 160"/>
                <a:gd name="T67" fmla="*/ 8 h 302"/>
                <a:gd name="T68" fmla="*/ 64 w 160"/>
                <a:gd name="T69" fmla="*/ 12 h 302"/>
                <a:gd name="T70" fmla="*/ 56 w 160"/>
                <a:gd name="T71" fmla="*/ 24 h 302"/>
                <a:gd name="T72" fmla="*/ 51 w 160"/>
                <a:gd name="T73" fmla="*/ 43 h 302"/>
                <a:gd name="T74" fmla="*/ 51 w 160"/>
                <a:gd name="T75" fmla="*/ 57 h 302"/>
                <a:gd name="T76" fmla="*/ 47 w 160"/>
                <a:gd name="T77" fmla="*/ 85 h 302"/>
                <a:gd name="T78" fmla="*/ 43 w 160"/>
                <a:gd name="T79" fmla="*/ 102 h 302"/>
                <a:gd name="T80" fmla="*/ 32 w 160"/>
                <a:gd name="T81" fmla="*/ 129 h 302"/>
                <a:gd name="T82" fmla="*/ 30 w 160"/>
                <a:gd name="T83" fmla="*/ 143 h 302"/>
                <a:gd name="T84" fmla="*/ 28 w 160"/>
                <a:gd name="T85" fmla="*/ 157 h 302"/>
                <a:gd name="T86" fmla="*/ 28 w 160"/>
                <a:gd name="T87" fmla="*/ 177 h 302"/>
                <a:gd name="T88" fmla="*/ 47 w 160"/>
                <a:gd name="T89" fmla="*/ 244 h 302"/>
                <a:gd name="T90" fmla="*/ 46 w 160"/>
                <a:gd name="T91" fmla="*/ 30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0" h="302">
                  <a:moveTo>
                    <a:pt x="46" y="301"/>
                  </a:moveTo>
                  <a:lnTo>
                    <a:pt x="35" y="249"/>
                  </a:lnTo>
                  <a:lnTo>
                    <a:pt x="30" y="227"/>
                  </a:lnTo>
                  <a:lnTo>
                    <a:pt x="19" y="199"/>
                  </a:lnTo>
                  <a:lnTo>
                    <a:pt x="8" y="174"/>
                  </a:lnTo>
                  <a:lnTo>
                    <a:pt x="1" y="158"/>
                  </a:lnTo>
                  <a:lnTo>
                    <a:pt x="0" y="143"/>
                  </a:lnTo>
                  <a:lnTo>
                    <a:pt x="2" y="120"/>
                  </a:lnTo>
                  <a:lnTo>
                    <a:pt x="5" y="98"/>
                  </a:lnTo>
                  <a:lnTo>
                    <a:pt x="21" y="41"/>
                  </a:lnTo>
                  <a:lnTo>
                    <a:pt x="30" y="27"/>
                  </a:lnTo>
                  <a:lnTo>
                    <a:pt x="45" y="12"/>
                  </a:lnTo>
                  <a:lnTo>
                    <a:pt x="57" y="3"/>
                  </a:lnTo>
                  <a:lnTo>
                    <a:pt x="74" y="0"/>
                  </a:lnTo>
                  <a:lnTo>
                    <a:pt x="86" y="6"/>
                  </a:lnTo>
                  <a:lnTo>
                    <a:pt x="103" y="12"/>
                  </a:lnTo>
                  <a:lnTo>
                    <a:pt x="119" y="30"/>
                  </a:lnTo>
                  <a:lnTo>
                    <a:pt x="125" y="43"/>
                  </a:lnTo>
                  <a:lnTo>
                    <a:pt x="135" y="61"/>
                  </a:lnTo>
                  <a:lnTo>
                    <a:pt x="143" y="76"/>
                  </a:lnTo>
                  <a:lnTo>
                    <a:pt x="157" y="155"/>
                  </a:lnTo>
                  <a:lnTo>
                    <a:pt x="159" y="170"/>
                  </a:lnTo>
                  <a:lnTo>
                    <a:pt x="156" y="197"/>
                  </a:lnTo>
                  <a:lnTo>
                    <a:pt x="147" y="270"/>
                  </a:lnTo>
                  <a:lnTo>
                    <a:pt x="148" y="198"/>
                  </a:lnTo>
                  <a:lnTo>
                    <a:pt x="143" y="166"/>
                  </a:lnTo>
                  <a:lnTo>
                    <a:pt x="139" y="147"/>
                  </a:lnTo>
                  <a:lnTo>
                    <a:pt x="133" y="120"/>
                  </a:lnTo>
                  <a:lnTo>
                    <a:pt x="126" y="94"/>
                  </a:lnTo>
                  <a:lnTo>
                    <a:pt x="117" y="69"/>
                  </a:lnTo>
                  <a:lnTo>
                    <a:pt x="106" y="46"/>
                  </a:lnTo>
                  <a:lnTo>
                    <a:pt x="96" y="24"/>
                  </a:lnTo>
                  <a:lnTo>
                    <a:pt x="86" y="12"/>
                  </a:lnTo>
                  <a:lnTo>
                    <a:pt x="75" y="8"/>
                  </a:lnTo>
                  <a:lnTo>
                    <a:pt x="64" y="12"/>
                  </a:lnTo>
                  <a:lnTo>
                    <a:pt x="56" y="24"/>
                  </a:lnTo>
                  <a:lnTo>
                    <a:pt x="51" y="43"/>
                  </a:lnTo>
                  <a:lnTo>
                    <a:pt x="51" y="57"/>
                  </a:lnTo>
                  <a:lnTo>
                    <a:pt x="47" y="85"/>
                  </a:lnTo>
                  <a:lnTo>
                    <a:pt x="43" y="102"/>
                  </a:lnTo>
                  <a:lnTo>
                    <a:pt x="32" y="129"/>
                  </a:lnTo>
                  <a:lnTo>
                    <a:pt x="30" y="143"/>
                  </a:lnTo>
                  <a:lnTo>
                    <a:pt x="28" y="157"/>
                  </a:lnTo>
                  <a:lnTo>
                    <a:pt x="28" y="177"/>
                  </a:lnTo>
                  <a:lnTo>
                    <a:pt x="47" y="244"/>
                  </a:lnTo>
                  <a:lnTo>
                    <a:pt x="46" y="30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5" name="Group 62"/>
            <p:cNvGrpSpPr>
              <a:grpSpLocks/>
            </p:cNvGrpSpPr>
            <p:nvPr/>
          </p:nvGrpSpPr>
          <p:grpSpPr bwMode="auto">
            <a:xfrm>
              <a:off x="487" y="3200"/>
              <a:ext cx="385" cy="440"/>
              <a:chOff x="487" y="3200"/>
              <a:chExt cx="385" cy="440"/>
            </a:xfrm>
          </p:grpSpPr>
          <p:sp>
            <p:nvSpPr>
              <p:cNvPr id="81" name="Freeform 60"/>
              <p:cNvSpPr>
                <a:spLocks/>
              </p:cNvSpPr>
              <p:nvPr/>
            </p:nvSpPr>
            <p:spPr bwMode="ltGray">
              <a:xfrm>
                <a:off x="487" y="3200"/>
                <a:ext cx="212" cy="438"/>
              </a:xfrm>
              <a:custGeom>
                <a:avLst/>
                <a:gdLst>
                  <a:gd name="T0" fmla="*/ 198 w 212"/>
                  <a:gd name="T1" fmla="*/ 10 h 438"/>
                  <a:gd name="T2" fmla="*/ 197 w 212"/>
                  <a:gd name="T3" fmla="*/ 0 h 438"/>
                  <a:gd name="T4" fmla="*/ 182 w 212"/>
                  <a:gd name="T5" fmla="*/ 3 h 438"/>
                  <a:gd name="T6" fmla="*/ 173 w 212"/>
                  <a:gd name="T7" fmla="*/ 15 h 438"/>
                  <a:gd name="T8" fmla="*/ 5 w 212"/>
                  <a:gd name="T9" fmla="*/ 95 h 438"/>
                  <a:gd name="T10" fmla="*/ 155 w 212"/>
                  <a:gd name="T11" fmla="*/ 38 h 438"/>
                  <a:gd name="T12" fmla="*/ 157 w 212"/>
                  <a:gd name="T13" fmla="*/ 49 h 438"/>
                  <a:gd name="T14" fmla="*/ 84 w 212"/>
                  <a:gd name="T15" fmla="*/ 118 h 438"/>
                  <a:gd name="T16" fmla="*/ 174 w 212"/>
                  <a:gd name="T17" fmla="*/ 63 h 438"/>
                  <a:gd name="T18" fmla="*/ 162 w 212"/>
                  <a:gd name="T19" fmla="*/ 86 h 438"/>
                  <a:gd name="T20" fmla="*/ 134 w 212"/>
                  <a:gd name="T21" fmla="*/ 123 h 438"/>
                  <a:gd name="T22" fmla="*/ 46 w 212"/>
                  <a:gd name="T23" fmla="*/ 223 h 438"/>
                  <a:gd name="T24" fmla="*/ 49 w 212"/>
                  <a:gd name="T25" fmla="*/ 215 h 438"/>
                  <a:gd name="T26" fmla="*/ 106 w 212"/>
                  <a:gd name="T27" fmla="*/ 153 h 438"/>
                  <a:gd name="T28" fmla="*/ 152 w 212"/>
                  <a:gd name="T29" fmla="*/ 105 h 438"/>
                  <a:gd name="T30" fmla="*/ 173 w 212"/>
                  <a:gd name="T31" fmla="*/ 82 h 438"/>
                  <a:gd name="T32" fmla="*/ 177 w 212"/>
                  <a:gd name="T33" fmla="*/ 90 h 438"/>
                  <a:gd name="T34" fmla="*/ 152 w 212"/>
                  <a:gd name="T35" fmla="*/ 120 h 438"/>
                  <a:gd name="T36" fmla="*/ 117 w 212"/>
                  <a:gd name="T37" fmla="*/ 162 h 438"/>
                  <a:gd name="T38" fmla="*/ 162 w 212"/>
                  <a:gd name="T39" fmla="*/ 105 h 438"/>
                  <a:gd name="T40" fmla="*/ 177 w 212"/>
                  <a:gd name="T41" fmla="*/ 90 h 438"/>
                  <a:gd name="T42" fmla="*/ 178 w 212"/>
                  <a:gd name="T43" fmla="*/ 106 h 438"/>
                  <a:gd name="T44" fmla="*/ 162 w 212"/>
                  <a:gd name="T45" fmla="*/ 135 h 438"/>
                  <a:gd name="T46" fmla="*/ 117 w 212"/>
                  <a:gd name="T47" fmla="*/ 174 h 438"/>
                  <a:gd name="T48" fmla="*/ 77 w 212"/>
                  <a:gd name="T49" fmla="*/ 208 h 438"/>
                  <a:gd name="T50" fmla="*/ 123 w 212"/>
                  <a:gd name="T51" fmla="*/ 172 h 438"/>
                  <a:gd name="T52" fmla="*/ 169 w 212"/>
                  <a:gd name="T53" fmla="*/ 131 h 438"/>
                  <a:gd name="T54" fmla="*/ 168 w 212"/>
                  <a:gd name="T55" fmla="*/ 145 h 438"/>
                  <a:gd name="T56" fmla="*/ 169 w 212"/>
                  <a:gd name="T57" fmla="*/ 169 h 438"/>
                  <a:gd name="T58" fmla="*/ 162 w 212"/>
                  <a:gd name="T59" fmla="*/ 181 h 438"/>
                  <a:gd name="T60" fmla="*/ 124 w 212"/>
                  <a:gd name="T61" fmla="*/ 216 h 438"/>
                  <a:gd name="T62" fmla="*/ 52 w 212"/>
                  <a:gd name="T63" fmla="*/ 272 h 438"/>
                  <a:gd name="T64" fmla="*/ 63 w 212"/>
                  <a:gd name="T65" fmla="*/ 260 h 438"/>
                  <a:gd name="T66" fmla="*/ 152 w 212"/>
                  <a:gd name="T67" fmla="*/ 192 h 438"/>
                  <a:gd name="T68" fmla="*/ 180 w 212"/>
                  <a:gd name="T69" fmla="*/ 163 h 438"/>
                  <a:gd name="T70" fmla="*/ 109 w 212"/>
                  <a:gd name="T71" fmla="*/ 251 h 438"/>
                  <a:gd name="T72" fmla="*/ 179 w 212"/>
                  <a:gd name="T73" fmla="*/ 189 h 438"/>
                  <a:gd name="T74" fmla="*/ 177 w 212"/>
                  <a:gd name="T75" fmla="*/ 214 h 438"/>
                  <a:gd name="T76" fmla="*/ 142 w 212"/>
                  <a:gd name="T77" fmla="*/ 272 h 438"/>
                  <a:gd name="T78" fmla="*/ 81 w 212"/>
                  <a:gd name="T79" fmla="*/ 314 h 438"/>
                  <a:gd name="T80" fmla="*/ 24 w 212"/>
                  <a:gd name="T81" fmla="*/ 352 h 438"/>
                  <a:gd name="T82" fmla="*/ 109 w 212"/>
                  <a:gd name="T83" fmla="*/ 299 h 438"/>
                  <a:gd name="T84" fmla="*/ 145 w 212"/>
                  <a:gd name="T85" fmla="*/ 268 h 438"/>
                  <a:gd name="T86" fmla="*/ 177 w 212"/>
                  <a:gd name="T87" fmla="*/ 223 h 438"/>
                  <a:gd name="T88" fmla="*/ 173 w 212"/>
                  <a:gd name="T89" fmla="*/ 244 h 438"/>
                  <a:gd name="T90" fmla="*/ 171 w 212"/>
                  <a:gd name="T91" fmla="*/ 264 h 438"/>
                  <a:gd name="T92" fmla="*/ 173 w 212"/>
                  <a:gd name="T93" fmla="*/ 283 h 438"/>
                  <a:gd name="T94" fmla="*/ 142 w 212"/>
                  <a:gd name="T95" fmla="*/ 322 h 438"/>
                  <a:gd name="T96" fmla="*/ 83 w 212"/>
                  <a:gd name="T97" fmla="*/ 356 h 438"/>
                  <a:gd name="T98" fmla="*/ 87 w 212"/>
                  <a:gd name="T99" fmla="*/ 353 h 438"/>
                  <a:gd name="T100" fmla="*/ 159 w 212"/>
                  <a:gd name="T101" fmla="*/ 306 h 438"/>
                  <a:gd name="T102" fmla="*/ 156 w 212"/>
                  <a:gd name="T103" fmla="*/ 318 h 438"/>
                  <a:gd name="T104" fmla="*/ 159 w 212"/>
                  <a:gd name="T105" fmla="*/ 325 h 438"/>
                  <a:gd name="T106" fmla="*/ 162 w 212"/>
                  <a:gd name="T107" fmla="*/ 336 h 438"/>
                  <a:gd name="T108" fmla="*/ 127 w 212"/>
                  <a:gd name="T109" fmla="*/ 371 h 438"/>
                  <a:gd name="T110" fmla="*/ 87 w 212"/>
                  <a:gd name="T111" fmla="*/ 379 h 438"/>
                  <a:gd name="T112" fmla="*/ 159 w 212"/>
                  <a:gd name="T113" fmla="*/ 348 h 438"/>
                  <a:gd name="T114" fmla="*/ 156 w 212"/>
                  <a:gd name="T115" fmla="*/ 365 h 438"/>
                  <a:gd name="T116" fmla="*/ 160 w 212"/>
                  <a:gd name="T117" fmla="*/ 375 h 438"/>
                  <a:gd name="T118" fmla="*/ 77 w 212"/>
                  <a:gd name="T119" fmla="*/ 437 h 438"/>
                  <a:gd name="T120" fmla="*/ 156 w 212"/>
                  <a:gd name="T121" fmla="*/ 390 h 438"/>
                  <a:gd name="T122" fmla="*/ 172 w 212"/>
                  <a:gd name="T123" fmla="*/ 373 h 438"/>
                  <a:gd name="T124" fmla="*/ 183 w 212"/>
                  <a:gd name="T125" fmla="*/ 357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 h="438">
                    <a:moveTo>
                      <a:pt x="195" y="33"/>
                    </a:moveTo>
                    <a:lnTo>
                      <a:pt x="198" y="10"/>
                    </a:lnTo>
                    <a:lnTo>
                      <a:pt x="211" y="8"/>
                    </a:lnTo>
                    <a:lnTo>
                      <a:pt x="197" y="0"/>
                    </a:lnTo>
                    <a:lnTo>
                      <a:pt x="191" y="0"/>
                    </a:lnTo>
                    <a:lnTo>
                      <a:pt x="182" y="3"/>
                    </a:lnTo>
                    <a:lnTo>
                      <a:pt x="181" y="10"/>
                    </a:lnTo>
                    <a:lnTo>
                      <a:pt x="173" y="15"/>
                    </a:lnTo>
                    <a:lnTo>
                      <a:pt x="102" y="78"/>
                    </a:lnTo>
                    <a:lnTo>
                      <a:pt x="5" y="95"/>
                    </a:lnTo>
                    <a:lnTo>
                      <a:pt x="101" y="77"/>
                    </a:lnTo>
                    <a:lnTo>
                      <a:pt x="155" y="38"/>
                    </a:lnTo>
                    <a:lnTo>
                      <a:pt x="173" y="32"/>
                    </a:lnTo>
                    <a:lnTo>
                      <a:pt x="157" y="49"/>
                    </a:lnTo>
                    <a:lnTo>
                      <a:pt x="173" y="51"/>
                    </a:lnTo>
                    <a:lnTo>
                      <a:pt x="84" y="118"/>
                    </a:lnTo>
                    <a:lnTo>
                      <a:pt x="145" y="76"/>
                    </a:lnTo>
                    <a:lnTo>
                      <a:pt x="174" y="63"/>
                    </a:lnTo>
                    <a:lnTo>
                      <a:pt x="173" y="73"/>
                    </a:lnTo>
                    <a:lnTo>
                      <a:pt x="162" y="86"/>
                    </a:lnTo>
                    <a:lnTo>
                      <a:pt x="155" y="98"/>
                    </a:lnTo>
                    <a:lnTo>
                      <a:pt x="134" y="123"/>
                    </a:lnTo>
                    <a:lnTo>
                      <a:pt x="95" y="169"/>
                    </a:lnTo>
                    <a:lnTo>
                      <a:pt x="46" y="223"/>
                    </a:lnTo>
                    <a:lnTo>
                      <a:pt x="6" y="260"/>
                    </a:lnTo>
                    <a:lnTo>
                      <a:pt x="49" y="215"/>
                    </a:lnTo>
                    <a:lnTo>
                      <a:pt x="74" y="188"/>
                    </a:lnTo>
                    <a:lnTo>
                      <a:pt x="106" y="153"/>
                    </a:lnTo>
                    <a:lnTo>
                      <a:pt x="123" y="131"/>
                    </a:lnTo>
                    <a:lnTo>
                      <a:pt x="152" y="105"/>
                    </a:lnTo>
                    <a:lnTo>
                      <a:pt x="162" y="93"/>
                    </a:lnTo>
                    <a:lnTo>
                      <a:pt x="173" y="82"/>
                    </a:lnTo>
                    <a:lnTo>
                      <a:pt x="167" y="83"/>
                    </a:lnTo>
                    <a:lnTo>
                      <a:pt x="177" y="90"/>
                    </a:lnTo>
                    <a:lnTo>
                      <a:pt x="167" y="98"/>
                    </a:lnTo>
                    <a:lnTo>
                      <a:pt x="152" y="120"/>
                    </a:lnTo>
                    <a:lnTo>
                      <a:pt x="135" y="144"/>
                    </a:lnTo>
                    <a:lnTo>
                      <a:pt x="117" y="162"/>
                    </a:lnTo>
                    <a:lnTo>
                      <a:pt x="148" y="123"/>
                    </a:lnTo>
                    <a:lnTo>
                      <a:pt x="162" y="105"/>
                    </a:lnTo>
                    <a:lnTo>
                      <a:pt x="173" y="90"/>
                    </a:lnTo>
                    <a:lnTo>
                      <a:pt x="177" y="90"/>
                    </a:lnTo>
                    <a:lnTo>
                      <a:pt x="169" y="112"/>
                    </a:lnTo>
                    <a:lnTo>
                      <a:pt x="178" y="106"/>
                    </a:lnTo>
                    <a:lnTo>
                      <a:pt x="173" y="120"/>
                    </a:lnTo>
                    <a:lnTo>
                      <a:pt x="162" y="135"/>
                    </a:lnTo>
                    <a:lnTo>
                      <a:pt x="142" y="158"/>
                    </a:lnTo>
                    <a:lnTo>
                      <a:pt x="117" y="174"/>
                    </a:lnTo>
                    <a:lnTo>
                      <a:pt x="95" y="192"/>
                    </a:lnTo>
                    <a:lnTo>
                      <a:pt x="77" y="208"/>
                    </a:lnTo>
                    <a:lnTo>
                      <a:pt x="87" y="200"/>
                    </a:lnTo>
                    <a:lnTo>
                      <a:pt x="123" y="172"/>
                    </a:lnTo>
                    <a:lnTo>
                      <a:pt x="162" y="139"/>
                    </a:lnTo>
                    <a:lnTo>
                      <a:pt x="169" y="131"/>
                    </a:lnTo>
                    <a:lnTo>
                      <a:pt x="177" y="120"/>
                    </a:lnTo>
                    <a:lnTo>
                      <a:pt x="168" y="145"/>
                    </a:lnTo>
                    <a:lnTo>
                      <a:pt x="183" y="136"/>
                    </a:lnTo>
                    <a:lnTo>
                      <a:pt x="169" y="169"/>
                    </a:lnTo>
                    <a:lnTo>
                      <a:pt x="167" y="177"/>
                    </a:lnTo>
                    <a:lnTo>
                      <a:pt x="162" y="181"/>
                    </a:lnTo>
                    <a:lnTo>
                      <a:pt x="144" y="199"/>
                    </a:lnTo>
                    <a:lnTo>
                      <a:pt x="124" y="216"/>
                    </a:lnTo>
                    <a:lnTo>
                      <a:pt x="87" y="245"/>
                    </a:lnTo>
                    <a:lnTo>
                      <a:pt x="52" y="272"/>
                    </a:lnTo>
                    <a:lnTo>
                      <a:pt x="0" y="310"/>
                    </a:lnTo>
                    <a:lnTo>
                      <a:pt x="63" y="260"/>
                    </a:lnTo>
                    <a:lnTo>
                      <a:pt x="127" y="211"/>
                    </a:lnTo>
                    <a:lnTo>
                      <a:pt x="152" y="192"/>
                    </a:lnTo>
                    <a:lnTo>
                      <a:pt x="167" y="172"/>
                    </a:lnTo>
                    <a:lnTo>
                      <a:pt x="180" y="163"/>
                    </a:lnTo>
                    <a:lnTo>
                      <a:pt x="183" y="164"/>
                    </a:lnTo>
                    <a:lnTo>
                      <a:pt x="109" y="251"/>
                    </a:lnTo>
                    <a:lnTo>
                      <a:pt x="165" y="191"/>
                    </a:lnTo>
                    <a:lnTo>
                      <a:pt x="179" y="189"/>
                    </a:lnTo>
                    <a:lnTo>
                      <a:pt x="163" y="221"/>
                    </a:lnTo>
                    <a:lnTo>
                      <a:pt x="177" y="214"/>
                    </a:lnTo>
                    <a:lnTo>
                      <a:pt x="156" y="249"/>
                    </a:lnTo>
                    <a:lnTo>
                      <a:pt x="142" y="272"/>
                    </a:lnTo>
                    <a:lnTo>
                      <a:pt x="117" y="291"/>
                    </a:lnTo>
                    <a:lnTo>
                      <a:pt x="81" y="314"/>
                    </a:lnTo>
                    <a:lnTo>
                      <a:pt x="49" y="336"/>
                    </a:lnTo>
                    <a:lnTo>
                      <a:pt x="24" y="352"/>
                    </a:lnTo>
                    <a:lnTo>
                      <a:pt x="6" y="360"/>
                    </a:lnTo>
                    <a:lnTo>
                      <a:pt x="109" y="299"/>
                    </a:lnTo>
                    <a:lnTo>
                      <a:pt x="134" y="281"/>
                    </a:lnTo>
                    <a:lnTo>
                      <a:pt x="145" y="268"/>
                    </a:lnTo>
                    <a:lnTo>
                      <a:pt x="161" y="245"/>
                    </a:lnTo>
                    <a:lnTo>
                      <a:pt x="177" y="223"/>
                    </a:lnTo>
                    <a:lnTo>
                      <a:pt x="160" y="255"/>
                    </a:lnTo>
                    <a:lnTo>
                      <a:pt x="173" y="244"/>
                    </a:lnTo>
                    <a:lnTo>
                      <a:pt x="159" y="269"/>
                    </a:lnTo>
                    <a:lnTo>
                      <a:pt x="171" y="264"/>
                    </a:lnTo>
                    <a:lnTo>
                      <a:pt x="158" y="294"/>
                    </a:lnTo>
                    <a:lnTo>
                      <a:pt x="173" y="283"/>
                    </a:lnTo>
                    <a:lnTo>
                      <a:pt x="159" y="299"/>
                    </a:lnTo>
                    <a:lnTo>
                      <a:pt x="142" y="322"/>
                    </a:lnTo>
                    <a:lnTo>
                      <a:pt x="127" y="328"/>
                    </a:lnTo>
                    <a:lnTo>
                      <a:pt x="83" y="356"/>
                    </a:lnTo>
                    <a:lnTo>
                      <a:pt x="42" y="371"/>
                    </a:lnTo>
                    <a:lnTo>
                      <a:pt x="87" y="353"/>
                    </a:lnTo>
                    <a:lnTo>
                      <a:pt x="123" y="329"/>
                    </a:lnTo>
                    <a:lnTo>
                      <a:pt x="159" y="306"/>
                    </a:lnTo>
                    <a:lnTo>
                      <a:pt x="169" y="295"/>
                    </a:lnTo>
                    <a:lnTo>
                      <a:pt x="156" y="318"/>
                    </a:lnTo>
                    <a:lnTo>
                      <a:pt x="167" y="314"/>
                    </a:lnTo>
                    <a:lnTo>
                      <a:pt x="159" y="325"/>
                    </a:lnTo>
                    <a:lnTo>
                      <a:pt x="156" y="341"/>
                    </a:lnTo>
                    <a:lnTo>
                      <a:pt x="162" y="336"/>
                    </a:lnTo>
                    <a:lnTo>
                      <a:pt x="154" y="349"/>
                    </a:lnTo>
                    <a:lnTo>
                      <a:pt x="127" y="371"/>
                    </a:lnTo>
                    <a:lnTo>
                      <a:pt x="109" y="374"/>
                    </a:lnTo>
                    <a:lnTo>
                      <a:pt x="87" y="379"/>
                    </a:lnTo>
                    <a:lnTo>
                      <a:pt x="131" y="367"/>
                    </a:lnTo>
                    <a:lnTo>
                      <a:pt x="159" y="348"/>
                    </a:lnTo>
                    <a:lnTo>
                      <a:pt x="167" y="333"/>
                    </a:lnTo>
                    <a:lnTo>
                      <a:pt x="156" y="365"/>
                    </a:lnTo>
                    <a:lnTo>
                      <a:pt x="167" y="357"/>
                    </a:lnTo>
                    <a:lnTo>
                      <a:pt x="160" y="375"/>
                    </a:lnTo>
                    <a:lnTo>
                      <a:pt x="148" y="399"/>
                    </a:lnTo>
                    <a:lnTo>
                      <a:pt x="77" y="437"/>
                    </a:lnTo>
                    <a:lnTo>
                      <a:pt x="149" y="402"/>
                    </a:lnTo>
                    <a:lnTo>
                      <a:pt x="156" y="390"/>
                    </a:lnTo>
                    <a:lnTo>
                      <a:pt x="160" y="382"/>
                    </a:lnTo>
                    <a:lnTo>
                      <a:pt x="172" y="373"/>
                    </a:lnTo>
                    <a:lnTo>
                      <a:pt x="180" y="390"/>
                    </a:lnTo>
                    <a:lnTo>
                      <a:pt x="183" y="357"/>
                    </a:lnTo>
                    <a:lnTo>
                      <a:pt x="195" y="3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Freeform 61"/>
              <p:cNvSpPr>
                <a:spLocks/>
              </p:cNvSpPr>
              <p:nvPr/>
            </p:nvSpPr>
            <p:spPr bwMode="ltGray">
              <a:xfrm>
                <a:off x="667" y="3200"/>
                <a:ext cx="205" cy="440"/>
              </a:xfrm>
              <a:custGeom>
                <a:avLst/>
                <a:gdLst>
                  <a:gd name="T0" fmla="*/ 1 w 205"/>
                  <a:gd name="T1" fmla="*/ 362 h 440"/>
                  <a:gd name="T2" fmla="*/ 8 w 205"/>
                  <a:gd name="T3" fmla="*/ 347 h 440"/>
                  <a:gd name="T4" fmla="*/ 58 w 205"/>
                  <a:gd name="T5" fmla="*/ 439 h 440"/>
                  <a:gd name="T6" fmla="*/ 18 w 205"/>
                  <a:gd name="T7" fmla="*/ 350 h 440"/>
                  <a:gd name="T8" fmla="*/ 22 w 205"/>
                  <a:gd name="T9" fmla="*/ 340 h 440"/>
                  <a:gd name="T10" fmla="*/ 72 w 205"/>
                  <a:gd name="T11" fmla="*/ 405 h 440"/>
                  <a:gd name="T12" fmla="*/ 21 w 205"/>
                  <a:gd name="T13" fmla="*/ 336 h 440"/>
                  <a:gd name="T14" fmla="*/ 27 w 205"/>
                  <a:gd name="T15" fmla="*/ 321 h 440"/>
                  <a:gd name="T16" fmla="*/ 33 w 205"/>
                  <a:gd name="T17" fmla="*/ 305 h 440"/>
                  <a:gd name="T18" fmla="*/ 29 w 205"/>
                  <a:gd name="T19" fmla="*/ 294 h 440"/>
                  <a:gd name="T20" fmla="*/ 37 w 205"/>
                  <a:gd name="T21" fmla="*/ 288 h 440"/>
                  <a:gd name="T22" fmla="*/ 33 w 205"/>
                  <a:gd name="T23" fmla="*/ 287 h 440"/>
                  <a:gd name="T24" fmla="*/ 33 w 205"/>
                  <a:gd name="T25" fmla="*/ 272 h 440"/>
                  <a:gd name="T26" fmla="*/ 37 w 205"/>
                  <a:gd name="T27" fmla="*/ 260 h 440"/>
                  <a:gd name="T28" fmla="*/ 96 w 205"/>
                  <a:gd name="T29" fmla="*/ 337 h 440"/>
                  <a:gd name="T30" fmla="*/ 33 w 205"/>
                  <a:gd name="T31" fmla="*/ 256 h 440"/>
                  <a:gd name="T32" fmla="*/ 40 w 205"/>
                  <a:gd name="T33" fmla="*/ 256 h 440"/>
                  <a:gd name="T34" fmla="*/ 40 w 205"/>
                  <a:gd name="T35" fmla="*/ 233 h 440"/>
                  <a:gd name="T36" fmla="*/ 116 w 205"/>
                  <a:gd name="T37" fmla="*/ 287 h 440"/>
                  <a:gd name="T38" fmla="*/ 56 w 205"/>
                  <a:gd name="T39" fmla="*/ 250 h 440"/>
                  <a:gd name="T40" fmla="*/ 34 w 205"/>
                  <a:gd name="T41" fmla="*/ 218 h 440"/>
                  <a:gd name="T42" fmla="*/ 37 w 205"/>
                  <a:gd name="T43" fmla="*/ 207 h 440"/>
                  <a:gd name="T44" fmla="*/ 50 w 205"/>
                  <a:gd name="T45" fmla="*/ 217 h 440"/>
                  <a:gd name="T46" fmla="*/ 51 w 205"/>
                  <a:gd name="T47" fmla="*/ 203 h 440"/>
                  <a:gd name="T48" fmla="*/ 107 w 205"/>
                  <a:gd name="T49" fmla="*/ 226 h 440"/>
                  <a:gd name="T50" fmla="*/ 86 w 205"/>
                  <a:gd name="T51" fmla="*/ 215 h 440"/>
                  <a:gd name="T52" fmla="*/ 42 w 205"/>
                  <a:gd name="T53" fmla="*/ 185 h 440"/>
                  <a:gd name="T54" fmla="*/ 40 w 205"/>
                  <a:gd name="T55" fmla="*/ 164 h 440"/>
                  <a:gd name="T56" fmla="*/ 44 w 205"/>
                  <a:gd name="T57" fmla="*/ 152 h 440"/>
                  <a:gd name="T58" fmla="*/ 59 w 205"/>
                  <a:gd name="T59" fmla="*/ 161 h 440"/>
                  <a:gd name="T60" fmla="*/ 56 w 205"/>
                  <a:gd name="T61" fmla="*/ 141 h 440"/>
                  <a:gd name="T62" fmla="*/ 51 w 205"/>
                  <a:gd name="T63" fmla="*/ 127 h 440"/>
                  <a:gd name="T64" fmla="*/ 54 w 205"/>
                  <a:gd name="T65" fmla="*/ 119 h 440"/>
                  <a:gd name="T66" fmla="*/ 113 w 205"/>
                  <a:gd name="T67" fmla="*/ 156 h 440"/>
                  <a:gd name="T68" fmla="*/ 182 w 205"/>
                  <a:gd name="T69" fmla="*/ 185 h 440"/>
                  <a:gd name="T70" fmla="*/ 86 w 205"/>
                  <a:gd name="T71" fmla="*/ 139 h 440"/>
                  <a:gd name="T72" fmla="*/ 54 w 205"/>
                  <a:gd name="T73" fmla="*/ 119 h 440"/>
                  <a:gd name="T74" fmla="*/ 58 w 205"/>
                  <a:gd name="T75" fmla="*/ 108 h 440"/>
                  <a:gd name="T76" fmla="*/ 53 w 205"/>
                  <a:gd name="T77" fmla="*/ 84 h 440"/>
                  <a:gd name="T78" fmla="*/ 54 w 205"/>
                  <a:gd name="T79" fmla="*/ 67 h 440"/>
                  <a:gd name="T80" fmla="*/ 86 w 205"/>
                  <a:gd name="T81" fmla="*/ 87 h 440"/>
                  <a:gd name="T82" fmla="*/ 79 w 205"/>
                  <a:gd name="T83" fmla="*/ 81 h 440"/>
                  <a:gd name="T84" fmla="*/ 58 w 205"/>
                  <a:gd name="T85" fmla="*/ 67 h 440"/>
                  <a:gd name="T86" fmla="*/ 54 w 205"/>
                  <a:gd name="T87" fmla="*/ 59 h 440"/>
                  <a:gd name="T88" fmla="*/ 44 w 205"/>
                  <a:gd name="T89" fmla="*/ 48 h 440"/>
                  <a:gd name="T90" fmla="*/ 107 w 205"/>
                  <a:gd name="T91" fmla="*/ 68 h 440"/>
                  <a:gd name="T92" fmla="*/ 44 w 205"/>
                  <a:gd name="T93" fmla="*/ 32 h 440"/>
                  <a:gd name="T94" fmla="*/ 118 w 205"/>
                  <a:gd name="T95" fmla="*/ 32 h 440"/>
                  <a:gd name="T96" fmla="*/ 150 w 205"/>
                  <a:gd name="T97" fmla="*/ 28 h 440"/>
                  <a:gd name="T98" fmla="*/ 54 w 205"/>
                  <a:gd name="T99" fmla="*/ 32 h 440"/>
                  <a:gd name="T100" fmla="*/ 40 w 205"/>
                  <a:gd name="T101" fmla="*/ 13 h 440"/>
                  <a:gd name="T102" fmla="*/ 19 w 205"/>
                  <a:gd name="T103" fmla="*/ 5 h 440"/>
                  <a:gd name="T104" fmla="*/ 0 w 205"/>
                  <a:gd name="T105" fmla="*/ 38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440">
                    <a:moveTo>
                      <a:pt x="0" y="381"/>
                    </a:moveTo>
                    <a:lnTo>
                      <a:pt x="1" y="362"/>
                    </a:lnTo>
                    <a:lnTo>
                      <a:pt x="12" y="373"/>
                    </a:lnTo>
                    <a:lnTo>
                      <a:pt x="8" y="347"/>
                    </a:lnTo>
                    <a:lnTo>
                      <a:pt x="19" y="351"/>
                    </a:lnTo>
                    <a:lnTo>
                      <a:pt x="58" y="439"/>
                    </a:lnTo>
                    <a:lnTo>
                      <a:pt x="22" y="362"/>
                    </a:lnTo>
                    <a:lnTo>
                      <a:pt x="18" y="350"/>
                    </a:lnTo>
                    <a:lnTo>
                      <a:pt x="15" y="337"/>
                    </a:lnTo>
                    <a:lnTo>
                      <a:pt x="22" y="340"/>
                    </a:lnTo>
                    <a:lnTo>
                      <a:pt x="45" y="365"/>
                    </a:lnTo>
                    <a:lnTo>
                      <a:pt x="72" y="405"/>
                    </a:lnTo>
                    <a:lnTo>
                      <a:pt x="33" y="351"/>
                    </a:lnTo>
                    <a:lnTo>
                      <a:pt x="21" y="336"/>
                    </a:lnTo>
                    <a:lnTo>
                      <a:pt x="19" y="315"/>
                    </a:lnTo>
                    <a:lnTo>
                      <a:pt x="27" y="321"/>
                    </a:lnTo>
                    <a:lnTo>
                      <a:pt x="26" y="298"/>
                    </a:lnTo>
                    <a:lnTo>
                      <a:pt x="33" y="305"/>
                    </a:lnTo>
                    <a:lnTo>
                      <a:pt x="69" y="385"/>
                    </a:lnTo>
                    <a:lnTo>
                      <a:pt x="29" y="294"/>
                    </a:lnTo>
                    <a:lnTo>
                      <a:pt x="26" y="279"/>
                    </a:lnTo>
                    <a:lnTo>
                      <a:pt x="37" y="288"/>
                    </a:lnTo>
                    <a:lnTo>
                      <a:pt x="65" y="332"/>
                    </a:lnTo>
                    <a:lnTo>
                      <a:pt x="33" y="287"/>
                    </a:lnTo>
                    <a:lnTo>
                      <a:pt x="22" y="264"/>
                    </a:lnTo>
                    <a:lnTo>
                      <a:pt x="33" y="272"/>
                    </a:lnTo>
                    <a:lnTo>
                      <a:pt x="26" y="256"/>
                    </a:lnTo>
                    <a:lnTo>
                      <a:pt x="37" y="260"/>
                    </a:lnTo>
                    <a:lnTo>
                      <a:pt x="47" y="287"/>
                    </a:lnTo>
                    <a:lnTo>
                      <a:pt x="96" y="337"/>
                    </a:lnTo>
                    <a:lnTo>
                      <a:pt x="44" y="279"/>
                    </a:lnTo>
                    <a:lnTo>
                      <a:pt x="33" y="256"/>
                    </a:lnTo>
                    <a:lnTo>
                      <a:pt x="29" y="245"/>
                    </a:lnTo>
                    <a:lnTo>
                      <a:pt x="40" y="256"/>
                    </a:lnTo>
                    <a:lnTo>
                      <a:pt x="33" y="230"/>
                    </a:lnTo>
                    <a:lnTo>
                      <a:pt x="40" y="233"/>
                    </a:lnTo>
                    <a:lnTo>
                      <a:pt x="45" y="246"/>
                    </a:lnTo>
                    <a:lnTo>
                      <a:pt x="116" y="287"/>
                    </a:lnTo>
                    <a:lnTo>
                      <a:pt x="78" y="263"/>
                    </a:lnTo>
                    <a:lnTo>
                      <a:pt x="56" y="250"/>
                    </a:lnTo>
                    <a:lnTo>
                      <a:pt x="50" y="245"/>
                    </a:lnTo>
                    <a:lnTo>
                      <a:pt x="34" y="218"/>
                    </a:lnTo>
                    <a:lnTo>
                      <a:pt x="40" y="223"/>
                    </a:lnTo>
                    <a:lnTo>
                      <a:pt x="37" y="207"/>
                    </a:lnTo>
                    <a:lnTo>
                      <a:pt x="35" y="209"/>
                    </a:lnTo>
                    <a:lnTo>
                      <a:pt x="50" y="217"/>
                    </a:lnTo>
                    <a:lnTo>
                      <a:pt x="40" y="199"/>
                    </a:lnTo>
                    <a:lnTo>
                      <a:pt x="51" y="203"/>
                    </a:lnTo>
                    <a:lnTo>
                      <a:pt x="77" y="211"/>
                    </a:lnTo>
                    <a:lnTo>
                      <a:pt x="107" y="226"/>
                    </a:lnTo>
                    <a:lnTo>
                      <a:pt x="179" y="283"/>
                    </a:lnTo>
                    <a:lnTo>
                      <a:pt x="86" y="215"/>
                    </a:lnTo>
                    <a:lnTo>
                      <a:pt x="51" y="199"/>
                    </a:lnTo>
                    <a:lnTo>
                      <a:pt x="42" y="185"/>
                    </a:lnTo>
                    <a:lnTo>
                      <a:pt x="56" y="192"/>
                    </a:lnTo>
                    <a:lnTo>
                      <a:pt x="40" y="164"/>
                    </a:lnTo>
                    <a:lnTo>
                      <a:pt x="51" y="166"/>
                    </a:lnTo>
                    <a:lnTo>
                      <a:pt x="44" y="152"/>
                    </a:lnTo>
                    <a:lnTo>
                      <a:pt x="45" y="149"/>
                    </a:lnTo>
                    <a:lnTo>
                      <a:pt x="59" y="161"/>
                    </a:lnTo>
                    <a:lnTo>
                      <a:pt x="45" y="141"/>
                    </a:lnTo>
                    <a:lnTo>
                      <a:pt x="56" y="141"/>
                    </a:lnTo>
                    <a:lnTo>
                      <a:pt x="44" y="127"/>
                    </a:lnTo>
                    <a:lnTo>
                      <a:pt x="51" y="127"/>
                    </a:lnTo>
                    <a:lnTo>
                      <a:pt x="44" y="119"/>
                    </a:lnTo>
                    <a:lnTo>
                      <a:pt x="54" y="119"/>
                    </a:lnTo>
                    <a:lnTo>
                      <a:pt x="77" y="136"/>
                    </a:lnTo>
                    <a:lnTo>
                      <a:pt x="113" y="156"/>
                    </a:lnTo>
                    <a:lnTo>
                      <a:pt x="150" y="173"/>
                    </a:lnTo>
                    <a:lnTo>
                      <a:pt x="182" y="185"/>
                    </a:lnTo>
                    <a:lnTo>
                      <a:pt x="104" y="149"/>
                    </a:lnTo>
                    <a:lnTo>
                      <a:pt x="86" y="139"/>
                    </a:lnTo>
                    <a:lnTo>
                      <a:pt x="59" y="124"/>
                    </a:lnTo>
                    <a:lnTo>
                      <a:pt x="54" y="119"/>
                    </a:lnTo>
                    <a:lnTo>
                      <a:pt x="47" y="104"/>
                    </a:lnTo>
                    <a:lnTo>
                      <a:pt x="58" y="108"/>
                    </a:lnTo>
                    <a:lnTo>
                      <a:pt x="45" y="84"/>
                    </a:lnTo>
                    <a:lnTo>
                      <a:pt x="53" y="84"/>
                    </a:lnTo>
                    <a:lnTo>
                      <a:pt x="44" y="67"/>
                    </a:lnTo>
                    <a:lnTo>
                      <a:pt x="54" y="67"/>
                    </a:lnTo>
                    <a:lnTo>
                      <a:pt x="61" y="75"/>
                    </a:lnTo>
                    <a:lnTo>
                      <a:pt x="86" y="87"/>
                    </a:lnTo>
                    <a:lnTo>
                      <a:pt x="158" y="116"/>
                    </a:lnTo>
                    <a:lnTo>
                      <a:pt x="79" y="81"/>
                    </a:lnTo>
                    <a:lnTo>
                      <a:pt x="61" y="73"/>
                    </a:lnTo>
                    <a:lnTo>
                      <a:pt x="58" y="67"/>
                    </a:lnTo>
                    <a:lnTo>
                      <a:pt x="47" y="55"/>
                    </a:lnTo>
                    <a:lnTo>
                      <a:pt x="54" y="59"/>
                    </a:lnTo>
                    <a:lnTo>
                      <a:pt x="37" y="43"/>
                    </a:lnTo>
                    <a:lnTo>
                      <a:pt x="44" y="48"/>
                    </a:lnTo>
                    <a:lnTo>
                      <a:pt x="60" y="47"/>
                    </a:lnTo>
                    <a:lnTo>
                      <a:pt x="107" y="68"/>
                    </a:lnTo>
                    <a:lnTo>
                      <a:pt x="58" y="48"/>
                    </a:lnTo>
                    <a:lnTo>
                      <a:pt x="44" y="32"/>
                    </a:lnTo>
                    <a:lnTo>
                      <a:pt x="58" y="32"/>
                    </a:lnTo>
                    <a:lnTo>
                      <a:pt x="118" y="32"/>
                    </a:lnTo>
                    <a:lnTo>
                      <a:pt x="204" y="16"/>
                    </a:lnTo>
                    <a:lnTo>
                      <a:pt x="150" y="28"/>
                    </a:lnTo>
                    <a:lnTo>
                      <a:pt x="76" y="35"/>
                    </a:lnTo>
                    <a:lnTo>
                      <a:pt x="54" y="32"/>
                    </a:lnTo>
                    <a:lnTo>
                      <a:pt x="47" y="24"/>
                    </a:lnTo>
                    <a:lnTo>
                      <a:pt x="40" y="13"/>
                    </a:lnTo>
                    <a:lnTo>
                      <a:pt x="24" y="0"/>
                    </a:lnTo>
                    <a:lnTo>
                      <a:pt x="19" y="5"/>
                    </a:lnTo>
                    <a:lnTo>
                      <a:pt x="15" y="1"/>
                    </a:lnTo>
                    <a:lnTo>
                      <a:pt x="0" y="38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 name="Freeform 63"/>
            <p:cNvSpPr>
              <a:spLocks/>
            </p:cNvSpPr>
            <p:nvPr/>
          </p:nvSpPr>
          <p:spPr bwMode="ltGray">
            <a:xfrm>
              <a:off x="670" y="3640"/>
              <a:ext cx="52" cy="336"/>
            </a:xfrm>
            <a:custGeom>
              <a:avLst/>
              <a:gdLst>
                <a:gd name="T0" fmla="*/ 10 w 52"/>
                <a:gd name="T1" fmla="*/ 0 h 336"/>
                <a:gd name="T2" fmla="*/ 20 w 52"/>
                <a:gd name="T3" fmla="*/ 25 h 336"/>
                <a:gd name="T4" fmla="*/ 30 w 52"/>
                <a:gd name="T5" fmla="*/ 65 h 336"/>
                <a:gd name="T6" fmla="*/ 40 w 52"/>
                <a:gd name="T7" fmla="*/ 122 h 336"/>
                <a:gd name="T8" fmla="*/ 51 w 52"/>
                <a:gd name="T9" fmla="*/ 193 h 336"/>
                <a:gd name="T10" fmla="*/ 51 w 52"/>
                <a:gd name="T11" fmla="*/ 269 h 336"/>
                <a:gd name="T12" fmla="*/ 45 w 52"/>
                <a:gd name="T13" fmla="*/ 335 h 336"/>
                <a:gd name="T14" fmla="*/ 40 w 52"/>
                <a:gd name="T15" fmla="*/ 335 h 336"/>
                <a:gd name="T16" fmla="*/ 45 w 52"/>
                <a:gd name="T17" fmla="*/ 269 h 336"/>
                <a:gd name="T18" fmla="*/ 45 w 52"/>
                <a:gd name="T19" fmla="*/ 213 h 336"/>
                <a:gd name="T20" fmla="*/ 35 w 52"/>
                <a:gd name="T21" fmla="*/ 152 h 336"/>
                <a:gd name="T22" fmla="*/ 20 w 52"/>
                <a:gd name="T23" fmla="*/ 91 h 336"/>
                <a:gd name="T24" fmla="*/ 0 w 52"/>
                <a:gd name="T25" fmla="*/ 15 h 336"/>
                <a:gd name="T26" fmla="*/ 10 w 52"/>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336">
                  <a:moveTo>
                    <a:pt x="10" y="0"/>
                  </a:moveTo>
                  <a:lnTo>
                    <a:pt x="20" y="25"/>
                  </a:lnTo>
                  <a:lnTo>
                    <a:pt x="30" y="65"/>
                  </a:lnTo>
                  <a:lnTo>
                    <a:pt x="40" y="122"/>
                  </a:lnTo>
                  <a:lnTo>
                    <a:pt x="51" y="193"/>
                  </a:lnTo>
                  <a:lnTo>
                    <a:pt x="51" y="269"/>
                  </a:lnTo>
                  <a:lnTo>
                    <a:pt x="45" y="335"/>
                  </a:lnTo>
                  <a:lnTo>
                    <a:pt x="40" y="335"/>
                  </a:lnTo>
                  <a:lnTo>
                    <a:pt x="45" y="269"/>
                  </a:lnTo>
                  <a:lnTo>
                    <a:pt x="45" y="213"/>
                  </a:lnTo>
                  <a:lnTo>
                    <a:pt x="35" y="152"/>
                  </a:lnTo>
                  <a:lnTo>
                    <a:pt x="20" y="91"/>
                  </a:lnTo>
                  <a:lnTo>
                    <a:pt x="0" y="15"/>
                  </a:lnTo>
                  <a:lnTo>
                    <a:pt x="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Freeform 64"/>
            <p:cNvSpPr>
              <a:spLocks/>
            </p:cNvSpPr>
            <p:nvPr/>
          </p:nvSpPr>
          <p:spPr bwMode="ltGray">
            <a:xfrm>
              <a:off x="493" y="3974"/>
              <a:ext cx="138" cy="162"/>
            </a:xfrm>
            <a:custGeom>
              <a:avLst/>
              <a:gdLst>
                <a:gd name="T0" fmla="*/ 137 w 138"/>
                <a:gd name="T1" fmla="*/ 161 h 162"/>
                <a:gd name="T2" fmla="*/ 116 w 138"/>
                <a:gd name="T3" fmla="*/ 125 h 162"/>
                <a:gd name="T4" fmla="*/ 99 w 138"/>
                <a:gd name="T5" fmla="*/ 85 h 162"/>
                <a:gd name="T6" fmla="*/ 90 w 138"/>
                <a:gd name="T7" fmla="*/ 68 h 162"/>
                <a:gd name="T8" fmla="*/ 77 w 138"/>
                <a:gd name="T9" fmla="*/ 48 h 162"/>
                <a:gd name="T10" fmla="*/ 61 w 138"/>
                <a:gd name="T11" fmla="*/ 27 h 162"/>
                <a:gd name="T12" fmla="*/ 49 w 138"/>
                <a:gd name="T13" fmla="*/ 13 h 162"/>
                <a:gd name="T14" fmla="*/ 39 w 138"/>
                <a:gd name="T15" fmla="*/ 7 h 162"/>
                <a:gd name="T16" fmla="*/ 27 w 138"/>
                <a:gd name="T17" fmla="*/ 2 h 162"/>
                <a:gd name="T18" fmla="*/ 12 w 138"/>
                <a:gd name="T19" fmla="*/ 0 h 162"/>
                <a:gd name="T20" fmla="*/ 6 w 138"/>
                <a:gd name="T21" fmla="*/ 4 h 162"/>
                <a:gd name="T22" fmla="*/ 0 w 138"/>
                <a:gd name="T23"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62">
                  <a:moveTo>
                    <a:pt x="137" y="161"/>
                  </a:moveTo>
                  <a:lnTo>
                    <a:pt x="116" y="125"/>
                  </a:lnTo>
                  <a:lnTo>
                    <a:pt x="99" y="85"/>
                  </a:lnTo>
                  <a:lnTo>
                    <a:pt x="90" y="68"/>
                  </a:lnTo>
                  <a:lnTo>
                    <a:pt x="77" y="48"/>
                  </a:lnTo>
                  <a:lnTo>
                    <a:pt x="61" y="27"/>
                  </a:lnTo>
                  <a:lnTo>
                    <a:pt x="49" y="13"/>
                  </a:lnTo>
                  <a:lnTo>
                    <a:pt x="39" y="7"/>
                  </a:lnTo>
                  <a:lnTo>
                    <a:pt x="27" y="2"/>
                  </a:lnTo>
                  <a:lnTo>
                    <a:pt x="12" y="0"/>
                  </a:lnTo>
                  <a:lnTo>
                    <a:pt x="6" y="4"/>
                  </a:lnTo>
                  <a:lnTo>
                    <a:pt x="0" y="1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Freeform 65"/>
            <p:cNvSpPr>
              <a:spLocks/>
            </p:cNvSpPr>
            <p:nvPr/>
          </p:nvSpPr>
          <p:spPr bwMode="ltGray">
            <a:xfrm>
              <a:off x="606" y="3386"/>
              <a:ext cx="427" cy="577"/>
            </a:xfrm>
            <a:custGeom>
              <a:avLst/>
              <a:gdLst>
                <a:gd name="T0" fmla="*/ 287 w 427"/>
                <a:gd name="T1" fmla="*/ 6 h 577"/>
                <a:gd name="T2" fmla="*/ 275 w 427"/>
                <a:gd name="T3" fmla="*/ 24 h 577"/>
                <a:gd name="T4" fmla="*/ 181 w 427"/>
                <a:gd name="T5" fmla="*/ 21 h 577"/>
                <a:gd name="T6" fmla="*/ 218 w 427"/>
                <a:gd name="T7" fmla="*/ 28 h 577"/>
                <a:gd name="T8" fmla="*/ 259 w 427"/>
                <a:gd name="T9" fmla="*/ 39 h 577"/>
                <a:gd name="T10" fmla="*/ 169 w 427"/>
                <a:gd name="T11" fmla="*/ 54 h 577"/>
                <a:gd name="T12" fmla="*/ 238 w 427"/>
                <a:gd name="T13" fmla="*/ 58 h 577"/>
                <a:gd name="T14" fmla="*/ 245 w 427"/>
                <a:gd name="T15" fmla="*/ 76 h 577"/>
                <a:gd name="T16" fmla="*/ 43 w 427"/>
                <a:gd name="T17" fmla="*/ 157 h 577"/>
                <a:gd name="T18" fmla="*/ 230 w 427"/>
                <a:gd name="T19" fmla="*/ 97 h 577"/>
                <a:gd name="T20" fmla="*/ 190 w 427"/>
                <a:gd name="T21" fmla="*/ 130 h 577"/>
                <a:gd name="T22" fmla="*/ 215 w 427"/>
                <a:gd name="T23" fmla="*/ 134 h 577"/>
                <a:gd name="T24" fmla="*/ 181 w 427"/>
                <a:gd name="T25" fmla="*/ 179 h 577"/>
                <a:gd name="T26" fmla="*/ 106 w 427"/>
                <a:gd name="T27" fmla="*/ 229 h 577"/>
                <a:gd name="T28" fmla="*/ 190 w 427"/>
                <a:gd name="T29" fmla="*/ 192 h 577"/>
                <a:gd name="T30" fmla="*/ 121 w 427"/>
                <a:gd name="T31" fmla="*/ 265 h 577"/>
                <a:gd name="T32" fmla="*/ 184 w 427"/>
                <a:gd name="T33" fmla="*/ 218 h 577"/>
                <a:gd name="T34" fmla="*/ 199 w 427"/>
                <a:gd name="T35" fmla="*/ 218 h 577"/>
                <a:gd name="T36" fmla="*/ 174 w 427"/>
                <a:gd name="T37" fmla="*/ 260 h 577"/>
                <a:gd name="T38" fmla="*/ 195 w 427"/>
                <a:gd name="T39" fmla="*/ 260 h 577"/>
                <a:gd name="T40" fmla="*/ 155 w 427"/>
                <a:gd name="T41" fmla="*/ 310 h 577"/>
                <a:gd name="T42" fmla="*/ 177 w 427"/>
                <a:gd name="T43" fmla="*/ 298 h 577"/>
                <a:gd name="T44" fmla="*/ 158 w 427"/>
                <a:gd name="T45" fmla="*/ 344 h 577"/>
                <a:gd name="T46" fmla="*/ 174 w 427"/>
                <a:gd name="T47" fmla="*/ 329 h 577"/>
                <a:gd name="T48" fmla="*/ 193 w 427"/>
                <a:gd name="T49" fmla="*/ 325 h 577"/>
                <a:gd name="T50" fmla="*/ 181 w 427"/>
                <a:gd name="T51" fmla="*/ 359 h 577"/>
                <a:gd name="T52" fmla="*/ 141 w 427"/>
                <a:gd name="T53" fmla="*/ 423 h 577"/>
                <a:gd name="T54" fmla="*/ 193 w 427"/>
                <a:gd name="T55" fmla="*/ 374 h 577"/>
                <a:gd name="T56" fmla="*/ 204 w 427"/>
                <a:gd name="T57" fmla="*/ 365 h 577"/>
                <a:gd name="T58" fmla="*/ 202 w 427"/>
                <a:gd name="T59" fmla="*/ 418 h 577"/>
                <a:gd name="T60" fmla="*/ 218 w 427"/>
                <a:gd name="T61" fmla="*/ 444 h 577"/>
                <a:gd name="T62" fmla="*/ 225 w 427"/>
                <a:gd name="T63" fmla="*/ 414 h 577"/>
                <a:gd name="T64" fmla="*/ 376 w 427"/>
                <a:gd name="T65" fmla="*/ 494 h 577"/>
                <a:gd name="T66" fmla="*/ 238 w 427"/>
                <a:gd name="T67" fmla="*/ 378 h 577"/>
                <a:gd name="T68" fmla="*/ 268 w 427"/>
                <a:gd name="T69" fmla="*/ 402 h 577"/>
                <a:gd name="T70" fmla="*/ 228 w 427"/>
                <a:gd name="T71" fmla="*/ 339 h 577"/>
                <a:gd name="T72" fmla="*/ 394 w 427"/>
                <a:gd name="T73" fmla="*/ 390 h 577"/>
                <a:gd name="T74" fmla="*/ 228 w 427"/>
                <a:gd name="T75" fmla="*/ 319 h 577"/>
                <a:gd name="T76" fmla="*/ 251 w 427"/>
                <a:gd name="T77" fmla="*/ 302 h 577"/>
                <a:gd name="T78" fmla="*/ 232 w 427"/>
                <a:gd name="T79" fmla="*/ 277 h 577"/>
                <a:gd name="T80" fmla="*/ 259 w 427"/>
                <a:gd name="T81" fmla="*/ 277 h 577"/>
                <a:gd name="T82" fmla="*/ 333 w 427"/>
                <a:gd name="T83" fmla="*/ 326 h 577"/>
                <a:gd name="T84" fmla="*/ 262 w 427"/>
                <a:gd name="T85" fmla="*/ 232 h 577"/>
                <a:gd name="T86" fmla="*/ 248 w 427"/>
                <a:gd name="T87" fmla="*/ 198 h 577"/>
                <a:gd name="T88" fmla="*/ 268 w 427"/>
                <a:gd name="T89" fmla="*/ 192 h 577"/>
                <a:gd name="T90" fmla="*/ 264 w 427"/>
                <a:gd name="T91" fmla="*/ 159 h 577"/>
                <a:gd name="T92" fmla="*/ 273 w 427"/>
                <a:gd name="T93" fmla="*/ 155 h 577"/>
                <a:gd name="T94" fmla="*/ 324 w 427"/>
                <a:gd name="T95" fmla="*/ 185 h 577"/>
                <a:gd name="T96" fmla="*/ 284 w 427"/>
                <a:gd name="T97" fmla="*/ 137 h 577"/>
                <a:gd name="T98" fmla="*/ 287 w 427"/>
                <a:gd name="T99" fmla="*/ 96 h 577"/>
                <a:gd name="T100" fmla="*/ 284 w 427"/>
                <a:gd name="T101" fmla="*/ 73 h 577"/>
                <a:gd name="T102" fmla="*/ 327 w 427"/>
                <a:gd name="T103" fmla="*/ 72 h 577"/>
                <a:gd name="T104" fmla="*/ 317 w 427"/>
                <a:gd name="T105" fmla="*/ 39 h 577"/>
                <a:gd name="T106" fmla="*/ 336 w 427"/>
                <a:gd name="T107" fmla="*/ 30 h 577"/>
                <a:gd name="T108" fmla="*/ 330 w 427"/>
                <a:gd name="T109"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7" h="577">
                  <a:moveTo>
                    <a:pt x="330" y="0"/>
                  </a:moveTo>
                  <a:lnTo>
                    <a:pt x="313" y="2"/>
                  </a:lnTo>
                  <a:lnTo>
                    <a:pt x="287" y="6"/>
                  </a:lnTo>
                  <a:lnTo>
                    <a:pt x="305" y="9"/>
                  </a:lnTo>
                  <a:lnTo>
                    <a:pt x="290" y="16"/>
                  </a:lnTo>
                  <a:lnTo>
                    <a:pt x="275" y="24"/>
                  </a:lnTo>
                  <a:lnTo>
                    <a:pt x="253" y="27"/>
                  </a:lnTo>
                  <a:lnTo>
                    <a:pt x="218" y="26"/>
                  </a:lnTo>
                  <a:lnTo>
                    <a:pt x="181" y="21"/>
                  </a:lnTo>
                  <a:lnTo>
                    <a:pt x="84" y="26"/>
                  </a:lnTo>
                  <a:lnTo>
                    <a:pt x="177" y="23"/>
                  </a:lnTo>
                  <a:lnTo>
                    <a:pt x="218" y="28"/>
                  </a:lnTo>
                  <a:lnTo>
                    <a:pt x="253" y="27"/>
                  </a:lnTo>
                  <a:lnTo>
                    <a:pt x="275" y="32"/>
                  </a:lnTo>
                  <a:lnTo>
                    <a:pt x="259" y="39"/>
                  </a:lnTo>
                  <a:lnTo>
                    <a:pt x="270" y="42"/>
                  </a:lnTo>
                  <a:lnTo>
                    <a:pt x="238" y="55"/>
                  </a:lnTo>
                  <a:lnTo>
                    <a:pt x="169" y="54"/>
                  </a:lnTo>
                  <a:lnTo>
                    <a:pt x="79" y="100"/>
                  </a:lnTo>
                  <a:lnTo>
                    <a:pt x="169" y="55"/>
                  </a:lnTo>
                  <a:lnTo>
                    <a:pt x="238" y="58"/>
                  </a:lnTo>
                  <a:lnTo>
                    <a:pt x="259" y="60"/>
                  </a:lnTo>
                  <a:lnTo>
                    <a:pt x="222" y="76"/>
                  </a:lnTo>
                  <a:lnTo>
                    <a:pt x="245" y="76"/>
                  </a:lnTo>
                  <a:lnTo>
                    <a:pt x="204" y="93"/>
                  </a:lnTo>
                  <a:lnTo>
                    <a:pt x="128" y="116"/>
                  </a:lnTo>
                  <a:lnTo>
                    <a:pt x="43" y="157"/>
                  </a:lnTo>
                  <a:lnTo>
                    <a:pt x="131" y="119"/>
                  </a:lnTo>
                  <a:lnTo>
                    <a:pt x="207" y="96"/>
                  </a:lnTo>
                  <a:lnTo>
                    <a:pt x="230" y="97"/>
                  </a:lnTo>
                  <a:lnTo>
                    <a:pt x="195" y="111"/>
                  </a:lnTo>
                  <a:lnTo>
                    <a:pt x="218" y="114"/>
                  </a:lnTo>
                  <a:lnTo>
                    <a:pt x="190" y="130"/>
                  </a:lnTo>
                  <a:lnTo>
                    <a:pt x="8" y="270"/>
                  </a:lnTo>
                  <a:lnTo>
                    <a:pt x="190" y="134"/>
                  </a:lnTo>
                  <a:lnTo>
                    <a:pt x="215" y="134"/>
                  </a:lnTo>
                  <a:lnTo>
                    <a:pt x="187" y="155"/>
                  </a:lnTo>
                  <a:lnTo>
                    <a:pt x="207" y="154"/>
                  </a:lnTo>
                  <a:lnTo>
                    <a:pt x="181" y="179"/>
                  </a:lnTo>
                  <a:lnTo>
                    <a:pt x="106" y="228"/>
                  </a:lnTo>
                  <a:lnTo>
                    <a:pt x="28" y="296"/>
                  </a:lnTo>
                  <a:lnTo>
                    <a:pt x="106" y="229"/>
                  </a:lnTo>
                  <a:lnTo>
                    <a:pt x="184" y="182"/>
                  </a:lnTo>
                  <a:lnTo>
                    <a:pt x="207" y="174"/>
                  </a:lnTo>
                  <a:lnTo>
                    <a:pt x="190" y="192"/>
                  </a:lnTo>
                  <a:lnTo>
                    <a:pt x="204" y="190"/>
                  </a:lnTo>
                  <a:lnTo>
                    <a:pt x="181" y="216"/>
                  </a:lnTo>
                  <a:lnTo>
                    <a:pt x="121" y="265"/>
                  </a:lnTo>
                  <a:lnTo>
                    <a:pt x="0" y="331"/>
                  </a:lnTo>
                  <a:lnTo>
                    <a:pt x="118" y="267"/>
                  </a:lnTo>
                  <a:lnTo>
                    <a:pt x="184" y="218"/>
                  </a:lnTo>
                  <a:lnTo>
                    <a:pt x="193" y="218"/>
                  </a:lnTo>
                  <a:lnTo>
                    <a:pt x="81" y="365"/>
                  </a:lnTo>
                  <a:lnTo>
                    <a:pt x="199" y="218"/>
                  </a:lnTo>
                  <a:lnTo>
                    <a:pt x="184" y="237"/>
                  </a:lnTo>
                  <a:lnTo>
                    <a:pt x="199" y="230"/>
                  </a:lnTo>
                  <a:lnTo>
                    <a:pt x="174" y="260"/>
                  </a:lnTo>
                  <a:lnTo>
                    <a:pt x="98" y="329"/>
                  </a:lnTo>
                  <a:lnTo>
                    <a:pt x="174" y="265"/>
                  </a:lnTo>
                  <a:lnTo>
                    <a:pt x="195" y="260"/>
                  </a:lnTo>
                  <a:lnTo>
                    <a:pt x="174" y="280"/>
                  </a:lnTo>
                  <a:lnTo>
                    <a:pt x="84" y="414"/>
                  </a:lnTo>
                  <a:lnTo>
                    <a:pt x="155" y="310"/>
                  </a:lnTo>
                  <a:lnTo>
                    <a:pt x="181" y="280"/>
                  </a:lnTo>
                  <a:lnTo>
                    <a:pt x="195" y="277"/>
                  </a:lnTo>
                  <a:lnTo>
                    <a:pt x="177" y="298"/>
                  </a:lnTo>
                  <a:lnTo>
                    <a:pt x="193" y="295"/>
                  </a:lnTo>
                  <a:lnTo>
                    <a:pt x="169" y="320"/>
                  </a:lnTo>
                  <a:lnTo>
                    <a:pt x="158" y="344"/>
                  </a:lnTo>
                  <a:lnTo>
                    <a:pt x="40" y="421"/>
                  </a:lnTo>
                  <a:lnTo>
                    <a:pt x="161" y="346"/>
                  </a:lnTo>
                  <a:lnTo>
                    <a:pt x="174" y="329"/>
                  </a:lnTo>
                  <a:lnTo>
                    <a:pt x="190" y="325"/>
                  </a:lnTo>
                  <a:lnTo>
                    <a:pt x="161" y="369"/>
                  </a:lnTo>
                  <a:lnTo>
                    <a:pt x="193" y="325"/>
                  </a:lnTo>
                  <a:lnTo>
                    <a:pt x="174" y="346"/>
                  </a:lnTo>
                  <a:lnTo>
                    <a:pt x="195" y="341"/>
                  </a:lnTo>
                  <a:lnTo>
                    <a:pt x="181" y="359"/>
                  </a:lnTo>
                  <a:lnTo>
                    <a:pt x="141" y="423"/>
                  </a:lnTo>
                  <a:lnTo>
                    <a:pt x="100" y="461"/>
                  </a:lnTo>
                  <a:lnTo>
                    <a:pt x="141" y="423"/>
                  </a:lnTo>
                  <a:lnTo>
                    <a:pt x="184" y="362"/>
                  </a:lnTo>
                  <a:lnTo>
                    <a:pt x="199" y="359"/>
                  </a:lnTo>
                  <a:lnTo>
                    <a:pt x="193" y="374"/>
                  </a:lnTo>
                  <a:lnTo>
                    <a:pt x="161" y="414"/>
                  </a:lnTo>
                  <a:lnTo>
                    <a:pt x="195" y="378"/>
                  </a:lnTo>
                  <a:lnTo>
                    <a:pt x="204" y="365"/>
                  </a:lnTo>
                  <a:lnTo>
                    <a:pt x="190" y="398"/>
                  </a:lnTo>
                  <a:lnTo>
                    <a:pt x="207" y="392"/>
                  </a:lnTo>
                  <a:lnTo>
                    <a:pt x="202" y="418"/>
                  </a:lnTo>
                  <a:lnTo>
                    <a:pt x="213" y="406"/>
                  </a:lnTo>
                  <a:lnTo>
                    <a:pt x="222" y="416"/>
                  </a:lnTo>
                  <a:lnTo>
                    <a:pt x="218" y="444"/>
                  </a:lnTo>
                  <a:lnTo>
                    <a:pt x="144" y="576"/>
                  </a:lnTo>
                  <a:lnTo>
                    <a:pt x="225" y="444"/>
                  </a:lnTo>
                  <a:lnTo>
                    <a:pt x="225" y="414"/>
                  </a:lnTo>
                  <a:lnTo>
                    <a:pt x="225" y="396"/>
                  </a:lnTo>
                  <a:lnTo>
                    <a:pt x="243" y="406"/>
                  </a:lnTo>
                  <a:lnTo>
                    <a:pt x="376" y="494"/>
                  </a:lnTo>
                  <a:lnTo>
                    <a:pt x="235" y="398"/>
                  </a:lnTo>
                  <a:lnTo>
                    <a:pt x="225" y="374"/>
                  </a:lnTo>
                  <a:lnTo>
                    <a:pt x="238" y="378"/>
                  </a:lnTo>
                  <a:lnTo>
                    <a:pt x="218" y="349"/>
                  </a:lnTo>
                  <a:lnTo>
                    <a:pt x="235" y="360"/>
                  </a:lnTo>
                  <a:lnTo>
                    <a:pt x="268" y="402"/>
                  </a:lnTo>
                  <a:lnTo>
                    <a:pt x="238" y="357"/>
                  </a:lnTo>
                  <a:lnTo>
                    <a:pt x="225" y="339"/>
                  </a:lnTo>
                  <a:lnTo>
                    <a:pt x="228" y="339"/>
                  </a:lnTo>
                  <a:lnTo>
                    <a:pt x="245" y="349"/>
                  </a:lnTo>
                  <a:lnTo>
                    <a:pt x="278" y="372"/>
                  </a:lnTo>
                  <a:lnTo>
                    <a:pt x="394" y="390"/>
                  </a:lnTo>
                  <a:lnTo>
                    <a:pt x="275" y="369"/>
                  </a:lnTo>
                  <a:lnTo>
                    <a:pt x="238" y="341"/>
                  </a:lnTo>
                  <a:lnTo>
                    <a:pt x="228" y="319"/>
                  </a:lnTo>
                  <a:lnTo>
                    <a:pt x="245" y="319"/>
                  </a:lnTo>
                  <a:lnTo>
                    <a:pt x="228" y="298"/>
                  </a:lnTo>
                  <a:lnTo>
                    <a:pt x="251" y="302"/>
                  </a:lnTo>
                  <a:lnTo>
                    <a:pt x="330" y="344"/>
                  </a:lnTo>
                  <a:lnTo>
                    <a:pt x="251" y="301"/>
                  </a:lnTo>
                  <a:lnTo>
                    <a:pt x="232" y="277"/>
                  </a:lnTo>
                  <a:lnTo>
                    <a:pt x="253" y="283"/>
                  </a:lnTo>
                  <a:lnTo>
                    <a:pt x="238" y="264"/>
                  </a:lnTo>
                  <a:lnTo>
                    <a:pt x="259" y="277"/>
                  </a:lnTo>
                  <a:lnTo>
                    <a:pt x="245" y="247"/>
                  </a:lnTo>
                  <a:lnTo>
                    <a:pt x="262" y="262"/>
                  </a:lnTo>
                  <a:lnTo>
                    <a:pt x="333" y="326"/>
                  </a:lnTo>
                  <a:lnTo>
                    <a:pt x="259" y="262"/>
                  </a:lnTo>
                  <a:lnTo>
                    <a:pt x="243" y="225"/>
                  </a:lnTo>
                  <a:lnTo>
                    <a:pt x="262" y="232"/>
                  </a:lnTo>
                  <a:lnTo>
                    <a:pt x="379" y="268"/>
                  </a:lnTo>
                  <a:lnTo>
                    <a:pt x="262" y="230"/>
                  </a:lnTo>
                  <a:lnTo>
                    <a:pt x="248" y="198"/>
                  </a:lnTo>
                  <a:lnTo>
                    <a:pt x="264" y="203"/>
                  </a:lnTo>
                  <a:lnTo>
                    <a:pt x="251" y="185"/>
                  </a:lnTo>
                  <a:lnTo>
                    <a:pt x="268" y="192"/>
                  </a:lnTo>
                  <a:lnTo>
                    <a:pt x="322" y="281"/>
                  </a:lnTo>
                  <a:lnTo>
                    <a:pt x="264" y="183"/>
                  </a:lnTo>
                  <a:lnTo>
                    <a:pt x="264" y="159"/>
                  </a:lnTo>
                  <a:lnTo>
                    <a:pt x="281" y="170"/>
                  </a:lnTo>
                  <a:lnTo>
                    <a:pt x="317" y="221"/>
                  </a:lnTo>
                  <a:lnTo>
                    <a:pt x="273" y="155"/>
                  </a:lnTo>
                  <a:lnTo>
                    <a:pt x="268" y="134"/>
                  </a:lnTo>
                  <a:lnTo>
                    <a:pt x="281" y="144"/>
                  </a:lnTo>
                  <a:lnTo>
                    <a:pt x="324" y="185"/>
                  </a:lnTo>
                  <a:lnTo>
                    <a:pt x="426" y="208"/>
                  </a:lnTo>
                  <a:lnTo>
                    <a:pt x="322" y="182"/>
                  </a:lnTo>
                  <a:lnTo>
                    <a:pt x="284" y="137"/>
                  </a:lnTo>
                  <a:lnTo>
                    <a:pt x="278" y="109"/>
                  </a:lnTo>
                  <a:lnTo>
                    <a:pt x="295" y="122"/>
                  </a:lnTo>
                  <a:lnTo>
                    <a:pt x="287" y="96"/>
                  </a:lnTo>
                  <a:lnTo>
                    <a:pt x="354" y="165"/>
                  </a:lnTo>
                  <a:lnTo>
                    <a:pt x="290" y="93"/>
                  </a:lnTo>
                  <a:lnTo>
                    <a:pt x="284" y="73"/>
                  </a:lnTo>
                  <a:lnTo>
                    <a:pt x="305" y="88"/>
                  </a:lnTo>
                  <a:lnTo>
                    <a:pt x="302" y="57"/>
                  </a:lnTo>
                  <a:lnTo>
                    <a:pt x="327" y="72"/>
                  </a:lnTo>
                  <a:lnTo>
                    <a:pt x="420" y="127"/>
                  </a:lnTo>
                  <a:lnTo>
                    <a:pt x="327" y="70"/>
                  </a:lnTo>
                  <a:lnTo>
                    <a:pt x="317" y="39"/>
                  </a:lnTo>
                  <a:lnTo>
                    <a:pt x="330" y="46"/>
                  </a:lnTo>
                  <a:lnTo>
                    <a:pt x="322" y="24"/>
                  </a:lnTo>
                  <a:lnTo>
                    <a:pt x="336" y="30"/>
                  </a:lnTo>
                  <a:lnTo>
                    <a:pt x="339" y="12"/>
                  </a:lnTo>
                  <a:lnTo>
                    <a:pt x="336" y="5"/>
                  </a:lnTo>
                  <a:lnTo>
                    <a:pt x="33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Freeform 66"/>
            <p:cNvSpPr>
              <a:spLocks/>
            </p:cNvSpPr>
            <p:nvPr/>
          </p:nvSpPr>
          <p:spPr bwMode="ltGray">
            <a:xfrm>
              <a:off x="877" y="3692"/>
              <a:ext cx="158" cy="263"/>
            </a:xfrm>
            <a:custGeom>
              <a:avLst/>
              <a:gdLst>
                <a:gd name="T0" fmla="*/ 157 w 158"/>
                <a:gd name="T1" fmla="*/ 94 h 263"/>
                <a:gd name="T2" fmla="*/ 140 w 158"/>
                <a:gd name="T3" fmla="*/ 9 h 263"/>
                <a:gd name="T4" fmla="*/ 119 w 158"/>
                <a:gd name="T5" fmla="*/ 1 h 263"/>
                <a:gd name="T6" fmla="*/ 102 w 158"/>
                <a:gd name="T7" fmla="*/ 0 h 263"/>
                <a:gd name="T8" fmla="*/ 75 w 158"/>
                <a:gd name="T9" fmla="*/ 3 h 263"/>
                <a:gd name="T10" fmla="*/ 59 w 158"/>
                <a:gd name="T11" fmla="*/ 13 h 263"/>
                <a:gd name="T12" fmla="*/ 40 w 158"/>
                <a:gd name="T13" fmla="*/ 26 h 263"/>
                <a:gd name="T14" fmla="*/ 22 w 158"/>
                <a:gd name="T15" fmla="*/ 49 h 263"/>
                <a:gd name="T16" fmla="*/ 12 w 158"/>
                <a:gd name="T17" fmla="*/ 82 h 263"/>
                <a:gd name="T18" fmla="*/ 7 w 158"/>
                <a:gd name="T19" fmla="*/ 110 h 263"/>
                <a:gd name="T20" fmla="*/ 0 w 158"/>
                <a:gd name="T21" fmla="*/ 149 h 263"/>
                <a:gd name="T22" fmla="*/ 0 w 158"/>
                <a:gd name="T23" fmla="*/ 174 h 263"/>
                <a:gd name="T24" fmla="*/ 12 w 158"/>
                <a:gd name="T25" fmla="*/ 209 h 263"/>
                <a:gd name="T26" fmla="*/ 35 w 158"/>
                <a:gd name="T27" fmla="*/ 238 h 263"/>
                <a:gd name="T28" fmla="*/ 59 w 158"/>
                <a:gd name="T29" fmla="*/ 262 h 263"/>
                <a:gd name="T30" fmla="*/ 46 w 158"/>
                <a:gd name="T31" fmla="*/ 226 h 263"/>
                <a:gd name="T32" fmla="*/ 40 w 158"/>
                <a:gd name="T33" fmla="*/ 193 h 263"/>
                <a:gd name="T34" fmla="*/ 43 w 158"/>
                <a:gd name="T35" fmla="*/ 158 h 263"/>
                <a:gd name="T36" fmla="*/ 46 w 158"/>
                <a:gd name="T37" fmla="*/ 128 h 263"/>
                <a:gd name="T38" fmla="*/ 51 w 158"/>
                <a:gd name="T39" fmla="*/ 97 h 263"/>
                <a:gd name="T40" fmla="*/ 59 w 158"/>
                <a:gd name="T41" fmla="*/ 70 h 263"/>
                <a:gd name="T42" fmla="*/ 61 w 158"/>
                <a:gd name="T43" fmla="*/ 49 h 263"/>
                <a:gd name="T44" fmla="*/ 71 w 158"/>
                <a:gd name="T45" fmla="*/ 27 h 263"/>
                <a:gd name="T46" fmla="*/ 94 w 158"/>
                <a:gd name="T47" fmla="*/ 10 h 263"/>
                <a:gd name="T48" fmla="*/ 114 w 158"/>
                <a:gd name="T49" fmla="*/ 11 h 263"/>
                <a:gd name="T50" fmla="*/ 135 w 158"/>
                <a:gd name="T51" fmla="*/ 59 h 263"/>
                <a:gd name="T52" fmla="*/ 150 w 158"/>
                <a:gd name="T53" fmla="*/ 70 h 263"/>
                <a:gd name="T54" fmla="*/ 157 w 158"/>
                <a:gd name="T55" fmla="*/ 9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8" h="263">
                  <a:moveTo>
                    <a:pt x="157" y="94"/>
                  </a:moveTo>
                  <a:lnTo>
                    <a:pt x="140" y="9"/>
                  </a:lnTo>
                  <a:lnTo>
                    <a:pt x="119" y="1"/>
                  </a:lnTo>
                  <a:lnTo>
                    <a:pt x="102" y="0"/>
                  </a:lnTo>
                  <a:lnTo>
                    <a:pt x="75" y="3"/>
                  </a:lnTo>
                  <a:lnTo>
                    <a:pt x="59" y="13"/>
                  </a:lnTo>
                  <a:lnTo>
                    <a:pt x="40" y="26"/>
                  </a:lnTo>
                  <a:lnTo>
                    <a:pt x="22" y="49"/>
                  </a:lnTo>
                  <a:lnTo>
                    <a:pt x="12" y="82"/>
                  </a:lnTo>
                  <a:lnTo>
                    <a:pt x="7" y="110"/>
                  </a:lnTo>
                  <a:lnTo>
                    <a:pt x="0" y="149"/>
                  </a:lnTo>
                  <a:lnTo>
                    <a:pt x="0" y="174"/>
                  </a:lnTo>
                  <a:lnTo>
                    <a:pt x="12" y="209"/>
                  </a:lnTo>
                  <a:lnTo>
                    <a:pt x="35" y="238"/>
                  </a:lnTo>
                  <a:lnTo>
                    <a:pt x="59" y="262"/>
                  </a:lnTo>
                  <a:lnTo>
                    <a:pt x="46" y="226"/>
                  </a:lnTo>
                  <a:lnTo>
                    <a:pt x="40" y="193"/>
                  </a:lnTo>
                  <a:lnTo>
                    <a:pt x="43" y="158"/>
                  </a:lnTo>
                  <a:lnTo>
                    <a:pt x="46" y="128"/>
                  </a:lnTo>
                  <a:lnTo>
                    <a:pt x="51" y="97"/>
                  </a:lnTo>
                  <a:lnTo>
                    <a:pt x="59" y="70"/>
                  </a:lnTo>
                  <a:lnTo>
                    <a:pt x="61" y="49"/>
                  </a:lnTo>
                  <a:lnTo>
                    <a:pt x="71" y="27"/>
                  </a:lnTo>
                  <a:lnTo>
                    <a:pt x="94" y="10"/>
                  </a:lnTo>
                  <a:lnTo>
                    <a:pt x="114" y="11"/>
                  </a:lnTo>
                  <a:lnTo>
                    <a:pt x="135" y="59"/>
                  </a:lnTo>
                  <a:lnTo>
                    <a:pt x="150" y="70"/>
                  </a:lnTo>
                  <a:lnTo>
                    <a:pt x="157" y="94"/>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Freeform 67"/>
            <p:cNvSpPr>
              <a:spLocks/>
            </p:cNvSpPr>
            <p:nvPr/>
          </p:nvSpPr>
          <p:spPr bwMode="ltGray">
            <a:xfrm>
              <a:off x="1002" y="3501"/>
              <a:ext cx="176" cy="322"/>
            </a:xfrm>
            <a:custGeom>
              <a:avLst/>
              <a:gdLst>
                <a:gd name="T0" fmla="*/ 3 w 176"/>
                <a:gd name="T1" fmla="*/ 51 h 322"/>
                <a:gd name="T2" fmla="*/ 40 w 176"/>
                <a:gd name="T3" fmla="*/ 0 h 322"/>
                <a:gd name="T4" fmla="*/ 63 w 176"/>
                <a:gd name="T5" fmla="*/ 1 h 322"/>
                <a:gd name="T6" fmla="*/ 83 w 176"/>
                <a:gd name="T7" fmla="*/ 4 h 322"/>
                <a:gd name="T8" fmla="*/ 99 w 176"/>
                <a:gd name="T9" fmla="*/ 18 h 322"/>
                <a:gd name="T10" fmla="*/ 139 w 176"/>
                <a:gd name="T11" fmla="*/ 59 h 322"/>
                <a:gd name="T12" fmla="*/ 152 w 176"/>
                <a:gd name="T13" fmla="*/ 77 h 322"/>
                <a:gd name="T14" fmla="*/ 161 w 176"/>
                <a:gd name="T15" fmla="*/ 96 h 322"/>
                <a:gd name="T16" fmla="*/ 171 w 176"/>
                <a:gd name="T17" fmla="*/ 150 h 322"/>
                <a:gd name="T18" fmla="*/ 175 w 176"/>
                <a:gd name="T19" fmla="*/ 167 h 322"/>
                <a:gd name="T20" fmla="*/ 171 w 176"/>
                <a:gd name="T21" fmla="*/ 188 h 322"/>
                <a:gd name="T22" fmla="*/ 164 w 176"/>
                <a:gd name="T23" fmla="*/ 210 h 322"/>
                <a:gd name="T24" fmla="*/ 148 w 176"/>
                <a:gd name="T25" fmla="*/ 244 h 322"/>
                <a:gd name="T26" fmla="*/ 136 w 176"/>
                <a:gd name="T27" fmla="*/ 267 h 322"/>
                <a:gd name="T28" fmla="*/ 115 w 176"/>
                <a:gd name="T29" fmla="*/ 291 h 322"/>
                <a:gd name="T30" fmla="*/ 76 w 176"/>
                <a:gd name="T31" fmla="*/ 321 h 322"/>
                <a:gd name="T32" fmla="*/ 96 w 176"/>
                <a:gd name="T33" fmla="*/ 283 h 322"/>
                <a:gd name="T34" fmla="*/ 113 w 176"/>
                <a:gd name="T35" fmla="*/ 249 h 322"/>
                <a:gd name="T36" fmla="*/ 123 w 176"/>
                <a:gd name="T37" fmla="*/ 217 h 322"/>
                <a:gd name="T38" fmla="*/ 118 w 176"/>
                <a:gd name="T39" fmla="*/ 188 h 322"/>
                <a:gd name="T40" fmla="*/ 115 w 176"/>
                <a:gd name="T41" fmla="*/ 167 h 322"/>
                <a:gd name="T42" fmla="*/ 123 w 176"/>
                <a:gd name="T43" fmla="*/ 141 h 322"/>
                <a:gd name="T44" fmla="*/ 126 w 176"/>
                <a:gd name="T45" fmla="*/ 119 h 322"/>
                <a:gd name="T46" fmla="*/ 109 w 176"/>
                <a:gd name="T47" fmla="*/ 77 h 322"/>
                <a:gd name="T48" fmla="*/ 106 w 176"/>
                <a:gd name="T49" fmla="*/ 54 h 322"/>
                <a:gd name="T50" fmla="*/ 92 w 176"/>
                <a:gd name="T51" fmla="*/ 37 h 322"/>
                <a:gd name="T52" fmla="*/ 63 w 176"/>
                <a:gd name="T53" fmla="*/ 13 h 322"/>
                <a:gd name="T54" fmla="*/ 49 w 176"/>
                <a:gd name="T55" fmla="*/ 32 h 322"/>
                <a:gd name="T56" fmla="*/ 0 w 176"/>
                <a:gd name="T57" fmla="*/ 61 h 322"/>
                <a:gd name="T58" fmla="*/ 3 w 176"/>
                <a:gd name="T59" fmla="*/ 5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322">
                  <a:moveTo>
                    <a:pt x="3" y="51"/>
                  </a:moveTo>
                  <a:lnTo>
                    <a:pt x="40" y="0"/>
                  </a:lnTo>
                  <a:lnTo>
                    <a:pt x="63" y="1"/>
                  </a:lnTo>
                  <a:lnTo>
                    <a:pt x="83" y="4"/>
                  </a:lnTo>
                  <a:lnTo>
                    <a:pt x="99" y="18"/>
                  </a:lnTo>
                  <a:lnTo>
                    <a:pt x="139" y="59"/>
                  </a:lnTo>
                  <a:lnTo>
                    <a:pt x="152" y="77"/>
                  </a:lnTo>
                  <a:lnTo>
                    <a:pt x="161" y="96"/>
                  </a:lnTo>
                  <a:lnTo>
                    <a:pt x="171" y="150"/>
                  </a:lnTo>
                  <a:lnTo>
                    <a:pt x="175" y="167"/>
                  </a:lnTo>
                  <a:lnTo>
                    <a:pt x="171" y="188"/>
                  </a:lnTo>
                  <a:lnTo>
                    <a:pt x="164" y="210"/>
                  </a:lnTo>
                  <a:lnTo>
                    <a:pt x="148" y="244"/>
                  </a:lnTo>
                  <a:lnTo>
                    <a:pt x="136" y="267"/>
                  </a:lnTo>
                  <a:lnTo>
                    <a:pt x="115" y="291"/>
                  </a:lnTo>
                  <a:lnTo>
                    <a:pt x="76" y="321"/>
                  </a:lnTo>
                  <a:lnTo>
                    <a:pt x="96" y="283"/>
                  </a:lnTo>
                  <a:lnTo>
                    <a:pt x="113" y="249"/>
                  </a:lnTo>
                  <a:lnTo>
                    <a:pt x="123" y="217"/>
                  </a:lnTo>
                  <a:lnTo>
                    <a:pt x="118" y="188"/>
                  </a:lnTo>
                  <a:lnTo>
                    <a:pt x="115" y="167"/>
                  </a:lnTo>
                  <a:lnTo>
                    <a:pt x="123" y="141"/>
                  </a:lnTo>
                  <a:lnTo>
                    <a:pt x="126" y="119"/>
                  </a:lnTo>
                  <a:lnTo>
                    <a:pt x="109" y="77"/>
                  </a:lnTo>
                  <a:lnTo>
                    <a:pt x="106" y="54"/>
                  </a:lnTo>
                  <a:lnTo>
                    <a:pt x="92" y="37"/>
                  </a:lnTo>
                  <a:lnTo>
                    <a:pt x="63" y="13"/>
                  </a:lnTo>
                  <a:lnTo>
                    <a:pt x="49" y="32"/>
                  </a:lnTo>
                  <a:lnTo>
                    <a:pt x="0" y="61"/>
                  </a:lnTo>
                  <a:lnTo>
                    <a:pt x="3" y="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2" name="Group 111"/>
          <p:cNvGrpSpPr>
            <a:grpSpLocks/>
          </p:cNvGrpSpPr>
          <p:nvPr/>
        </p:nvGrpSpPr>
        <p:grpSpPr bwMode="auto">
          <a:xfrm>
            <a:off x="10057193" y="5283200"/>
            <a:ext cx="2032000" cy="1581150"/>
            <a:chOff x="4495" y="3328"/>
            <a:chExt cx="1280" cy="996"/>
          </a:xfrm>
        </p:grpSpPr>
        <p:grpSp>
          <p:nvGrpSpPr>
            <p:cNvPr id="13" name="Group 84"/>
            <p:cNvGrpSpPr>
              <a:grpSpLocks/>
            </p:cNvGrpSpPr>
            <p:nvPr/>
          </p:nvGrpSpPr>
          <p:grpSpPr bwMode="auto">
            <a:xfrm>
              <a:off x="4636" y="3328"/>
              <a:ext cx="1056" cy="993"/>
              <a:chOff x="4636" y="3328"/>
              <a:chExt cx="1056" cy="993"/>
            </a:xfrm>
          </p:grpSpPr>
          <p:sp>
            <p:nvSpPr>
              <p:cNvPr id="40" name="Freeform 69"/>
              <p:cNvSpPr>
                <a:spLocks/>
              </p:cNvSpPr>
              <p:nvPr/>
            </p:nvSpPr>
            <p:spPr bwMode="ltGray">
              <a:xfrm>
                <a:off x="5544" y="3891"/>
                <a:ext cx="148" cy="230"/>
              </a:xfrm>
              <a:custGeom>
                <a:avLst/>
                <a:gdLst>
                  <a:gd name="T0" fmla="*/ 0 w 148"/>
                  <a:gd name="T1" fmla="*/ 229 h 230"/>
                  <a:gd name="T2" fmla="*/ 21 w 148"/>
                  <a:gd name="T3" fmla="*/ 177 h 230"/>
                  <a:gd name="T4" fmla="*/ 40 w 148"/>
                  <a:gd name="T5" fmla="*/ 121 h 230"/>
                  <a:gd name="T6" fmla="*/ 49 w 148"/>
                  <a:gd name="T7" fmla="*/ 96 h 230"/>
                  <a:gd name="T8" fmla="*/ 62 w 148"/>
                  <a:gd name="T9" fmla="*/ 68 h 230"/>
                  <a:gd name="T10" fmla="*/ 80 w 148"/>
                  <a:gd name="T11" fmla="*/ 37 h 230"/>
                  <a:gd name="T12" fmla="*/ 94 w 148"/>
                  <a:gd name="T13" fmla="*/ 18 h 230"/>
                  <a:gd name="T14" fmla="*/ 104 w 148"/>
                  <a:gd name="T15" fmla="*/ 9 h 230"/>
                  <a:gd name="T16" fmla="*/ 118 w 148"/>
                  <a:gd name="T17" fmla="*/ 2 h 230"/>
                  <a:gd name="T18" fmla="*/ 132 w 148"/>
                  <a:gd name="T19" fmla="*/ 0 h 230"/>
                  <a:gd name="T20" fmla="*/ 139 w 148"/>
                  <a:gd name="T21" fmla="*/ 6 h 230"/>
                  <a:gd name="T22" fmla="*/ 147 w 148"/>
                  <a:gd name="T23" fmla="*/ 21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0">
                    <a:moveTo>
                      <a:pt x="0" y="229"/>
                    </a:moveTo>
                    <a:lnTo>
                      <a:pt x="21" y="177"/>
                    </a:lnTo>
                    <a:lnTo>
                      <a:pt x="40" y="121"/>
                    </a:lnTo>
                    <a:lnTo>
                      <a:pt x="49" y="96"/>
                    </a:lnTo>
                    <a:lnTo>
                      <a:pt x="62" y="68"/>
                    </a:lnTo>
                    <a:lnTo>
                      <a:pt x="80" y="37"/>
                    </a:lnTo>
                    <a:lnTo>
                      <a:pt x="94" y="18"/>
                    </a:lnTo>
                    <a:lnTo>
                      <a:pt x="104" y="9"/>
                    </a:lnTo>
                    <a:lnTo>
                      <a:pt x="118" y="2"/>
                    </a:lnTo>
                    <a:lnTo>
                      <a:pt x="132" y="0"/>
                    </a:lnTo>
                    <a:lnTo>
                      <a:pt x="139" y="6"/>
                    </a:lnTo>
                    <a:lnTo>
                      <a:pt x="147" y="21"/>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Freeform 70"/>
              <p:cNvSpPr>
                <a:spLocks/>
              </p:cNvSpPr>
              <p:nvPr/>
            </p:nvSpPr>
            <p:spPr bwMode="ltGray">
              <a:xfrm>
                <a:off x="5072" y="3830"/>
                <a:ext cx="117" cy="390"/>
              </a:xfrm>
              <a:custGeom>
                <a:avLst/>
                <a:gdLst>
                  <a:gd name="T0" fmla="*/ 116 w 117"/>
                  <a:gd name="T1" fmla="*/ 389 h 390"/>
                  <a:gd name="T2" fmla="*/ 93 w 117"/>
                  <a:gd name="T3" fmla="*/ 156 h 390"/>
                  <a:gd name="T4" fmla="*/ 75 w 117"/>
                  <a:gd name="T5" fmla="*/ 40 h 390"/>
                  <a:gd name="T6" fmla="*/ 69 w 117"/>
                  <a:gd name="T7" fmla="*/ 16 h 390"/>
                  <a:gd name="T8" fmla="*/ 60 w 117"/>
                  <a:gd name="T9" fmla="*/ 4 h 390"/>
                  <a:gd name="T10" fmla="*/ 43 w 117"/>
                  <a:gd name="T11" fmla="*/ 0 h 390"/>
                  <a:gd name="T12" fmla="*/ 28 w 117"/>
                  <a:gd name="T13" fmla="*/ 4 h 390"/>
                  <a:gd name="T14" fmla="*/ 13 w 117"/>
                  <a:gd name="T15" fmla="*/ 17 h 390"/>
                  <a:gd name="T16" fmla="*/ 0 w 117"/>
                  <a:gd name="T17" fmla="*/ 3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390">
                    <a:moveTo>
                      <a:pt x="116" y="389"/>
                    </a:moveTo>
                    <a:lnTo>
                      <a:pt x="93" y="156"/>
                    </a:lnTo>
                    <a:lnTo>
                      <a:pt x="75" y="40"/>
                    </a:lnTo>
                    <a:lnTo>
                      <a:pt x="69" y="16"/>
                    </a:lnTo>
                    <a:lnTo>
                      <a:pt x="60" y="4"/>
                    </a:lnTo>
                    <a:lnTo>
                      <a:pt x="43" y="0"/>
                    </a:lnTo>
                    <a:lnTo>
                      <a:pt x="28" y="4"/>
                    </a:lnTo>
                    <a:lnTo>
                      <a:pt x="13" y="17"/>
                    </a:lnTo>
                    <a:lnTo>
                      <a:pt x="0" y="3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Freeform 71"/>
              <p:cNvSpPr>
                <a:spLocks/>
              </p:cNvSpPr>
              <p:nvPr/>
            </p:nvSpPr>
            <p:spPr bwMode="ltGray">
              <a:xfrm>
                <a:off x="5086" y="3328"/>
                <a:ext cx="158" cy="988"/>
              </a:xfrm>
              <a:custGeom>
                <a:avLst/>
                <a:gdLst>
                  <a:gd name="T0" fmla="*/ 156 w 158"/>
                  <a:gd name="T1" fmla="*/ 987 h 988"/>
                  <a:gd name="T2" fmla="*/ 157 w 158"/>
                  <a:gd name="T3" fmla="*/ 844 h 988"/>
                  <a:gd name="T4" fmla="*/ 157 w 158"/>
                  <a:gd name="T5" fmla="*/ 778 h 988"/>
                  <a:gd name="T6" fmla="*/ 153 w 158"/>
                  <a:gd name="T7" fmla="*/ 732 h 988"/>
                  <a:gd name="T8" fmla="*/ 151 w 158"/>
                  <a:gd name="T9" fmla="*/ 676 h 988"/>
                  <a:gd name="T10" fmla="*/ 152 w 158"/>
                  <a:gd name="T11" fmla="*/ 618 h 988"/>
                  <a:gd name="T12" fmla="*/ 150 w 158"/>
                  <a:gd name="T13" fmla="*/ 569 h 988"/>
                  <a:gd name="T14" fmla="*/ 146 w 158"/>
                  <a:gd name="T15" fmla="*/ 526 h 988"/>
                  <a:gd name="T16" fmla="*/ 141 w 158"/>
                  <a:gd name="T17" fmla="*/ 448 h 988"/>
                  <a:gd name="T18" fmla="*/ 133 w 158"/>
                  <a:gd name="T19" fmla="*/ 363 h 988"/>
                  <a:gd name="T20" fmla="*/ 123 w 158"/>
                  <a:gd name="T21" fmla="*/ 277 h 988"/>
                  <a:gd name="T22" fmla="*/ 115 w 158"/>
                  <a:gd name="T23" fmla="*/ 185 h 988"/>
                  <a:gd name="T24" fmla="*/ 109 w 158"/>
                  <a:gd name="T25" fmla="*/ 131 h 988"/>
                  <a:gd name="T26" fmla="*/ 103 w 158"/>
                  <a:gd name="T27" fmla="*/ 109 h 988"/>
                  <a:gd name="T28" fmla="*/ 88 w 158"/>
                  <a:gd name="T29" fmla="*/ 72 h 988"/>
                  <a:gd name="T30" fmla="*/ 76 w 158"/>
                  <a:gd name="T31" fmla="*/ 45 h 988"/>
                  <a:gd name="T32" fmla="*/ 60 w 158"/>
                  <a:gd name="T33" fmla="*/ 23 h 988"/>
                  <a:gd name="T34" fmla="*/ 44 w 158"/>
                  <a:gd name="T35" fmla="*/ 5 h 988"/>
                  <a:gd name="T36" fmla="*/ 33 w 158"/>
                  <a:gd name="T37" fmla="*/ 0 h 988"/>
                  <a:gd name="T38" fmla="*/ 18 w 158"/>
                  <a:gd name="T39" fmla="*/ 0 h 988"/>
                  <a:gd name="T40" fmla="*/ 6 w 158"/>
                  <a:gd name="T41" fmla="*/ 5 h 988"/>
                  <a:gd name="T42" fmla="*/ 0 w 158"/>
                  <a:gd name="T43" fmla="*/ 1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8" h="988">
                    <a:moveTo>
                      <a:pt x="156" y="987"/>
                    </a:moveTo>
                    <a:lnTo>
                      <a:pt x="157" y="844"/>
                    </a:lnTo>
                    <a:lnTo>
                      <a:pt x="157" y="778"/>
                    </a:lnTo>
                    <a:lnTo>
                      <a:pt x="153" y="732"/>
                    </a:lnTo>
                    <a:lnTo>
                      <a:pt x="151" y="676"/>
                    </a:lnTo>
                    <a:lnTo>
                      <a:pt x="152" y="618"/>
                    </a:lnTo>
                    <a:lnTo>
                      <a:pt x="150" y="569"/>
                    </a:lnTo>
                    <a:lnTo>
                      <a:pt x="146" y="526"/>
                    </a:lnTo>
                    <a:lnTo>
                      <a:pt x="141" y="448"/>
                    </a:lnTo>
                    <a:lnTo>
                      <a:pt x="133" y="363"/>
                    </a:lnTo>
                    <a:lnTo>
                      <a:pt x="123" y="277"/>
                    </a:lnTo>
                    <a:lnTo>
                      <a:pt x="115" y="185"/>
                    </a:lnTo>
                    <a:lnTo>
                      <a:pt x="109" y="131"/>
                    </a:lnTo>
                    <a:lnTo>
                      <a:pt x="103" y="109"/>
                    </a:lnTo>
                    <a:lnTo>
                      <a:pt x="88" y="72"/>
                    </a:lnTo>
                    <a:lnTo>
                      <a:pt x="76" y="45"/>
                    </a:lnTo>
                    <a:lnTo>
                      <a:pt x="60" y="23"/>
                    </a:lnTo>
                    <a:lnTo>
                      <a:pt x="44" y="5"/>
                    </a:lnTo>
                    <a:lnTo>
                      <a:pt x="33" y="0"/>
                    </a:lnTo>
                    <a:lnTo>
                      <a:pt x="18" y="0"/>
                    </a:lnTo>
                    <a:lnTo>
                      <a:pt x="6" y="5"/>
                    </a:lnTo>
                    <a:lnTo>
                      <a:pt x="0" y="1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Freeform 72"/>
              <p:cNvSpPr>
                <a:spLocks/>
              </p:cNvSpPr>
              <p:nvPr/>
            </p:nvSpPr>
            <p:spPr bwMode="ltGray">
              <a:xfrm>
                <a:off x="5072" y="3692"/>
                <a:ext cx="163" cy="317"/>
              </a:xfrm>
              <a:custGeom>
                <a:avLst/>
                <a:gdLst>
                  <a:gd name="T0" fmla="*/ 162 w 163"/>
                  <a:gd name="T1" fmla="*/ 316 h 317"/>
                  <a:gd name="T2" fmla="*/ 138 w 163"/>
                  <a:gd name="T3" fmla="*/ 245 h 317"/>
                  <a:gd name="T4" fmla="*/ 117 w 163"/>
                  <a:gd name="T5" fmla="*/ 167 h 317"/>
                  <a:gd name="T6" fmla="*/ 106 w 163"/>
                  <a:gd name="T7" fmla="*/ 133 h 317"/>
                  <a:gd name="T8" fmla="*/ 92 w 163"/>
                  <a:gd name="T9" fmla="*/ 94 h 317"/>
                  <a:gd name="T10" fmla="*/ 72 w 163"/>
                  <a:gd name="T11" fmla="*/ 52 h 317"/>
                  <a:gd name="T12" fmla="*/ 57 w 163"/>
                  <a:gd name="T13" fmla="*/ 26 h 317"/>
                  <a:gd name="T14" fmla="*/ 46 w 163"/>
                  <a:gd name="T15" fmla="*/ 14 h 317"/>
                  <a:gd name="T16" fmla="*/ 32 w 163"/>
                  <a:gd name="T17" fmla="*/ 4 h 317"/>
                  <a:gd name="T18" fmla="*/ 15 w 163"/>
                  <a:gd name="T19" fmla="*/ 0 h 317"/>
                  <a:gd name="T20" fmla="*/ 8 w 163"/>
                  <a:gd name="T21" fmla="*/ 9 h 317"/>
                  <a:gd name="T22" fmla="*/ 0 w 163"/>
                  <a:gd name="T23" fmla="*/ 28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317">
                    <a:moveTo>
                      <a:pt x="162" y="316"/>
                    </a:moveTo>
                    <a:lnTo>
                      <a:pt x="138" y="245"/>
                    </a:lnTo>
                    <a:lnTo>
                      <a:pt x="117" y="167"/>
                    </a:lnTo>
                    <a:lnTo>
                      <a:pt x="106" y="133"/>
                    </a:lnTo>
                    <a:lnTo>
                      <a:pt x="92" y="94"/>
                    </a:lnTo>
                    <a:lnTo>
                      <a:pt x="72" y="52"/>
                    </a:lnTo>
                    <a:lnTo>
                      <a:pt x="57" y="26"/>
                    </a:lnTo>
                    <a:lnTo>
                      <a:pt x="46" y="14"/>
                    </a:lnTo>
                    <a:lnTo>
                      <a:pt x="32" y="4"/>
                    </a:lnTo>
                    <a:lnTo>
                      <a:pt x="15" y="0"/>
                    </a:lnTo>
                    <a:lnTo>
                      <a:pt x="8" y="9"/>
                    </a:lnTo>
                    <a:lnTo>
                      <a:pt x="0" y="28"/>
                    </a:lnTo>
                  </a:path>
                </a:pathLst>
              </a:custGeom>
              <a:solidFill>
                <a:srgbClr val="CEDA9D"/>
              </a:solidFill>
              <a:ln w="127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Freeform 73"/>
              <p:cNvSpPr>
                <a:spLocks/>
              </p:cNvSpPr>
              <p:nvPr/>
            </p:nvSpPr>
            <p:spPr bwMode="ltGray">
              <a:xfrm>
                <a:off x="5357" y="3974"/>
                <a:ext cx="157" cy="347"/>
              </a:xfrm>
              <a:custGeom>
                <a:avLst/>
                <a:gdLst>
                  <a:gd name="T0" fmla="*/ 156 w 157"/>
                  <a:gd name="T1" fmla="*/ 346 h 347"/>
                  <a:gd name="T2" fmla="*/ 133 w 157"/>
                  <a:gd name="T3" fmla="*/ 313 h 347"/>
                  <a:gd name="T4" fmla="*/ 123 w 157"/>
                  <a:gd name="T5" fmla="*/ 292 h 347"/>
                  <a:gd name="T6" fmla="*/ 117 w 157"/>
                  <a:gd name="T7" fmla="*/ 275 h 347"/>
                  <a:gd name="T8" fmla="*/ 82 w 157"/>
                  <a:gd name="T9" fmla="*/ 116 h 347"/>
                  <a:gd name="T10" fmla="*/ 64 w 157"/>
                  <a:gd name="T11" fmla="*/ 65 h 347"/>
                  <a:gd name="T12" fmla="*/ 50 w 157"/>
                  <a:gd name="T13" fmla="*/ 32 h 347"/>
                  <a:gd name="T14" fmla="*/ 39 w 157"/>
                  <a:gd name="T15" fmla="*/ 17 h 347"/>
                  <a:gd name="T16" fmla="*/ 27 w 157"/>
                  <a:gd name="T17" fmla="*/ 4 h 347"/>
                  <a:gd name="T18" fmla="*/ 13 w 157"/>
                  <a:gd name="T19" fmla="*/ 0 h 347"/>
                  <a:gd name="T20" fmla="*/ 4 w 157"/>
                  <a:gd name="T21" fmla="*/ 3 h 347"/>
                  <a:gd name="T22" fmla="*/ 0 w 157"/>
                  <a:gd name="T23" fmla="*/ 2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347">
                    <a:moveTo>
                      <a:pt x="156" y="346"/>
                    </a:moveTo>
                    <a:lnTo>
                      <a:pt x="133" y="313"/>
                    </a:lnTo>
                    <a:lnTo>
                      <a:pt x="123" y="292"/>
                    </a:lnTo>
                    <a:lnTo>
                      <a:pt x="117" y="275"/>
                    </a:lnTo>
                    <a:lnTo>
                      <a:pt x="82" y="116"/>
                    </a:lnTo>
                    <a:lnTo>
                      <a:pt x="64" y="65"/>
                    </a:lnTo>
                    <a:lnTo>
                      <a:pt x="50" y="32"/>
                    </a:lnTo>
                    <a:lnTo>
                      <a:pt x="39" y="17"/>
                    </a:lnTo>
                    <a:lnTo>
                      <a:pt x="27" y="4"/>
                    </a:lnTo>
                    <a:lnTo>
                      <a:pt x="13" y="0"/>
                    </a:lnTo>
                    <a:lnTo>
                      <a:pt x="4" y="3"/>
                    </a:lnTo>
                    <a:lnTo>
                      <a:pt x="0" y="23"/>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74"/>
              <p:cNvSpPr>
                <a:spLocks/>
              </p:cNvSpPr>
              <p:nvPr/>
            </p:nvSpPr>
            <p:spPr bwMode="ltGray">
              <a:xfrm>
                <a:off x="4948" y="3692"/>
                <a:ext cx="340" cy="526"/>
              </a:xfrm>
              <a:custGeom>
                <a:avLst/>
                <a:gdLst>
                  <a:gd name="T0" fmla="*/ 339 w 340"/>
                  <a:gd name="T1" fmla="*/ 525 h 526"/>
                  <a:gd name="T2" fmla="*/ 329 w 340"/>
                  <a:gd name="T3" fmla="*/ 483 h 526"/>
                  <a:gd name="T4" fmla="*/ 222 w 340"/>
                  <a:gd name="T5" fmla="*/ 198 h 526"/>
                  <a:gd name="T6" fmla="*/ 175 w 340"/>
                  <a:gd name="T7" fmla="*/ 110 h 526"/>
                  <a:gd name="T8" fmla="*/ 161 w 340"/>
                  <a:gd name="T9" fmla="*/ 80 h 526"/>
                  <a:gd name="T10" fmla="*/ 143 w 340"/>
                  <a:gd name="T11" fmla="*/ 47 h 526"/>
                  <a:gd name="T12" fmla="*/ 121 w 340"/>
                  <a:gd name="T13" fmla="*/ 23 h 526"/>
                  <a:gd name="T14" fmla="*/ 102 w 340"/>
                  <a:gd name="T15" fmla="*/ 9 h 526"/>
                  <a:gd name="T16" fmla="*/ 77 w 340"/>
                  <a:gd name="T17" fmla="*/ 0 h 526"/>
                  <a:gd name="T18" fmla="*/ 53 w 340"/>
                  <a:gd name="T19" fmla="*/ 0 h 526"/>
                  <a:gd name="T20" fmla="*/ 35 w 340"/>
                  <a:gd name="T21" fmla="*/ 9 h 526"/>
                  <a:gd name="T22" fmla="*/ 0 w 340"/>
                  <a:gd name="T23" fmla="*/ 58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526">
                    <a:moveTo>
                      <a:pt x="339" y="525"/>
                    </a:moveTo>
                    <a:lnTo>
                      <a:pt x="329" y="483"/>
                    </a:lnTo>
                    <a:lnTo>
                      <a:pt x="222" y="198"/>
                    </a:lnTo>
                    <a:lnTo>
                      <a:pt x="175" y="110"/>
                    </a:lnTo>
                    <a:lnTo>
                      <a:pt x="161" y="80"/>
                    </a:lnTo>
                    <a:lnTo>
                      <a:pt x="143" y="47"/>
                    </a:lnTo>
                    <a:lnTo>
                      <a:pt x="121" y="23"/>
                    </a:lnTo>
                    <a:lnTo>
                      <a:pt x="102" y="9"/>
                    </a:lnTo>
                    <a:lnTo>
                      <a:pt x="77" y="0"/>
                    </a:lnTo>
                    <a:lnTo>
                      <a:pt x="53" y="0"/>
                    </a:lnTo>
                    <a:lnTo>
                      <a:pt x="35" y="9"/>
                    </a:lnTo>
                    <a:lnTo>
                      <a:pt x="0"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75"/>
              <p:cNvSpPr>
                <a:spLocks/>
              </p:cNvSpPr>
              <p:nvPr/>
            </p:nvSpPr>
            <p:spPr bwMode="ltGray">
              <a:xfrm>
                <a:off x="5183" y="3343"/>
                <a:ext cx="338" cy="870"/>
              </a:xfrm>
              <a:custGeom>
                <a:avLst/>
                <a:gdLst>
                  <a:gd name="T0" fmla="*/ 0 w 338"/>
                  <a:gd name="T1" fmla="*/ 869 h 870"/>
                  <a:gd name="T2" fmla="*/ 89 w 338"/>
                  <a:gd name="T3" fmla="*/ 622 h 870"/>
                  <a:gd name="T4" fmla="*/ 137 w 338"/>
                  <a:gd name="T5" fmla="*/ 499 h 870"/>
                  <a:gd name="T6" fmla="*/ 179 w 338"/>
                  <a:gd name="T7" fmla="*/ 381 h 870"/>
                  <a:gd name="T8" fmla="*/ 205 w 338"/>
                  <a:gd name="T9" fmla="*/ 299 h 870"/>
                  <a:gd name="T10" fmla="*/ 217 w 338"/>
                  <a:gd name="T11" fmla="*/ 256 h 870"/>
                  <a:gd name="T12" fmla="*/ 225 w 338"/>
                  <a:gd name="T13" fmla="*/ 209 h 870"/>
                  <a:gd name="T14" fmla="*/ 235 w 338"/>
                  <a:gd name="T15" fmla="*/ 166 h 870"/>
                  <a:gd name="T16" fmla="*/ 251 w 338"/>
                  <a:gd name="T17" fmla="*/ 114 h 870"/>
                  <a:gd name="T18" fmla="*/ 269 w 338"/>
                  <a:gd name="T19" fmla="*/ 68 h 870"/>
                  <a:gd name="T20" fmla="*/ 292 w 338"/>
                  <a:gd name="T21" fmla="*/ 27 h 870"/>
                  <a:gd name="T22" fmla="*/ 309 w 338"/>
                  <a:gd name="T23" fmla="*/ 2 h 870"/>
                  <a:gd name="T24" fmla="*/ 320 w 338"/>
                  <a:gd name="T25" fmla="*/ 0 h 870"/>
                  <a:gd name="T26" fmla="*/ 331 w 338"/>
                  <a:gd name="T27" fmla="*/ 12 h 870"/>
                  <a:gd name="T28" fmla="*/ 337 w 338"/>
                  <a:gd name="T29" fmla="*/ 58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8" h="870">
                    <a:moveTo>
                      <a:pt x="0" y="869"/>
                    </a:moveTo>
                    <a:lnTo>
                      <a:pt x="89" y="622"/>
                    </a:lnTo>
                    <a:lnTo>
                      <a:pt x="137" y="499"/>
                    </a:lnTo>
                    <a:lnTo>
                      <a:pt x="179" y="381"/>
                    </a:lnTo>
                    <a:lnTo>
                      <a:pt x="205" y="299"/>
                    </a:lnTo>
                    <a:lnTo>
                      <a:pt x="217" y="256"/>
                    </a:lnTo>
                    <a:lnTo>
                      <a:pt x="225" y="209"/>
                    </a:lnTo>
                    <a:lnTo>
                      <a:pt x="235" y="166"/>
                    </a:lnTo>
                    <a:lnTo>
                      <a:pt x="251" y="114"/>
                    </a:lnTo>
                    <a:lnTo>
                      <a:pt x="269" y="68"/>
                    </a:lnTo>
                    <a:lnTo>
                      <a:pt x="292" y="27"/>
                    </a:lnTo>
                    <a:lnTo>
                      <a:pt x="309" y="2"/>
                    </a:lnTo>
                    <a:lnTo>
                      <a:pt x="320" y="0"/>
                    </a:lnTo>
                    <a:lnTo>
                      <a:pt x="331" y="12"/>
                    </a:lnTo>
                    <a:lnTo>
                      <a:pt x="337" y="58"/>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6"/>
              <p:cNvSpPr>
                <a:spLocks/>
              </p:cNvSpPr>
              <p:nvPr/>
            </p:nvSpPr>
            <p:spPr bwMode="ltGray">
              <a:xfrm>
                <a:off x="5266" y="3703"/>
                <a:ext cx="248" cy="299"/>
              </a:xfrm>
              <a:custGeom>
                <a:avLst/>
                <a:gdLst>
                  <a:gd name="T0" fmla="*/ 0 w 248"/>
                  <a:gd name="T1" fmla="*/ 298 h 299"/>
                  <a:gd name="T2" fmla="*/ 46 w 248"/>
                  <a:gd name="T3" fmla="*/ 233 h 299"/>
                  <a:gd name="T4" fmla="*/ 75 w 248"/>
                  <a:gd name="T5" fmla="*/ 159 h 299"/>
                  <a:gd name="T6" fmla="*/ 90 w 248"/>
                  <a:gd name="T7" fmla="*/ 126 h 299"/>
                  <a:gd name="T8" fmla="*/ 111 w 248"/>
                  <a:gd name="T9" fmla="*/ 87 h 299"/>
                  <a:gd name="T10" fmla="*/ 140 w 248"/>
                  <a:gd name="T11" fmla="*/ 47 h 299"/>
                  <a:gd name="T12" fmla="*/ 161 w 248"/>
                  <a:gd name="T13" fmla="*/ 23 h 299"/>
                  <a:gd name="T14" fmla="*/ 176 w 248"/>
                  <a:gd name="T15" fmla="*/ 11 h 299"/>
                  <a:gd name="T16" fmla="*/ 199 w 248"/>
                  <a:gd name="T17" fmla="*/ 1 h 299"/>
                  <a:gd name="T18" fmla="*/ 223 w 248"/>
                  <a:gd name="T19" fmla="*/ 0 h 299"/>
                  <a:gd name="T20" fmla="*/ 233 w 248"/>
                  <a:gd name="T21" fmla="*/ 14 h 299"/>
                  <a:gd name="T22" fmla="*/ 247 w 248"/>
                  <a:gd name="T2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99">
                    <a:moveTo>
                      <a:pt x="0" y="298"/>
                    </a:moveTo>
                    <a:lnTo>
                      <a:pt x="46" y="233"/>
                    </a:lnTo>
                    <a:lnTo>
                      <a:pt x="75" y="159"/>
                    </a:lnTo>
                    <a:lnTo>
                      <a:pt x="90" y="126"/>
                    </a:lnTo>
                    <a:lnTo>
                      <a:pt x="111" y="87"/>
                    </a:lnTo>
                    <a:lnTo>
                      <a:pt x="140" y="47"/>
                    </a:lnTo>
                    <a:lnTo>
                      <a:pt x="161" y="23"/>
                    </a:lnTo>
                    <a:lnTo>
                      <a:pt x="176" y="11"/>
                    </a:lnTo>
                    <a:lnTo>
                      <a:pt x="199" y="1"/>
                    </a:lnTo>
                    <a:lnTo>
                      <a:pt x="223" y="0"/>
                    </a:lnTo>
                    <a:lnTo>
                      <a:pt x="233" y="14"/>
                    </a:lnTo>
                    <a:lnTo>
                      <a:pt x="247" y="3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77"/>
              <p:cNvSpPr>
                <a:spLocks/>
              </p:cNvSpPr>
              <p:nvPr/>
            </p:nvSpPr>
            <p:spPr bwMode="ltGray">
              <a:xfrm>
                <a:off x="5164" y="3809"/>
                <a:ext cx="119" cy="146"/>
              </a:xfrm>
              <a:custGeom>
                <a:avLst/>
                <a:gdLst>
                  <a:gd name="T0" fmla="*/ 0 w 119"/>
                  <a:gd name="T1" fmla="*/ 0 h 146"/>
                  <a:gd name="T2" fmla="*/ 19 w 119"/>
                  <a:gd name="T3" fmla="*/ 9 h 146"/>
                  <a:gd name="T4" fmla="*/ 44 w 119"/>
                  <a:gd name="T5" fmla="*/ 19 h 146"/>
                  <a:gd name="T6" fmla="*/ 65 w 119"/>
                  <a:gd name="T7" fmla="*/ 40 h 146"/>
                  <a:gd name="T8" fmla="*/ 85 w 119"/>
                  <a:gd name="T9" fmla="*/ 57 h 146"/>
                  <a:gd name="T10" fmla="*/ 101 w 119"/>
                  <a:gd name="T11" fmla="*/ 75 h 146"/>
                  <a:gd name="T12" fmla="*/ 109 w 119"/>
                  <a:gd name="T13" fmla="*/ 91 h 146"/>
                  <a:gd name="T14" fmla="*/ 115 w 119"/>
                  <a:gd name="T15" fmla="*/ 105 h 146"/>
                  <a:gd name="T16" fmla="*/ 118 w 119"/>
                  <a:gd name="T17" fmla="*/ 125 h 146"/>
                  <a:gd name="T18" fmla="*/ 118 w 119"/>
                  <a:gd name="T19" fmla="*/ 14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46">
                    <a:moveTo>
                      <a:pt x="0" y="0"/>
                    </a:moveTo>
                    <a:lnTo>
                      <a:pt x="19" y="9"/>
                    </a:lnTo>
                    <a:lnTo>
                      <a:pt x="44" y="19"/>
                    </a:lnTo>
                    <a:lnTo>
                      <a:pt x="65" y="40"/>
                    </a:lnTo>
                    <a:lnTo>
                      <a:pt x="85" y="57"/>
                    </a:lnTo>
                    <a:lnTo>
                      <a:pt x="101" y="75"/>
                    </a:lnTo>
                    <a:lnTo>
                      <a:pt x="109" y="91"/>
                    </a:lnTo>
                    <a:lnTo>
                      <a:pt x="115" y="105"/>
                    </a:lnTo>
                    <a:lnTo>
                      <a:pt x="118" y="125"/>
                    </a:lnTo>
                    <a:lnTo>
                      <a:pt x="118" y="145"/>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78"/>
              <p:cNvSpPr>
                <a:spLocks/>
              </p:cNvSpPr>
              <p:nvPr/>
            </p:nvSpPr>
            <p:spPr bwMode="ltGray">
              <a:xfrm>
                <a:off x="5545" y="3616"/>
                <a:ext cx="100" cy="574"/>
              </a:xfrm>
              <a:custGeom>
                <a:avLst/>
                <a:gdLst>
                  <a:gd name="T0" fmla="*/ 0 w 100"/>
                  <a:gd name="T1" fmla="*/ 573 h 574"/>
                  <a:gd name="T2" fmla="*/ 0 w 100"/>
                  <a:gd name="T3" fmla="*/ 519 h 574"/>
                  <a:gd name="T4" fmla="*/ 0 w 100"/>
                  <a:gd name="T5" fmla="*/ 479 h 574"/>
                  <a:gd name="T6" fmla="*/ 2 w 100"/>
                  <a:gd name="T7" fmla="*/ 450 h 574"/>
                  <a:gd name="T8" fmla="*/ 3 w 100"/>
                  <a:gd name="T9" fmla="*/ 416 h 574"/>
                  <a:gd name="T10" fmla="*/ 3 w 100"/>
                  <a:gd name="T11" fmla="*/ 380 h 574"/>
                  <a:gd name="T12" fmla="*/ 4 w 100"/>
                  <a:gd name="T13" fmla="*/ 351 h 574"/>
                  <a:gd name="T14" fmla="*/ 6 w 100"/>
                  <a:gd name="T15" fmla="*/ 323 h 574"/>
                  <a:gd name="T16" fmla="*/ 9 w 100"/>
                  <a:gd name="T17" fmla="*/ 276 h 574"/>
                  <a:gd name="T18" fmla="*/ 14 w 100"/>
                  <a:gd name="T19" fmla="*/ 223 h 574"/>
                  <a:gd name="T20" fmla="*/ 21 w 100"/>
                  <a:gd name="T21" fmla="*/ 170 h 574"/>
                  <a:gd name="T22" fmla="*/ 26 w 100"/>
                  <a:gd name="T23" fmla="*/ 114 h 574"/>
                  <a:gd name="T24" fmla="*/ 30 w 100"/>
                  <a:gd name="T25" fmla="*/ 80 h 574"/>
                  <a:gd name="T26" fmla="*/ 33 w 100"/>
                  <a:gd name="T27" fmla="*/ 67 h 574"/>
                  <a:gd name="T28" fmla="*/ 42 w 100"/>
                  <a:gd name="T29" fmla="*/ 44 h 574"/>
                  <a:gd name="T30" fmla="*/ 51 w 100"/>
                  <a:gd name="T31" fmla="*/ 28 h 574"/>
                  <a:gd name="T32" fmla="*/ 61 w 100"/>
                  <a:gd name="T33" fmla="*/ 14 h 574"/>
                  <a:gd name="T34" fmla="*/ 71 w 100"/>
                  <a:gd name="T35" fmla="*/ 3 h 574"/>
                  <a:gd name="T36" fmla="*/ 77 w 100"/>
                  <a:gd name="T37" fmla="*/ 0 h 574"/>
                  <a:gd name="T38" fmla="*/ 87 w 100"/>
                  <a:gd name="T39" fmla="*/ 0 h 574"/>
                  <a:gd name="T40" fmla="*/ 95 w 100"/>
                  <a:gd name="T41" fmla="*/ 4 h 574"/>
                  <a:gd name="T42" fmla="*/ 99 w 100"/>
                  <a:gd name="T43" fmla="*/ 9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574">
                    <a:moveTo>
                      <a:pt x="0" y="573"/>
                    </a:moveTo>
                    <a:lnTo>
                      <a:pt x="0" y="519"/>
                    </a:lnTo>
                    <a:lnTo>
                      <a:pt x="0" y="479"/>
                    </a:lnTo>
                    <a:lnTo>
                      <a:pt x="2" y="450"/>
                    </a:lnTo>
                    <a:lnTo>
                      <a:pt x="3" y="416"/>
                    </a:lnTo>
                    <a:lnTo>
                      <a:pt x="3" y="380"/>
                    </a:lnTo>
                    <a:lnTo>
                      <a:pt x="4" y="351"/>
                    </a:lnTo>
                    <a:lnTo>
                      <a:pt x="6" y="323"/>
                    </a:lnTo>
                    <a:lnTo>
                      <a:pt x="9" y="276"/>
                    </a:lnTo>
                    <a:lnTo>
                      <a:pt x="14" y="223"/>
                    </a:lnTo>
                    <a:lnTo>
                      <a:pt x="21" y="170"/>
                    </a:lnTo>
                    <a:lnTo>
                      <a:pt x="26" y="114"/>
                    </a:lnTo>
                    <a:lnTo>
                      <a:pt x="30" y="80"/>
                    </a:lnTo>
                    <a:lnTo>
                      <a:pt x="33" y="67"/>
                    </a:lnTo>
                    <a:lnTo>
                      <a:pt x="42" y="44"/>
                    </a:lnTo>
                    <a:lnTo>
                      <a:pt x="51" y="28"/>
                    </a:lnTo>
                    <a:lnTo>
                      <a:pt x="61" y="14"/>
                    </a:lnTo>
                    <a:lnTo>
                      <a:pt x="71" y="3"/>
                    </a:lnTo>
                    <a:lnTo>
                      <a:pt x="77" y="0"/>
                    </a:lnTo>
                    <a:lnTo>
                      <a:pt x="87" y="0"/>
                    </a:lnTo>
                    <a:lnTo>
                      <a:pt x="95" y="4"/>
                    </a:lnTo>
                    <a:lnTo>
                      <a:pt x="99"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79"/>
              <p:cNvSpPr>
                <a:spLocks/>
              </p:cNvSpPr>
              <p:nvPr/>
            </p:nvSpPr>
            <p:spPr bwMode="ltGray">
              <a:xfrm>
                <a:off x="5433" y="3986"/>
                <a:ext cx="124" cy="161"/>
              </a:xfrm>
              <a:custGeom>
                <a:avLst/>
                <a:gdLst>
                  <a:gd name="T0" fmla="*/ 123 w 124"/>
                  <a:gd name="T1" fmla="*/ 160 h 161"/>
                  <a:gd name="T2" fmla="*/ 104 w 124"/>
                  <a:gd name="T3" fmla="*/ 124 h 161"/>
                  <a:gd name="T4" fmla="*/ 89 w 124"/>
                  <a:gd name="T5" fmla="*/ 84 h 161"/>
                  <a:gd name="T6" fmla="*/ 81 w 124"/>
                  <a:gd name="T7" fmla="*/ 67 h 161"/>
                  <a:gd name="T8" fmla="*/ 70 w 124"/>
                  <a:gd name="T9" fmla="*/ 47 h 161"/>
                  <a:gd name="T10" fmla="*/ 55 w 124"/>
                  <a:gd name="T11" fmla="*/ 26 h 161"/>
                  <a:gd name="T12" fmla="*/ 44 w 124"/>
                  <a:gd name="T13" fmla="*/ 13 h 161"/>
                  <a:gd name="T14" fmla="*/ 35 w 124"/>
                  <a:gd name="T15" fmla="*/ 7 h 161"/>
                  <a:gd name="T16" fmla="*/ 24 w 124"/>
                  <a:gd name="T17" fmla="*/ 1 h 161"/>
                  <a:gd name="T18" fmla="*/ 11 w 124"/>
                  <a:gd name="T19" fmla="*/ 0 h 161"/>
                  <a:gd name="T20" fmla="*/ 5 w 124"/>
                  <a:gd name="T21" fmla="*/ 4 h 161"/>
                  <a:gd name="T22" fmla="*/ 0 w 124"/>
                  <a:gd name="T23" fmla="*/ 1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61">
                    <a:moveTo>
                      <a:pt x="123" y="160"/>
                    </a:moveTo>
                    <a:lnTo>
                      <a:pt x="104" y="124"/>
                    </a:lnTo>
                    <a:lnTo>
                      <a:pt x="89" y="84"/>
                    </a:lnTo>
                    <a:lnTo>
                      <a:pt x="81" y="67"/>
                    </a:lnTo>
                    <a:lnTo>
                      <a:pt x="70" y="47"/>
                    </a:lnTo>
                    <a:lnTo>
                      <a:pt x="55" y="26"/>
                    </a:lnTo>
                    <a:lnTo>
                      <a:pt x="44" y="13"/>
                    </a:lnTo>
                    <a:lnTo>
                      <a:pt x="35" y="7"/>
                    </a:lnTo>
                    <a:lnTo>
                      <a:pt x="24" y="1"/>
                    </a:lnTo>
                    <a:lnTo>
                      <a:pt x="11" y="0"/>
                    </a:lnTo>
                    <a:lnTo>
                      <a:pt x="5" y="4"/>
                    </a:lnTo>
                    <a:lnTo>
                      <a:pt x="0" y="14"/>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80"/>
              <p:cNvSpPr>
                <a:spLocks/>
              </p:cNvSpPr>
              <p:nvPr/>
            </p:nvSpPr>
            <p:spPr bwMode="ltGray">
              <a:xfrm>
                <a:off x="5472" y="3794"/>
                <a:ext cx="84" cy="400"/>
              </a:xfrm>
              <a:custGeom>
                <a:avLst/>
                <a:gdLst>
                  <a:gd name="T0" fmla="*/ 82 w 84"/>
                  <a:gd name="T1" fmla="*/ 399 h 400"/>
                  <a:gd name="T2" fmla="*/ 83 w 84"/>
                  <a:gd name="T3" fmla="*/ 361 h 400"/>
                  <a:gd name="T4" fmla="*/ 83 w 84"/>
                  <a:gd name="T5" fmla="*/ 333 h 400"/>
                  <a:gd name="T6" fmla="*/ 81 w 84"/>
                  <a:gd name="T7" fmla="*/ 314 h 400"/>
                  <a:gd name="T8" fmla="*/ 80 w 84"/>
                  <a:gd name="T9" fmla="*/ 289 h 400"/>
                  <a:gd name="T10" fmla="*/ 80 w 84"/>
                  <a:gd name="T11" fmla="*/ 264 h 400"/>
                  <a:gd name="T12" fmla="*/ 79 w 84"/>
                  <a:gd name="T13" fmla="*/ 244 h 400"/>
                  <a:gd name="T14" fmla="*/ 77 w 84"/>
                  <a:gd name="T15" fmla="*/ 225 h 400"/>
                  <a:gd name="T16" fmla="*/ 74 w 84"/>
                  <a:gd name="T17" fmla="*/ 191 h 400"/>
                  <a:gd name="T18" fmla="*/ 70 w 84"/>
                  <a:gd name="T19" fmla="*/ 155 h 400"/>
                  <a:gd name="T20" fmla="*/ 65 w 84"/>
                  <a:gd name="T21" fmla="*/ 119 h 400"/>
                  <a:gd name="T22" fmla="*/ 61 w 84"/>
                  <a:gd name="T23" fmla="*/ 79 h 400"/>
                  <a:gd name="T24" fmla="*/ 57 w 84"/>
                  <a:gd name="T25" fmla="*/ 55 h 400"/>
                  <a:gd name="T26" fmla="*/ 54 w 84"/>
                  <a:gd name="T27" fmla="*/ 46 h 400"/>
                  <a:gd name="T28" fmla="*/ 47 w 84"/>
                  <a:gd name="T29" fmla="*/ 31 h 400"/>
                  <a:gd name="T30" fmla="*/ 39 w 84"/>
                  <a:gd name="T31" fmla="*/ 19 h 400"/>
                  <a:gd name="T32" fmla="*/ 31 w 84"/>
                  <a:gd name="T33" fmla="*/ 10 h 400"/>
                  <a:gd name="T34" fmla="*/ 23 w 84"/>
                  <a:gd name="T35" fmla="*/ 2 h 400"/>
                  <a:gd name="T36" fmla="*/ 17 w 84"/>
                  <a:gd name="T37" fmla="*/ 0 h 400"/>
                  <a:gd name="T38" fmla="*/ 9 w 84"/>
                  <a:gd name="T39" fmla="*/ 0 h 400"/>
                  <a:gd name="T40" fmla="*/ 2 w 84"/>
                  <a:gd name="T41" fmla="*/ 3 h 400"/>
                  <a:gd name="T42" fmla="*/ 0 w 84"/>
                  <a:gd name="T43" fmla="*/ 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400">
                    <a:moveTo>
                      <a:pt x="82" y="399"/>
                    </a:moveTo>
                    <a:lnTo>
                      <a:pt x="83" y="361"/>
                    </a:lnTo>
                    <a:lnTo>
                      <a:pt x="83" y="333"/>
                    </a:lnTo>
                    <a:lnTo>
                      <a:pt x="81" y="314"/>
                    </a:lnTo>
                    <a:lnTo>
                      <a:pt x="80" y="289"/>
                    </a:lnTo>
                    <a:lnTo>
                      <a:pt x="80" y="264"/>
                    </a:lnTo>
                    <a:lnTo>
                      <a:pt x="79" y="244"/>
                    </a:lnTo>
                    <a:lnTo>
                      <a:pt x="77" y="225"/>
                    </a:lnTo>
                    <a:lnTo>
                      <a:pt x="74" y="191"/>
                    </a:lnTo>
                    <a:lnTo>
                      <a:pt x="70" y="155"/>
                    </a:lnTo>
                    <a:lnTo>
                      <a:pt x="65" y="119"/>
                    </a:lnTo>
                    <a:lnTo>
                      <a:pt x="61" y="79"/>
                    </a:lnTo>
                    <a:lnTo>
                      <a:pt x="57" y="55"/>
                    </a:lnTo>
                    <a:lnTo>
                      <a:pt x="54" y="46"/>
                    </a:lnTo>
                    <a:lnTo>
                      <a:pt x="47" y="31"/>
                    </a:lnTo>
                    <a:lnTo>
                      <a:pt x="39" y="19"/>
                    </a:lnTo>
                    <a:lnTo>
                      <a:pt x="31" y="10"/>
                    </a:lnTo>
                    <a:lnTo>
                      <a:pt x="23" y="2"/>
                    </a:lnTo>
                    <a:lnTo>
                      <a:pt x="17" y="0"/>
                    </a:lnTo>
                    <a:lnTo>
                      <a:pt x="9" y="0"/>
                    </a:lnTo>
                    <a:lnTo>
                      <a:pt x="2" y="3"/>
                    </a:lnTo>
                    <a:lnTo>
                      <a:pt x="0" y="6"/>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81"/>
              <p:cNvSpPr>
                <a:spLocks/>
              </p:cNvSpPr>
              <p:nvPr/>
            </p:nvSpPr>
            <p:spPr bwMode="ltGray">
              <a:xfrm>
                <a:off x="5547" y="4043"/>
                <a:ext cx="131" cy="151"/>
              </a:xfrm>
              <a:custGeom>
                <a:avLst/>
                <a:gdLst>
                  <a:gd name="T0" fmla="*/ 0 w 131"/>
                  <a:gd name="T1" fmla="*/ 150 h 151"/>
                  <a:gd name="T2" fmla="*/ 19 w 131"/>
                  <a:gd name="T3" fmla="*/ 135 h 151"/>
                  <a:gd name="T4" fmla="*/ 26 w 131"/>
                  <a:gd name="T5" fmla="*/ 126 h 151"/>
                  <a:gd name="T6" fmla="*/ 32 w 131"/>
                  <a:gd name="T7" fmla="*/ 119 h 151"/>
                  <a:gd name="T8" fmla="*/ 60 w 131"/>
                  <a:gd name="T9" fmla="*/ 50 h 151"/>
                  <a:gd name="T10" fmla="*/ 76 w 131"/>
                  <a:gd name="T11" fmla="*/ 28 h 151"/>
                  <a:gd name="T12" fmla="*/ 87 w 131"/>
                  <a:gd name="T13" fmla="*/ 14 h 151"/>
                  <a:gd name="T14" fmla="*/ 96 w 131"/>
                  <a:gd name="T15" fmla="*/ 7 h 151"/>
                  <a:gd name="T16" fmla="*/ 107 w 131"/>
                  <a:gd name="T17" fmla="*/ 2 h 151"/>
                  <a:gd name="T18" fmla="*/ 118 w 131"/>
                  <a:gd name="T19" fmla="*/ 0 h 151"/>
                  <a:gd name="T20" fmla="*/ 125 w 131"/>
                  <a:gd name="T21" fmla="*/ 1 h 151"/>
                  <a:gd name="T22" fmla="*/ 130 w 131"/>
                  <a:gd name="T23" fmla="*/ 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51">
                    <a:moveTo>
                      <a:pt x="0" y="150"/>
                    </a:moveTo>
                    <a:lnTo>
                      <a:pt x="19" y="135"/>
                    </a:lnTo>
                    <a:lnTo>
                      <a:pt x="26" y="126"/>
                    </a:lnTo>
                    <a:lnTo>
                      <a:pt x="32" y="119"/>
                    </a:lnTo>
                    <a:lnTo>
                      <a:pt x="60" y="50"/>
                    </a:lnTo>
                    <a:lnTo>
                      <a:pt x="76" y="28"/>
                    </a:lnTo>
                    <a:lnTo>
                      <a:pt x="87" y="14"/>
                    </a:lnTo>
                    <a:lnTo>
                      <a:pt x="96" y="7"/>
                    </a:lnTo>
                    <a:lnTo>
                      <a:pt x="107" y="2"/>
                    </a:lnTo>
                    <a:lnTo>
                      <a:pt x="118" y="0"/>
                    </a:lnTo>
                    <a:lnTo>
                      <a:pt x="125" y="1"/>
                    </a:lnTo>
                    <a:lnTo>
                      <a:pt x="130" y="9"/>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82"/>
              <p:cNvSpPr>
                <a:spLocks/>
              </p:cNvSpPr>
              <p:nvPr/>
            </p:nvSpPr>
            <p:spPr bwMode="ltGray">
              <a:xfrm>
                <a:off x="4636" y="3710"/>
                <a:ext cx="304" cy="525"/>
              </a:xfrm>
              <a:custGeom>
                <a:avLst/>
                <a:gdLst>
                  <a:gd name="T0" fmla="*/ 303 w 304"/>
                  <a:gd name="T1" fmla="*/ 524 h 525"/>
                  <a:gd name="T2" fmla="*/ 292 w 304"/>
                  <a:gd name="T3" fmla="*/ 462 h 525"/>
                  <a:gd name="T4" fmla="*/ 278 w 304"/>
                  <a:gd name="T5" fmla="*/ 396 h 525"/>
                  <a:gd name="T6" fmla="*/ 266 w 304"/>
                  <a:gd name="T7" fmla="*/ 344 h 525"/>
                  <a:gd name="T8" fmla="*/ 253 w 304"/>
                  <a:gd name="T9" fmla="*/ 297 h 525"/>
                  <a:gd name="T10" fmla="*/ 236 w 304"/>
                  <a:gd name="T11" fmla="*/ 257 h 525"/>
                  <a:gd name="T12" fmla="*/ 220 w 304"/>
                  <a:gd name="T13" fmla="*/ 213 h 525"/>
                  <a:gd name="T14" fmla="*/ 197 w 304"/>
                  <a:gd name="T15" fmla="*/ 176 h 525"/>
                  <a:gd name="T16" fmla="*/ 148 w 304"/>
                  <a:gd name="T17" fmla="*/ 102 h 525"/>
                  <a:gd name="T18" fmla="*/ 134 w 304"/>
                  <a:gd name="T19" fmla="*/ 80 h 525"/>
                  <a:gd name="T20" fmla="*/ 124 w 304"/>
                  <a:gd name="T21" fmla="*/ 70 h 525"/>
                  <a:gd name="T22" fmla="*/ 100 w 304"/>
                  <a:gd name="T23" fmla="*/ 42 h 525"/>
                  <a:gd name="T24" fmla="*/ 87 w 304"/>
                  <a:gd name="T25" fmla="*/ 28 h 525"/>
                  <a:gd name="T26" fmla="*/ 71 w 304"/>
                  <a:gd name="T27" fmla="*/ 18 h 525"/>
                  <a:gd name="T28" fmla="*/ 47 w 304"/>
                  <a:gd name="T29" fmla="*/ 6 h 525"/>
                  <a:gd name="T30" fmla="*/ 30 w 304"/>
                  <a:gd name="T31" fmla="*/ 0 h 525"/>
                  <a:gd name="T32" fmla="*/ 18 w 304"/>
                  <a:gd name="T33" fmla="*/ 0 h 525"/>
                  <a:gd name="T34" fmla="*/ 7 w 304"/>
                  <a:gd name="T35" fmla="*/ 3 h 525"/>
                  <a:gd name="T36" fmla="*/ 0 w 304"/>
                  <a:gd name="T37" fmla="*/ 1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4" h="525">
                    <a:moveTo>
                      <a:pt x="303" y="524"/>
                    </a:moveTo>
                    <a:lnTo>
                      <a:pt x="292" y="462"/>
                    </a:lnTo>
                    <a:lnTo>
                      <a:pt x="278" y="396"/>
                    </a:lnTo>
                    <a:lnTo>
                      <a:pt x="266" y="344"/>
                    </a:lnTo>
                    <a:lnTo>
                      <a:pt x="253" y="297"/>
                    </a:lnTo>
                    <a:lnTo>
                      <a:pt x="236" y="257"/>
                    </a:lnTo>
                    <a:lnTo>
                      <a:pt x="220" y="213"/>
                    </a:lnTo>
                    <a:lnTo>
                      <a:pt x="197" y="176"/>
                    </a:lnTo>
                    <a:lnTo>
                      <a:pt x="148" y="102"/>
                    </a:lnTo>
                    <a:lnTo>
                      <a:pt x="134" y="80"/>
                    </a:lnTo>
                    <a:lnTo>
                      <a:pt x="124" y="70"/>
                    </a:lnTo>
                    <a:lnTo>
                      <a:pt x="100" y="42"/>
                    </a:lnTo>
                    <a:lnTo>
                      <a:pt x="87" y="28"/>
                    </a:lnTo>
                    <a:lnTo>
                      <a:pt x="71" y="18"/>
                    </a:lnTo>
                    <a:lnTo>
                      <a:pt x="47" y="6"/>
                    </a:lnTo>
                    <a:lnTo>
                      <a:pt x="30" y="0"/>
                    </a:lnTo>
                    <a:lnTo>
                      <a:pt x="18" y="0"/>
                    </a:lnTo>
                    <a:lnTo>
                      <a:pt x="7" y="3"/>
                    </a:lnTo>
                    <a:lnTo>
                      <a:pt x="0" y="10"/>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83"/>
              <p:cNvSpPr>
                <a:spLocks/>
              </p:cNvSpPr>
              <p:nvPr/>
            </p:nvSpPr>
            <p:spPr bwMode="ltGray">
              <a:xfrm>
                <a:off x="4834" y="3768"/>
                <a:ext cx="126" cy="432"/>
              </a:xfrm>
              <a:custGeom>
                <a:avLst/>
                <a:gdLst>
                  <a:gd name="T0" fmla="*/ 125 w 126"/>
                  <a:gd name="T1" fmla="*/ 431 h 432"/>
                  <a:gd name="T2" fmla="*/ 57 w 126"/>
                  <a:gd name="T3" fmla="*/ 16 h 432"/>
                  <a:gd name="T4" fmla="*/ 52 w 126"/>
                  <a:gd name="T5" fmla="*/ 10 h 432"/>
                  <a:gd name="T6" fmla="*/ 45 w 126"/>
                  <a:gd name="T7" fmla="*/ 3 h 432"/>
                  <a:gd name="T8" fmla="*/ 38 w 126"/>
                  <a:gd name="T9" fmla="*/ 1 h 432"/>
                  <a:gd name="T10" fmla="*/ 27 w 126"/>
                  <a:gd name="T11" fmla="*/ 0 h 432"/>
                  <a:gd name="T12" fmla="*/ 19 w 126"/>
                  <a:gd name="T13" fmla="*/ 1 h 432"/>
                  <a:gd name="T14" fmla="*/ 12 w 126"/>
                  <a:gd name="T15" fmla="*/ 6 h 432"/>
                  <a:gd name="T16" fmla="*/ 4 w 126"/>
                  <a:gd name="T17" fmla="*/ 14 h 432"/>
                  <a:gd name="T18" fmla="*/ 0 w 126"/>
                  <a:gd name="T19" fmla="*/ 2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32">
                    <a:moveTo>
                      <a:pt x="125" y="431"/>
                    </a:moveTo>
                    <a:lnTo>
                      <a:pt x="57" y="16"/>
                    </a:lnTo>
                    <a:lnTo>
                      <a:pt x="52" y="10"/>
                    </a:lnTo>
                    <a:lnTo>
                      <a:pt x="45" y="3"/>
                    </a:lnTo>
                    <a:lnTo>
                      <a:pt x="38" y="1"/>
                    </a:lnTo>
                    <a:lnTo>
                      <a:pt x="27" y="0"/>
                    </a:lnTo>
                    <a:lnTo>
                      <a:pt x="19" y="1"/>
                    </a:lnTo>
                    <a:lnTo>
                      <a:pt x="12" y="6"/>
                    </a:lnTo>
                    <a:lnTo>
                      <a:pt x="4" y="14"/>
                    </a:lnTo>
                    <a:lnTo>
                      <a:pt x="0" y="27"/>
                    </a:lnTo>
                  </a:path>
                </a:pathLst>
              </a:custGeom>
              <a:solidFill>
                <a:srgbClr val="CEDA9D"/>
              </a:solidFill>
              <a:ln w="25400" cap="rnd" cmpd="sng">
                <a:solidFill>
                  <a:srgbClr val="9999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 name="Freeform 85"/>
            <p:cNvSpPr>
              <a:spLocks/>
            </p:cNvSpPr>
            <p:nvPr/>
          </p:nvSpPr>
          <p:spPr bwMode="ltGray">
            <a:xfrm>
              <a:off x="5031" y="3712"/>
              <a:ext cx="46" cy="270"/>
            </a:xfrm>
            <a:custGeom>
              <a:avLst/>
              <a:gdLst>
                <a:gd name="T0" fmla="*/ 45 w 46"/>
                <a:gd name="T1" fmla="*/ 0 h 270"/>
                <a:gd name="T2" fmla="*/ 28 w 46"/>
                <a:gd name="T3" fmla="*/ 17 h 270"/>
                <a:gd name="T4" fmla="*/ 19 w 46"/>
                <a:gd name="T5" fmla="*/ 51 h 270"/>
                <a:gd name="T6" fmla="*/ 9 w 46"/>
                <a:gd name="T7" fmla="*/ 96 h 270"/>
                <a:gd name="T8" fmla="*/ 0 w 46"/>
                <a:gd name="T9" fmla="*/ 153 h 270"/>
                <a:gd name="T10" fmla="*/ 0 w 46"/>
                <a:gd name="T11" fmla="*/ 215 h 270"/>
                <a:gd name="T12" fmla="*/ 5 w 46"/>
                <a:gd name="T13" fmla="*/ 269 h 270"/>
                <a:gd name="T14" fmla="*/ 9 w 46"/>
                <a:gd name="T15" fmla="*/ 269 h 270"/>
                <a:gd name="T16" fmla="*/ 5 w 46"/>
                <a:gd name="T17" fmla="*/ 215 h 270"/>
                <a:gd name="T18" fmla="*/ 5 w 46"/>
                <a:gd name="T19" fmla="*/ 169 h 270"/>
                <a:gd name="T20" fmla="*/ 14 w 46"/>
                <a:gd name="T21" fmla="*/ 121 h 270"/>
                <a:gd name="T22" fmla="*/ 28 w 46"/>
                <a:gd name="T23" fmla="*/ 71 h 270"/>
                <a:gd name="T24" fmla="*/ 44 w 46"/>
                <a:gd name="T25" fmla="*/ 7 h 270"/>
                <a:gd name="T26" fmla="*/ 45 w 46"/>
                <a:gd name="T2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270">
                  <a:moveTo>
                    <a:pt x="45" y="0"/>
                  </a:moveTo>
                  <a:lnTo>
                    <a:pt x="28" y="17"/>
                  </a:lnTo>
                  <a:lnTo>
                    <a:pt x="19" y="51"/>
                  </a:lnTo>
                  <a:lnTo>
                    <a:pt x="9" y="96"/>
                  </a:lnTo>
                  <a:lnTo>
                    <a:pt x="0" y="153"/>
                  </a:lnTo>
                  <a:lnTo>
                    <a:pt x="0" y="215"/>
                  </a:lnTo>
                  <a:lnTo>
                    <a:pt x="5" y="269"/>
                  </a:lnTo>
                  <a:lnTo>
                    <a:pt x="9" y="269"/>
                  </a:lnTo>
                  <a:lnTo>
                    <a:pt x="5" y="215"/>
                  </a:lnTo>
                  <a:lnTo>
                    <a:pt x="5" y="169"/>
                  </a:lnTo>
                  <a:lnTo>
                    <a:pt x="14" y="121"/>
                  </a:lnTo>
                  <a:lnTo>
                    <a:pt x="28" y="71"/>
                  </a:lnTo>
                  <a:lnTo>
                    <a:pt x="44" y="7"/>
                  </a:lnTo>
                  <a:lnTo>
                    <a:pt x="4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86"/>
            <p:cNvSpPr>
              <a:spLocks/>
            </p:cNvSpPr>
            <p:nvPr/>
          </p:nvSpPr>
          <p:spPr bwMode="ltGray">
            <a:xfrm>
              <a:off x="5499" y="3719"/>
              <a:ext cx="72" cy="278"/>
            </a:xfrm>
            <a:custGeom>
              <a:avLst/>
              <a:gdLst>
                <a:gd name="T0" fmla="*/ 14 w 72"/>
                <a:gd name="T1" fmla="*/ 0 h 278"/>
                <a:gd name="T2" fmla="*/ 28 w 72"/>
                <a:gd name="T3" fmla="*/ 21 h 278"/>
                <a:gd name="T4" fmla="*/ 42 w 72"/>
                <a:gd name="T5" fmla="*/ 55 h 278"/>
                <a:gd name="T6" fmla="*/ 56 w 72"/>
                <a:gd name="T7" fmla="*/ 101 h 278"/>
                <a:gd name="T8" fmla="*/ 71 w 72"/>
                <a:gd name="T9" fmla="*/ 159 h 278"/>
                <a:gd name="T10" fmla="*/ 71 w 72"/>
                <a:gd name="T11" fmla="*/ 222 h 278"/>
                <a:gd name="T12" fmla="*/ 64 w 72"/>
                <a:gd name="T13" fmla="*/ 277 h 278"/>
                <a:gd name="T14" fmla="*/ 56 w 72"/>
                <a:gd name="T15" fmla="*/ 277 h 278"/>
                <a:gd name="T16" fmla="*/ 64 w 72"/>
                <a:gd name="T17" fmla="*/ 222 h 278"/>
                <a:gd name="T18" fmla="*/ 64 w 72"/>
                <a:gd name="T19" fmla="*/ 176 h 278"/>
                <a:gd name="T20" fmla="*/ 49 w 72"/>
                <a:gd name="T21" fmla="*/ 125 h 278"/>
                <a:gd name="T22" fmla="*/ 28 w 72"/>
                <a:gd name="T23" fmla="*/ 75 h 278"/>
                <a:gd name="T24" fmla="*/ 0 w 72"/>
                <a:gd name="T25" fmla="*/ 13 h 278"/>
                <a:gd name="T26" fmla="*/ 14 w 72"/>
                <a:gd name="T2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278">
                  <a:moveTo>
                    <a:pt x="14" y="0"/>
                  </a:moveTo>
                  <a:lnTo>
                    <a:pt x="28" y="21"/>
                  </a:lnTo>
                  <a:lnTo>
                    <a:pt x="42" y="55"/>
                  </a:lnTo>
                  <a:lnTo>
                    <a:pt x="56" y="101"/>
                  </a:lnTo>
                  <a:lnTo>
                    <a:pt x="71" y="159"/>
                  </a:lnTo>
                  <a:lnTo>
                    <a:pt x="71" y="222"/>
                  </a:lnTo>
                  <a:lnTo>
                    <a:pt x="64" y="277"/>
                  </a:lnTo>
                  <a:lnTo>
                    <a:pt x="56" y="277"/>
                  </a:lnTo>
                  <a:lnTo>
                    <a:pt x="64" y="222"/>
                  </a:lnTo>
                  <a:lnTo>
                    <a:pt x="64" y="176"/>
                  </a:lnTo>
                  <a:lnTo>
                    <a:pt x="49" y="125"/>
                  </a:lnTo>
                  <a:lnTo>
                    <a:pt x="28" y="75"/>
                  </a:lnTo>
                  <a:lnTo>
                    <a:pt x="0" y="13"/>
                  </a:lnTo>
                  <a:lnTo>
                    <a:pt x="14"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87"/>
            <p:cNvSpPr>
              <a:spLocks/>
            </p:cNvSpPr>
            <p:nvPr/>
          </p:nvSpPr>
          <p:spPr bwMode="ltGray">
            <a:xfrm>
              <a:off x="4955" y="3844"/>
              <a:ext cx="196" cy="332"/>
            </a:xfrm>
            <a:custGeom>
              <a:avLst/>
              <a:gdLst>
                <a:gd name="T0" fmla="*/ 114 w 196"/>
                <a:gd name="T1" fmla="*/ 8 h 332"/>
                <a:gd name="T2" fmla="*/ 97 w 196"/>
                <a:gd name="T3" fmla="*/ 21 h 332"/>
                <a:gd name="T4" fmla="*/ 61 w 196"/>
                <a:gd name="T5" fmla="*/ 35 h 332"/>
                <a:gd name="T6" fmla="*/ 75 w 196"/>
                <a:gd name="T7" fmla="*/ 32 h 332"/>
                <a:gd name="T8" fmla="*/ 80 w 196"/>
                <a:gd name="T9" fmla="*/ 41 h 332"/>
                <a:gd name="T10" fmla="*/ 75 w 196"/>
                <a:gd name="T11" fmla="*/ 48 h 332"/>
                <a:gd name="T12" fmla="*/ 55 w 196"/>
                <a:gd name="T13" fmla="*/ 64 h 332"/>
                <a:gd name="T14" fmla="*/ 55 w 196"/>
                <a:gd name="T15" fmla="*/ 68 h 332"/>
                <a:gd name="T16" fmla="*/ 69 w 196"/>
                <a:gd name="T17" fmla="*/ 68 h 332"/>
                <a:gd name="T18" fmla="*/ 64 w 196"/>
                <a:gd name="T19" fmla="*/ 73 h 332"/>
                <a:gd name="T20" fmla="*/ 55 w 196"/>
                <a:gd name="T21" fmla="*/ 89 h 332"/>
                <a:gd name="T22" fmla="*/ 64 w 196"/>
                <a:gd name="T23" fmla="*/ 86 h 332"/>
                <a:gd name="T24" fmla="*/ 67 w 196"/>
                <a:gd name="T25" fmla="*/ 97 h 332"/>
                <a:gd name="T26" fmla="*/ 19 w 196"/>
                <a:gd name="T27" fmla="*/ 124 h 332"/>
                <a:gd name="T28" fmla="*/ 50 w 196"/>
                <a:gd name="T29" fmla="*/ 116 h 332"/>
                <a:gd name="T30" fmla="*/ 38 w 196"/>
                <a:gd name="T31" fmla="*/ 132 h 332"/>
                <a:gd name="T32" fmla="*/ 25 w 196"/>
                <a:gd name="T33" fmla="*/ 135 h 332"/>
                <a:gd name="T34" fmla="*/ 58 w 196"/>
                <a:gd name="T35" fmla="*/ 116 h 332"/>
                <a:gd name="T36" fmla="*/ 67 w 196"/>
                <a:gd name="T37" fmla="*/ 124 h 332"/>
                <a:gd name="T38" fmla="*/ 41 w 196"/>
                <a:gd name="T39" fmla="*/ 149 h 332"/>
                <a:gd name="T40" fmla="*/ 22 w 196"/>
                <a:gd name="T41" fmla="*/ 165 h 332"/>
                <a:gd name="T42" fmla="*/ 45 w 196"/>
                <a:gd name="T43" fmla="*/ 155 h 332"/>
                <a:gd name="T44" fmla="*/ 52 w 196"/>
                <a:gd name="T45" fmla="*/ 162 h 332"/>
                <a:gd name="T46" fmla="*/ 41 w 196"/>
                <a:gd name="T47" fmla="*/ 181 h 332"/>
                <a:gd name="T48" fmla="*/ 25 w 196"/>
                <a:gd name="T49" fmla="*/ 193 h 332"/>
                <a:gd name="T50" fmla="*/ 30 w 196"/>
                <a:gd name="T51" fmla="*/ 198 h 332"/>
                <a:gd name="T52" fmla="*/ 33 w 196"/>
                <a:gd name="T53" fmla="*/ 206 h 332"/>
                <a:gd name="T54" fmla="*/ 30 w 196"/>
                <a:gd name="T55" fmla="*/ 208 h 332"/>
                <a:gd name="T56" fmla="*/ 27 w 196"/>
                <a:gd name="T57" fmla="*/ 217 h 332"/>
                <a:gd name="T58" fmla="*/ 30 w 196"/>
                <a:gd name="T59" fmla="*/ 225 h 332"/>
                <a:gd name="T60" fmla="*/ 5 w 196"/>
                <a:gd name="T61" fmla="*/ 257 h 332"/>
                <a:gd name="T62" fmla="*/ 36 w 196"/>
                <a:gd name="T63" fmla="*/ 238 h 332"/>
                <a:gd name="T64" fmla="*/ 64 w 196"/>
                <a:gd name="T65" fmla="*/ 331 h 332"/>
                <a:gd name="T66" fmla="*/ 41 w 196"/>
                <a:gd name="T67" fmla="*/ 249 h 332"/>
                <a:gd name="T68" fmla="*/ 55 w 196"/>
                <a:gd name="T69" fmla="*/ 227 h 332"/>
                <a:gd name="T70" fmla="*/ 58 w 196"/>
                <a:gd name="T71" fmla="*/ 217 h 332"/>
                <a:gd name="T72" fmla="*/ 67 w 196"/>
                <a:gd name="T73" fmla="*/ 236 h 332"/>
                <a:gd name="T74" fmla="*/ 64 w 196"/>
                <a:gd name="T75" fmla="*/ 200 h 332"/>
                <a:gd name="T76" fmla="*/ 83 w 196"/>
                <a:gd name="T77" fmla="*/ 246 h 332"/>
                <a:gd name="T78" fmla="*/ 92 w 196"/>
                <a:gd name="T79" fmla="*/ 249 h 332"/>
                <a:gd name="T80" fmla="*/ 69 w 196"/>
                <a:gd name="T81" fmla="*/ 217 h 332"/>
                <a:gd name="T82" fmla="*/ 75 w 196"/>
                <a:gd name="T83" fmla="*/ 179 h 332"/>
                <a:gd name="T84" fmla="*/ 134 w 196"/>
                <a:gd name="T85" fmla="*/ 287 h 332"/>
                <a:gd name="T86" fmla="*/ 80 w 196"/>
                <a:gd name="T87" fmla="*/ 187 h 332"/>
                <a:gd name="T88" fmla="*/ 86 w 196"/>
                <a:gd name="T89" fmla="*/ 143 h 332"/>
                <a:gd name="T90" fmla="*/ 114 w 196"/>
                <a:gd name="T91" fmla="*/ 206 h 332"/>
                <a:gd name="T92" fmla="*/ 94 w 196"/>
                <a:gd name="T93" fmla="*/ 146 h 332"/>
                <a:gd name="T94" fmla="*/ 119 w 196"/>
                <a:gd name="T95" fmla="*/ 238 h 332"/>
                <a:gd name="T96" fmla="*/ 97 w 196"/>
                <a:gd name="T97" fmla="*/ 116 h 332"/>
                <a:gd name="T98" fmla="*/ 102 w 196"/>
                <a:gd name="T99" fmla="*/ 86 h 332"/>
                <a:gd name="T100" fmla="*/ 136 w 196"/>
                <a:gd name="T101" fmla="*/ 137 h 332"/>
                <a:gd name="T102" fmla="*/ 136 w 196"/>
                <a:gd name="T103" fmla="*/ 137 h 332"/>
                <a:gd name="T104" fmla="*/ 111 w 196"/>
                <a:gd name="T105" fmla="*/ 92 h 332"/>
                <a:gd name="T106" fmla="*/ 114 w 196"/>
                <a:gd name="T107" fmla="*/ 68 h 332"/>
                <a:gd name="T108" fmla="*/ 122 w 196"/>
                <a:gd name="T109" fmla="*/ 79 h 332"/>
                <a:gd name="T110" fmla="*/ 195 w 196"/>
                <a:gd name="T111" fmla="*/ 127 h 332"/>
                <a:gd name="T112" fmla="*/ 119 w 196"/>
                <a:gd name="T113" fmla="*/ 70 h 332"/>
                <a:gd name="T114" fmla="*/ 134 w 196"/>
                <a:gd name="T115" fmla="*/ 64 h 332"/>
                <a:gd name="T116" fmla="*/ 178 w 196"/>
                <a:gd name="T117" fmla="*/ 119 h 332"/>
                <a:gd name="T118" fmla="*/ 128 w 196"/>
                <a:gd name="T119" fmla="*/ 32 h 332"/>
                <a:gd name="T120" fmla="*/ 125 w 196"/>
                <a:gd name="T121" fmla="*/ 16 h 332"/>
                <a:gd name="T122" fmla="*/ 139 w 196"/>
                <a:gd name="T123"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 h="332">
                  <a:moveTo>
                    <a:pt x="128" y="2"/>
                  </a:moveTo>
                  <a:lnTo>
                    <a:pt x="119" y="2"/>
                  </a:lnTo>
                  <a:lnTo>
                    <a:pt x="114" y="8"/>
                  </a:lnTo>
                  <a:lnTo>
                    <a:pt x="108" y="14"/>
                  </a:lnTo>
                  <a:lnTo>
                    <a:pt x="106" y="16"/>
                  </a:lnTo>
                  <a:lnTo>
                    <a:pt x="97" y="21"/>
                  </a:lnTo>
                  <a:lnTo>
                    <a:pt x="88" y="29"/>
                  </a:lnTo>
                  <a:lnTo>
                    <a:pt x="80" y="32"/>
                  </a:lnTo>
                  <a:lnTo>
                    <a:pt x="61" y="35"/>
                  </a:lnTo>
                  <a:lnTo>
                    <a:pt x="13" y="35"/>
                  </a:lnTo>
                  <a:lnTo>
                    <a:pt x="61" y="37"/>
                  </a:lnTo>
                  <a:lnTo>
                    <a:pt x="75" y="32"/>
                  </a:lnTo>
                  <a:lnTo>
                    <a:pt x="83" y="35"/>
                  </a:lnTo>
                  <a:lnTo>
                    <a:pt x="72" y="41"/>
                  </a:lnTo>
                  <a:lnTo>
                    <a:pt x="80" y="41"/>
                  </a:lnTo>
                  <a:lnTo>
                    <a:pt x="72" y="48"/>
                  </a:lnTo>
                  <a:lnTo>
                    <a:pt x="11" y="94"/>
                  </a:lnTo>
                  <a:lnTo>
                    <a:pt x="75" y="48"/>
                  </a:lnTo>
                  <a:lnTo>
                    <a:pt x="72" y="54"/>
                  </a:lnTo>
                  <a:lnTo>
                    <a:pt x="64" y="62"/>
                  </a:lnTo>
                  <a:lnTo>
                    <a:pt x="55" y="64"/>
                  </a:lnTo>
                  <a:lnTo>
                    <a:pt x="38" y="68"/>
                  </a:lnTo>
                  <a:lnTo>
                    <a:pt x="11" y="62"/>
                  </a:lnTo>
                  <a:lnTo>
                    <a:pt x="55" y="68"/>
                  </a:lnTo>
                  <a:lnTo>
                    <a:pt x="64" y="62"/>
                  </a:lnTo>
                  <a:lnTo>
                    <a:pt x="72" y="59"/>
                  </a:lnTo>
                  <a:lnTo>
                    <a:pt x="69" y="68"/>
                  </a:lnTo>
                  <a:lnTo>
                    <a:pt x="64" y="70"/>
                  </a:lnTo>
                  <a:lnTo>
                    <a:pt x="9" y="97"/>
                  </a:lnTo>
                  <a:lnTo>
                    <a:pt x="64" y="73"/>
                  </a:lnTo>
                  <a:lnTo>
                    <a:pt x="69" y="73"/>
                  </a:lnTo>
                  <a:lnTo>
                    <a:pt x="64" y="81"/>
                  </a:lnTo>
                  <a:lnTo>
                    <a:pt x="55" y="89"/>
                  </a:lnTo>
                  <a:lnTo>
                    <a:pt x="9" y="105"/>
                  </a:lnTo>
                  <a:lnTo>
                    <a:pt x="61" y="86"/>
                  </a:lnTo>
                  <a:lnTo>
                    <a:pt x="64" y="86"/>
                  </a:lnTo>
                  <a:lnTo>
                    <a:pt x="67" y="89"/>
                  </a:lnTo>
                  <a:lnTo>
                    <a:pt x="55" y="99"/>
                  </a:lnTo>
                  <a:lnTo>
                    <a:pt x="67" y="97"/>
                  </a:lnTo>
                  <a:lnTo>
                    <a:pt x="52" y="111"/>
                  </a:lnTo>
                  <a:lnTo>
                    <a:pt x="41" y="119"/>
                  </a:lnTo>
                  <a:lnTo>
                    <a:pt x="19" y="124"/>
                  </a:lnTo>
                  <a:lnTo>
                    <a:pt x="9" y="124"/>
                  </a:lnTo>
                  <a:lnTo>
                    <a:pt x="27" y="122"/>
                  </a:lnTo>
                  <a:lnTo>
                    <a:pt x="50" y="116"/>
                  </a:lnTo>
                  <a:lnTo>
                    <a:pt x="55" y="113"/>
                  </a:lnTo>
                  <a:lnTo>
                    <a:pt x="50" y="122"/>
                  </a:lnTo>
                  <a:lnTo>
                    <a:pt x="38" y="132"/>
                  </a:lnTo>
                  <a:lnTo>
                    <a:pt x="19" y="137"/>
                  </a:lnTo>
                  <a:lnTo>
                    <a:pt x="0" y="143"/>
                  </a:lnTo>
                  <a:lnTo>
                    <a:pt x="25" y="135"/>
                  </a:lnTo>
                  <a:lnTo>
                    <a:pt x="41" y="127"/>
                  </a:lnTo>
                  <a:lnTo>
                    <a:pt x="55" y="119"/>
                  </a:lnTo>
                  <a:lnTo>
                    <a:pt x="58" y="116"/>
                  </a:lnTo>
                  <a:lnTo>
                    <a:pt x="55" y="124"/>
                  </a:lnTo>
                  <a:lnTo>
                    <a:pt x="61" y="122"/>
                  </a:lnTo>
                  <a:lnTo>
                    <a:pt x="67" y="124"/>
                  </a:lnTo>
                  <a:lnTo>
                    <a:pt x="55" y="132"/>
                  </a:lnTo>
                  <a:lnTo>
                    <a:pt x="55" y="137"/>
                  </a:lnTo>
                  <a:lnTo>
                    <a:pt x="41" y="149"/>
                  </a:lnTo>
                  <a:lnTo>
                    <a:pt x="46" y="149"/>
                  </a:lnTo>
                  <a:lnTo>
                    <a:pt x="41" y="155"/>
                  </a:lnTo>
                  <a:lnTo>
                    <a:pt x="22" y="165"/>
                  </a:lnTo>
                  <a:lnTo>
                    <a:pt x="5" y="168"/>
                  </a:lnTo>
                  <a:lnTo>
                    <a:pt x="30" y="162"/>
                  </a:lnTo>
                  <a:lnTo>
                    <a:pt x="45" y="155"/>
                  </a:lnTo>
                  <a:lnTo>
                    <a:pt x="52" y="151"/>
                  </a:lnTo>
                  <a:lnTo>
                    <a:pt x="52" y="160"/>
                  </a:lnTo>
                  <a:lnTo>
                    <a:pt x="52" y="162"/>
                  </a:lnTo>
                  <a:lnTo>
                    <a:pt x="45" y="173"/>
                  </a:lnTo>
                  <a:lnTo>
                    <a:pt x="36" y="181"/>
                  </a:lnTo>
                  <a:lnTo>
                    <a:pt x="41" y="181"/>
                  </a:lnTo>
                  <a:lnTo>
                    <a:pt x="33" y="187"/>
                  </a:lnTo>
                  <a:lnTo>
                    <a:pt x="5" y="200"/>
                  </a:lnTo>
                  <a:lnTo>
                    <a:pt x="25" y="193"/>
                  </a:lnTo>
                  <a:lnTo>
                    <a:pt x="38" y="187"/>
                  </a:lnTo>
                  <a:lnTo>
                    <a:pt x="38" y="195"/>
                  </a:lnTo>
                  <a:lnTo>
                    <a:pt x="30" y="198"/>
                  </a:lnTo>
                  <a:lnTo>
                    <a:pt x="38" y="195"/>
                  </a:lnTo>
                  <a:lnTo>
                    <a:pt x="38" y="200"/>
                  </a:lnTo>
                  <a:lnTo>
                    <a:pt x="33" y="206"/>
                  </a:lnTo>
                  <a:lnTo>
                    <a:pt x="9" y="214"/>
                  </a:lnTo>
                  <a:lnTo>
                    <a:pt x="30" y="206"/>
                  </a:lnTo>
                  <a:lnTo>
                    <a:pt x="30" y="208"/>
                  </a:lnTo>
                  <a:lnTo>
                    <a:pt x="33" y="211"/>
                  </a:lnTo>
                  <a:lnTo>
                    <a:pt x="9" y="231"/>
                  </a:lnTo>
                  <a:lnTo>
                    <a:pt x="27" y="217"/>
                  </a:lnTo>
                  <a:lnTo>
                    <a:pt x="33" y="214"/>
                  </a:lnTo>
                  <a:lnTo>
                    <a:pt x="36" y="219"/>
                  </a:lnTo>
                  <a:lnTo>
                    <a:pt x="30" y="225"/>
                  </a:lnTo>
                  <a:lnTo>
                    <a:pt x="36" y="222"/>
                  </a:lnTo>
                  <a:lnTo>
                    <a:pt x="30" y="238"/>
                  </a:lnTo>
                  <a:lnTo>
                    <a:pt x="5" y="257"/>
                  </a:lnTo>
                  <a:lnTo>
                    <a:pt x="30" y="238"/>
                  </a:lnTo>
                  <a:lnTo>
                    <a:pt x="27" y="246"/>
                  </a:lnTo>
                  <a:lnTo>
                    <a:pt x="36" y="238"/>
                  </a:lnTo>
                  <a:lnTo>
                    <a:pt x="36" y="246"/>
                  </a:lnTo>
                  <a:lnTo>
                    <a:pt x="38" y="284"/>
                  </a:lnTo>
                  <a:lnTo>
                    <a:pt x="64" y="331"/>
                  </a:lnTo>
                  <a:lnTo>
                    <a:pt x="38" y="282"/>
                  </a:lnTo>
                  <a:lnTo>
                    <a:pt x="38" y="263"/>
                  </a:lnTo>
                  <a:lnTo>
                    <a:pt x="41" y="249"/>
                  </a:lnTo>
                  <a:lnTo>
                    <a:pt x="45" y="238"/>
                  </a:lnTo>
                  <a:lnTo>
                    <a:pt x="50" y="219"/>
                  </a:lnTo>
                  <a:lnTo>
                    <a:pt x="55" y="227"/>
                  </a:lnTo>
                  <a:lnTo>
                    <a:pt x="92" y="331"/>
                  </a:lnTo>
                  <a:lnTo>
                    <a:pt x="58" y="227"/>
                  </a:lnTo>
                  <a:lnTo>
                    <a:pt x="58" y="217"/>
                  </a:lnTo>
                  <a:lnTo>
                    <a:pt x="64" y="222"/>
                  </a:lnTo>
                  <a:lnTo>
                    <a:pt x="69" y="322"/>
                  </a:lnTo>
                  <a:lnTo>
                    <a:pt x="67" y="236"/>
                  </a:lnTo>
                  <a:lnTo>
                    <a:pt x="64" y="219"/>
                  </a:lnTo>
                  <a:lnTo>
                    <a:pt x="61" y="214"/>
                  </a:lnTo>
                  <a:lnTo>
                    <a:pt x="64" y="200"/>
                  </a:lnTo>
                  <a:lnTo>
                    <a:pt x="67" y="211"/>
                  </a:lnTo>
                  <a:lnTo>
                    <a:pt x="75" y="233"/>
                  </a:lnTo>
                  <a:lnTo>
                    <a:pt x="83" y="246"/>
                  </a:lnTo>
                  <a:lnTo>
                    <a:pt x="106" y="266"/>
                  </a:lnTo>
                  <a:lnTo>
                    <a:pt x="153" y="301"/>
                  </a:lnTo>
                  <a:lnTo>
                    <a:pt x="92" y="249"/>
                  </a:lnTo>
                  <a:lnTo>
                    <a:pt x="80" y="236"/>
                  </a:lnTo>
                  <a:lnTo>
                    <a:pt x="75" y="227"/>
                  </a:lnTo>
                  <a:lnTo>
                    <a:pt x="69" y="217"/>
                  </a:lnTo>
                  <a:lnTo>
                    <a:pt x="72" y="187"/>
                  </a:lnTo>
                  <a:lnTo>
                    <a:pt x="75" y="195"/>
                  </a:lnTo>
                  <a:lnTo>
                    <a:pt x="75" y="179"/>
                  </a:lnTo>
                  <a:lnTo>
                    <a:pt x="75" y="173"/>
                  </a:lnTo>
                  <a:lnTo>
                    <a:pt x="80" y="187"/>
                  </a:lnTo>
                  <a:lnTo>
                    <a:pt x="134" y="287"/>
                  </a:lnTo>
                  <a:lnTo>
                    <a:pt x="88" y="206"/>
                  </a:lnTo>
                  <a:lnTo>
                    <a:pt x="83" y="198"/>
                  </a:lnTo>
                  <a:lnTo>
                    <a:pt x="80" y="187"/>
                  </a:lnTo>
                  <a:lnTo>
                    <a:pt x="80" y="157"/>
                  </a:lnTo>
                  <a:lnTo>
                    <a:pt x="83" y="160"/>
                  </a:lnTo>
                  <a:lnTo>
                    <a:pt x="86" y="143"/>
                  </a:lnTo>
                  <a:lnTo>
                    <a:pt x="94" y="149"/>
                  </a:lnTo>
                  <a:lnTo>
                    <a:pt x="136" y="260"/>
                  </a:lnTo>
                  <a:lnTo>
                    <a:pt x="114" y="206"/>
                  </a:lnTo>
                  <a:lnTo>
                    <a:pt x="106" y="181"/>
                  </a:lnTo>
                  <a:lnTo>
                    <a:pt x="94" y="160"/>
                  </a:lnTo>
                  <a:lnTo>
                    <a:pt x="94" y="146"/>
                  </a:lnTo>
                  <a:lnTo>
                    <a:pt x="92" y="124"/>
                  </a:lnTo>
                  <a:lnTo>
                    <a:pt x="97" y="127"/>
                  </a:lnTo>
                  <a:lnTo>
                    <a:pt x="119" y="238"/>
                  </a:lnTo>
                  <a:lnTo>
                    <a:pt x="94" y="119"/>
                  </a:lnTo>
                  <a:lnTo>
                    <a:pt x="94" y="108"/>
                  </a:lnTo>
                  <a:lnTo>
                    <a:pt x="97" y="116"/>
                  </a:lnTo>
                  <a:lnTo>
                    <a:pt x="97" y="92"/>
                  </a:lnTo>
                  <a:lnTo>
                    <a:pt x="102" y="99"/>
                  </a:lnTo>
                  <a:lnTo>
                    <a:pt x="102" y="86"/>
                  </a:lnTo>
                  <a:lnTo>
                    <a:pt x="111" y="94"/>
                  </a:lnTo>
                  <a:lnTo>
                    <a:pt x="122" y="122"/>
                  </a:lnTo>
                  <a:lnTo>
                    <a:pt x="136" y="137"/>
                  </a:lnTo>
                  <a:lnTo>
                    <a:pt x="161" y="165"/>
                  </a:lnTo>
                  <a:lnTo>
                    <a:pt x="175" y="189"/>
                  </a:lnTo>
                  <a:lnTo>
                    <a:pt x="136" y="137"/>
                  </a:lnTo>
                  <a:lnTo>
                    <a:pt x="125" y="124"/>
                  </a:lnTo>
                  <a:lnTo>
                    <a:pt x="114" y="105"/>
                  </a:lnTo>
                  <a:lnTo>
                    <a:pt x="111" y="92"/>
                  </a:lnTo>
                  <a:lnTo>
                    <a:pt x="106" y="68"/>
                  </a:lnTo>
                  <a:lnTo>
                    <a:pt x="108" y="70"/>
                  </a:lnTo>
                  <a:lnTo>
                    <a:pt x="114" y="68"/>
                  </a:lnTo>
                  <a:lnTo>
                    <a:pt x="111" y="56"/>
                  </a:lnTo>
                  <a:lnTo>
                    <a:pt x="116" y="68"/>
                  </a:lnTo>
                  <a:lnTo>
                    <a:pt x="122" y="79"/>
                  </a:lnTo>
                  <a:lnTo>
                    <a:pt x="136" y="89"/>
                  </a:lnTo>
                  <a:lnTo>
                    <a:pt x="156" y="99"/>
                  </a:lnTo>
                  <a:lnTo>
                    <a:pt x="195" y="127"/>
                  </a:lnTo>
                  <a:lnTo>
                    <a:pt x="130" y="86"/>
                  </a:lnTo>
                  <a:lnTo>
                    <a:pt x="122" y="75"/>
                  </a:lnTo>
                  <a:lnTo>
                    <a:pt x="119" y="70"/>
                  </a:lnTo>
                  <a:lnTo>
                    <a:pt x="119" y="43"/>
                  </a:lnTo>
                  <a:lnTo>
                    <a:pt x="125" y="52"/>
                  </a:lnTo>
                  <a:lnTo>
                    <a:pt x="134" y="64"/>
                  </a:lnTo>
                  <a:lnTo>
                    <a:pt x="150" y="86"/>
                  </a:lnTo>
                  <a:lnTo>
                    <a:pt x="172" y="108"/>
                  </a:lnTo>
                  <a:lnTo>
                    <a:pt x="178" y="119"/>
                  </a:lnTo>
                  <a:lnTo>
                    <a:pt x="125" y="62"/>
                  </a:lnTo>
                  <a:lnTo>
                    <a:pt x="125" y="46"/>
                  </a:lnTo>
                  <a:lnTo>
                    <a:pt x="128" y="32"/>
                  </a:lnTo>
                  <a:lnTo>
                    <a:pt x="125" y="23"/>
                  </a:lnTo>
                  <a:lnTo>
                    <a:pt x="122" y="21"/>
                  </a:lnTo>
                  <a:lnTo>
                    <a:pt x="125" y="16"/>
                  </a:lnTo>
                  <a:lnTo>
                    <a:pt x="128" y="8"/>
                  </a:lnTo>
                  <a:lnTo>
                    <a:pt x="134" y="2"/>
                  </a:lnTo>
                  <a:lnTo>
                    <a:pt x="139" y="0"/>
                  </a:lnTo>
                  <a:lnTo>
                    <a:pt x="128" y="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88"/>
            <p:cNvSpPr>
              <a:spLocks/>
            </p:cNvSpPr>
            <p:nvPr/>
          </p:nvSpPr>
          <p:spPr bwMode="ltGray">
            <a:xfrm>
              <a:off x="5091" y="3509"/>
              <a:ext cx="122" cy="289"/>
            </a:xfrm>
            <a:custGeom>
              <a:avLst/>
              <a:gdLst>
                <a:gd name="T0" fmla="*/ 121 w 122"/>
                <a:gd name="T1" fmla="*/ 103 h 289"/>
                <a:gd name="T2" fmla="*/ 108 w 122"/>
                <a:gd name="T3" fmla="*/ 10 h 289"/>
                <a:gd name="T4" fmla="*/ 92 w 122"/>
                <a:gd name="T5" fmla="*/ 1 h 289"/>
                <a:gd name="T6" fmla="*/ 79 w 122"/>
                <a:gd name="T7" fmla="*/ 0 h 289"/>
                <a:gd name="T8" fmla="*/ 58 w 122"/>
                <a:gd name="T9" fmla="*/ 4 h 289"/>
                <a:gd name="T10" fmla="*/ 45 w 122"/>
                <a:gd name="T11" fmla="*/ 14 h 289"/>
                <a:gd name="T12" fmla="*/ 31 w 122"/>
                <a:gd name="T13" fmla="*/ 28 h 289"/>
                <a:gd name="T14" fmla="*/ 17 w 122"/>
                <a:gd name="T15" fmla="*/ 54 h 289"/>
                <a:gd name="T16" fmla="*/ 9 w 122"/>
                <a:gd name="T17" fmla="*/ 90 h 289"/>
                <a:gd name="T18" fmla="*/ 5 w 122"/>
                <a:gd name="T19" fmla="*/ 121 h 289"/>
                <a:gd name="T20" fmla="*/ 0 w 122"/>
                <a:gd name="T21" fmla="*/ 164 h 289"/>
                <a:gd name="T22" fmla="*/ 0 w 122"/>
                <a:gd name="T23" fmla="*/ 192 h 289"/>
                <a:gd name="T24" fmla="*/ 9 w 122"/>
                <a:gd name="T25" fmla="*/ 230 h 289"/>
                <a:gd name="T26" fmla="*/ 27 w 122"/>
                <a:gd name="T27" fmla="*/ 262 h 289"/>
                <a:gd name="T28" fmla="*/ 45 w 122"/>
                <a:gd name="T29" fmla="*/ 288 h 289"/>
                <a:gd name="T30" fmla="*/ 35 w 122"/>
                <a:gd name="T31" fmla="*/ 249 h 289"/>
                <a:gd name="T32" fmla="*/ 31 w 122"/>
                <a:gd name="T33" fmla="*/ 212 h 289"/>
                <a:gd name="T34" fmla="*/ 33 w 122"/>
                <a:gd name="T35" fmla="*/ 174 h 289"/>
                <a:gd name="T36" fmla="*/ 35 w 122"/>
                <a:gd name="T37" fmla="*/ 141 h 289"/>
                <a:gd name="T38" fmla="*/ 39 w 122"/>
                <a:gd name="T39" fmla="*/ 107 h 289"/>
                <a:gd name="T40" fmla="*/ 45 w 122"/>
                <a:gd name="T41" fmla="*/ 76 h 289"/>
                <a:gd name="T42" fmla="*/ 47 w 122"/>
                <a:gd name="T43" fmla="*/ 53 h 289"/>
                <a:gd name="T44" fmla="*/ 55 w 122"/>
                <a:gd name="T45" fmla="*/ 30 h 289"/>
                <a:gd name="T46" fmla="*/ 73 w 122"/>
                <a:gd name="T47" fmla="*/ 11 h 289"/>
                <a:gd name="T48" fmla="*/ 88 w 122"/>
                <a:gd name="T49" fmla="*/ 13 h 289"/>
                <a:gd name="T50" fmla="*/ 103 w 122"/>
                <a:gd name="T51" fmla="*/ 65 h 289"/>
                <a:gd name="T52" fmla="*/ 116 w 122"/>
                <a:gd name="T53" fmla="*/ 76 h 289"/>
                <a:gd name="T54" fmla="*/ 121 w 122"/>
                <a:gd name="T55" fmla="*/ 10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289">
                  <a:moveTo>
                    <a:pt x="121" y="103"/>
                  </a:moveTo>
                  <a:lnTo>
                    <a:pt x="108" y="10"/>
                  </a:lnTo>
                  <a:lnTo>
                    <a:pt x="92" y="1"/>
                  </a:lnTo>
                  <a:lnTo>
                    <a:pt x="79" y="0"/>
                  </a:lnTo>
                  <a:lnTo>
                    <a:pt x="58" y="4"/>
                  </a:lnTo>
                  <a:lnTo>
                    <a:pt x="45" y="14"/>
                  </a:lnTo>
                  <a:lnTo>
                    <a:pt x="31" y="28"/>
                  </a:lnTo>
                  <a:lnTo>
                    <a:pt x="17" y="54"/>
                  </a:lnTo>
                  <a:lnTo>
                    <a:pt x="9" y="90"/>
                  </a:lnTo>
                  <a:lnTo>
                    <a:pt x="5" y="121"/>
                  </a:lnTo>
                  <a:lnTo>
                    <a:pt x="0" y="164"/>
                  </a:lnTo>
                  <a:lnTo>
                    <a:pt x="0" y="192"/>
                  </a:lnTo>
                  <a:lnTo>
                    <a:pt x="9" y="230"/>
                  </a:lnTo>
                  <a:lnTo>
                    <a:pt x="27" y="262"/>
                  </a:lnTo>
                  <a:lnTo>
                    <a:pt x="45" y="288"/>
                  </a:lnTo>
                  <a:lnTo>
                    <a:pt x="35" y="249"/>
                  </a:lnTo>
                  <a:lnTo>
                    <a:pt x="31" y="212"/>
                  </a:lnTo>
                  <a:lnTo>
                    <a:pt x="33" y="174"/>
                  </a:lnTo>
                  <a:lnTo>
                    <a:pt x="35" y="141"/>
                  </a:lnTo>
                  <a:lnTo>
                    <a:pt x="39" y="107"/>
                  </a:lnTo>
                  <a:lnTo>
                    <a:pt x="45" y="76"/>
                  </a:lnTo>
                  <a:lnTo>
                    <a:pt x="47" y="53"/>
                  </a:lnTo>
                  <a:lnTo>
                    <a:pt x="55" y="30"/>
                  </a:lnTo>
                  <a:lnTo>
                    <a:pt x="73" y="11"/>
                  </a:lnTo>
                  <a:lnTo>
                    <a:pt x="88" y="13"/>
                  </a:lnTo>
                  <a:lnTo>
                    <a:pt x="103" y="65"/>
                  </a:lnTo>
                  <a:lnTo>
                    <a:pt x="116" y="76"/>
                  </a:lnTo>
                  <a:lnTo>
                    <a:pt x="121" y="10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89"/>
            <p:cNvSpPr>
              <a:spLocks/>
            </p:cNvSpPr>
            <p:nvPr/>
          </p:nvSpPr>
          <p:spPr bwMode="ltGray">
            <a:xfrm>
              <a:off x="4882" y="3332"/>
              <a:ext cx="266" cy="590"/>
            </a:xfrm>
            <a:custGeom>
              <a:avLst/>
              <a:gdLst>
                <a:gd name="T0" fmla="*/ 178 w 266"/>
                <a:gd name="T1" fmla="*/ 6 h 590"/>
                <a:gd name="T2" fmla="*/ 171 w 266"/>
                <a:gd name="T3" fmla="*/ 25 h 590"/>
                <a:gd name="T4" fmla="*/ 112 w 266"/>
                <a:gd name="T5" fmla="*/ 21 h 590"/>
                <a:gd name="T6" fmla="*/ 135 w 266"/>
                <a:gd name="T7" fmla="*/ 29 h 590"/>
                <a:gd name="T8" fmla="*/ 161 w 266"/>
                <a:gd name="T9" fmla="*/ 40 h 590"/>
                <a:gd name="T10" fmla="*/ 105 w 266"/>
                <a:gd name="T11" fmla="*/ 55 h 590"/>
                <a:gd name="T12" fmla="*/ 148 w 266"/>
                <a:gd name="T13" fmla="*/ 60 h 590"/>
                <a:gd name="T14" fmla="*/ 152 w 266"/>
                <a:gd name="T15" fmla="*/ 77 h 590"/>
                <a:gd name="T16" fmla="*/ 26 w 266"/>
                <a:gd name="T17" fmla="*/ 160 h 590"/>
                <a:gd name="T18" fmla="*/ 143 w 266"/>
                <a:gd name="T19" fmla="*/ 100 h 590"/>
                <a:gd name="T20" fmla="*/ 118 w 266"/>
                <a:gd name="T21" fmla="*/ 134 h 590"/>
                <a:gd name="T22" fmla="*/ 134 w 266"/>
                <a:gd name="T23" fmla="*/ 137 h 590"/>
                <a:gd name="T24" fmla="*/ 112 w 266"/>
                <a:gd name="T25" fmla="*/ 184 h 590"/>
                <a:gd name="T26" fmla="*/ 66 w 266"/>
                <a:gd name="T27" fmla="*/ 234 h 590"/>
                <a:gd name="T28" fmla="*/ 118 w 266"/>
                <a:gd name="T29" fmla="*/ 197 h 590"/>
                <a:gd name="T30" fmla="*/ 75 w 266"/>
                <a:gd name="T31" fmla="*/ 271 h 590"/>
                <a:gd name="T32" fmla="*/ 115 w 266"/>
                <a:gd name="T33" fmla="*/ 223 h 590"/>
                <a:gd name="T34" fmla="*/ 124 w 266"/>
                <a:gd name="T35" fmla="*/ 223 h 590"/>
                <a:gd name="T36" fmla="*/ 108 w 266"/>
                <a:gd name="T37" fmla="*/ 266 h 590"/>
                <a:gd name="T38" fmla="*/ 121 w 266"/>
                <a:gd name="T39" fmla="*/ 266 h 590"/>
                <a:gd name="T40" fmla="*/ 97 w 266"/>
                <a:gd name="T41" fmla="*/ 317 h 590"/>
                <a:gd name="T42" fmla="*/ 111 w 266"/>
                <a:gd name="T43" fmla="*/ 304 h 590"/>
                <a:gd name="T44" fmla="*/ 98 w 266"/>
                <a:gd name="T45" fmla="*/ 352 h 590"/>
                <a:gd name="T46" fmla="*/ 108 w 266"/>
                <a:gd name="T47" fmla="*/ 336 h 590"/>
                <a:gd name="T48" fmla="*/ 120 w 266"/>
                <a:gd name="T49" fmla="*/ 331 h 590"/>
                <a:gd name="T50" fmla="*/ 112 w 266"/>
                <a:gd name="T51" fmla="*/ 367 h 590"/>
                <a:gd name="T52" fmla="*/ 88 w 266"/>
                <a:gd name="T53" fmla="*/ 432 h 590"/>
                <a:gd name="T54" fmla="*/ 120 w 266"/>
                <a:gd name="T55" fmla="*/ 382 h 590"/>
                <a:gd name="T56" fmla="*/ 127 w 266"/>
                <a:gd name="T57" fmla="*/ 373 h 590"/>
                <a:gd name="T58" fmla="*/ 125 w 266"/>
                <a:gd name="T59" fmla="*/ 427 h 590"/>
                <a:gd name="T60" fmla="*/ 135 w 266"/>
                <a:gd name="T61" fmla="*/ 454 h 590"/>
                <a:gd name="T62" fmla="*/ 139 w 266"/>
                <a:gd name="T63" fmla="*/ 424 h 590"/>
                <a:gd name="T64" fmla="*/ 234 w 266"/>
                <a:gd name="T65" fmla="*/ 504 h 590"/>
                <a:gd name="T66" fmla="*/ 148 w 266"/>
                <a:gd name="T67" fmla="*/ 387 h 590"/>
                <a:gd name="T68" fmla="*/ 167 w 266"/>
                <a:gd name="T69" fmla="*/ 412 h 590"/>
                <a:gd name="T70" fmla="*/ 141 w 266"/>
                <a:gd name="T71" fmla="*/ 346 h 590"/>
                <a:gd name="T72" fmla="*/ 245 w 266"/>
                <a:gd name="T73" fmla="*/ 398 h 590"/>
                <a:gd name="T74" fmla="*/ 141 w 266"/>
                <a:gd name="T75" fmla="*/ 327 h 590"/>
                <a:gd name="T76" fmla="*/ 156 w 266"/>
                <a:gd name="T77" fmla="*/ 310 h 590"/>
                <a:gd name="T78" fmla="*/ 144 w 266"/>
                <a:gd name="T79" fmla="*/ 283 h 590"/>
                <a:gd name="T80" fmla="*/ 161 w 266"/>
                <a:gd name="T81" fmla="*/ 283 h 590"/>
                <a:gd name="T82" fmla="*/ 208 w 266"/>
                <a:gd name="T83" fmla="*/ 333 h 590"/>
                <a:gd name="T84" fmla="*/ 162 w 266"/>
                <a:gd name="T85" fmla="*/ 238 h 590"/>
                <a:gd name="T86" fmla="*/ 153 w 266"/>
                <a:gd name="T87" fmla="*/ 202 h 590"/>
                <a:gd name="T88" fmla="*/ 167 w 266"/>
                <a:gd name="T89" fmla="*/ 196 h 590"/>
                <a:gd name="T90" fmla="*/ 164 w 266"/>
                <a:gd name="T91" fmla="*/ 163 h 590"/>
                <a:gd name="T92" fmla="*/ 170 w 266"/>
                <a:gd name="T93" fmla="*/ 158 h 590"/>
                <a:gd name="T94" fmla="*/ 201 w 266"/>
                <a:gd name="T95" fmla="*/ 189 h 590"/>
                <a:gd name="T96" fmla="*/ 176 w 266"/>
                <a:gd name="T97" fmla="*/ 140 h 590"/>
                <a:gd name="T98" fmla="*/ 178 w 266"/>
                <a:gd name="T99" fmla="*/ 98 h 590"/>
                <a:gd name="T100" fmla="*/ 176 w 266"/>
                <a:gd name="T101" fmla="*/ 75 h 590"/>
                <a:gd name="T102" fmla="*/ 204 w 266"/>
                <a:gd name="T103" fmla="*/ 74 h 590"/>
                <a:gd name="T104" fmla="*/ 197 w 266"/>
                <a:gd name="T105" fmla="*/ 40 h 590"/>
                <a:gd name="T106" fmla="*/ 209 w 266"/>
                <a:gd name="T107" fmla="*/ 32 h 590"/>
                <a:gd name="T108" fmla="*/ 205 w 266"/>
                <a:gd name="T10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6" h="590">
                  <a:moveTo>
                    <a:pt x="205" y="0"/>
                  </a:moveTo>
                  <a:lnTo>
                    <a:pt x="195" y="1"/>
                  </a:lnTo>
                  <a:lnTo>
                    <a:pt x="178" y="6"/>
                  </a:lnTo>
                  <a:lnTo>
                    <a:pt x="190" y="9"/>
                  </a:lnTo>
                  <a:lnTo>
                    <a:pt x="181" y="16"/>
                  </a:lnTo>
                  <a:lnTo>
                    <a:pt x="171" y="25"/>
                  </a:lnTo>
                  <a:lnTo>
                    <a:pt x="157" y="28"/>
                  </a:lnTo>
                  <a:lnTo>
                    <a:pt x="135" y="27"/>
                  </a:lnTo>
                  <a:lnTo>
                    <a:pt x="112" y="21"/>
                  </a:lnTo>
                  <a:lnTo>
                    <a:pt x="52" y="27"/>
                  </a:lnTo>
                  <a:lnTo>
                    <a:pt x="111" y="23"/>
                  </a:lnTo>
                  <a:lnTo>
                    <a:pt x="135" y="29"/>
                  </a:lnTo>
                  <a:lnTo>
                    <a:pt x="157" y="28"/>
                  </a:lnTo>
                  <a:lnTo>
                    <a:pt x="171" y="33"/>
                  </a:lnTo>
                  <a:lnTo>
                    <a:pt x="161" y="40"/>
                  </a:lnTo>
                  <a:lnTo>
                    <a:pt x="167" y="43"/>
                  </a:lnTo>
                  <a:lnTo>
                    <a:pt x="148" y="56"/>
                  </a:lnTo>
                  <a:lnTo>
                    <a:pt x="105" y="55"/>
                  </a:lnTo>
                  <a:lnTo>
                    <a:pt x="50" y="102"/>
                  </a:lnTo>
                  <a:lnTo>
                    <a:pt x="105" y="56"/>
                  </a:lnTo>
                  <a:lnTo>
                    <a:pt x="148" y="60"/>
                  </a:lnTo>
                  <a:lnTo>
                    <a:pt x="161" y="61"/>
                  </a:lnTo>
                  <a:lnTo>
                    <a:pt x="138" y="77"/>
                  </a:lnTo>
                  <a:lnTo>
                    <a:pt x="152" y="77"/>
                  </a:lnTo>
                  <a:lnTo>
                    <a:pt x="127" y="95"/>
                  </a:lnTo>
                  <a:lnTo>
                    <a:pt x="80" y="119"/>
                  </a:lnTo>
                  <a:lnTo>
                    <a:pt x="26" y="160"/>
                  </a:lnTo>
                  <a:lnTo>
                    <a:pt x="82" y="122"/>
                  </a:lnTo>
                  <a:lnTo>
                    <a:pt x="129" y="98"/>
                  </a:lnTo>
                  <a:lnTo>
                    <a:pt x="143" y="100"/>
                  </a:lnTo>
                  <a:lnTo>
                    <a:pt x="121" y="114"/>
                  </a:lnTo>
                  <a:lnTo>
                    <a:pt x="135" y="117"/>
                  </a:lnTo>
                  <a:lnTo>
                    <a:pt x="118" y="134"/>
                  </a:lnTo>
                  <a:lnTo>
                    <a:pt x="4" y="276"/>
                  </a:lnTo>
                  <a:lnTo>
                    <a:pt x="118" y="137"/>
                  </a:lnTo>
                  <a:lnTo>
                    <a:pt x="134" y="137"/>
                  </a:lnTo>
                  <a:lnTo>
                    <a:pt x="116" y="158"/>
                  </a:lnTo>
                  <a:lnTo>
                    <a:pt x="129" y="158"/>
                  </a:lnTo>
                  <a:lnTo>
                    <a:pt x="112" y="184"/>
                  </a:lnTo>
                  <a:lnTo>
                    <a:pt x="66" y="233"/>
                  </a:lnTo>
                  <a:lnTo>
                    <a:pt x="18" y="303"/>
                  </a:lnTo>
                  <a:lnTo>
                    <a:pt x="66" y="234"/>
                  </a:lnTo>
                  <a:lnTo>
                    <a:pt x="115" y="186"/>
                  </a:lnTo>
                  <a:lnTo>
                    <a:pt x="129" y="178"/>
                  </a:lnTo>
                  <a:lnTo>
                    <a:pt x="118" y="197"/>
                  </a:lnTo>
                  <a:lnTo>
                    <a:pt x="127" y="194"/>
                  </a:lnTo>
                  <a:lnTo>
                    <a:pt x="112" y="220"/>
                  </a:lnTo>
                  <a:lnTo>
                    <a:pt x="75" y="271"/>
                  </a:lnTo>
                  <a:lnTo>
                    <a:pt x="0" y="338"/>
                  </a:lnTo>
                  <a:lnTo>
                    <a:pt x="73" y="273"/>
                  </a:lnTo>
                  <a:lnTo>
                    <a:pt x="115" y="223"/>
                  </a:lnTo>
                  <a:lnTo>
                    <a:pt x="120" y="223"/>
                  </a:lnTo>
                  <a:lnTo>
                    <a:pt x="50" y="373"/>
                  </a:lnTo>
                  <a:lnTo>
                    <a:pt x="124" y="223"/>
                  </a:lnTo>
                  <a:lnTo>
                    <a:pt x="115" y="243"/>
                  </a:lnTo>
                  <a:lnTo>
                    <a:pt x="124" y="236"/>
                  </a:lnTo>
                  <a:lnTo>
                    <a:pt x="108" y="266"/>
                  </a:lnTo>
                  <a:lnTo>
                    <a:pt x="60" y="336"/>
                  </a:lnTo>
                  <a:lnTo>
                    <a:pt x="108" y="271"/>
                  </a:lnTo>
                  <a:lnTo>
                    <a:pt x="121" y="266"/>
                  </a:lnTo>
                  <a:lnTo>
                    <a:pt x="108" y="286"/>
                  </a:lnTo>
                  <a:lnTo>
                    <a:pt x="52" y="424"/>
                  </a:lnTo>
                  <a:lnTo>
                    <a:pt x="97" y="317"/>
                  </a:lnTo>
                  <a:lnTo>
                    <a:pt x="112" y="286"/>
                  </a:lnTo>
                  <a:lnTo>
                    <a:pt x="121" y="283"/>
                  </a:lnTo>
                  <a:lnTo>
                    <a:pt x="111" y="304"/>
                  </a:lnTo>
                  <a:lnTo>
                    <a:pt x="120" y="302"/>
                  </a:lnTo>
                  <a:lnTo>
                    <a:pt x="105" y="328"/>
                  </a:lnTo>
                  <a:lnTo>
                    <a:pt x="98" y="352"/>
                  </a:lnTo>
                  <a:lnTo>
                    <a:pt x="25" y="430"/>
                  </a:lnTo>
                  <a:lnTo>
                    <a:pt x="100" y="353"/>
                  </a:lnTo>
                  <a:lnTo>
                    <a:pt x="108" y="336"/>
                  </a:lnTo>
                  <a:lnTo>
                    <a:pt x="118" y="331"/>
                  </a:lnTo>
                  <a:lnTo>
                    <a:pt x="100" y="377"/>
                  </a:lnTo>
                  <a:lnTo>
                    <a:pt x="120" y="331"/>
                  </a:lnTo>
                  <a:lnTo>
                    <a:pt x="108" y="353"/>
                  </a:lnTo>
                  <a:lnTo>
                    <a:pt x="121" y="348"/>
                  </a:lnTo>
                  <a:lnTo>
                    <a:pt x="112" y="367"/>
                  </a:lnTo>
                  <a:lnTo>
                    <a:pt x="88" y="432"/>
                  </a:lnTo>
                  <a:lnTo>
                    <a:pt x="62" y="471"/>
                  </a:lnTo>
                  <a:lnTo>
                    <a:pt x="88" y="432"/>
                  </a:lnTo>
                  <a:lnTo>
                    <a:pt x="115" y="370"/>
                  </a:lnTo>
                  <a:lnTo>
                    <a:pt x="124" y="367"/>
                  </a:lnTo>
                  <a:lnTo>
                    <a:pt x="120" y="382"/>
                  </a:lnTo>
                  <a:lnTo>
                    <a:pt x="100" y="424"/>
                  </a:lnTo>
                  <a:lnTo>
                    <a:pt x="121" y="387"/>
                  </a:lnTo>
                  <a:lnTo>
                    <a:pt x="127" y="373"/>
                  </a:lnTo>
                  <a:lnTo>
                    <a:pt x="118" y="406"/>
                  </a:lnTo>
                  <a:lnTo>
                    <a:pt x="129" y="400"/>
                  </a:lnTo>
                  <a:lnTo>
                    <a:pt x="125" y="427"/>
                  </a:lnTo>
                  <a:lnTo>
                    <a:pt x="132" y="416"/>
                  </a:lnTo>
                  <a:lnTo>
                    <a:pt x="138" y="425"/>
                  </a:lnTo>
                  <a:lnTo>
                    <a:pt x="135" y="454"/>
                  </a:lnTo>
                  <a:lnTo>
                    <a:pt x="89" y="589"/>
                  </a:lnTo>
                  <a:lnTo>
                    <a:pt x="139" y="454"/>
                  </a:lnTo>
                  <a:lnTo>
                    <a:pt x="139" y="424"/>
                  </a:lnTo>
                  <a:lnTo>
                    <a:pt x="139" y="406"/>
                  </a:lnTo>
                  <a:lnTo>
                    <a:pt x="150" y="416"/>
                  </a:lnTo>
                  <a:lnTo>
                    <a:pt x="234" y="504"/>
                  </a:lnTo>
                  <a:lnTo>
                    <a:pt x="146" y="406"/>
                  </a:lnTo>
                  <a:lnTo>
                    <a:pt x="139" y="382"/>
                  </a:lnTo>
                  <a:lnTo>
                    <a:pt x="148" y="387"/>
                  </a:lnTo>
                  <a:lnTo>
                    <a:pt x="135" y="356"/>
                  </a:lnTo>
                  <a:lnTo>
                    <a:pt x="146" y="369"/>
                  </a:lnTo>
                  <a:lnTo>
                    <a:pt x="167" y="412"/>
                  </a:lnTo>
                  <a:lnTo>
                    <a:pt x="148" y="365"/>
                  </a:lnTo>
                  <a:lnTo>
                    <a:pt x="139" y="346"/>
                  </a:lnTo>
                  <a:lnTo>
                    <a:pt x="141" y="346"/>
                  </a:lnTo>
                  <a:lnTo>
                    <a:pt x="152" y="356"/>
                  </a:lnTo>
                  <a:lnTo>
                    <a:pt x="173" y="380"/>
                  </a:lnTo>
                  <a:lnTo>
                    <a:pt x="245" y="398"/>
                  </a:lnTo>
                  <a:lnTo>
                    <a:pt x="171" y="377"/>
                  </a:lnTo>
                  <a:lnTo>
                    <a:pt x="148" y="348"/>
                  </a:lnTo>
                  <a:lnTo>
                    <a:pt x="141" y="327"/>
                  </a:lnTo>
                  <a:lnTo>
                    <a:pt x="152" y="327"/>
                  </a:lnTo>
                  <a:lnTo>
                    <a:pt x="141" y="304"/>
                  </a:lnTo>
                  <a:lnTo>
                    <a:pt x="156" y="310"/>
                  </a:lnTo>
                  <a:lnTo>
                    <a:pt x="205" y="352"/>
                  </a:lnTo>
                  <a:lnTo>
                    <a:pt x="156" y="308"/>
                  </a:lnTo>
                  <a:lnTo>
                    <a:pt x="144" y="283"/>
                  </a:lnTo>
                  <a:lnTo>
                    <a:pt x="157" y="290"/>
                  </a:lnTo>
                  <a:lnTo>
                    <a:pt x="148" y="270"/>
                  </a:lnTo>
                  <a:lnTo>
                    <a:pt x="161" y="283"/>
                  </a:lnTo>
                  <a:lnTo>
                    <a:pt x="152" y="253"/>
                  </a:lnTo>
                  <a:lnTo>
                    <a:pt x="162" y="268"/>
                  </a:lnTo>
                  <a:lnTo>
                    <a:pt x="208" y="333"/>
                  </a:lnTo>
                  <a:lnTo>
                    <a:pt x="161" y="268"/>
                  </a:lnTo>
                  <a:lnTo>
                    <a:pt x="150" y="229"/>
                  </a:lnTo>
                  <a:lnTo>
                    <a:pt x="162" y="238"/>
                  </a:lnTo>
                  <a:lnTo>
                    <a:pt x="236" y="275"/>
                  </a:lnTo>
                  <a:lnTo>
                    <a:pt x="162" y="236"/>
                  </a:lnTo>
                  <a:lnTo>
                    <a:pt x="153" y="202"/>
                  </a:lnTo>
                  <a:lnTo>
                    <a:pt x="164" y="207"/>
                  </a:lnTo>
                  <a:lnTo>
                    <a:pt x="156" y="189"/>
                  </a:lnTo>
                  <a:lnTo>
                    <a:pt x="167" y="196"/>
                  </a:lnTo>
                  <a:lnTo>
                    <a:pt x="200" y="288"/>
                  </a:lnTo>
                  <a:lnTo>
                    <a:pt x="164" y="188"/>
                  </a:lnTo>
                  <a:lnTo>
                    <a:pt x="164" y="163"/>
                  </a:lnTo>
                  <a:lnTo>
                    <a:pt x="175" y="173"/>
                  </a:lnTo>
                  <a:lnTo>
                    <a:pt x="197" y="226"/>
                  </a:lnTo>
                  <a:lnTo>
                    <a:pt x="170" y="158"/>
                  </a:lnTo>
                  <a:lnTo>
                    <a:pt x="167" y="137"/>
                  </a:lnTo>
                  <a:lnTo>
                    <a:pt x="175" y="147"/>
                  </a:lnTo>
                  <a:lnTo>
                    <a:pt x="201" y="189"/>
                  </a:lnTo>
                  <a:lnTo>
                    <a:pt x="265" y="213"/>
                  </a:lnTo>
                  <a:lnTo>
                    <a:pt x="200" y="186"/>
                  </a:lnTo>
                  <a:lnTo>
                    <a:pt x="176" y="140"/>
                  </a:lnTo>
                  <a:lnTo>
                    <a:pt x="173" y="112"/>
                  </a:lnTo>
                  <a:lnTo>
                    <a:pt x="184" y="126"/>
                  </a:lnTo>
                  <a:lnTo>
                    <a:pt x="178" y="98"/>
                  </a:lnTo>
                  <a:lnTo>
                    <a:pt x="220" y="169"/>
                  </a:lnTo>
                  <a:lnTo>
                    <a:pt x="181" y="95"/>
                  </a:lnTo>
                  <a:lnTo>
                    <a:pt x="176" y="75"/>
                  </a:lnTo>
                  <a:lnTo>
                    <a:pt x="190" y="90"/>
                  </a:lnTo>
                  <a:lnTo>
                    <a:pt x="187" y="58"/>
                  </a:lnTo>
                  <a:lnTo>
                    <a:pt x="204" y="74"/>
                  </a:lnTo>
                  <a:lnTo>
                    <a:pt x="261" y="129"/>
                  </a:lnTo>
                  <a:lnTo>
                    <a:pt x="204" y="72"/>
                  </a:lnTo>
                  <a:lnTo>
                    <a:pt x="197" y="40"/>
                  </a:lnTo>
                  <a:lnTo>
                    <a:pt x="205" y="48"/>
                  </a:lnTo>
                  <a:lnTo>
                    <a:pt x="200" y="25"/>
                  </a:lnTo>
                  <a:lnTo>
                    <a:pt x="209" y="32"/>
                  </a:lnTo>
                  <a:lnTo>
                    <a:pt x="211" y="13"/>
                  </a:lnTo>
                  <a:lnTo>
                    <a:pt x="209" y="4"/>
                  </a:lnTo>
                  <a:lnTo>
                    <a:pt x="20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90"/>
            <p:cNvSpPr>
              <a:spLocks/>
            </p:cNvSpPr>
            <p:nvPr/>
          </p:nvSpPr>
          <p:spPr bwMode="ltGray">
            <a:xfrm>
              <a:off x="5200" y="3441"/>
              <a:ext cx="112" cy="329"/>
            </a:xfrm>
            <a:custGeom>
              <a:avLst/>
              <a:gdLst>
                <a:gd name="T0" fmla="*/ 2 w 112"/>
                <a:gd name="T1" fmla="*/ 52 h 329"/>
                <a:gd name="T2" fmla="*/ 25 w 112"/>
                <a:gd name="T3" fmla="*/ 0 h 329"/>
                <a:gd name="T4" fmla="*/ 40 w 112"/>
                <a:gd name="T5" fmla="*/ 1 h 329"/>
                <a:gd name="T6" fmla="*/ 53 w 112"/>
                <a:gd name="T7" fmla="*/ 4 h 329"/>
                <a:gd name="T8" fmla="*/ 62 w 112"/>
                <a:gd name="T9" fmla="*/ 18 h 329"/>
                <a:gd name="T10" fmla="*/ 87 w 112"/>
                <a:gd name="T11" fmla="*/ 60 h 329"/>
                <a:gd name="T12" fmla="*/ 96 w 112"/>
                <a:gd name="T13" fmla="*/ 79 h 329"/>
                <a:gd name="T14" fmla="*/ 102 w 112"/>
                <a:gd name="T15" fmla="*/ 98 h 329"/>
                <a:gd name="T16" fmla="*/ 108 w 112"/>
                <a:gd name="T17" fmla="*/ 154 h 329"/>
                <a:gd name="T18" fmla="*/ 111 w 112"/>
                <a:gd name="T19" fmla="*/ 170 h 329"/>
                <a:gd name="T20" fmla="*/ 108 w 112"/>
                <a:gd name="T21" fmla="*/ 192 h 329"/>
                <a:gd name="T22" fmla="*/ 104 w 112"/>
                <a:gd name="T23" fmla="*/ 215 h 329"/>
                <a:gd name="T24" fmla="*/ 94 w 112"/>
                <a:gd name="T25" fmla="*/ 250 h 329"/>
                <a:gd name="T26" fmla="*/ 86 w 112"/>
                <a:gd name="T27" fmla="*/ 272 h 329"/>
                <a:gd name="T28" fmla="*/ 73 w 112"/>
                <a:gd name="T29" fmla="*/ 297 h 329"/>
                <a:gd name="T30" fmla="*/ 48 w 112"/>
                <a:gd name="T31" fmla="*/ 328 h 329"/>
                <a:gd name="T32" fmla="*/ 61 w 112"/>
                <a:gd name="T33" fmla="*/ 290 h 329"/>
                <a:gd name="T34" fmla="*/ 72 w 112"/>
                <a:gd name="T35" fmla="*/ 254 h 329"/>
                <a:gd name="T36" fmla="*/ 77 w 112"/>
                <a:gd name="T37" fmla="*/ 222 h 329"/>
                <a:gd name="T38" fmla="*/ 75 w 112"/>
                <a:gd name="T39" fmla="*/ 192 h 329"/>
                <a:gd name="T40" fmla="*/ 73 w 112"/>
                <a:gd name="T41" fmla="*/ 170 h 329"/>
                <a:gd name="T42" fmla="*/ 77 w 112"/>
                <a:gd name="T43" fmla="*/ 144 h 329"/>
                <a:gd name="T44" fmla="*/ 80 w 112"/>
                <a:gd name="T45" fmla="*/ 122 h 329"/>
                <a:gd name="T46" fmla="*/ 69 w 112"/>
                <a:gd name="T47" fmla="*/ 79 h 329"/>
                <a:gd name="T48" fmla="*/ 67 w 112"/>
                <a:gd name="T49" fmla="*/ 56 h 329"/>
                <a:gd name="T50" fmla="*/ 58 w 112"/>
                <a:gd name="T51" fmla="*/ 37 h 329"/>
                <a:gd name="T52" fmla="*/ 40 w 112"/>
                <a:gd name="T53" fmla="*/ 14 h 329"/>
                <a:gd name="T54" fmla="*/ 31 w 112"/>
                <a:gd name="T55" fmla="*/ 32 h 329"/>
                <a:gd name="T56" fmla="*/ 0 w 112"/>
                <a:gd name="T57" fmla="*/ 62 h 329"/>
                <a:gd name="T58" fmla="*/ 2 w 112"/>
                <a:gd name="T59" fmla="*/ 52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2" h="329">
                  <a:moveTo>
                    <a:pt x="2" y="52"/>
                  </a:moveTo>
                  <a:lnTo>
                    <a:pt x="25" y="0"/>
                  </a:lnTo>
                  <a:lnTo>
                    <a:pt x="40" y="1"/>
                  </a:lnTo>
                  <a:lnTo>
                    <a:pt x="53" y="4"/>
                  </a:lnTo>
                  <a:lnTo>
                    <a:pt x="62" y="18"/>
                  </a:lnTo>
                  <a:lnTo>
                    <a:pt x="87" y="60"/>
                  </a:lnTo>
                  <a:lnTo>
                    <a:pt x="96" y="79"/>
                  </a:lnTo>
                  <a:lnTo>
                    <a:pt x="102" y="98"/>
                  </a:lnTo>
                  <a:lnTo>
                    <a:pt x="108" y="154"/>
                  </a:lnTo>
                  <a:lnTo>
                    <a:pt x="111" y="170"/>
                  </a:lnTo>
                  <a:lnTo>
                    <a:pt x="108" y="192"/>
                  </a:lnTo>
                  <a:lnTo>
                    <a:pt x="104" y="215"/>
                  </a:lnTo>
                  <a:lnTo>
                    <a:pt x="94" y="250"/>
                  </a:lnTo>
                  <a:lnTo>
                    <a:pt x="86" y="272"/>
                  </a:lnTo>
                  <a:lnTo>
                    <a:pt x="73" y="297"/>
                  </a:lnTo>
                  <a:lnTo>
                    <a:pt x="48" y="328"/>
                  </a:lnTo>
                  <a:lnTo>
                    <a:pt x="61" y="290"/>
                  </a:lnTo>
                  <a:lnTo>
                    <a:pt x="72" y="254"/>
                  </a:lnTo>
                  <a:lnTo>
                    <a:pt x="77" y="222"/>
                  </a:lnTo>
                  <a:lnTo>
                    <a:pt x="75" y="192"/>
                  </a:lnTo>
                  <a:lnTo>
                    <a:pt x="73" y="170"/>
                  </a:lnTo>
                  <a:lnTo>
                    <a:pt x="77" y="144"/>
                  </a:lnTo>
                  <a:lnTo>
                    <a:pt x="80" y="122"/>
                  </a:lnTo>
                  <a:lnTo>
                    <a:pt x="69" y="79"/>
                  </a:lnTo>
                  <a:lnTo>
                    <a:pt x="67" y="56"/>
                  </a:lnTo>
                  <a:lnTo>
                    <a:pt x="58" y="37"/>
                  </a:lnTo>
                  <a:lnTo>
                    <a:pt x="40" y="14"/>
                  </a:lnTo>
                  <a:lnTo>
                    <a:pt x="31" y="32"/>
                  </a:lnTo>
                  <a:lnTo>
                    <a:pt x="0" y="62"/>
                  </a:lnTo>
                  <a:lnTo>
                    <a:pt x="2" y="5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91"/>
            <p:cNvSpPr>
              <a:spLocks/>
            </p:cNvSpPr>
            <p:nvPr/>
          </p:nvSpPr>
          <p:spPr bwMode="ltGray">
            <a:xfrm>
              <a:off x="5316" y="3988"/>
              <a:ext cx="46" cy="336"/>
            </a:xfrm>
            <a:custGeom>
              <a:avLst/>
              <a:gdLst>
                <a:gd name="T0" fmla="*/ 35 w 46"/>
                <a:gd name="T1" fmla="*/ 0 h 336"/>
                <a:gd name="T2" fmla="*/ 32 w 46"/>
                <a:gd name="T3" fmla="*/ 6 h 336"/>
                <a:gd name="T4" fmla="*/ 18 w 46"/>
                <a:gd name="T5" fmla="*/ 66 h 336"/>
                <a:gd name="T6" fmla="*/ 9 w 46"/>
                <a:gd name="T7" fmla="*/ 122 h 336"/>
                <a:gd name="T8" fmla="*/ 0 w 46"/>
                <a:gd name="T9" fmla="*/ 192 h 336"/>
                <a:gd name="T10" fmla="*/ 0 w 46"/>
                <a:gd name="T11" fmla="*/ 268 h 336"/>
                <a:gd name="T12" fmla="*/ 4 w 46"/>
                <a:gd name="T13" fmla="*/ 335 h 336"/>
                <a:gd name="T14" fmla="*/ 9 w 46"/>
                <a:gd name="T15" fmla="*/ 335 h 336"/>
                <a:gd name="T16" fmla="*/ 4 w 46"/>
                <a:gd name="T17" fmla="*/ 268 h 336"/>
                <a:gd name="T18" fmla="*/ 4 w 46"/>
                <a:gd name="T19" fmla="*/ 212 h 336"/>
                <a:gd name="T20" fmla="*/ 13 w 46"/>
                <a:gd name="T21" fmla="*/ 151 h 336"/>
                <a:gd name="T22" fmla="*/ 26 w 46"/>
                <a:gd name="T23" fmla="*/ 91 h 336"/>
                <a:gd name="T24" fmla="*/ 45 w 46"/>
                <a:gd name="T25" fmla="*/ 14 h 336"/>
                <a:gd name="T26" fmla="*/ 35 w 46"/>
                <a:gd name="T2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336">
                  <a:moveTo>
                    <a:pt x="35" y="0"/>
                  </a:moveTo>
                  <a:lnTo>
                    <a:pt x="32" y="6"/>
                  </a:lnTo>
                  <a:lnTo>
                    <a:pt x="18" y="66"/>
                  </a:lnTo>
                  <a:lnTo>
                    <a:pt x="9" y="122"/>
                  </a:lnTo>
                  <a:lnTo>
                    <a:pt x="0" y="192"/>
                  </a:lnTo>
                  <a:lnTo>
                    <a:pt x="0" y="268"/>
                  </a:lnTo>
                  <a:lnTo>
                    <a:pt x="4" y="335"/>
                  </a:lnTo>
                  <a:lnTo>
                    <a:pt x="9" y="335"/>
                  </a:lnTo>
                  <a:lnTo>
                    <a:pt x="4" y="268"/>
                  </a:lnTo>
                  <a:lnTo>
                    <a:pt x="4" y="212"/>
                  </a:lnTo>
                  <a:lnTo>
                    <a:pt x="13" y="151"/>
                  </a:lnTo>
                  <a:lnTo>
                    <a:pt x="26" y="91"/>
                  </a:lnTo>
                  <a:lnTo>
                    <a:pt x="45" y="14"/>
                  </a:lnTo>
                  <a:lnTo>
                    <a:pt x="35"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92"/>
            <p:cNvSpPr>
              <a:spLocks/>
            </p:cNvSpPr>
            <p:nvPr/>
          </p:nvSpPr>
          <p:spPr bwMode="ltGray">
            <a:xfrm>
              <a:off x="5690" y="3903"/>
              <a:ext cx="41" cy="203"/>
            </a:xfrm>
            <a:custGeom>
              <a:avLst/>
              <a:gdLst>
                <a:gd name="T0" fmla="*/ 8 w 41"/>
                <a:gd name="T1" fmla="*/ 0 h 203"/>
                <a:gd name="T2" fmla="*/ 16 w 41"/>
                <a:gd name="T3" fmla="*/ 14 h 203"/>
                <a:gd name="T4" fmla="*/ 23 w 41"/>
                <a:gd name="T5" fmla="*/ 39 h 203"/>
                <a:gd name="T6" fmla="*/ 31 w 41"/>
                <a:gd name="T7" fmla="*/ 73 h 203"/>
                <a:gd name="T8" fmla="*/ 40 w 41"/>
                <a:gd name="T9" fmla="*/ 116 h 203"/>
                <a:gd name="T10" fmla="*/ 40 w 41"/>
                <a:gd name="T11" fmla="*/ 161 h 203"/>
                <a:gd name="T12" fmla="*/ 35 w 41"/>
                <a:gd name="T13" fmla="*/ 202 h 203"/>
                <a:gd name="T14" fmla="*/ 31 w 41"/>
                <a:gd name="T15" fmla="*/ 202 h 203"/>
                <a:gd name="T16" fmla="*/ 35 w 41"/>
                <a:gd name="T17" fmla="*/ 161 h 203"/>
                <a:gd name="T18" fmla="*/ 35 w 41"/>
                <a:gd name="T19" fmla="*/ 128 h 203"/>
                <a:gd name="T20" fmla="*/ 27 w 41"/>
                <a:gd name="T21" fmla="*/ 91 h 203"/>
                <a:gd name="T22" fmla="*/ 16 w 41"/>
                <a:gd name="T23" fmla="*/ 55 h 203"/>
                <a:gd name="T24" fmla="*/ 0 w 41"/>
                <a:gd name="T25" fmla="*/ 9 h 203"/>
                <a:gd name="T26" fmla="*/ 8 w 41"/>
                <a:gd name="T2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203">
                  <a:moveTo>
                    <a:pt x="8" y="0"/>
                  </a:moveTo>
                  <a:lnTo>
                    <a:pt x="16" y="14"/>
                  </a:lnTo>
                  <a:lnTo>
                    <a:pt x="23" y="39"/>
                  </a:lnTo>
                  <a:lnTo>
                    <a:pt x="31" y="73"/>
                  </a:lnTo>
                  <a:lnTo>
                    <a:pt x="40" y="116"/>
                  </a:lnTo>
                  <a:lnTo>
                    <a:pt x="40" y="161"/>
                  </a:lnTo>
                  <a:lnTo>
                    <a:pt x="35" y="202"/>
                  </a:lnTo>
                  <a:lnTo>
                    <a:pt x="31" y="202"/>
                  </a:lnTo>
                  <a:lnTo>
                    <a:pt x="35" y="161"/>
                  </a:lnTo>
                  <a:lnTo>
                    <a:pt x="35" y="128"/>
                  </a:lnTo>
                  <a:lnTo>
                    <a:pt x="27" y="91"/>
                  </a:lnTo>
                  <a:lnTo>
                    <a:pt x="16" y="55"/>
                  </a:lnTo>
                  <a:lnTo>
                    <a:pt x="0" y="9"/>
                  </a:lnTo>
                  <a:lnTo>
                    <a:pt x="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93"/>
            <p:cNvSpPr>
              <a:spLocks/>
            </p:cNvSpPr>
            <p:nvPr/>
          </p:nvSpPr>
          <p:spPr bwMode="ltGray">
            <a:xfrm>
              <a:off x="5485" y="3795"/>
              <a:ext cx="71" cy="202"/>
            </a:xfrm>
            <a:custGeom>
              <a:avLst/>
              <a:gdLst>
                <a:gd name="T0" fmla="*/ 68 w 71"/>
                <a:gd name="T1" fmla="*/ 31 h 202"/>
                <a:gd name="T2" fmla="*/ 53 w 71"/>
                <a:gd name="T3" fmla="*/ 0 h 202"/>
                <a:gd name="T4" fmla="*/ 44 w 71"/>
                <a:gd name="T5" fmla="*/ 0 h 202"/>
                <a:gd name="T6" fmla="*/ 36 w 71"/>
                <a:gd name="T7" fmla="*/ 2 h 202"/>
                <a:gd name="T8" fmla="*/ 30 w 71"/>
                <a:gd name="T9" fmla="*/ 10 h 202"/>
                <a:gd name="T10" fmla="*/ 14 w 71"/>
                <a:gd name="T11" fmla="*/ 37 h 202"/>
                <a:gd name="T12" fmla="*/ 8 w 71"/>
                <a:gd name="T13" fmla="*/ 48 h 202"/>
                <a:gd name="T14" fmla="*/ 5 w 71"/>
                <a:gd name="T15" fmla="*/ 60 h 202"/>
                <a:gd name="T16" fmla="*/ 0 w 71"/>
                <a:gd name="T17" fmla="*/ 94 h 202"/>
                <a:gd name="T18" fmla="*/ 0 w 71"/>
                <a:gd name="T19" fmla="*/ 104 h 202"/>
                <a:gd name="T20" fmla="*/ 0 w 71"/>
                <a:gd name="T21" fmla="*/ 117 h 202"/>
                <a:gd name="T22" fmla="*/ 4 w 71"/>
                <a:gd name="T23" fmla="*/ 131 h 202"/>
                <a:gd name="T24" fmla="*/ 9 w 71"/>
                <a:gd name="T25" fmla="*/ 153 h 202"/>
                <a:gd name="T26" fmla="*/ 15 w 71"/>
                <a:gd name="T27" fmla="*/ 167 h 202"/>
                <a:gd name="T28" fmla="*/ 23 w 71"/>
                <a:gd name="T29" fmla="*/ 182 h 202"/>
                <a:gd name="T30" fmla="*/ 39 w 71"/>
                <a:gd name="T31" fmla="*/ 201 h 202"/>
                <a:gd name="T32" fmla="*/ 31 w 71"/>
                <a:gd name="T33" fmla="*/ 177 h 202"/>
                <a:gd name="T34" fmla="*/ 24 w 71"/>
                <a:gd name="T35" fmla="*/ 156 h 202"/>
                <a:gd name="T36" fmla="*/ 21 w 71"/>
                <a:gd name="T37" fmla="*/ 136 h 202"/>
                <a:gd name="T38" fmla="*/ 22 w 71"/>
                <a:gd name="T39" fmla="*/ 117 h 202"/>
                <a:gd name="T40" fmla="*/ 23 w 71"/>
                <a:gd name="T41" fmla="*/ 104 h 202"/>
                <a:gd name="T42" fmla="*/ 21 w 71"/>
                <a:gd name="T43" fmla="*/ 88 h 202"/>
                <a:gd name="T44" fmla="*/ 19 w 71"/>
                <a:gd name="T45" fmla="*/ 74 h 202"/>
                <a:gd name="T46" fmla="*/ 25 w 71"/>
                <a:gd name="T47" fmla="*/ 48 h 202"/>
                <a:gd name="T48" fmla="*/ 27 w 71"/>
                <a:gd name="T49" fmla="*/ 34 h 202"/>
                <a:gd name="T50" fmla="*/ 32 w 71"/>
                <a:gd name="T51" fmla="*/ 23 h 202"/>
                <a:gd name="T52" fmla="*/ 44 w 71"/>
                <a:gd name="T53" fmla="*/ 8 h 202"/>
                <a:gd name="T54" fmla="*/ 50 w 71"/>
                <a:gd name="T55" fmla="*/ 19 h 202"/>
                <a:gd name="T56" fmla="*/ 70 w 71"/>
                <a:gd name="T57" fmla="*/ 37 h 202"/>
                <a:gd name="T58" fmla="*/ 68 w 71"/>
                <a:gd name="T59" fmla="*/ 3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1" h="202">
                  <a:moveTo>
                    <a:pt x="68" y="31"/>
                  </a:moveTo>
                  <a:lnTo>
                    <a:pt x="53" y="0"/>
                  </a:lnTo>
                  <a:lnTo>
                    <a:pt x="44" y="0"/>
                  </a:lnTo>
                  <a:lnTo>
                    <a:pt x="36" y="2"/>
                  </a:lnTo>
                  <a:lnTo>
                    <a:pt x="30" y="10"/>
                  </a:lnTo>
                  <a:lnTo>
                    <a:pt x="14" y="37"/>
                  </a:lnTo>
                  <a:lnTo>
                    <a:pt x="8" y="48"/>
                  </a:lnTo>
                  <a:lnTo>
                    <a:pt x="5" y="60"/>
                  </a:lnTo>
                  <a:lnTo>
                    <a:pt x="0" y="94"/>
                  </a:lnTo>
                  <a:lnTo>
                    <a:pt x="0" y="104"/>
                  </a:lnTo>
                  <a:lnTo>
                    <a:pt x="0" y="117"/>
                  </a:lnTo>
                  <a:lnTo>
                    <a:pt x="4" y="131"/>
                  </a:lnTo>
                  <a:lnTo>
                    <a:pt x="9" y="153"/>
                  </a:lnTo>
                  <a:lnTo>
                    <a:pt x="15" y="167"/>
                  </a:lnTo>
                  <a:lnTo>
                    <a:pt x="23" y="182"/>
                  </a:lnTo>
                  <a:lnTo>
                    <a:pt x="39" y="201"/>
                  </a:lnTo>
                  <a:lnTo>
                    <a:pt x="31" y="177"/>
                  </a:lnTo>
                  <a:lnTo>
                    <a:pt x="24" y="156"/>
                  </a:lnTo>
                  <a:lnTo>
                    <a:pt x="21" y="136"/>
                  </a:lnTo>
                  <a:lnTo>
                    <a:pt x="22" y="117"/>
                  </a:lnTo>
                  <a:lnTo>
                    <a:pt x="23" y="104"/>
                  </a:lnTo>
                  <a:lnTo>
                    <a:pt x="21" y="88"/>
                  </a:lnTo>
                  <a:lnTo>
                    <a:pt x="19" y="74"/>
                  </a:lnTo>
                  <a:lnTo>
                    <a:pt x="25" y="48"/>
                  </a:lnTo>
                  <a:lnTo>
                    <a:pt x="27" y="34"/>
                  </a:lnTo>
                  <a:lnTo>
                    <a:pt x="32" y="23"/>
                  </a:lnTo>
                  <a:lnTo>
                    <a:pt x="44" y="8"/>
                  </a:lnTo>
                  <a:lnTo>
                    <a:pt x="50" y="19"/>
                  </a:lnTo>
                  <a:lnTo>
                    <a:pt x="70" y="37"/>
                  </a:lnTo>
                  <a:lnTo>
                    <a:pt x="68" y="3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94"/>
            <p:cNvSpPr>
              <a:spLocks/>
            </p:cNvSpPr>
            <p:nvPr/>
          </p:nvSpPr>
          <p:spPr bwMode="ltGray">
            <a:xfrm>
              <a:off x="5603" y="3616"/>
              <a:ext cx="172" cy="364"/>
            </a:xfrm>
            <a:custGeom>
              <a:avLst/>
              <a:gdLst>
                <a:gd name="T0" fmla="*/ 56 w 172"/>
                <a:gd name="T1" fmla="*/ 4 h 364"/>
                <a:gd name="T2" fmla="*/ 60 w 172"/>
                <a:gd name="T3" fmla="*/ 15 h 364"/>
                <a:gd name="T4" fmla="*/ 98 w 172"/>
                <a:gd name="T5" fmla="*/ 13 h 364"/>
                <a:gd name="T6" fmla="*/ 83 w 172"/>
                <a:gd name="T7" fmla="*/ 18 h 364"/>
                <a:gd name="T8" fmla="*/ 67 w 172"/>
                <a:gd name="T9" fmla="*/ 24 h 364"/>
                <a:gd name="T10" fmla="*/ 103 w 172"/>
                <a:gd name="T11" fmla="*/ 33 h 364"/>
                <a:gd name="T12" fmla="*/ 75 w 172"/>
                <a:gd name="T13" fmla="*/ 37 h 364"/>
                <a:gd name="T14" fmla="*/ 72 w 172"/>
                <a:gd name="T15" fmla="*/ 47 h 364"/>
                <a:gd name="T16" fmla="*/ 153 w 172"/>
                <a:gd name="T17" fmla="*/ 98 h 364"/>
                <a:gd name="T18" fmla="*/ 79 w 172"/>
                <a:gd name="T19" fmla="*/ 61 h 364"/>
                <a:gd name="T20" fmla="*/ 95 w 172"/>
                <a:gd name="T21" fmla="*/ 83 h 364"/>
                <a:gd name="T22" fmla="*/ 84 w 172"/>
                <a:gd name="T23" fmla="*/ 84 h 364"/>
                <a:gd name="T24" fmla="*/ 98 w 172"/>
                <a:gd name="T25" fmla="*/ 113 h 364"/>
                <a:gd name="T26" fmla="*/ 128 w 172"/>
                <a:gd name="T27" fmla="*/ 144 h 364"/>
                <a:gd name="T28" fmla="*/ 95 w 172"/>
                <a:gd name="T29" fmla="*/ 121 h 364"/>
                <a:gd name="T30" fmla="*/ 123 w 172"/>
                <a:gd name="T31" fmla="*/ 167 h 364"/>
                <a:gd name="T32" fmla="*/ 97 w 172"/>
                <a:gd name="T33" fmla="*/ 137 h 364"/>
                <a:gd name="T34" fmla="*/ 91 w 172"/>
                <a:gd name="T35" fmla="*/ 137 h 364"/>
                <a:gd name="T36" fmla="*/ 100 w 172"/>
                <a:gd name="T37" fmla="*/ 164 h 364"/>
                <a:gd name="T38" fmla="*/ 92 w 172"/>
                <a:gd name="T39" fmla="*/ 164 h 364"/>
                <a:gd name="T40" fmla="*/ 109 w 172"/>
                <a:gd name="T41" fmla="*/ 195 h 364"/>
                <a:gd name="T42" fmla="*/ 99 w 172"/>
                <a:gd name="T43" fmla="*/ 187 h 364"/>
                <a:gd name="T44" fmla="*/ 107 w 172"/>
                <a:gd name="T45" fmla="*/ 217 h 364"/>
                <a:gd name="T46" fmla="*/ 100 w 172"/>
                <a:gd name="T47" fmla="*/ 207 h 364"/>
                <a:gd name="T48" fmla="*/ 93 w 172"/>
                <a:gd name="T49" fmla="*/ 204 h 364"/>
                <a:gd name="T50" fmla="*/ 98 w 172"/>
                <a:gd name="T51" fmla="*/ 226 h 364"/>
                <a:gd name="T52" fmla="*/ 114 w 172"/>
                <a:gd name="T53" fmla="*/ 265 h 364"/>
                <a:gd name="T54" fmla="*/ 93 w 172"/>
                <a:gd name="T55" fmla="*/ 235 h 364"/>
                <a:gd name="T56" fmla="*/ 88 w 172"/>
                <a:gd name="T57" fmla="*/ 230 h 364"/>
                <a:gd name="T58" fmla="*/ 90 w 172"/>
                <a:gd name="T59" fmla="*/ 263 h 364"/>
                <a:gd name="T60" fmla="*/ 83 w 172"/>
                <a:gd name="T61" fmla="*/ 279 h 364"/>
                <a:gd name="T62" fmla="*/ 80 w 172"/>
                <a:gd name="T63" fmla="*/ 260 h 364"/>
                <a:gd name="T64" fmla="*/ 19 w 172"/>
                <a:gd name="T65" fmla="*/ 311 h 364"/>
                <a:gd name="T66" fmla="*/ 75 w 172"/>
                <a:gd name="T67" fmla="*/ 238 h 364"/>
                <a:gd name="T68" fmla="*/ 64 w 172"/>
                <a:gd name="T69" fmla="*/ 254 h 364"/>
                <a:gd name="T70" fmla="*/ 80 w 172"/>
                <a:gd name="T71" fmla="*/ 214 h 364"/>
                <a:gd name="T72" fmla="*/ 12 w 172"/>
                <a:gd name="T73" fmla="*/ 245 h 364"/>
                <a:gd name="T74" fmla="*/ 80 w 172"/>
                <a:gd name="T75" fmla="*/ 200 h 364"/>
                <a:gd name="T76" fmla="*/ 71 w 172"/>
                <a:gd name="T77" fmla="*/ 190 h 364"/>
                <a:gd name="T78" fmla="*/ 77 w 172"/>
                <a:gd name="T79" fmla="*/ 174 h 364"/>
                <a:gd name="T80" fmla="*/ 67 w 172"/>
                <a:gd name="T81" fmla="*/ 174 h 364"/>
                <a:gd name="T82" fmla="*/ 37 w 172"/>
                <a:gd name="T83" fmla="*/ 205 h 364"/>
                <a:gd name="T84" fmla="*/ 66 w 172"/>
                <a:gd name="T85" fmla="*/ 146 h 364"/>
                <a:gd name="T86" fmla="*/ 71 w 172"/>
                <a:gd name="T87" fmla="*/ 125 h 364"/>
                <a:gd name="T88" fmla="*/ 64 w 172"/>
                <a:gd name="T89" fmla="*/ 121 h 364"/>
                <a:gd name="T90" fmla="*/ 65 w 172"/>
                <a:gd name="T91" fmla="*/ 100 h 364"/>
                <a:gd name="T92" fmla="*/ 61 w 172"/>
                <a:gd name="T93" fmla="*/ 97 h 364"/>
                <a:gd name="T94" fmla="*/ 40 w 172"/>
                <a:gd name="T95" fmla="*/ 116 h 364"/>
                <a:gd name="T96" fmla="*/ 57 w 172"/>
                <a:gd name="T97" fmla="*/ 87 h 364"/>
                <a:gd name="T98" fmla="*/ 56 w 172"/>
                <a:gd name="T99" fmla="*/ 60 h 364"/>
                <a:gd name="T100" fmla="*/ 57 w 172"/>
                <a:gd name="T101" fmla="*/ 46 h 364"/>
                <a:gd name="T102" fmla="*/ 39 w 172"/>
                <a:gd name="T103" fmla="*/ 45 h 364"/>
                <a:gd name="T104" fmla="*/ 44 w 172"/>
                <a:gd name="T105" fmla="*/ 24 h 364"/>
                <a:gd name="T106" fmla="*/ 36 w 172"/>
                <a:gd name="T107" fmla="*/ 19 h 364"/>
                <a:gd name="T108" fmla="*/ 38 w 172"/>
                <a:gd name="T10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364">
                  <a:moveTo>
                    <a:pt x="38" y="0"/>
                  </a:moveTo>
                  <a:lnTo>
                    <a:pt x="45" y="0"/>
                  </a:lnTo>
                  <a:lnTo>
                    <a:pt x="56" y="4"/>
                  </a:lnTo>
                  <a:lnTo>
                    <a:pt x="48" y="5"/>
                  </a:lnTo>
                  <a:lnTo>
                    <a:pt x="54" y="10"/>
                  </a:lnTo>
                  <a:lnTo>
                    <a:pt x="60" y="15"/>
                  </a:lnTo>
                  <a:lnTo>
                    <a:pt x="69" y="17"/>
                  </a:lnTo>
                  <a:lnTo>
                    <a:pt x="83" y="16"/>
                  </a:lnTo>
                  <a:lnTo>
                    <a:pt x="98" y="13"/>
                  </a:lnTo>
                  <a:lnTo>
                    <a:pt x="137" y="16"/>
                  </a:lnTo>
                  <a:lnTo>
                    <a:pt x="99" y="13"/>
                  </a:lnTo>
                  <a:lnTo>
                    <a:pt x="83" y="18"/>
                  </a:lnTo>
                  <a:lnTo>
                    <a:pt x="69" y="17"/>
                  </a:lnTo>
                  <a:lnTo>
                    <a:pt x="60" y="20"/>
                  </a:lnTo>
                  <a:lnTo>
                    <a:pt x="67" y="24"/>
                  </a:lnTo>
                  <a:lnTo>
                    <a:pt x="62" y="27"/>
                  </a:lnTo>
                  <a:lnTo>
                    <a:pt x="75" y="35"/>
                  </a:lnTo>
                  <a:lnTo>
                    <a:pt x="103" y="33"/>
                  </a:lnTo>
                  <a:lnTo>
                    <a:pt x="139" y="62"/>
                  </a:lnTo>
                  <a:lnTo>
                    <a:pt x="103" y="35"/>
                  </a:lnTo>
                  <a:lnTo>
                    <a:pt x="75" y="37"/>
                  </a:lnTo>
                  <a:lnTo>
                    <a:pt x="67" y="37"/>
                  </a:lnTo>
                  <a:lnTo>
                    <a:pt x="82" y="47"/>
                  </a:lnTo>
                  <a:lnTo>
                    <a:pt x="72" y="47"/>
                  </a:lnTo>
                  <a:lnTo>
                    <a:pt x="88" y="59"/>
                  </a:lnTo>
                  <a:lnTo>
                    <a:pt x="118" y="73"/>
                  </a:lnTo>
                  <a:lnTo>
                    <a:pt x="153" y="98"/>
                  </a:lnTo>
                  <a:lnTo>
                    <a:pt x="118" y="75"/>
                  </a:lnTo>
                  <a:lnTo>
                    <a:pt x="87" y="60"/>
                  </a:lnTo>
                  <a:lnTo>
                    <a:pt x="79" y="61"/>
                  </a:lnTo>
                  <a:lnTo>
                    <a:pt x="92" y="69"/>
                  </a:lnTo>
                  <a:lnTo>
                    <a:pt x="83" y="72"/>
                  </a:lnTo>
                  <a:lnTo>
                    <a:pt x="95" y="83"/>
                  </a:lnTo>
                  <a:lnTo>
                    <a:pt x="167" y="170"/>
                  </a:lnTo>
                  <a:lnTo>
                    <a:pt x="95" y="84"/>
                  </a:lnTo>
                  <a:lnTo>
                    <a:pt x="84" y="84"/>
                  </a:lnTo>
                  <a:lnTo>
                    <a:pt x="95" y="97"/>
                  </a:lnTo>
                  <a:lnTo>
                    <a:pt x="87" y="97"/>
                  </a:lnTo>
                  <a:lnTo>
                    <a:pt x="98" y="113"/>
                  </a:lnTo>
                  <a:lnTo>
                    <a:pt x="128" y="144"/>
                  </a:lnTo>
                  <a:lnTo>
                    <a:pt x="159" y="186"/>
                  </a:lnTo>
                  <a:lnTo>
                    <a:pt x="128" y="144"/>
                  </a:lnTo>
                  <a:lnTo>
                    <a:pt x="97" y="114"/>
                  </a:lnTo>
                  <a:lnTo>
                    <a:pt x="87" y="111"/>
                  </a:lnTo>
                  <a:lnTo>
                    <a:pt x="95" y="121"/>
                  </a:lnTo>
                  <a:lnTo>
                    <a:pt x="88" y="119"/>
                  </a:lnTo>
                  <a:lnTo>
                    <a:pt x="98" y="136"/>
                  </a:lnTo>
                  <a:lnTo>
                    <a:pt x="123" y="167"/>
                  </a:lnTo>
                  <a:lnTo>
                    <a:pt x="171" y="209"/>
                  </a:lnTo>
                  <a:lnTo>
                    <a:pt x="123" y="168"/>
                  </a:lnTo>
                  <a:lnTo>
                    <a:pt x="97" y="137"/>
                  </a:lnTo>
                  <a:lnTo>
                    <a:pt x="93" y="137"/>
                  </a:lnTo>
                  <a:lnTo>
                    <a:pt x="138" y="230"/>
                  </a:lnTo>
                  <a:lnTo>
                    <a:pt x="91" y="137"/>
                  </a:lnTo>
                  <a:lnTo>
                    <a:pt x="97" y="149"/>
                  </a:lnTo>
                  <a:lnTo>
                    <a:pt x="91" y="145"/>
                  </a:lnTo>
                  <a:lnTo>
                    <a:pt x="100" y="164"/>
                  </a:lnTo>
                  <a:lnTo>
                    <a:pt x="132" y="207"/>
                  </a:lnTo>
                  <a:lnTo>
                    <a:pt x="100" y="167"/>
                  </a:lnTo>
                  <a:lnTo>
                    <a:pt x="92" y="164"/>
                  </a:lnTo>
                  <a:lnTo>
                    <a:pt x="100" y="176"/>
                  </a:lnTo>
                  <a:lnTo>
                    <a:pt x="137" y="260"/>
                  </a:lnTo>
                  <a:lnTo>
                    <a:pt x="109" y="195"/>
                  </a:lnTo>
                  <a:lnTo>
                    <a:pt x="98" y="176"/>
                  </a:lnTo>
                  <a:lnTo>
                    <a:pt x="92" y="174"/>
                  </a:lnTo>
                  <a:lnTo>
                    <a:pt x="99" y="187"/>
                  </a:lnTo>
                  <a:lnTo>
                    <a:pt x="93" y="186"/>
                  </a:lnTo>
                  <a:lnTo>
                    <a:pt x="103" y="202"/>
                  </a:lnTo>
                  <a:lnTo>
                    <a:pt x="107" y="217"/>
                  </a:lnTo>
                  <a:lnTo>
                    <a:pt x="155" y="265"/>
                  </a:lnTo>
                  <a:lnTo>
                    <a:pt x="106" y="218"/>
                  </a:lnTo>
                  <a:lnTo>
                    <a:pt x="100" y="207"/>
                  </a:lnTo>
                  <a:lnTo>
                    <a:pt x="95" y="204"/>
                  </a:lnTo>
                  <a:lnTo>
                    <a:pt x="106" y="232"/>
                  </a:lnTo>
                  <a:lnTo>
                    <a:pt x="93" y="204"/>
                  </a:lnTo>
                  <a:lnTo>
                    <a:pt x="100" y="218"/>
                  </a:lnTo>
                  <a:lnTo>
                    <a:pt x="92" y="214"/>
                  </a:lnTo>
                  <a:lnTo>
                    <a:pt x="98" y="226"/>
                  </a:lnTo>
                  <a:lnTo>
                    <a:pt x="114" y="265"/>
                  </a:lnTo>
                  <a:lnTo>
                    <a:pt x="130" y="290"/>
                  </a:lnTo>
                  <a:lnTo>
                    <a:pt x="114" y="265"/>
                  </a:lnTo>
                  <a:lnTo>
                    <a:pt x="97" y="228"/>
                  </a:lnTo>
                  <a:lnTo>
                    <a:pt x="91" y="226"/>
                  </a:lnTo>
                  <a:lnTo>
                    <a:pt x="93" y="235"/>
                  </a:lnTo>
                  <a:lnTo>
                    <a:pt x="106" y="260"/>
                  </a:lnTo>
                  <a:lnTo>
                    <a:pt x="92" y="238"/>
                  </a:lnTo>
                  <a:lnTo>
                    <a:pt x="88" y="230"/>
                  </a:lnTo>
                  <a:lnTo>
                    <a:pt x="95" y="251"/>
                  </a:lnTo>
                  <a:lnTo>
                    <a:pt x="87" y="246"/>
                  </a:lnTo>
                  <a:lnTo>
                    <a:pt x="90" y="263"/>
                  </a:lnTo>
                  <a:lnTo>
                    <a:pt x="85" y="255"/>
                  </a:lnTo>
                  <a:lnTo>
                    <a:pt x="82" y="262"/>
                  </a:lnTo>
                  <a:lnTo>
                    <a:pt x="83" y="279"/>
                  </a:lnTo>
                  <a:lnTo>
                    <a:pt x="113" y="363"/>
                  </a:lnTo>
                  <a:lnTo>
                    <a:pt x="80" y="279"/>
                  </a:lnTo>
                  <a:lnTo>
                    <a:pt x="80" y="260"/>
                  </a:lnTo>
                  <a:lnTo>
                    <a:pt x="80" y="250"/>
                  </a:lnTo>
                  <a:lnTo>
                    <a:pt x="74" y="255"/>
                  </a:lnTo>
                  <a:lnTo>
                    <a:pt x="19" y="311"/>
                  </a:lnTo>
                  <a:lnTo>
                    <a:pt x="76" y="251"/>
                  </a:lnTo>
                  <a:lnTo>
                    <a:pt x="80" y="235"/>
                  </a:lnTo>
                  <a:lnTo>
                    <a:pt x="75" y="238"/>
                  </a:lnTo>
                  <a:lnTo>
                    <a:pt x="83" y="219"/>
                  </a:lnTo>
                  <a:lnTo>
                    <a:pt x="76" y="227"/>
                  </a:lnTo>
                  <a:lnTo>
                    <a:pt x="64" y="254"/>
                  </a:lnTo>
                  <a:lnTo>
                    <a:pt x="75" y="225"/>
                  </a:lnTo>
                  <a:lnTo>
                    <a:pt x="80" y="214"/>
                  </a:lnTo>
                  <a:lnTo>
                    <a:pt x="80" y="214"/>
                  </a:lnTo>
                  <a:lnTo>
                    <a:pt x="72" y="219"/>
                  </a:lnTo>
                  <a:lnTo>
                    <a:pt x="59" y="234"/>
                  </a:lnTo>
                  <a:lnTo>
                    <a:pt x="12" y="245"/>
                  </a:lnTo>
                  <a:lnTo>
                    <a:pt x="60" y="232"/>
                  </a:lnTo>
                  <a:lnTo>
                    <a:pt x="75" y="214"/>
                  </a:lnTo>
                  <a:lnTo>
                    <a:pt x="80" y="200"/>
                  </a:lnTo>
                  <a:lnTo>
                    <a:pt x="72" y="200"/>
                  </a:lnTo>
                  <a:lnTo>
                    <a:pt x="80" y="187"/>
                  </a:lnTo>
                  <a:lnTo>
                    <a:pt x="71" y="190"/>
                  </a:lnTo>
                  <a:lnTo>
                    <a:pt x="38" y="217"/>
                  </a:lnTo>
                  <a:lnTo>
                    <a:pt x="71" y="190"/>
                  </a:lnTo>
                  <a:lnTo>
                    <a:pt x="77" y="174"/>
                  </a:lnTo>
                  <a:lnTo>
                    <a:pt x="69" y="178"/>
                  </a:lnTo>
                  <a:lnTo>
                    <a:pt x="75" y="166"/>
                  </a:lnTo>
                  <a:lnTo>
                    <a:pt x="67" y="174"/>
                  </a:lnTo>
                  <a:lnTo>
                    <a:pt x="72" y="155"/>
                  </a:lnTo>
                  <a:lnTo>
                    <a:pt x="66" y="165"/>
                  </a:lnTo>
                  <a:lnTo>
                    <a:pt x="37" y="205"/>
                  </a:lnTo>
                  <a:lnTo>
                    <a:pt x="67" y="165"/>
                  </a:lnTo>
                  <a:lnTo>
                    <a:pt x="74" y="141"/>
                  </a:lnTo>
                  <a:lnTo>
                    <a:pt x="66" y="146"/>
                  </a:lnTo>
                  <a:lnTo>
                    <a:pt x="19" y="169"/>
                  </a:lnTo>
                  <a:lnTo>
                    <a:pt x="66" y="145"/>
                  </a:lnTo>
                  <a:lnTo>
                    <a:pt x="71" y="125"/>
                  </a:lnTo>
                  <a:lnTo>
                    <a:pt x="65" y="128"/>
                  </a:lnTo>
                  <a:lnTo>
                    <a:pt x="71" y="116"/>
                  </a:lnTo>
                  <a:lnTo>
                    <a:pt x="64" y="121"/>
                  </a:lnTo>
                  <a:lnTo>
                    <a:pt x="41" y="177"/>
                  </a:lnTo>
                  <a:lnTo>
                    <a:pt x="65" y="116"/>
                  </a:lnTo>
                  <a:lnTo>
                    <a:pt x="65" y="100"/>
                  </a:lnTo>
                  <a:lnTo>
                    <a:pt x="57" y="107"/>
                  </a:lnTo>
                  <a:lnTo>
                    <a:pt x="44" y="139"/>
                  </a:lnTo>
                  <a:lnTo>
                    <a:pt x="61" y="97"/>
                  </a:lnTo>
                  <a:lnTo>
                    <a:pt x="64" y="84"/>
                  </a:lnTo>
                  <a:lnTo>
                    <a:pt x="57" y="90"/>
                  </a:lnTo>
                  <a:lnTo>
                    <a:pt x="40" y="116"/>
                  </a:lnTo>
                  <a:lnTo>
                    <a:pt x="0" y="130"/>
                  </a:lnTo>
                  <a:lnTo>
                    <a:pt x="41" y="114"/>
                  </a:lnTo>
                  <a:lnTo>
                    <a:pt x="57" y="87"/>
                  </a:lnTo>
                  <a:lnTo>
                    <a:pt x="59" y="69"/>
                  </a:lnTo>
                  <a:lnTo>
                    <a:pt x="52" y="77"/>
                  </a:lnTo>
                  <a:lnTo>
                    <a:pt x="56" y="60"/>
                  </a:lnTo>
                  <a:lnTo>
                    <a:pt x="28" y="104"/>
                  </a:lnTo>
                  <a:lnTo>
                    <a:pt x="54" y="59"/>
                  </a:lnTo>
                  <a:lnTo>
                    <a:pt x="57" y="46"/>
                  </a:lnTo>
                  <a:lnTo>
                    <a:pt x="48" y="55"/>
                  </a:lnTo>
                  <a:lnTo>
                    <a:pt x="49" y="36"/>
                  </a:lnTo>
                  <a:lnTo>
                    <a:pt x="39" y="45"/>
                  </a:lnTo>
                  <a:lnTo>
                    <a:pt x="2" y="79"/>
                  </a:lnTo>
                  <a:lnTo>
                    <a:pt x="39" y="44"/>
                  </a:lnTo>
                  <a:lnTo>
                    <a:pt x="44" y="24"/>
                  </a:lnTo>
                  <a:lnTo>
                    <a:pt x="38" y="30"/>
                  </a:lnTo>
                  <a:lnTo>
                    <a:pt x="41" y="15"/>
                  </a:lnTo>
                  <a:lnTo>
                    <a:pt x="36" y="19"/>
                  </a:lnTo>
                  <a:lnTo>
                    <a:pt x="34" y="8"/>
                  </a:lnTo>
                  <a:lnTo>
                    <a:pt x="36" y="3"/>
                  </a:lnTo>
                  <a:lnTo>
                    <a:pt x="38"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95"/>
            <p:cNvSpPr>
              <a:spLocks/>
            </p:cNvSpPr>
            <p:nvPr/>
          </p:nvSpPr>
          <p:spPr bwMode="ltGray">
            <a:xfrm>
              <a:off x="5400" y="3995"/>
              <a:ext cx="35" cy="142"/>
            </a:xfrm>
            <a:custGeom>
              <a:avLst/>
              <a:gdLst>
                <a:gd name="T0" fmla="*/ 27 w 35"/>
                <a:gd name="T1" fmla="*/ 0 h 142"/>
                <a:gd name="T2" fmla="*/ 20 w 35"/>
                <a:gd name="T3" fmla="*/ 10 h 142"/>
                <a:gd name="T4" fmla="*/ 13 w 35"/>
                <a:gd name="T5" fmla="*/ 28 h 142"/>
                <a:gd name="T6" fmla="*/ 6 w 35"/>
                <a:gd name="T7" fmla="*/ 51 h 142"/>
                <a:gd name="T8" fmla="*/ 0 w 35"/>
                <a:gd name="T9" fmla="*/ 80 h 142"/>
                <a:gd name="T10" fmla="*/ 0 w 35"/>
                <a:gd name="T11" fmla="*/ 112 h 142"/>
                <a:gd name="T12" fmla="*/ 3 w 35"/>
                <a:gd name="T13" fmla="*/ 141 h 142"/>
                <a:gd name="T14" fmla="*/ 6 w 35"/>
                <a:gd name="T15" fmla="*/ 141 h 142"/>
                <a:gd name="T16" fmla="*/ 3 w 35"/>
                <a:gd name="T17" fmla="*/ 112 h 142"/>
                <a:gd name="T18" fmla="*/ 3 w 35"/>
                <a:gd name="T19" fmla="*/ 89 h 142"/>
                <a:gd name="T20" fmla="*/ 9 w 35"/>
                <a:gd name="T21" fmla="*/ 64 h 142"/>
                <a:gd name="T22" fmla="*/ 20 w 35"/>
                <a:gd name="T23" fmla="*/ 38 h 142"/>
                <a:gd name="T24" fmla="*/ 34 w 35"/>
                <a:gd name="T25" fmla="*/ 6 h 142"/>
                <a:gd name="T26" fmla="*/ 27 w 35"/>
                <a:gd name="T2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142">
                  <a:moveTo>
                    <a:pt x="27" y="0"/>
                  </a:moveTo>
                  <a:lnTo>
                    <a:pt x="20" y="10"/>
                  </a:lnTo>
                  <a:lnTo>
                    <a:pt x="13" y="28"/>
                  </a:lnTo>
                  <a:lnTo>
                    <a:pt x="6" y="51"/>
                  </a:lnTo>
                  <a:lnTo>
                    <a:pt x="0" y="80"/>
                  </a:lnTo>
                  <a:lnTo>
                    <a:pt x="0" y="112"/>
                  </a:lnTo>
                  <a:lnTo>
                    <a:pt x="3" y="141"/>
                  </a:lnTo>
                  <a:lnTo>
                    <a:pt x="6" y="141"/>
                  </a:lnTo>
                  <a:lnTo>
                    <a:pt x="3" y="112"/>
                  </a:lnTo>
                  <a:lnTo>
                    <a:pt x="3" y="89"/>
                  </a:lnTo>
                  <a:lnTo>
                    <a:pt x="9" y="64"/>
                  </a:lnTo>
                  <a:lnTo>
                    <a:pt x="20" y="38"/>
                  </a:lnTo>
                  <a:lnTo>
                    <a:pt x="34" y="6"/>
                  </a:lnTo>
                  <a:lnTo>
                    <a:pt x="2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96"/>
            <p:cNvSpPr>
              <a:spLocks/>
            </p:cNvSpPr>
            <p:nvPr/>
          </p:nvSpPr>
          <p:spPr bwMode="ltGray">
            <a:xfrm>
              <a:off x="5547" y="3919"/>
              <a:ext cx="59" cy="141"/>
            </a:xfrm>
            <a:custGeom>
              <a:avLst/>
              <a:gdLst>
                <a:gd name="T0" fmla="*/ 1 w 59"/>
                <a:gd name="T1" fmla="*/ 22 h 141"/>
                <a:gd name="T2" fmla="*/ 13 w 59"/>
                <a:gd name="T3" fmla="*/ 0 h 141"/>
                <a:gd name="T4" fmla="*/ 21 w 59"/>
                <a:gd name="T5" fmla="*/ 0 h 141"/>
                <a:gd name="T6" fmla="*/ 27 w 59"/>
                <a:gd name="T7" fmla="*/ 1 h 141"/>
                <a:gd name="T8" fmla="*/ 33 w 59"/>
                <a:gd name="T9" fmla="*/ 7 h 141"/>
                <a:gd name="T10" fmla="*/ 46 w 59"/>
                <a:gd name="T11" fmla="*/ 25 h 141"/>
                <a:gd name="T12" fmla="*/ 50 w 59"/>
                <a:gd name="T13" fmla="*/ 33 h 141"/>
                <a:gd name="T14" fmla="*/ 53 w 59"/>
                <a:gd name="T15" fmla="*/ 42 h 141"/>
                <a:gd name="T16" fmla="*/ 57 w 59"/>
                <a:gd name="T17" fmla="*/ 65 h 141"/>
                <a:gd name="T18" fmla="*/ 58 w 59"/>
                <a:gd name="T19" fmla="*/ 73 h 141"/>
                <a:gd name="T20" fmla="*/ 57 w 59"/>
                <a:gd name="T21" fmla="*/ 82 h 141"/>
                <a:gd name="T22" fmla="*/ 54 w 59"/>
                <a:gd name="T23" fmla="*/ 92 h 141"/>
                <a:gd name="T24" fmla="*/ 49 w 59"/>
                <a:gd name="T25" fmla="*/ 107 h 141"/>
                <a:gd name="T26" fmla="*/ 44 w 59"/>
                <a:gd name="T27" fmla="*/ 116 h 141"/>
                <a:gd name="T28" fmla="*/ 38 w 59"/>
                <a:gd name="T29" fmla="*/ 126 h 141"/>
                <a:gd name="T30" fmla="*/ 25 w 59"/>
                <a:gd name="T31" fmla="*/ 140 h 141"/>
                <a:gd name="T32" fmla="*/ 32 w 59"/>
                <a:gd name="T33" fmla="*/ 123 h 141"/>
                <a:gd name="T34" fmla="*/ 37 w 59"/>
                <a:gd name="T35" fmla="*/ 108 h 141"/>
                <a:gd name="T36" fmla="*/ 40 w 59"/>
                <a:gd name="T37" fmla="*/ 95 h 141"/>
                <a:gd name="T38" fmla="*/ 39 w 59"/>
                <a:gd name="T39" fmla="*/ 82 h 141"/>
                <a:gd name="T40" fmla="*/ 38 w 59"/>
                <a:gd name="T41" fmla="*/ 73 h 141"/>
                <a:gd name="T42" fmla="*/ 40 w 59"/>
                <a:gd name="T43" fmla="*/ 61 h 141"/>
                <a:gd name="T44" fmla="*/ 42 w 59"/>
                <a:gd name="T45" fmla="*/ 51 h 141"/>
                <a:gd name="T46" fmla="*/ 36 w 59"/>
                <a:gd name="T47" fmla="*/ 33 h 141"/>
                <a:gd name="T48" fmla="*/ 35 w 59"/>
                <a:gd name="T49" fmla="*/ 23 h 141"/>
                <a:gd name="T50" fmla="*/ 30 w 59"/>
                <a:gd name="T51" fmla="*/ 15 h 141"/>
                <a:gd name="T52" fmla="*/ 21 w 59"/>
                <a:gd name="T53" fmla="*/ 5 h 141"/>
                <a:gd name="T54" fmla="*/ 16 w 59"/>
                <a:gd name="T55" fmla="*/ 14 h 141"/>
                <a:gd name="T56" fmla="*/ 0 w 59"/>
                <a:gd name="T57" fmla="*/ 26 h 141"/>
                <a:gd name="T58" fmla="*/ 1 w 59"/>
                <a:gd name="T59"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141">
                  <a:moveTo>
                    <a:pt x="1" y="22"/>
                  </a:moveTo>
                  <a:lnTo>
                    <a:pt x="13" y="0"/>
                  </a:lnTo>
                  <a:lnTo>
                    <a:pt x="21" y="0"/>
                  </a:lnTo>
                  <a:lnTo>
                    <a:pt x="27" y="1"/>
                  </a:lnTo>
                  <a:lnTo>
                    <a:pt x="33" y="7"/>
                  </a:lnTo>
                  <a:lnTo>
                    <a:pt x="46" y="25"/>
                  </a:lnTo>
                  <a:lnTo>
                    <a:pt x="50" y="33"/>
                  </a:lnTo>
                  <a:lnTo>
                    <a:pt x="53" y="42"/>
                  </a:lnTo>
                  <a:lnTo>
                    <a:pt x="57" y="65"/>
                  </a:lnTo>
                  <a:lnTo>
                    <a:pt x="58" y="73"/>
                  </a:lnTo>
                  <a:lnTo>
                    <a:pt x="57" y="82"/>
                  </a:lnTo>
                  <a:lnTo>
                    <a:pt x="54" y="92"/>
                  </a:lnTo>
                  <a:lnTo>
                    <a:pt x="49" y="107"/>
                  </a:lnTo>
                  <a:lnTo>
                    <a:pt x="44" y="116"/>
                  </a:lnTo>
                  <a:lnTo>
                    <a:pt x="38" y="126"/>
                  </a:lnTo>
                  <a:lnTo>
                    <a:pt x="25" y="140"/>
                  </a:lnTo>
                  <a:lnTo>
                    <a:pt x="32" y="123"/>
                  </a:lnTo>
                  <a:lnTo>
                    <a:pt x="37" y="108"/>
                  </a:lnTo>
                  <a:lnTo>
                    <a:pt x="40" y="95"/>
                  </a:lnTo>
                  <a:lnTo>
                    <a:pt x="39" y="82"/>
                  </a:lnTo>
                  <a:lnTo>
                    <a:pt x="38" y="73"/>
                  </a:lnTo>
                  <a:lnTo>
                    <a:pt x="40" y="61"/>
                  </a:lnTo>
                  <a:lnTo>
                    <a:pt x="42" y="51"/>
                  </a:lnTo>
                  <a:lnTo>
                    <a:pt x="36" y="33"/>
                  </a:lnTo>
                  <a:lnTo>
                    <a:pt x="35" y="23"/>
                  </a:lnTo>
                  <a:lnTo>
                    <a:pt x="30" y="15"/>
                  </a:lnTo>
                  <a:lnTo>
                    <a:pt x="21" y="5"/>
                  </a:lnTo>
                  <a:lnTo>
                    <a:pt x="16" y="14"/>
                  </a:lnTo>
                  <a:lnTo>
                    <a:pt x="0" y="26"/>
                  </a:lnTo>
                  <a:lnTo>
                    <a:pt x="1" y="22"/>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97"/>
            <p:cNvSpPr>
              <a:spLocks/>
            </p:cNvSpPr>
            <p:nvPr/>
          </p:nvSpPr>
          <p:spPr bwMode="ltGray">
            <a:xfrm>
              <a:off x="5364" y="3794"/>
              <a:ext cx="144" cy="255"/>
            </a:xfrm>
            <a:custGeom>
              <a:avLst/>
              <a:gdLst>
                <a:gd name="T0" fmla="*/ 96 w 144"/>
                <a:gd name="T1" fmla="*/ 3 h 255"/>
                <a:gd name="T2" fmla="*/ 92 w 144"/>
                <a:gd name="T3" fmla="*/ 10 h 255"/>
                <a:gd name="T4" fmla="*/ 60 w 144"/>
                <a:gd name="T5" fmla="*/ 9 h 255"/>
                <a:gd name="T6" fmla="*/ 73 w 144"/>
                <a:gd name="T7" fmla="*/ 13 h 255"/>
                <a:gd name="T8" fmla="*/ 86 w 144"/>
                <a:gd name="T9" fmla="*/ 17 h 255"/>
                <a:gd name="T10" fmla="*/ 56 w 144"/>
                <a:gd name="T11" fmla="*/ 23 h 255"/>
                <a:gd name="T12" fmla="*/ 79 w 144"/>
                <a:gd name="T13" fmla="*/ 26 h 255"/>
                <a:gd name="T14" fmla="*/ 82 w 144"/>
                <a:gd name="T15" fmla="*/ 32 h 255"/>
                <a:gd name="T16" fmla="*/ 14 w 144"/>
                <a:gd name="T17" fmla="*/ 69 h 255"/>
                <a:gd name="T18" fmla="*/ 77 w 144"/>
                <a:gd name="T19" fmla="*/ 42 h 255"/>
                <a:gd name="T20" fmla="*/ 64 w 144"/>
                <a:gd name="T21" fmla="*/ 58 h 255"/>
                <a:gd name="T22" fmla="*/ 72 w 144"/>
                <a:gd name="T23" fmla="*/ 59 h 255"/>
                <a:gd name="T24" fmla="*/ 60 w 144"/>
                <a:gd name="T25" fmla="*/ 79 h 255"/>
                <a:gd name="T26" fmla="*/ 35 w 144"/>
                <a:gd name="T27" fmla="*/ 100 h 255"/>
                <a:gd name="T28" fmla="*/ 64 w 144"/>
                <a:gd name="T29" fmla="*/ 84 h 255"/>
                <a:gd name="T30" fmla="*/ 40 w 144"/>
                <a:gd name="T31" fmla="*/ 117 h 255"/>
                <a:gd name="T32" fmla="*/ 61 w 144"/>
                <a:gd name="T33" fmla="*/ 95 h 255"/>
                <a:gd name="T34" fmla="*/ 66 w 144"/>
                <a:gd name="T35" fmla="*/ 95 h 255"/>
                <a:gd name="T36" fmla="*/ 59 w 144"/>
                <a:gd name="T37" fmla="*/ 115 h 255"/>
                <a:gd name="T38" fmla="*/ 65 w 144"/>
                <a:gd name="T39" fmla="*/ 115 h 255"/>
                <a:gd name="T40" fmla="*/ 51 w 144"/>
                <a:gd name="T41" fmla="*/ 136 h 255"/>
                <a:gd name="T42" fmla="*/ 59 w 144"/>
                <a:gd name="T43" fmla="*/ 131 h 255"/>
                <a:gd name="T44" fmla="*/ 53 w 144"/>
                <a:gd name="T45" fmla="*/ 151 h 255"/>
                <a:gd name="T46" fmla="*/ 59 w 144"/>
                <a:gd name="T47" fmla="*/ 145 h 255"/>
                <a:gd name="T48" fmla="*/ 64 w 144"/>
                <a:gd name="T49" fmla="*/ 143 h 255"/>
                <a:gd name="T50" fmla="*/ 60 w 144"/>
                <a:gd name="T51" fmla="*/ 158 h 255"/>
                <a:gd name="T52" fmla="*/ 47 w 144"/>
                <a:gd name="T53" fmla="*/ 186 h 255"/>
                <a:gd name="T54" fmla="*/ 64 w 144"/>
                <a:gd name="T55" fmla="*/ 164 h 255"/>
                <a:gd name="T56" fmla="*/ 69 w 144"/>
                <a:gd name="T57" fmla="*/ 160 h 255"/>
                <a:gd name="T58" fmla="*/ 67 w 144"/>
                <a:gd name="T59" fmla="*/ 184 h 255"/>
                <a:gd name="T60" fmla="*/ 73 w 144"/>
                <a:gd name="T61" fmla="*/ 195 h 255"/>
                <a:gd name="T62" fmla="*/ 74 w 144"/>
                <a:gd name="T63" fmla="*/ 183 h 255"/>
                <a:gd name="T64" fmla="*/ 126 w 144"/>
                <a:gd name="T65" fmla="*/ 217 h 255"/>
                <a:gd name="T66" fmla="*/ 79 w 144"/>
                <a:gd name="T67" fmla="*/ 166 h 255"/>
                <a:gd name="T68" fmla="*/ 89 w 144"/>
                <a:gd name="T69" fmla="*/ 178 h 255"/>
                <a:gd name="T70" fmla="*/ 76 w 144"/>
                <a:gd name="T71" fmla="*/ 149 h 255"/>
                <a:gd name="T72" fmla="*/ 132 w 144"/>
                <a:gd name="T73" fmla="*/ 171 h 255"/>
                <a:gd name="T74" fmla="*/ 76 w 144"/>
                <a:gd name="T75" fmla="*/ 141 h 255"/>
                <a:gd name="T76" fmla="*/ 83 w 144"/>
                <a:gd name="T77" fmla="*/ 133 h 255"/>
                <a:gd name="T78" fmla="*/ 78 w 144"/>
                <a:gd name="T79" fmla="*/ 122 h 255"/>
                <a:gd name="T80" fmla="*/ 86 w 144"/>
                <a:gd name="T81" fmla="*/ 122 h 255"/>
                <a:gd name="T82" fmla="*/ 112 w 144"/>
                <a:gd name="T83" fmla="*/ 143 h 255"/>
                <a:gd name="T84" fmla="*/ 87 w 144"/>
                <a:gd name="T85" fmla="*/ 102 h 255"/>
                <a:gd name="T86" fmla="*/ 83 w 144"/>
                <a:gd name="T87" fmla="*/ 87 h 255"/>
                <a:gd name="T88" fmla="*/ 89 w 144"/>
                <a:gd name="T89" fmla="*/ 84 h 255"/>
                <a:gd name="T90" fmla="*/ 88 w 144"/>
                <a:gd name="T91" fmla="*/ 70 h 255"/>
                <a:gd name="T92" fmla="*/ 91 w 144"/>
                <a:gd name="T93" fmla="*/ 68 h 255"/>
                <a:gd name="T94" fmla="*/ 108 w 144"/>
                <a:gd name="T95" fmla="*/ 81 h 255"/>
                <a:gd name="T96" fmla="*/ 95 w 144"/>
                <a:gd name="T97" fmla="*/ 61 h 255"/>
                <a:gd name="T98" fmla="*/ 96 w 144"/>
                <a:gd name="T99" fmla="*/ 42 h 255"/>
                <a:gd name="T100" fmla="*/ 95 w 144"/>
                <a:gd name="T101" fmla="*/ 32 h 255"/>
                <a:gd name="T102" fmla="*/ 109 w 144"/>
                <a:gd name="T103" fmla="*/ 32 h 255"/>
                <a:gd name="T104" fmla="*/ 105 w 144"/>
                <a:gd name="T105" fmla="*/ 17 h 255"/>
                <a:gd name="T106" fmla="*/ 113 w 144"/>
                <a:gd name="T107" fmla="*/ 14 h 255"/>
                <a:gd name="T108" fmla="*/ 110 w 144"/>
                <a:gd name="T10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 h="255">
                  <a:moveTo>
                    <a:pt x="110" y="0"/>
                  </a:moveTo>
                  <a:lnTo>
                    <a:pt x="104" y="0"/>
                  </a:lnTo>
                  <a:lnTo>
                    <a:pt x="96" y="3"/>
                  </a:lnTo>
                  <a:lnTo>
                    <a:pt x="102" y="4"/>
                  </a:lnTo>
                  <a:lnTo>
                    <a:pt x="97" y="7"/>
                  </a:lnTo>
                  <a:lnTo>
                    <a:pt x="92" y="10"/>
                  </a:lnTo>
                  <a:lnTo>
                    <a:pt x="84" y="12"/>
                  </a:lnTo>
                  <a:lnTo>
                    <a:pt x="73" y="11"/>
                  </a:lnTo>
                  <a:lnTo>
                    <a:pt x="60" y="9"/>
                  </a:lnTo>
                  <a:lnTo>
                    <a:pt x="28" y="11"/>
                  </a:lnTo>
                  <a:lnTo>
                    <a:pt x="59" y="9"/>
                  </a:lnTo>
                  <a:lnTo>
                    <a:pt x="73" y="13"/>
                  </a:lnTo>
                  <a:lnTo>
                    <a:pt x="84" y="12"/>
                  </a:lnTo>
                  <a:lnTo>
                    <a:pt x="92" y="14"/>
                  </a:lnTo>
                  <a:lnTo>
                    <a:pt x="86" y="17"/>
                  </a:lnTo>
                  <a:lnTo>
                    <a:pt x="90" y="18"/>
                  </a:lnTo>
                  <a:lnTo>
                    <a:pt x="79" y="24"/>
                  </a:lnTo>
                  <a:lnTo>
                    <a:pt x="56" y="23"/>
                  </a:lnTo>
                  <a:lnTo>
                    <a:pt x="26" y="43"/>
                  </a:lnTo>
                  <a:lnTo>
                    <a:pt x="56" y="24"/>
                  </a:lnTo>
                  <a:lnTo>
                    <a:pt x="79" y="26"/>
                  </a:lnTo>
                  <a:lnTo>
                    <a:pt x="86" y="26"/>
                  </a:lnTo>
                  <a:lnTo>
                    <a:pt x="73" y="32"/>
                  </a:lnTo>
                  <a:lnTo>
                    <a:pt x="82" y="32"/>
                  </a:lnTo>
                  <a:lnTo>
                    <a:pt x="69" y="41"/>
                  </a:lnTo>
                  <a:lnTo>
                    <a:pt x="43" y="51"/>
                  </a:lnTo>
                  <a:lnTo>
                    <a:pt x="14" y="69"/>
                  </a:lnTo>
                  <a:lnTo>
                    <a:pt x="44" y="52"/>
                  </a:lnTo>
                  <a:lnTo>
                    <a:pt x="69" y="42"/>
                  </a:lnTo>
                  <a:lnTo>
                    <a:pt x="77" y="42"/>
                  </a:lnTo>
                  <a:lnTo>
                    <a:pt x="65" y="48"/>
                  </a:lnTo>
                  <a:lnTo>
                    <a:pt x="73" y="50"/>
                  </a:lnTo>
                  <a:lnTo>
                    <a:pt x="64" y="58"/>
                  </a:lnTo>
                  <a:lnTo>
                    <a:pt x="2" y="119"/>
                  </a:lnTo>
                  <a:lnTo>
                    <a:pt x="64" y="59"/>
                  </a:lnTo>
                  <a:lnTo>
                    <a:pt x="72" y="59"/>
                  </a:lnTo>
                  <a:lnTo>
                    <a:pt x="63" y="68"/>
                  </a:lnTo>
                  <a:lnTo>
                    <a:pt x="69" y="67"/>
                  </a:lnTo>
                  <a:lnTo>
                    <a:pt x="60" y="79"/>
                  </a:lnTo>
                  <a:lnTo>
                    <a:pt x="35" y="100"/>
                  </a:lnTo>
                  <a:lnTo>
                    <a:pt x="9" y="131"/>
                  </a:lnTo>
                  <a:lnTo>
                    <a:pt x="35" y="100"/>
                  </a:lnTo>
                  <a:lnTo>
                    <a:pt x="61" y="79"/>
                  </a:lnTo>
                  <a:lnTo>
                    <a:pt x="69" y="77"/>
                  </a:lnTo>
                  <a:lnTo>
                    <a:pt x="64" y="84"/>
                  </a:lnTo>
                  <a:lnTo>
                    <a:pt x="69" y="84"/>
                  </a:lnTo>
                  <a:lnTo>
                    <a:pt x="60" y="95"/>
                  </a:lnTo>
                  <a:lnTo>
                    <a:pt x="40" y="117"/>
                  </a:lnTo>
                  <a:lnTo>
                    <a:pt x="0" y="145"/>
                  </a:lnTo>
                  <a:lnTo>
                    <a:pt x="39" y="117"/>
                  </a:lnTo>
                  <a:lnTo>
                    <a:pt x="61" y="95"/>
                  </a:lnTo>
                  <a:lnTo>
                    <a:pt x="64" y="95"/>
                  </a:lnTo>
                  <a:lnTo>
                    <a:pt x="27" y="160"/>
                  </a:lnTo>
                  <a:lnTo>
                    <a:pt x="66" y="95"/>
                  </a:lnTo>
                  <a:lnTo>
                    <a:pt x="61" y="104"/>
                  </a:lnTo>
                  <a:lnTo>
                    <a:pt x="66" y="101"/>
                  </a:lnTo>
                  <a:lnTo>
                    <a:pt x="59" y="115"/>
                  </a:lnTo>
                  <a:lnTo>
                    <a:pt x="32" y="145"/>
                  </a:lnTo>
                  <a:lnTo>
                    <a:pt x="59" y="117"/>
                  </a:lnTo>
                  <a:lnTo>
                    <a:pt x="65" y="115"/>
                  </a:lnTo>
                  <a:lnTo>
                    <a:pt x="59" y="123"/>
                  </a:lnTo>
                  <a:lnTo>
                    <a:pt x="27" y="183"/>
                  </a:lnTo>
                  <a:lnTo>
                    <a:pt x="51" y="136"/>
                  </a:lnTo>
                  <a:lnTo>
                    <a:pt x="60" y="123"/>
                  </a:lnTo>
                  <a:lnTo>
                    <a:pt x="65" y="122"/>
                  </a:lnTo>
                  <a:lnTo>
                    <a:pt x="59" y="131"/>
                  </a:lnTo>
                  <a:lnTo>
                    <a:pt x="64" y="130"/>
                  </a:lnTo>
                  <a:lnTo>
                    <a:pt x="56" y="141"/>
                  </a:lnTo>
                  <a:lnTo>
                    <a:pt x="53" y="151"/>
                  </a:lnTo>
                  <a:lnTo>
                    <a:pt x="13" y="185"/>
                  </a:lnTo>
                  <a:lnTo>
                    <a:pt x="54" y="152"/>
                  </a:lnTo>
                  <a:lnTo>
                    <a:pt x="59" y="145"/>
                  </a:lnTo>
                  <a:lnTo>
                    <a:pt x="64" y="143"/>
                  </a:lnTo>
                  <a:lnTo>
                    <a:pt x="54" y="162"/>
                  </a:lnTo>
                  <a:lnTo>
                    <a:pt x="64" y="143"/>
                  </a:lnTo>
                  <a:lnTo>
                    <a:pt x="59" y="152"/>
                  </a:lnTo>
                  <a:lnTo>
                    <a:pt x="65" y="150"/>
                  </a:lnTo>
                  <a:lnTo>
                    <a:pt x="60" y="158"/>
                  </a:lnTo>
                  <a:lnTo>
                    <a:pt x="47" y="186"/>
                  </a:lnTo>
                  <a:lnTo>
                    <a:pt x="34" y="202"/>
                  </a:lnTo>
                  <a:lnTo>
                    <a:pt x="47" y="186"/>
                  </a:lnTo>
                  <a:lnTo>
                    <a:pt x="61" y="159"/>
                  </a:lnTo>
                  <a:lnTo>
                    <a:pt x="66" y="158"/>
                  </a:lnTo>
                  <a:lnTo>
                    <a:pt x="64" y="164"/>
                  </a:lnTo>
                  <a:lnTo>
                    <a:pt x="54" y="183"/>
                  </a:lnTo>
                  <a:lnTo>
                    <a:pt x="65" y="166"/>
                  </a:lnTo>
                  <a:lnTo>
                    <a:pt x="69" y="160"/>
                  </a:lnTo>
                  <a:lnTo>
                    <a:pt x="64" y="175"/>
                  </a:lnTo>
                  <a:lnTo>
                    <a:pt x="69" y="173"/>
                  </a:lnTo>
                  <a:lnTo>
                    <a:pt x="67" y="184"/>
                  </a:lnTo>
                  <a:lnTo>
                    <a:pt x="71" y="179"/>
                  </a:lnTo>
                  <a:lnTo>
                    <a:pt x="73" y="183"/>
                  </a:lnTo>
                  <a:lnTo>
                    <a:pt x="73" y="195"/>
                  </a:lnTo>
                  <a:lnTo>
                    <a:pt x="48" y="254"/>
                  </a:lnTo>
                  <a:lnTo>
                    <a:pt x="74" y="195"/>
                  </a:lnTo>
                  <a:lnTo>
                    <a:pt x="74" y="183"/>
                  </a:lnTo>
                  <a:lnTo>
                    <a:pt x="74" y="174"/>
                  </a:lnTo>
                  <a:lnTo>
                    <a:pt x="80" y="179"/>
                  </a:lnTo>
                  <a:lnTo>
                    <a:pt x="126" y="217"/>
                  </a:lnTo>
                  <a:lnTo>
                    <a:pt x="78" y="175"/>
                  </a:lnTo>
                  <a:lnTo>
                    <a:pt x="74" y="164"/>
                  </a:lnTo>
                  <a:lnTo>
                    <a:pt x="79" y="166"/>
                  </a:lnTo>
                  <a:lnTo>
                    <a:pt x="73" y="153"/>
                  </a:lnTo>
                  <a:lnTo>
                    <a:pt x="78" y="159"/>
                  </a:lnTo>
                  <a:lnTo>
                    <a:pt x="89" y="178"/>
                  </a:lnTo>
                  <a:lnTo>
                    <a:pt x="79" y="157"/>
                  </a:lnTo>
                  <a:lnTo>
                    <a:pt x="74" y="149"/>
                  </a:lnTo>
                  <a:lnTo>
                    <a:pt x="76" y="149"/>
                  </a:lnTo>
                  <a:lnTo>
                    <a:pt x="82" y="153"/>
                  </a:lnTo>
                  <a:lnTo>
                    <a:pt x="93" y="164"/>
                  </a:lnTo>
                  <a:lnTo>
                    <a:pt x="132" y="171"/>
                  </a:lnTo>
                  <a:lnTo>
                    <a:pt x="92" y="162"/>
                  </a:lnTo>
                  <a:lnTo>
                    <a:pt x="79" y="150"/>
                  </a:lnTo>
                  <a:lnTo>
                    <a:pt x="76" y="141"/>
                  </a:lnTo>
                  <a:lnTo>
                    <a:pt x="82" y="141"/>
                  </a:lnTo>
                  <a:lnTo>
                    <a:pt x="76" y="131"/>
                  </a:lnTo>
                  <a:lnTo>
                    <a:pt x="83" y="133"/>
                  </a:lnTo>
                  <a:lnTo>
                    <a:pt x="110" y="151"/>
                  </a:lnTo>
                  <a:lnTo>
                    <a:pt x="83" y="132"/>
                  </a:lnTo>
                  <a:lnTo>
                    <a:pt x="78" y="122"/>
                  </a:lnTo>
                  <a:lnTo>
                    <a:pt x="84" y="125"/>
                  </a:lnTo>
                  <a:lnTo>
                    <a:pt x="79" y="116"/>
                  </a:lnTo>
                  <a:lnTo>
                    <a:pt x="86" y="122"/>
                  </a:lnTo>
                  <a:lnTo>
                    <a:pt x="82" y="108"/>
                  </a:lnTo>
                  <a:lnTo>
                    <a:pt x="87" y="115"/>
                  </a:lnTo>
                  <a:lnTo>
                    <a:pt x="112" y="143"/>
                  </a:lnTo>
                  <a:lnTo>
                    <a:pt x="86" y="115"/>
                  </a:lnTo>
                  <a:lnTo>
                    <a:pt x="80" y="98"/>
                  </a:lnTo>
                  <a:lnTo>
                    <a:pt x="87" y="102"/>
                  </a:lnTo>
                  <a:lnTo>
                    <a:pt x="127" y="118"/>
                  </a:lnTo>
                  <a:lnTo>
                    <a:pt x="87" y="101"/>
                  </a:lnTo>
                  <a:lnTo>
                    <a:pt x="83" y="87"/>
                  </a:lnTo>
                  <a:lnTo>
                    <a:pt x="88" y="89"/>
                  </a:lnTo>
                  <a:lnTo>
                    <a:pt x="83" y="81"/>
                  </a:lnTo>
                  <a:lnTo>
                    <a:pt x="89" y="84"/>
                  </a:lnTo>
                  <a:lnTo>
                    <a:pt x="108" y="124"/>
                  </a:lnTo>
                  <a:lnTo>
                    <a:pt x="88" y="80"/>
                  </a:lnTo>
                  <a:lnTo>
                    <a:pt x="88" y="70"/>
                  </a:lnTo>
                  <a:lnTo>
                    <a:pt x="94" y="75"/>
                  </a:lnTo>
                  <a:lnTo>
                    <a:pt x="105" y="97"/>
                  </a:lnTo>
                  <a:lnTo>
                    <a:pt x="91" y="68"/>
                  </a:lnTo>
                  <a:lnTo>
                    <a:pt x="89" y="59"/>
                  </a:lnTo>
                  <a:lnTo>
                    <a:pt x="94" y="63"/>
                  </a:lnTo>
                  <a:lnTo>
                    <a:pt x="108" y="81"/>
                  </a:lnTo>
                  <a:lnTo>
                    <a:pt x="143" y="91"/>
                  </a:lnTo>
                  <a:lnTo>
                    <a:pt x="108" y="79"/>
                  </a:lnTo>
                  <a:lnTo>
                    <a:pt x="95" y="61"/>
                  </a:lnTo>
                  <a:lnTo>
                    <a:pt x="93" y="48"/>
                  </a:lnTo>
                  <a:lnTo>
                    <a:pt x="99" y="54"/>
                  </a:lnTo>
                  <a:lnTo>
                    <a:pt x="96" y="42"/>
                  </a:lnTo>
                  <a:lnTo>
                    <a:pt x="118" y="73"/>
                  </a:lnTo>
                  <a:lnTo>
                    <a:pt x="97" y="41"/>
                  </a:lnTo>
                  <a:lnTo>
                    <a:pt x="95" y="32"/>
                  </a:lnTo>
                  <a:lnTo>
                    <a:pt x="102" y="39"/>
                  </a:lnTo>
                  <a:lnTo>
                    <a:pt x="101" y="25"/>
                  </a:lnTo>
                  <a:lnTo>
                    <a:pt x="109" y="32"/>
                  </a:lnTo>
                  <a:lnTo>
                    <a:pt x="141" y="56"/>
                  </a:lnTo>
                  <a:lnTo>
                    <a:pt x="109" y="31"/>
                  </a:lnTo>
                  <a:lnTo>
                    <a:pt x="105" y="17"/>
                  </a:lnTo>
                  <a:lnTo>
                    <a:pt x="110" y="21"/>
                  </a:lnTo>
                  <a:lnTo>
                    <a:pt x="108" y="10"/>
                  </a:lnTo>
                  <a:lnTo>
                    <a:pt x="113" y="14"/>
                  </a:lnTo>
                  <a:lnTo>
                    <a:pt x="113" y="5"/>
                  </a:lnTo>
                  <a:lnTo>
                    <a:pt x="113" y="2"/>
                  </a:lnTo>
                  <a:lnTo>
                    <a:pt x="11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98"/>
            <p:cNvSpPr>
              <a:spLocks/>
            </p:cNvSpPr>
            <p:nvPr/>
          </p:nvSpPr>
          <p:spPr bwMode="ltGray">
            <a:xfrm>
              <a:off x="5673" y="4049"/>
              <a:ext cx="38" cy="146"/>
            </a:xfrm>
            <a:custGeom>
              <a:avLst/>
              <a:gdLst>
                <a:gd name="T0" fmla="*/ 7 w 38"/>
                <a:gd name="T1" fmla="*/ 0 h 146"/>
                <a:gd name="T2" fmla="*/ 9 w 38"/>
                <a:gd name="T3" fmla="*/ 2 h 146"/>
                <a:gd name="T4" fmla="*/ 22 w 38"/>
                <a:gd name="T5" fmla="*/ 28 h 146"/>
                <a:gd name="T6" fmla="*/ 29 w 38"/>
                <a:gd name="T7" fmla="*/ 52 h 146"/>
                <a:gd name="T8" fmla="*/ 37 w 38"/>
                <a:gd name="T9" fmla="*/ 83 h 146"/>
                <a:gd name="T10" fmla="*/ 37 w 38"/>
                <a:gd name="T11" fmla="*/ 116 h 146"/>
                <a:gd name="T12" fmla="*/ 32 w 38"/>
                <a:gd name="T13" fmla="*/ 145 h 146"/>
                <a:gd name="T14" fmla="*/ 29 w 38"/>
                <a:gd name="T15" fmla="*/ 145 h 146"/>
                <a:gd name="T16" fmla="*/ 32 w 38"/>
                <a:gd name="T17" fmla="*/ 116 h 146"/>
                <a:gd name="T18" fmla="*/ 32 w 38"/>
                <a:gd name="T19" fmla="*/ 92 h 146"/>
                <a:gd name="T20" fmla="*/ 25 w 38"/>
                <a:gd name="T21" fmla="*/ 65 h 146"/>
                <a:gd name="T22" fmla="*/ 14 w 38"/>
                <a:gd name="T23" fmla="*/ 39 h 146"/>
                <a:gd name="T24" fmla="*/ 0 w 38"/>
                <a:gd name="T25" fmla="*/ 6 h 146"/>
                <a:gd name="T26" fmla="*/ 7 w 38"/>
                <a:gd name="T2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46">
                  <a:moveTo>
                    <a:pt x="7" y="0"/>
                  </a:moveTo>
                  <a:lnTo>
                    <a:pt x="9" y="2"/>
                  </a:lnTo>
                  <a:lnTo>
                    <a:pt x="22" y="28"/>
                  </a:lnTo>
                  <a:lnTo>
                    <a:pt x="29" y="52"/>
                  </a:lnTo>
                  <a:lnTo>
                    <a:pt x="37" y="83"/>
                  </a:lnTo>
                  <a:lnTo>
                    <a:pt x="37" y="116"/>
                  </a:lnTo>
                  <a:lnTo>
                    <a:pt x="32" y="145"/>
                  </a:lnTo>
                  <a:lnTo>
                    <a:pt x="29" y="145"/>
                  </a:lnTo>
                  <a:lnTo>
                    <a:pt x="32" y="116"/>
                  </a:lnTo>
                  <a:lnTo>
                    <a:pt x="32" y="92"/>
                  </a:lnTo>
                  <a:lnTo>
                    <a:pt x="25" y="65"/>
                  </a:lnTo>
                  <a:lnTo>
                    <a:pt x="14" y="39"/>
                  </a:lnTo>
                  <a:lnTo>
                    <a:pt x="0" y="6"/>
                  </a:lnTo>
                  <a:lnTo>
                    <a:pt x="7"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99"/>
            <p:cNvSpPr>
              <a:spLocks/>
            </p:cNvSpPr>
            <p:nvPr/>
          </p:nvSpPr>
          <p:spPr bwMode="ltGray">
            <a:xfrm>
              <a:off x="4807" y="3785"/>
              <a:ext cx="34" cy="249"/>
            </a:xfrm>
            <a:custGeom>
              <a:avLst/>
              <a:gdLst>
                <a:gd name="T0" fmla="*/ 26 w 34"/>
                <a:gd name="T1" fmla="*/ 0 h 249"/>
                <a:gd name="T2" fmla="*/ 33 w 34"/>
                <a:gd name="T3" fmla="*/ 9 h 249"/>
                <a:gd name="T4" fmla="*/ 23 w 34"/>
                <a:gd name="T5" fmla="*/ 103 h 249"/>
                <a:gd name="T6" fmla="*/ 24 w 34"/>
                <a:gd name="T7" fmla="*/ 130 h 249"/>
                <a:gd name="T8" fmla="*/ 28 w 34"/>
                <a:gd name="T9" fmla="*/ 248 h 249"/>
                <a:gd name="T10" fmla="*/ 8 w 34"/>
                <a:gd name="T11" fmla="*/ 154 h 249"/>
                <a:gd name="T12" fmla="*/ 4 w 34"/>
                <a:gd name="T13" fmla="*/ 127 h 249"/>
                <a:gd name="T14" fmla="*/ 1 w 34"/>
                <a:gd name="T15" fmla="*/ 105 h 249"/>
                <a:gd name="T16" fmla="*/ 0 w 34"/>
                <a:gd name="T17" fmla="*/ 84 h 249"/>
                <a:gd name="T18" fmla="*/ 4 w 34"/>
                <a:gd name="T19" fmla="*/ 62 h 249"/>
                <a:gd name="T20" fmla="*/ 8 w 34"/>
                <a:gd name="T21" fmla="*/ 35 h 249"/>
                <a:gd name="T22" fmla="*/ 26 w 34"/>
                <a:gd name="T2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49">
                  <a:moveTo>
                    <a:pt x="26" y="0"/>
                  </a:moveTo>
                  <a:lnTo>
                    <a:pt x="33" y="9"/>
                  </a:lnTo>
                  <a:lnTo>
                    <a:pt x="23" y="103"/>
                  </a:lnTo>
                  <a:lnTo>
                    <a:pt x="24" y="130"/>
                  </a:lnTo>
                  <a:lnTo>
                    <a:pt x="28" y="248"/>
                  </a:lnTo>
                  <a:lnTo>
                    <a:pt x="8" y="154"/>
                  </a:lnTo>
                  <a:lnTo>
                    <a:pt x="4" y="127"/>
                  </a:lnTo>
                  <a:lnTo>
                    <a:pt x="1" y="105"/>
                  </a:lnTo>
                  <a:lnTo>
                    <a:pt x="0" y="84"/>
                  </a:lnTo>
                  <a:lnTo>
                    <a:pt x="4" y="62"/>
                  </a:lnTo>
                  <a:lnTo>
                    <a:pt x="8" y="35"/>
                  </a:lnTo>
                  <a:lnTo>
                    <a:pt x="26"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100"/>
            <p:cNvSpPr>
              <a:spLocks/>
            </p:cNvSpPr>
            <p:nvPr/>
          </p:nvSpPr>
          <p:spPr bwMode="ltGray">
            <a:xfrm>
              <a:off x="4495" y="3709"/>
              <a:ext cx="207" cy="349"/>
            </a:xfrm>
            <a:custGeom>
              <a:avLst/>
              <a:gdLst>
                <a:gd name="T0" fmla="*/ 115 w 207"/>
                <a:gd name="T1" fmla="*/ 13 h 349"/>
                <a:gd name="T2" fmla="*/ 107 w 207"/>
                <a:gd name="T3" fmla="*/ 26 h 349"/>
                <a:gd name="T4" fmla="*/ 38 w 207"/>
                <a:gd name="T5" fmla="*/ 35 h 349"/>
                <a:gd name="T6" fmla="*/ 102 w 207"/>
                <a:gd name="T7" fmla="*/ 35 h 349"/>
                <a:gd name="T8" fmla="*/ 83 w 207"/>
                <a:gd name="T9" fmla="*/ 60 h 349"/>
                <a:gd name="T10" fmla="*/ 73 w 207"/>
                <a:gd name="T11" fmla="*/ 74 h 349"/>
                <a:gd name="T12" fmla="*/ 82 w 207"/>
                <a:gd name="T13" fmla="*/ 75 h 349"/>
                <a:gd name="T14" fmla="*/ 50 w 207"/>
                <a:gd name="T15" fmla="*/ 96 h 349"/>
                <a:gd name="T16" fmla="*/ 74 w 207"/>
                <a:gd name="T17" fmla="*/ 96 h 349"/>
                <a:gd name="T18" fmla="*/ 67 w 207"/>
                <a:gd name="T19" fmla="*/ 105 h 349"/>
                <a:gd name="T20" fmla="*/ 73 w 207"/>
                <a:gd name="T21" fmla="*/ 111 h 349"/>
                <a:gd name="T22" fmla="*/ 13 w 207"/>
                <a:gd name="T23" fmla="*/ 148 h 349"/>
                <a:gd name="T24" fmla="*/ 69 w 207"/>
                <a:gd name="T25" fmla="*/ 139 h 349"/>
                <a:gd name="T26" fmla="*/ 74 w 207"/>
                <a:gd name="T27" fmla="*/ 150 h 349"/>
                <a:gd name="T28" fmla="*/ 28 w 207"/>
                <a:gd name="T29" fmla="*/ 184 h 349"/>
                <a:gd name="T30" fmla="*/ 45 w 207"/>
                <a:gd name="T31" fmla="*/ 178 h 349"/>
                <a:gd name="T32" fmla="*/ 59 w 207"/>
                <a:gd name="T33" fmla="*/ 186 h 349"/>
                <a:gd name="T34" fmla="*/ 0 w 207"/>
                <a:gd name="T35" fmla="*/ 251 h 349"/>
                <a:gd name="T36" fmla="*/ 51 w 207"/>
                <a:gd name="T37" fmla="*/ 215 h 349"/>
                <a:gd name="T38" fmla="*/ 58 w 207"/>
                <a:gd name="T39" fmla="*/ 228 h 349"/>
                <a:gd name="T40" fmla="*/ 45 w 207"/>
                <a:gd name="T41" fmla="*/ 243 h 349"/>
                <a:gd name="T42" fmla="*/ 53 w 207"/>
                <a:gd name="T43" fmla="*/ 254 h 349"/>
                <a:gd name="T44" fmla="*/ 46 w 207"/>
                <a:gd name="T45" fmla="*/ 278 h 349"/>
                <a:gd name="T46" fmla="*/ 39 w 207"/>
                <a:gd name="T47" fmla="*/ 328 h 349"/>
                <a:gd name="T48" fmla="*/ 58 w 207"/>
                <a:gd name="T49" fmla="*/ 287 h 349"/>
                <a:gd name="T50" fmla="*/ 95 w 207"/>
                <a:gd name="T51" fmla="*/ 347 h 349"/>
                <a:gd name="T52" fmla="*/ 82 w 207"/>
                <a:gd name="T53" fmla="*/ 264 h 349"/>
                <a:gd name="T54" fmla="*/ 77 w 207"/>
                <a:gd name="T55" fmla="*/ 236 h 349"/>
                <a:gd name="T56" fmla="*/ 164 w 207"/>
                <a:gd name="T57" fmla="*/ 347 h 349"/>
                <a:gd name="T58" fmla="*/ 84 w 207"/>
                <a:gd name="T59" fmla="*/ 220 h 349"/>
                <a:gd name="T60" fmla="*/ 95 w 207"/>
                <a:gd name="T61" fmla="*/ 215 h 349"/>
                <a:gd name="T62" fmla="*/ 104 w 207"/>
                <a:gd name="T63" fmla="*/ 240 h 349"/>
                <a:gd name="T64" fmla="*/ 99 w 207"/>
                <a:gd name="T65" fmla="*/ 193 h 349"/>
                <a:gd name="T66" fmla="*/ 146 w 207"/>
                <a:gd name="T67" fmla="*/ 301 h 349"/>
                <a:gd name="T68" fmla="*/ 112 w 207"/>
                <a:gd name="T69" fmla="*/ 157 h 349"/>
                <a:gd name="T70" fmla="*/ 106 w 207"/>
                <a:gd name="T71" fmla="*/ 134 h 349"/>
                <a:gd name="T72" fmla="*/ 109 w 207"/>
                <a:gd name="T73" fmla="*/ 114 h 349"/>
                <a:gd name="T74" fmla="*/ 115 w 207"/>
                <a:gd name="T75" fmla="*/ 96 h 349"/>
                <a:gd name="T76" fmla="*/ 175 w 207"/>
                <a:gd name="T77" fmla="*/ 192 h 349"/>
                <a:gd name="T78" fmla="*/ 136 w 207"/>
                <a:gd name="T79" fmla="*/ 137 h 349"/>
                <a:gd name="T80" fmla="*/ 128 w 207"/>
                <a:gd name="T81" fmla="*/ 84 h 349"/>
                <a:gd name="T82" fmla="*/ 138 w 207"/>
                <a:gd name="T83" fmla="*/ 93 h 349"/>
                <a:gd name="T84" fmla="*/ 133 w 207"/>
                <a:gd name="T85" fmla="*/ 75 h 349"/>
                <a:gd name="T86" fmla="*/ 146 w 207"/>
                <a:gd name="T87" fmla="*/ 75 h 349"/>
                <a:gd name="T88" fmla="*/ 140 w 207"/>
                <a:gd name="T89" fmla="*/ 50 h 349"/>
                <a:gd name="T90" fmla="*/ 145 w 207"/>
                <a:gd name="T91" fmla="*/ 27 h 349"/>
                <a:gd name="T92" fmla="*/ 134 w 207"/>
                <a:gd name="T93" fmla="*/ 1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 h="349">
                  <a:moveTo>
                    <a:pt x="140" y="0"/>
                  </a:moveTo>
                  <a:lnTo>
                    <a:pt x="130" y="10"/>
                  </a:lnTo>
                  <a:lnTo>
                    <a:pt x="115" y="13"/>
                  </a:lnTo>
                  <a:lnTo>
                    <a:pt x="107" y="16"/>
                  </a:lnTo>
                  <a:lnTo>
                    <a:pt x="98" y="25"/>
                  </a:lnTo>
                  <a:lnTo>
                    <a:pt x="107" y="26"/>
                  </a:lnTo>
                  <a:lnTo>
                    <a:pt x="95" y="32"/>
                  </a:lnTo>
                  <a:lnTo>
                    <a:pt x="78" y="35"/>
                  </a:lnTo>
                  <a:lnTo>
                    <a:pt x="38" y="35"/>
                  </a:lnTo>
                  <a:lnTo>
                    <a:pt x="79" y="37"/>
                  </a:lnTo>
                  <a:lnTo>
                    <a:pt x="95" y="32"/>
                  </a:lnTo>
                  <a:lnTo>
                    <a:pt x="102" y="35"/>
                  </a:lnTo>
                  <a:lnTo>
                    <a:pt x="84" y="46"/>
                  </a:lnTo>
                  <a:lnTo>
                    <a:pt x="97" y="50"/>
                  </a:lnTo>
                  <a:lnTo>
                    <a:pt x="83" y="60"/>
                  </a:lnTo>
                  <a:lnTo>
                    <a:pt x="73" y="71"/>
                  </a:lnTo>
                  <a:lnTo>
                    <a:pt x="11" y="75"/>
                  </a:lnTo>
                  <a:lnTo>
                    <a:pt x="73" y="74"/>
                  </a:lnTo>
                  <a:lnTo>
                    <a:pt x="83" y="64"/>
                  </a:lnTo>
                  <a:lnTo>
                    <a:pt x="93" y="66"/>
                  </a:lnTo>
                  <a:lnTo>
                    <a:pt x="82" y="75"/>
                  </a:lnTo>
                  <a:lnTo>
                    <a:pt x="50" y="95"/>
                  </a:lnTo>
                  <a:lnTo>
                    <a:pt x="16" y="101"/>
                  </a:lnTo>
                  <a:lnTo>
                    <a:pt x="50" y="96"/>
                  </a:lnTo>
                  <a:lnTo>
                    <a:pt x="82" y="79"/>
                  </a:lnTo>
                  <a:lnTo>
                    <a:pt x="88" y="84"/>
                  </a:lnTo>
                  <a:lnTo>
                    <a:pt x="74" y="96"/>
                  </a:lnTo>
                  <a:lnTo>
                    <a:pt x="67" y="104"/>
                  </a:lnTo>
                  <a:lnTo>
                    <a:pt x="24" y="120"/>
                  </a:lnTo>
                  <a:lnTo>
                    <a:pt x="67" y="105"/>
                  </a:lnTo>
                  <a:lnTo>
                    <a:pt x="74" y="98"/>
                  </a:lnTo>
                  <a:lnTo>
                    <a:pt x="85" y="100"/>
                  </a:lnTo>
                  <a:lnTo>
                    <a:pt x="73" y="111"/>
                  </a:lnTo>
                  <a:lnTo>
                    <a:pt x="83" y="112"/>
                  </a:lnTo>
                  <a:lnTo>
                    <a:pt x="64" y="125"/>
                  </a:lnTo>
                  <a:lnTo>
                    <a:pt x="13" y="148"/>
                  </a:lnTo>
                  <a:lnTo>
                    <a:pt x="64" y="128"/>
                  </a:lnTo>
                  <a:lnTo>
                    <a:pt x="81" y="126"/>
                  </a:lnTo>
                  <a:lnTo>
                    <a:pt x="69" y="139"/>
                  </a:lnTo>
                  <a:lnTo>
                    <a:pt x="78" y="137"/>
                  </a:lnTo>
                  <a:lnTo>
                    <a:pt x="64" y="152"/>
                  </a:lnTo>
                  <a:lnTo>
                    <a:pt x="74" y="150"/>
                  </a:lnTo>
                  <a:lnTo>
                    <a:pt x="63" y="164"/>
                  </a:lnTo>
                  <a:lnTo>
                    <a:pt x="45" y="176"/>
                  </a:lnTo>
                  <a:lnTo>
                    <a:pt x="28" y="184"/>
                  </a:lnTo>
                  <a:lnTo>
                    <a:pt x="4" y="186"/>
                  </a:lnTo>
                  <a:lnTo>
                    <a:pt x="28" y="186"/>
                  </a:lnTo>
                  <a:lnTo>
                    <a:pt x="45" y="178"/>
                  </a:lnTo>
                  <a:lnTo>
                    <a:pt x="63" y="168"/>
                  </a:lnTo>
                  <a:lnTo>
                    <a:pt x="74" y="170"/>
                  </a:lnTo>
                  <a:lnTo>
                    <a:pt x="59" y="186"/>
                  </a:lnTo>
                  <a:lnTo>
                    <a:pt x="70" y="186"/>
                  </a:lnTo>
                  <a:lnTo>
                    <a:pt x="56" y="199"/>
                  </a:lnTo>
                  <a:lnTo>
                    <a:pt x="0" y="251"/>
                  </a:lnTo>
                  <a:lnTo>
                    <a:pt x="57" y="200"/>
                  </a:lnTo>
                  <a:lnTo>
                    <a:pt x="66" y="202"/>
                  </a:lnTo>
                  <a:lnTo>
                    <a:pt x="51" y="215"/>
                  </a:lnTo>
                  <a:lnTo>
                    <a:pt x="60" y="218"/>
                  </a:lnTo>
                  <a:lnTo>
                    <a:pt x="47" y="231"/>
                  </a:lnTo>
                  <a:lnTo>
                    <a:pt x="58" y="228"/>
                  </a:lnTo>
                  <a:lnTo>
                    <a:pt x="24" y="270"/>
                  </a:lnTo>
                  <a:lnTo>
                    <a:pt x="59" y="231"/>
                  </a:lnTo>
                  <a:lnTo>
                    <a:pt x="45" y="243"/>
                  </a:lnTo>
                  <a:lnTo>
                    <a:pt x="55" y="243"/>
                  </a:lnTo>
                  <a:lnTo>
                    <a:pt x="45" y="257"/>
                  </a:lnTo>
                  <a:lnTo>
                    <a:pt x="53" y="254"/>
                  </a:lnTo>
                  <a:lnTo>
                    <a:pt x="42" y="270"/>
                  </a:lnTo>
                  <a:lnTo>
                    <a:pt x="53" y="259"/>
                  </a:lnTo>
                  <a:lnTo>
                    <a:pt x="46" y="278"/>
                  </a:lnTo>
                  <a:lnTo>
                    <a:pt x="38" y="328"/>
                  </a:lnTo>
                  <a:lnTo>
                    <a:pt x="42" y="348"/>
                  </a:lnTo>
                  <a:lnTo>
                    <a:pt x="39" y="328"/>
                  </a:lnTo>
                  <a:lnTo>
                    <a:pt x="47" y="279"/>
                  </a:lnTo>
                  <a:lnTo>
                    <a:pt x="56" y="273"/>
                  </a:lnTo>
                  <a:lnTo>
                    <a:pt x="58" y="287"/>
                  </a:lnTo>
                  <a:lnTo>
                    <a:pt x="64" y="270"/>
                  </a:lnTo>
                  <a:lnTo>
                    <a:pt x="71" y="276"/>
                  </a:lnTo>
                  <a:lnTo>
                    <a:pt x="95" y="347"/>
                  </a:lnTo>
                  <a:lnTo>
                    <a:pt x="73" y="270"/>
                  </a:lnTo>
                  <a:lnTo>
                    <a:pt x="73" y="254"/>
                  </a:lnTo>
                  <a:lnTo>
                    <a:pt x="82" y="264"/>
                  </a:lnTo>
                  <a:lnTo>
                    <a:pt x="82" y="315"/>
                  </a:lnTo>
                  <a:lnTo>
                    <a:pt x="82" y="259"/>
                  </a:lnTo>
                  <a:lnTo>
                    <a:pt x="77" y="236"/>
                  </a:lnTo>
                  <a:lnTo>
                    <a:pt x="86" y="248"/>
                  </a:lnTo>
                  <a:lnTo>
                    <a:pt x="102" y="287"/>
                  </a:lnTo>
                  <a:lnTo>
                    <a:pt x="164" y="347"/>
                  </a:lnTo>
                  <a:lnTo>
                    <a:pt x="103" y="285"/>
                  </a:lnTo>
                  <a:lnTo>
                    <a:pt x="86" y="245"/>
                  </a:lnTo>
                  <a:lnTo>
                    <a:pt x="84" y="220"/>
                  </a:lnTo>
                  <a:lnTo>
                    <a:pt x="93" y="232"/>
                  </a:lnTo>
                  <a:lnTo>
                    <a:pt x="88" y="204"/>
                  </a:lnTo>
                  <a:lnTo>
                    <a:pt x="95" y="215"/>
                  </a:lnTo>
                  <a:lnTo>
                    <a:pt x="103" y="241"/>
                  </a:lnTo>
                  <a:lnTo>
                    <a:pt x="140" y="329"/>
                  </a:lnTo>
                  <a:lnTo>
                    <a:pt x="104" y="240"/>
                  </a:lnTo>
                  <a:lnTo>
                    <a:pt x="95" y="215"/>
                  </a:lnTo>
                  <a:lnTo>
                    <a:pt x="93" y="184"/>
                  </a:lnTo>
                  <a:lnTo>
                    <a:pt x="99" y="193"/>
                  </a:lnTo>
                  <a:lnTo>
                    <a:pt x="98" y="172"/>
                  </a:lnTo>
                  <a:lnTo>
                    <a:pt x="104" y="178"/>
                  </a:lnTo>
                  <a:lnTo>
                    <a:pt x="146" y="301"/>
                  </a:lnTo>
                  <a:lnTo>
                    <a:pt x="107" y="175"/>
                  </a:lnTo>
                  <a:lnTo>
                    <a:pt x="104" y="150"/>
                  </a:lnTo>
                  <a:lnTo>
                    <a:pt x="112" y="157"/>
                  </a:lnTo>
                  <a:lnTo>
                    <a:pt x="125" y="251"/>
                  </a:lnTo>
                  <a:lnTo>
                    <a:pt x="114" y="153"/>
                  </a:lnTo>
                  <a:lnTo>
                    <a:pt x="106" y="134"/>
                  </a:lnTo>
                  <a:lnTo>
                    <a:pt x="106" y="127"/>
                  </a:lnTo>
                  <a:lnTo>
                    <a:pt x="112" y="140"/>
                  </a:lnTo>
                  <a:lnTo>
                    <a:pt x="109" y="114"/>
                  </a:lnTo>
                  <a:lnTo>
                    <a:pt x="111" y="106"/>
                  </a:lnTo>
                  <a:lnTo>
                    <a:pt x="115" y="121"/>
                  </a:lnTo>
                  <a:lnTo>
                    <a:pt x="115" y="96"/>
                  </a:lnTo>
                  <a:lnTo>
                    <a:pt x="122" y="101"/>
                  </a:lnTo>
                  <a:lnTo>
                    <a:pt x="135" y="139"/>
                  </a:lnTo>
                  <a:lnTo>
                    <a:pt x="175" y="192"/>
                  </a:lnTo>
                  <a:lnTo>
                    <a:pt x="188" y="228"/>
                  </a:lnTo>
                  <a:lnTo>
                    <a:pt x="175" y="189"/>
                  </a:lnTo>
                  <a:lnTo>
                    <a:pt x="136" y="137"/>
                  </a:lnTo>
                  <a:lnTo>
                    <a:pt x="123" y="99"/>
                  </a:lnTo>
                  <a:lnTo>
                    <a:pt x="120" y="75"/>
                  </a:lnTo>
                  <a:lnTo>
                    <a:pt x="128" y="84"/>
                  </a:lnTo>
                  <a:lnTo>
                    <a:pt x="125" y="61"/>
                  </a:lnTo>
                  <a:lnTo>
                    <a:pt x="132" y="75"/>
                  </a:lnTo>
                  <a:lnTo>
                    <a:pt x="138" y="93"/>
                  </a:lnTo>
                  <a:lnTo>
                    <a:pt x="206" y="146"/>
                  </a:lnTo>
                  <a:lnTo>
                    <a:pt x="140" y="93"/>
                  </a:lnTo>
                  <a:lnTo>
                    <a:pt x="133" y="75"/>
                  </a:lnTo>
                  <a:lnTo>
                    <a:pt x="134" y="44"/>
                  </a:lnTo>
                  <a:lnTo>
                    <a:pt x="138" y="52"/>
                  </a:lnTo>
                  <a:lnTo>
                    <a:pt x="146" y="75"/>
                  </a:lnTo>
                  <a:lnTo>
                    <a:pt x="191" y="129"/>
                  </a:lnTo>
                  <a:lnTo>
                    <a:pt x="146" y="73"/>
                  </a:lnTo>
                  <a:lnTo>
                    <a:pt x="140" y="50"/>
                  </a:lnTo>
                  <a:lnTo>
                    <a:pt x="137" y="28"/>
                  </a:lnTo>
                  <a:lnTo>
                    <a:pt x="148" y="40"/>
                  </a:lnTo>
                  <a:lnTo>
                    <a:pt x="145" y="27"/>
                  </a:lnTo>
                  <a:lnTo>
                    <a:pt x="142" y="19"/>
                  </a:lnTo>
                  <a:lnTo>
                    <a:pt x="140" y="13"/>
                  </a:lnTo>
                  <a:lnTo>
                    <a:pt x="134" y="10"/>
                  </a:lnTo>
                  <a:lnTo>
                    <a:pt x="140" y="0"/>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101"/>
            <p:cNvSpPr>
              <a:spLocks/>
            </p:cNvSpPr>
            <p:nvPr/>
          </p:nvSpPr>
          <p:spPr bwMode="ltGray">
            <a:xfrm>
              <a:off x="4679" y="3766"/>
              <a:ext cx="99" cy="243"/>
            </a:xfrm>
            <a:custGeom>
              <a:avLst/>
              <a:gdLst>
                <a:gd name="T0" fmla="*/ 96 w 99"/>
                <a:gd name="T1" fmla="*/ 25 h 243"/>
                <a:gd name="T2" fmla="*/ 61 w 99"/>
                <a:gd name="T3" fmla="*/ 0 h 243"/>
                <a:gd name="T4" fmla="*/ 51 w 99"/>
                <a:gd name="T5" fmla="*/ 0 h 243"/>
                <a:gd name="T6" fmla="*/ 42 w 99"/>
                <a:gd name="T7" fmla="*/ 3 h 243"/>
                <a:gd name="T8" fmla="*/ 34 w 99"/>
                <a:gd name="T9" fmla="*/ 13 h 243"/>
                <a:gd name="T10" fmla="*/ 16 w 99"/>
                <a:gd name="T11" fmla="*/ 45 h 243"/>
                <a:gd name="T12" fmla="*/ 10 w 99"/>
                <a:gd name="T13" fmla="*/ 58 h 243"/>
                <a:gd name="T14" fmla="*/ 5 w 99"/>
                <a:gd name="T15" fmla="*/ 71 h 243"/>
                <a:gd name="T16" fmla="*/ 1 w 99"/>
                <a:gd name="T17" fmla="*/ 113 h 243"/>
                <a:gd name="T18" fmla="*/ 0 w 99"/>
                <a:gd name="T19" fmla="*/ 126 h 243"/>
                <a:gd name="T20" fmla="*/ 1 w 99"/>
                <a:gd name="T21" fmla="*/ 142 h 243"/>
                <a:gd name="T22" fmla="*/ 4 w 99"/>
                <a:gd name="T23" fmla="*/ 158 h 243"/>
                <a:gd name="T24" fmla="*/ 11 w 99"/>
                <a:gd name="T25" fmla="*/ 185 h 243"/>
                <a:gd name="T26" fmla="*/ 18 w 99"/>
                <a:gd name="T27" fmla="*/ 201 h 243"/>
                <a:gd name="T28" fmla="*/ 27 w 99"/>
                <a:gd name="T29" fmla="*/ 219 h 243"/>
                <a:gd name="T30" fmla="*/ 45 w 99"/>
                <a:gd name="T31" fmla="*/ 242 h 243"/>
                <a:gd name="T32" fmla="*/ 36 w 99"/>
                <a:gd name="T33" fmla="*/ 213 h 243"/>
                <a:gd name="T34" fmla="*/ 28 w 99"/>
                <a:gd name="T35" fmla="*/ 187 h 243"/>
                <a:gd name="T36" fmla="*/ 23 w 99"/>
                <a:gd name="T37" fmla="*/ 164 h 243"/>
                <a:gd name="T38" fmla="*/ 25 w 99"/>
                <a:gd name="T39" fmla="*/ 142 h 243"/>
                <a:gd name="T40" fmla="*/ 27 w 99"/>
                <a:gd name="T41" fmla="*/ 126 h 243"/>
                <a:gd name="T42" fmla="*/ 23 w 99"/>
                <a:gd name="T43" fmla="*/ 107 h 243"/>
                <a:gd name="T44" fmla="*/ 22 w 99"/>
                <a:gd name="T45" fmla="*/ 90 h 243"/>
                <a:gd name="T46" fmla="*/ 29 w 99"/>
                <a:gd name="T47" fmla="*/ 58 h 243"/>
                <a:gd name="T48" fmla="*/ 31 w 99"/>
                <a:gd name="T49" fmla="*/ 42 h 243"/>
                <a:gd name="T50" fmla="*/ 37 w 99"/>
                <a:gd name="T51" fmla="*/ 28 h 243"/>
                <a:gd name="T52" fmla="*/ 51 w 99"/>
                <a:gd name="T53" fmla="*/ 10 h 243"/>
                <a:gd name="T54" fmla="*/ 65 w 99"/>
                <a:gd name="T55" fmla="*/ 10 h 243"/>
                <a:gd name="T56" fmla="*/ 98 w 99"/>
                <a:gd name="T57" fmla="*/ 33 h 243"/>
                <a:gd name="T58" fmla="*/ 96 w 99"/>
                <a:gd name="T59" fmla="*/ 2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243">
                  <a:moveTo>
                    <a:pt x="96" y="25"/>
                  </a:moveTo>
                  <a:lnTo>
                    <a:pt x="61" y="0"/>
                  </a:lnTo>
                  <a:lnTo>
                    <a:pt x="51" y="0"/>
                  </a:lnTo>
                  <a:lnTo>
                    <a:pt x="42" y="3"/>
                  </a:lnTo>
                  <a:lnTo>
                    <a:pt x="34" y="13"/>
                  </a:lnTo>
                  <a:lnTo>
                    <a:pt x="16" y="45"/>
                  </a:lnTo>
                  <a:lnTo>
                    <a:pt x="10" y="58"/>
                  </a:lnTo>
                  <a:lnTo>
                    <a:pt x="5" y="71"/>
                  </a:lnTo>
                  <a:lnTo>
                    <a:pt x="1" y="113"/>
                  </a:lnTo>
                  <a:lnTo>
                    <a:pt x="0" y="126"/>
                  </a:lnTo>
                  <a:lnTo>
                    <a:pt x="1" y="142"/>
                  </a:lnTo>
                  <a:lnTo>
                    <a:pt x="4" y="158"/>
                  </a:lnTo>
                  <a:lnTo>
                    <a:pt x="11" y="185"/>
                  </a:lnTo>
                  <a:lnTo>
                    <a:pt x="18" y="201"/>
                  </a:lnTo>
                  <a:lnTo>
                    <a:pt x="27" y="219"/>
                  </a:lnTo>
                  <a:lnTo>
                    <a:pt x="45" y="242"/>
                  </a:lnTo>
                  <a:lnTo>
                    <a:pt x="36" y="213"/>
                  </a:lnTo>
                  <a:lnTo>
                    <a:pt x="28" y="187"/>
                  </a:lnTo>
                  <a:lnTo>
                    <a:pt x="23" y="164"/>
                  </a:lnTo>
                  <a:lnTo>
                    <a:pt x="25" y="142"/>
                  </a:lnTo>
                  <a:lnTo>
                    <a:pt x="27" y="126"/>
                  </a:lnTo>
                  <a:lnTo>
                    <a:pt x="23" y="107"/>
                  </a:lnTo>
                  <a:lnTo>
                    <a:pt x="22" y="90"/>
                  </a:lnTo>
                  <a:lnTo>
                    <a:pt x="29" y="58"/>
                  </a:lnTo>
                  <a:lnTo>
                    <a:pt x="31" y="42"/>
                  </a:lnTo>
                  <a:lnTo>
                    <a:pt x="37" y="28"/>
                  </a:lnTo>
                  <a:lnTo>
                    <a:pt x="51" y="10"/>
                  </a:lnTo>
                  <a:lnTo>
                    <a:pt x="65" y="10"/>
                  </a:lnTo>
                  <a:lnTo>
                    <a:pt x="98" y="33"/>
                  </a:lnTo>
                  <a:lnTo>
                    <a:pt x="96"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102"/>
            <p:cNvSpPr>
              <a:spLocks/>
            </p:cNvSpPr>
            <p:nvPr/>
          </p:nvSpPr>
          <p:spPr bwMode="ltGray">
            <a:xfrm>
              <a:off x="4901" y="3651"/>
              <a:ext cx="181" cy="262"/>
            </a:xfrm>
            <a:custGeom>
              <a:avLst/>
              <a:gdLst>
                <a:gd name="T0" fmla="*/ 126 w 181"/>
                <a:gd name="T1" fmla="*/ 261 h 262"/>
                <a:gd name="T2" fmla="*/ 140 w 181"/>
                <a:gd name="T3" fmla="*/ 216 h 262"/>
                <a:gd name="T4" fmla="*/ 145 w 181"/>
                <a:gd name="T5" fmla="*/ 197 h 262"/>
                <a:gd name="T6" fmla="*/ 157 w 181"/>
                <a:gd name="T7" fmla="*/ 173 h 262"/>
                <a:gd name="T8" fmla="*/ 170 w 181"/>
                <a:gd name="T9" fmla="*/ 151 h 262"/>
                <a:gd name="T10" fmla="*/ 178 w 181"/>
                <a:gd name="T11" fmla="*/ 137 h 262"/>
                <a:gd name="T12" fmla="*/ 180 w 181"/>
                <a:gd name="T13" fmla="*/ 124 h 262"/>
                <a:gd name="T14" fmla="*/ 175 w 181"/>
                <a:gd name="T15" fmla="*/ 104 h 262"/>
                <a:gd name="T16" fmla="*/ 174 w 181"/>
                <a:gd name="T17" fmla="*/ 85 h 262"/>
                <a:gd name="T18" fmla="*/ 154 w 181"/>
                <a:gd name="T19" fmla="*/ 35 h 262"/>
                <a:gd name="T20" fmla="*/ 145 w 181"/>
                <a:gd name="T21" fmla="*/ 23 h 262"/>
                <a:gd name="T22" fmla="*/ 129 w 181"/>
                <a:gd name="T23" fmla="*/ 10 h 262"/>
                <a:gd name="T24" fmla="*/ 114 w 181"/>
                <a:gd name="T25" fmla="*/ 2 h 262"/>
                <a:gd name="T26" fmla="*/ 96 w 181"/>
                <a:gd name="T27" fmla="*/ 0 h 262"/>
                <a:gd name="T28" fmla="*/ 81 w 181"/>
                <a:gd name="T29" fmla="*/ 5 h 262"/>
                <a:gd name="T30" fmla="*/ 64 w 181"/>
                <a:gd name="T31" fmla="*/ 10 h 262"/>
                <a:gd name="T32" fmla="*/ 45 w 181"/>
                <a:gd name="T33" fmla="*/ 26 h 262"/>
                <a:gd name="T34" fmla="*/ 38 w 181"/>
                <a:gd name="T35" fmla="*/ 37 h 262"/>
                <a:gd name="T36" fmla="*/ 27 w 181"/>
                <a:gd name="T37" fmla="*/ 52 h 262"/>
                <a:gd name="T38" fmla="*/ 18 w 181"/>
                <a:gd name="T39" fmla="*/ 66 h 262"/>
                <a:gd name="T40" fmla="*/ 1 w 181"/>
                <a:gd name="T41" fmla="*/ 135 h 262"/>
                <a:gd name="T42" fmla="*/ 0 w 181"/>
                <a:gd name="T43" fmla="*/ 148 h 262"/>
                <a:gd name="T44" fmla="*/ 4 w 181"/>
                <a:gd name="T45" fmla="*/ 170 h 262"/>
                <a:gd name="T46" fmla="*/ 13 w 181"/>
                <a:gd name="T47" fmla="*/ 235 h 262"/>
                <a:gd name="T48" fmla="*/ 12 w 181"/>
                <a:gd name="T49" fmla="*/ 171 h 262"/>
                <a:gd name="T50" fmla="*/ 18 w 181"/>
                <a:gd name="T51" fmla="*/ 144 h 262"/>
                <a:gd name="T52" fmla="*/ 21 w 181"/>
                <a:gd name="T53" fmla="*/ 127 h 262"/>
                <a:gd name="T54" fmla="*/ 29 w 181"/>
                <a:gd name="T55" fmla="*/ 104 h 262"/>
                <a:gd name="T56" fmla="*/ 35 w 181"/>
                <a:gd name="T57" fmla="*/ 82 h 262"/>
                <a:gd name="T58" fmla="*/ 47 w 181"/>
                <a:gd name="T59" fmla="*/ 59 h 262"/>
                <a:gd name="T60" fmla="*/ 60 w 181"/>
                <a:gd name="T61" fmla="*/ 39 h 262"/>
                <a:gd name="T62" fmla="*/ 70 w 181"/>
                <a:gd name="T63" fmla="*/ 21 h 262"/>
                <a:gd name="T64" fmla="*/ 81 w 181"/>
                <a:gd name="T65" fmla="*/ 10 h 262"/>
                <a:gd name="T66" fmla="*/ 95 w 181"/>
                <a:gd name="T67" fmla="*/ 6 h 262"/>
                <a:gd name="T68" fmla="*/ 107 w 181"/>
                <a:gd name="T69" fmla="*/ 10 h 262"/>
                <a:gd name="T70" fmla="*/ 115 w 181"/>
                <a:gd name="T71" fmla="*/ 19 h 262"/>
                <a:gd name="T72" fmla="*/ 121 w 181"/>
                <a:gd name="T73" fmla="*/ 37 h 262"/>
                <a:gd name="T74" fmla="*/ 121 w 181"/>
                <a:gd name="T75" fmla="*/ 50 h 262"/>
                <a:gd name="T76" fmla="*/ 125 w 181"/>
                <a:gd name="T77" fmla="*/ 74 h 262"/>
                <a:gd name="T78" fmla="*/ 130 w 181"/>
                <a:gd name="T79" fmla="*/ 89 h 262"/>
                <a:gd name="T80" fmla="*/ 143 w 181"/>
                <a:gd name="T81" fmla="*/ 112 h 262"/>
                <a:gd name="T82" fmla="*/ 145 w 181"/>
                <a:gd name="T83" fmla="*/ 124 h 262"/>
                <a:gd name="T84" fmla="*/ 147 w 181"/>
                <a:gd name="T85" fmla="*/ 136 h 262"/>
                <a:gd name="T86" fmla="*/ 147 w 181"/>
                <a:gd name="T87" fmla="*/ 153 h 262"/>
                <a:gd name="T88" fmla="*/ 125 w 181"/>
                <a:gd name="T89" fmla="*/ 212 h 262"/>
                <a:gd name="T90" fmla="*/ 126 w 181"/>
                <a:gd name="T9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1" h="262">
                  <a:moveTo>
                    <a:pt x="126" y="261"/>
                  </a:moveTo>
                  <a:lnTo>
                    <a:pt x="140" y="216"/>
                  </a:lnTo>
                  <a:lnTo>
                    <a:pt x="145" y="197"/>
                  </a:lnTo>
                  <a:lnTo>
                    <a:pt x="157" y="173"/>
                  </a:lnTo>
                  <a:lnTo>
                    <a:pt x="170" y="151"/>
                  </a:lnTo>
                  <a:lnTo>
                    <a:pt x="178" y="137"/>
                  </a:lnTo>
                  <a:lnTo>
                    <a:pt x="180" y="124"/>
                  </a:lnTo>
                  <a:lnTo>
                    <a:pt x="175" y="104"/>
                  </a:lnTo>
                  <a:lnTo>
                    <a:pt x="174" y="85"/>
                  </a:lnTo>
                  <a:lnTo>
                    <a:pt x="154" y="35"/>
                  </a:lnTo>
                  <a:lnTo>
                    <a:pt x="145" y="23"/>
                  </a:lnTo>
                  <a:lnTo>
                    <a:pt x="129" y="10"/>
                  </a:lnTo>
                  <a:lnTo>
                    <a:pt x="114" y="2"/>
                  </a:lnTo>
                  <a:lnTo>
                    <a:pt x="96" y="0"/>
                  </a:lnTo>
                  <a:lnTo>
                    <a:pt x="81" y="5"/>
                  </a:lnTo>
                  <a:lnTo>
                    <a:pt x="64" y="10"/>
                  </a:lnTo>
                  <a:lnTo>
                    <a:pt x="45" y="26"/>
                  </a:lnTo>
                  <a:lnTo>
                    <a:pt x="38" y="37"/>
                  </a:lnTo>
                  <a:lnTo>
                    <a:pt x="27" y="52"/>
                  </a:lnTo>
                  <a:lnTo>
                    <a:pt x="18" y="66"/>
                  </a:lnTo>
                  <a:lnTo>
                    <a:pt x="1" y="135"/>
                  </a:lnTo>
                  <a:lnTo>
                    <a:pt x="0" y="148"/>
                  </a:lnTo>
                  <a:lnTo>
                    <a:pt x="4" y="170"/>
                  </a:lnTo>
                  <a:lnTo>
                    <a:pt x="13" y="235"/>
                  </a:lnTo>
                  <a:lnTo>
                    <a:pt x="12" y="171"/>
                  </a:lnTo>
                  <a:lnTo>
                    <a:pt x="18" y="144"/>
                  </a:lnTo>
                  <a:lnTo>
                    <a:pt x="21" y="127"/>
                  </a:lnTo>
                  <a:lnTo>
                    <a:pt x="29" y="104"/>
                  </a:lnTo>
                  <a:lnTo>
                    <a:pt x="35" y="82"/>
                  </a:lnTo>
                  <a:lnTo>
                    <a:pt x="47" y="59"/>
                  </a:lnTo>
                  <a:lnTo>
                    <a:pt x="60" y="39"/>
                  </a:lnTo>
                  <a:lnTo>
                    <a:pt x="70" y="21"/>
                  </a:lnTo>
                  <a:lnTo>
                    <a:pt x="81" y="10"/>
                  </a:lnTo>
                  <a:lnTo>
                    <a:pt x="95" y="6"/>
                  </a:lnTo>
                  <a:lnTo>
                    <a:pt x="107" y="10"/>
                  </a:lnTo>
                  <a:lnTo>
                    <a:pt x="115" y="19"/>
                  </a:lnTo>
                  <a:lnTo>
                    <a:pt x="121" y="37"/>
                  </a:lnTo>
                  <a:lnTo>
                    <a:pt x="121" y="50"/>
                  </a:lnTo>
                  <a:lnTo>
                    <a:pt x="125" y="74"/>
                  </a:lnTo>
                  <a:lnTo>
                    <a:pt x="130" y="89"/>
                  </a:lnTo>
                  <a:lnTo>
                    <a:pt x="143" y="112"/>
                  </a:lnTo>
                  <a:lnTo>
                    <a:pt x="145" y="124"/>
                  </a:lnTo>
                  <a:lnTo>
                    <a:pt x="147" y="136"/>
                  </a:lnTo>
                  <a:lnTo>
                    <a:pt x="147" y="153"/>
                  </a:lnTo>
                  <a:lnTo>
                    <a:pt x="125" y="212"/>
                  </a:lnTo>
                  <a:lnTo>
                    <a:pt x="126" y="26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103"/>
            <p:cNvSpPr>
              <a:spLocks/>
            </p:cNvSpPr>
            <p:nvPr/>
          </p:nvSpPr>
          <p:spPr bwMode="ltGray">
            <a:xfrm>
              <a:off x="4732" y="3948"/>
              <a:ext cx="149" cy="237"/>
            </a:xfrm>
            <a:custGeom>
              <a:avLst/>
              <a:gdLst>
                <a:gd name="T0" fmla="*/ 144 w 149"/>
                <a:gd name="T1" fmla="*/ 37 h 237"/>
                <a:gd name="T2" fmla="*/ 114 w 149"/>
                <a:gd name="T3" fmla="*/ 0 h 237"/>
                <a:gd name="T4" fmla="*/ 94 w 149"/>
                <a:gd name="T5" fmla="*/ 0 h 237"/>
                <a:gd name="T6" fmla="*/ 77 w 149"/>
                <a:gd name="T7" fmla="*/ 3 h 237"/>
                <a:gd name="T8" fmla="*/ 63 w 149"/>
                <a:gd name="T9" fmla="*/ 13 h 237"/>
                <a:gd name="T10" fmla="*/ 30 w 149"/>
                <a:gd name="T11" fmla="*/ 43 h 237"/>
                <a:gd name="T12" fmla="*/ 19 w 149"/>
                <a:gd name="T13" fmla="*/ 57 h 237"/>
                <a:gd name="T14" fmla="*/ 10 w 149"/>
                <a:gd name="T15" fmla="*/ 70 h 237"/>
                <a:gd name="T16" fmla="*/ 3 w 149"/>
                <a:gd name="T17" fmla="*/ 111 h 237"/>
                <a:gd name="T18" fmla="*/ 0 w 149"/>
                <a:gd name="T19" fmla="*/ 122 h 237"/>
                <a:gd name="T20" fmla="*/ 3 w 149"/>
                <a:gd name="T21" fmla="*/ 138 h 237"/>
                <a:gd name="T22" fmla="*/ 8 w 149"/>
                <a:gd name="T23" fmla="*/ 154 h 237"/>
                <a:gd name="T24" fmla="*/ 22 w 149"/>
                <a:gd name="T25" fmla="*/ 180 h 237"/>
                <a:gd name="T26" fmla="*/ 33 w 149"/>
                <a:gd name="T27" fmla="*/ 196 h 237"/>
                <a:gd name="T28" fmla="*/ 49 w 149"/>
                <a:gd name="T29" fmla="*/ 214 h 237"/>
                <a:gd name="T30" fmla="*/ 83 w 149"/>
                <a:gd name="T31" fmla="*/ 236 h 237"/>
                <a:gd name="T32" fmla="*/ 66 w 149"/>
                <a:gd name="T33" fmla="*/ 208 h 237"/>
                <a:gd name="T34" fmla="*/ 52 w 149"/>
                <a:gd name="T35" fmla="*/ 183 h 237"/>
                <a:gd name="T36" fmla="*/ 43 w 149"/>
                <a:gd name="T37" fmla="*/ 160 h 237"/>
                <a:gd name="T38" fmla="*/ 47 w 149"/>
                <a:gd name="T39" fmla="*/ 138 h 237"/>
                <a:gd name="T40" fmla="*/ 49 w 149"/>
                <a:gd name="T41" fmla="*/ 122 h 237"/>
                <a:gd name="T42" fmla="*/ 43 w 149"/>
                <a:gd name="T43" fmla="*/ 104 h 237"/>
                <a:gd name="T44" fmla="*/ 41 w 149"/>
                <a:gd name="T45" fmla="*/ 87 h 237"/>
                <a:gd name="T46" fmla="*/ 55 w 149"/>
                <a:gd name="T47" fmla="*/ 57 h 237"/>
                <a:gd name="T48" fmla="*/ 57 w 149"/>
                <a:gd name="T49" fmla="*/ 40 h 237"/>
                <a:gd name="T50" fmla="*/ 69 w 149"/>
                <a:gd name="T51" fmla="*/ 27 h 237"/>
                <a:gd name="T52" fmla="*/ 94 w 149"/>
                <a:gd name="T53" fmla="*/ 9 h 237"/>
                <a:gd name="T54" fmla="*/ 105 w 149"/>
                <a:gd name="T55" fmla="*/ 23 h 237"/>
                <a:gd name="T56" fmla="*/ 148 w 149"/>
                <a:gd name="T57" fmla="*/ 45 h 237"/>
                <a:gd name="T58" fmla="*/ 144 w 149"/>
                <a:gd name="T59" fmla="*/ 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9" h="237">
                  <a:moveTo>
                    <a:pt x="144" y="37"/>
                  </a:moveTo>
                  <a:lnTo>
                    <a:pt x="114" y="0"/>
                  </a:lnTo>
                  <a:lnTo>
                    <a:pt x="94" y="0"/>
                  </a:lnTo>
                  <a:lnTo>
                    <a:pt x="77" y="3"/>
                  </a:lnTo>
                  <a:lnTo>
                    <a:pt x="63" y="13"/>
                  </a:lnTo>
                  <a:lnTo>
                    <a:pt x="30" y="43"/>
                  </a:lnTo>
                  <a:lnTo>
                    <a:pt x="19" y="57"/>
                  </a:lnTo>
                  <a:lnTo>
                    <a:pt x="10" y="70"/>
                  </a:lnTo>
                  <a:lnTo>
                    <a:pt x="3" y="111"/>
                  </a:lnTo>
                  <a:lnTo>
                    <a:pt x="0" y="122"/>
                  </a:lnTo>
                  <a:lnTo>
                    <a:pt x="3" y="138"/>
                  </a:lnTo>
                  <a:lnTo>
                    <a:pt x="8" y="154"/>
                  </a:lnTo>
                  <a:lnTo>
                    <a:pt x="22" y="180"/>
                  </a:lnTo>
                  <a:lnTo>
                    <a:pt x="33" y="196"/>
                  </a:lnTo>
                  <a:lnTo>
                    <a:pt x="49" y="214"/>
                  </a:lnTo>
                  <a:lnTo>
                    <a:pt x="83" y="236"/>
                  </a:lnTo>
                  <a:lnTo>
                    <a:pt x="66" y="208"/>
                  </a:lnTo>
                  <a:lnTo>
                    <a:pt x="52" y="183"/>
                  </a:lnTo>
                  <a:lnTo>
                    <a:pt x="43" y="160"/>
                  </a:lnTo>
                  <a:lnTo>
                    <a:pt x="47" y="138"/>
                  </a:lnTo>
                  <a:lnTo>
                    <a:pt x="49" y="122"/>
                  </a:lnTo>
                  <a:lnTo>
                    <a:pt x="43" y="104"/>
                  </a:lnTo>
                  <a:lnTo>
                    <a:pt x="41" y="87"/>
                  </a:lnTo>
                  <a:lnTo>
                    <a:pt x="55" y="57"/>
                  </a:lnTo>
                  <a:lnTo>
                    <a:pt x="57" y="40"/>
                  </a:lnTo>
                  <a:lnTo>
                    <a:pt x="69" y="27"/>
                  </a:lnTo>
                  <a:lnTo>
                    <a:pt x="94" y="9"/>
                  </a:lnTo>
                  <a:lnTo>
                    <a:pt x="105" y="23"/>
                  </a:lnTo>
                  <a:lnTo>
                    <a:pt x="148" y="45"/>
                  </a:lnTo>
                  <a:lnTo>
                    <a:pt x="144" y="3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104"/>
            <p:cNvSpPr>
              <a:spLocks/>
            </p:cNvSpPr>
            <p:nvPr/>
          </p:nvSpPr>
          <p:spPr bwMode="ltGray">
            <a:xfrm>
              <a:off x="4907" y="4027"/>
              <a:ext cx="152" cy="161"/>
            </a:xfrm>
            <a:custGeom>
              <a:avLst/>
              <a:gdLst>
                <a:gd name="T0" fmla="*/ 3 w 152"/>
                <a:gd name="T1" fmla="*/ 25 h 161"/>
                <a:gd name="T2" fmla="*/ 34 w 152"/>
                <a:gd name="T3" fmla="*/ 0 h 161"/>
                <a:gd name="T4" fmla="*/ 54 w 152"/>
                <a:gd name="T5" fmla="*/ 0 h 161"/>
                <a:gd name="T6" fmla="*/ 72 w 152"/>
                <a:gd name="T7" fmla="*/ 2 h 161"/>
                <a:gd name="T8" fmla="*/ 85 w 152"/>
                <a:gd name="T9" fmla="*/ 9 h 161"/>
                <a:gd name="T10" fmla="*/ 120 w 152"/>
                <a:gd name="T11" fmla="*/ 29 h 161"/>
                <a:gd name="T12" fmla="*/ 131 w 152"/>
                <a:gd name="T13" fmla="*/ 38 h 161"/>
                <a:gd name="T14" fmla="*/ 139 w 152"/>
                <a:gd name="T15" fmla="*/ 47 h 161"/>
                <a:gd name="T16" fmla="*/ 147 w 152"/>
                <a:gd name="T17" fmla="*/ 75 h 161"/>
                <a:gd name="T18" fmla="*/ 151 w 152"/>
                <a:gd name="T19" fmla="*/ 83 h 161"/>
                <a:gd name="T20" fmla="*/ 147 w 152"/>
                <a:gd name="T21" fmla="*/ 94 h 161"/>
                <a:gd name="T22" fmla="*/ 142 w 152"/>
                <a:gd name="T23" fmla="*/ 104 h 161"/>
                <a:gd name="T24" fmla="*/ 128 w 152"/>
                <a:gd name="T25" fmla="*/ 122 h 161"/>
                <a:gd name="T26" fmla="*/ 116 w 152"/>
                <a:gd name="T27" fmla="*/ 133 h 161"/>
                <a:gd name="T28" fmla="*/ 100 w 152"/>
                <a:gd name="T29" fmla="*/ 145 h 161"/>
                <a:gd name="T30" fmla="*/ 65 w 152"/>
                <a:gd name="T31" fmla="*/ 160 h 161"/>
                <a:gd name="T32" fmla="*/ 82 w 152"/>
                <a:gd name="T33" fmla="*/ 141 h 161"/>
                <a:gd name="T34" fmla="*/ 97 w 152"/>
                <a:gd name="T35" fmla="*/ 124 h 161"/>
                <a:gd name="T36" fmla="*/ 106 w 152"/>
                <a:gd name="T37" fmla="*/ 108 h 161"/>
                <a:gd name="T38" fmla="*/ 102 w 152"/>
                <a:gd name="T39" fmla="*/ 94 h 161"/>
                <a:gd name="T40" fmla="*/ 100 w 152"/>
                <a:gd name="T41" fmla="*/ 83 h 161"/>
                <a:gd name="T42" fmla="*/ 106 w 152"/>
                <a:gd name="T43" fmla="*/ 70 h 161"/>
                <a:gd name="T44" fmla="*/ 108 w 152"/>
                <a:gd name="T45" fmla="*/ 59 h 161"/>
                <a:gd name="T46" fmla="*/ 94 w 152"/>
                <a:gd name="T47" fmla="*/ 38 h 161"/>
                <a:gd name="T48" fmla="*/ 91 w 152"/>
                <a:gd name="T49" fmla="*/ 27 h 161"/>
                <a:gd name="T50" fmla="*/ 79 w 152"/>
                <a:gd name="T51" fmla="*/ 18 h 161"/>
                <a:gd name="T52" fmla="*/ 54 w 152"/>
                <a:gd name="T53" fmla="*/ 6 h 161"/>
                <a:gd name="T54" fmla="*/ 43 w 152"/>
                <a:gd name="T55" fmla="*/ 15 h 161"/>
                <a:gd name="T56" fmla="*/ 0 w 152"/>
                <a:gd name="T57" fmla="*/ 30 h 161"/>
                <a:gd name="T58" fmla="*/ 3 w 152"/>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2" h="161">
                  <a:moveTo>
                    <a:pt x="3" y="25"/>
                  </a:moveTo>
                  <a:lnTo>
                    <a:pt x="34" y="0"/>
                  </a:lnTo>
                  <a:lnTo>
                    <a:pt x="54" y="0"/>
                  </a:lnTo>
                  <a:lnTo>
                    <a:pt x="72" y="2"/>
                  </a:lnTo>
                  <a:lnTo>
                    <a:pt x="85" y="9"/>
                  </a:lnTo>
                  <a:lnTo>
                    <a:pt x="120" y="29"/>
                  </a:lnTo>
                  <a:lnTo>
                    <a:pt x="131" y="38"/>
                  </a:lnTo>
                  <a:lnTo>
                    <a:pt x="139" y="47"/>
                  </a:lnTo>
                  <a:lnTo>
                    <a:pt x="147" y="75"/>
                  </a:lnTo>
                  <a:lnTo>
                    <a:pt x="151" y="83"/>
                  </a:lnTo>
                  <a:lnTo>
                    <a:pt x="147" y="94"/>
                  </a:lnTo>
                  <a:lnTo>
                    <a:pt x="142" y="104"/>
                  </a:lnTo>
                  <a:lnTo>
                    <a:pt x="128" y="122"/>
                  </a:lnTo>
                  <a:lnTo>
                    <a:pt x="116" y="133"/>
                  </a:lnTo>
                  <a:lnTo>
                    <a:pt x="100" y="145"/>
                  </a:lnTo>
                  <a:lnTo>
                    <a:pt x="65" y="160"/>
                  </a:lnTo>
                  <a:lnTo>
                    <a:pt x="82" y="141"/>
                  </a:lnTo>
                  <a:lnTo>
                    <a:pt x="97" y="124"/>
                  </a:lnTo>
                  <a:lnTo>
                    <a:pt x="106" y="108"/>
                  </a:lnTo>
                  <a:lnTo>
                    <a:pt x="102" y="94"/>
                  </a:lnTo>
                  <a:lnTo>
                    <a:pt x="100" y="83"/>
                  </a:lnTo>
                  <a:lnTo>
                    <a:pt x="106" y="70"/>
                  </a:lnTo>
                  <a:lnTo>
                    <a:pt x="108" y="59"/>
                  </a:lnTo>
                  <a:lnTo>
                    <a:pt x="94" y="38"/>
                  </a:lnTo>
                  <a:lnTo>
                    <a:pt x="91" y="27"/>
                  </a:lnTo>
                  <a:lnTo>
                    <a:pt x="79" y="18"/>
                  </a:lnTo>
                  <a:lnTo>
                    <a:pt x="54" y="6"/>
                  </a:lnTo>
                  <a:lnTo>
                    <a:pt x="43" y="15"/>
                  </a:lnTo>
                  <a:lnTo>
                    <a:pt x="0" y="30"/>
                  </a:lnTo>
                  <a:lnTo>
                    <a:pt x="3"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105"/>
            <p:cNvSpPr>
              <a:spLocks/>
            </p:cNvSpPr>
            <p:nvPr/>
          </p:nvSpPr>
          <p:spPr bwMode="ltGray">
            <a:xfrm>
              <a:off x="5250" y="3351"/>
              <a:ext cx="288" cy="365"/>
            </a:xfrm>
            <a:custGeom>
              <a:avLst/>
              <a:gdLst>
                <a:gd name="T0" fmla="*/ 270 w 288"/>
                <a:gd name="T1" fmla="*/ 8 h 365"/>
                <a:gd name="T2" fmla="*/ 268 w 288"/>
                <a:gd name="T3" fmla="*/ 0 h 365"/>
                <a:gd name="T4" fmla="*/ 248 w 288"/>
                <a:gd name="T5" fmla="*/ 3 h 365"/>
                <a:gd name="T6" fmla="*/ 236 w 288"/>
                <a:gd name="T7" fmla="*/ 13 h 365"/>
                <a:gd name="T8" fmla="*/ 8 w 288"/>
                <a:gd name="T9" fmla="*/ 79 h 365"/>
                <a:gd name="T10" fmla="*/ 211 w 288"/>
                <a:gd name="T11" fmla="*/ 32 h 365"/>
                <a:gd name="T12" fmla="*/ 213 w 288"/>
                <a:gd name="T13" fmla="*/ 41 h 365"/>
                <a:gd name="T14" fmla="*/ 114 w 288"/>
                <a:gd name="T15" fmla="*/ 98 h 365"/>
                <a:gd name="T16" fmla="*/ 237 w 288"/>
                <a:gd name="T17" fmla="*/ 52 h 365"/>
                <a:gd name="T18" fmla="*/ 222 w 288"/>
                <a:gd name="T19" fmla="*/ 71 h 365"/>
                <a:gd name="T20" fmla="*/ 182 w 288"/>
                <a:gd name="T21" fmla="*/ 102 h 365"/>
                <a:gd name="T22" fmla="*/ 62 w 288"/>
                <a:gd name="T23" fmla="*/ 186 h 365"/>
                <a:gd name="T24" fmla="*/ 67 w 288"/>
                <a:gd name="T25" fmla="*/ 179 h 365"/>
                <a:gd name="T26" fmla="*/ 145 w 288"/>
                <a:gd name="T27" fmla="*/ 127 h 365"/>
                <a:gd name="T28" fmla="*/ 207 w 288"/>
                <a:gd name="T29" fmla="*/ 87 h 365"/>
                <a:gd name="T30" fmla="*/ 236 w 288"/>
                <a:gd name="T31" fmla="*/ 68 h 365"/>
                <a:gd name="T32" fmla="*/ 240 w 288"/>
                <a:gd name="T33" fmla="*/ 74 h 365"/>
                <a:gd name="T34" fmla="*/ 207 w 288"/>
                <a:gd name="T35" fmla="*/ 100 h 365"/>
                <a:gd name="T36" fmla="*/ 158 w 288"/>
                <a:gd name="T37" fmla="*/ 135 h 365"/>
                <a:gd name="T38" fmla="*/ 222 w 288"/>
                <a:gd name="T39" fmla="*/ 87 h 365"/>
                <a:gd name="T40" fmla="*/ 240 w 288"/>
                <a:gd name="T41" fmla="*/ 74 h 365"/>
                <a:gd name="T42" fmla="*/ 243 w 288"/>
                <a:gd name="T43" fmla="*/ 88 h 365"/>
                <a:gd name="T44" fmla="*/ 222 w 288"/>
                <a:gd name="T45" fmla="*/ 112 h 365"/>
                <a:gd name="T46" fmla="*/ 158 w 288"/>
                <a:gd name="T47" fmla="*/ 144 h 365"/>
                <a:gd name="T48" fmla="*/ 105 w 288"/>
                <a:gd name="T49" fmla="*/ 173 h 365"/>
                <a:gd name="T50" fmla="*/ 167 w 288"/>
                <a:gd name="T51" fmla="*/ 144 h 365"/>
                <a:gd name="T52" fmla="*/ 231 w 288"/>
                <a:gd name="T53" fmla="*/ 109 h 365"/>
                <a:gd name="T54" fmla="*/ 228 w 288"/>
                <a:gd name="T55" fmla="*/ 121 h 365"/>
                <a:gd name="T56" fmla="*/ 231 w 288"/>
                <a:gd name="T57" fmla="*/ 141 h 365"/>
                <a:gd name="T58" fmla="*/ 221 w 288"/>
                <a:gd name="T59" fmla="*/ 151 h 365"/>
                <a:gd name="T60" fmla="*/ 169 w 288"/>
                <a:gd name="T61" fmla="*/ 180 h 365"/>
                <a:gd name="T62" fmla="*/ 71 w 288"/>
                <a:gd name="T63" fmla="*/ 227 h 365"/>
                <a:gd name="T64" fmla="*/ 86 w 288"/>
                <a:gd name="T65" fmla="*/ 217 h 365"/>
                <a:gd name="T66" fmla="*/ 207 w 288"/>
                <a:gd name="T67" fmla="*/ 160 h 365"/>
                <a:gd name="T68" fmla="*/ 245 w 288"/>
                <a:gd name="T69" fmla="*/ 135 h 365"/>
                <a:gd name="T70" fmla="*/ 148 w 288"/>
                <a:gd name="T71" fmla="*/ 209 h 365"/>
                <a:gd name="T72" fmla="*/ 244 w 288"/>
                <a:gd name="T73" fmla="*/ 158 h 365"/>
                <a:gd name="T74" fmla="*/ 241 w 288"/>
                <a:gd name="T75" fmla="*/ 178 h 365"/>
                <a:gd name="T76" fmla="*/ 193 w 288"/>
                <a:gd name="T77" fmla="*/ 227 h 365"/>
                <a:gd name="T78" fmla="*/ 111 w 288"/>
                <a:gd name="T79" fmla="*/ 261 h 365"/>
                <a:gd name="T80" fmla="*/ 33 w 288"/>
                <a:gd name="T81" fmla="*/ 293 h 365"/>
                <a:gd name="T82" fmla="*/ 149 w 288"/>
                <a:gd name="T83" fmla="*/ 249 h 365"/>
                <a:gd name="T84" fmla="*/ 197 w 288"/>
                <a:gd name="T85" fmla="*/ 224 h 365"/>
                <a:gd name="T86" fmla="*/ 240 w 288"/>
                <a:gd name="T87" fmla="*/ 186 h 365"/>
                <a:gd name="T88" fmla="*/ 236 w 288"/>
                <a:gd name="T89" fmla="*/ 203 h 365"/>
                <a:gd name="T90" fmla="*/ 233 w 288"/>
                <a:gd name="T91" fmla="*/ 219 h 365"/>
                <a:gd name="T92" fmla="*/ 236 w 288"/>
                <a:gd name="T93" fmla="*/ 236 h 365"/>
                <a:gd name="T94" fmla="*/ 193 w 288"/>
                <a:gd name="T95" fmla="*/ 267 h 365"/>
                <a:gd name="T96" fmla="*/ 113 w 288"/>
                <a:gd name="T97" fmla="*/ 296 h 365"/>
                <a:gd name="T98" fmla="*/ 118 w 288"/>
                <a:gd name="T99" fmla="*/ 294 h 365"/>
                <a:gd name="T100" fmla="*/ 217 w 288"/>
                <a:gd name="T101" fmla="*/ 255 h 365"/>
                <a:gd name="T102" fmla="*/ 212 w 288"/>
                <a:gd name="T103" fmla="*/ 265 h 365"/>
                <a:gd name="T104" fmla="*/ 217 w 288"/>
                <a:gd name="T105" fmla="*/ 270 h 365"/>
                <a:gd name="T106" fmla="*/ 222 w 288"/>
                <a:gd name="T107" fmla="*/ 280 h 365"/>
                <a:gd name="T108" fmla="*/ 173 w 288"/>
                <a:gd name="T109" fmla="*/ 309 h 365"/>
                <a:gd name="T110" fmla="*/ 120 w 288"/>
                <a:gd name="T111" fmla="*/ 315 h 365"/>
                <a:gd name="T112" fmla="*/ 217 w 288"/>
                <a:gd name="T113" fmla="*/ 289 h 365"/>
                <a:gd name="T114" fmla="*/ 212 w 288"/>
                <a:gd name="T115" fmla="*/ 304 h 365"/>
                <a:gd name="T116" fmla="*/ 218 w 288"/>
                <a:gd name="T117" fmla="*/ 312 h 365"/>
                <a:gd name="T118" fmla="*/ 105 w 288"/>
                <a:gd name="T119" fmla="*/ 364 h 365"/>
                <a:gd name="T120" fmla="*/ 212 w 288"/>
                <a:gd name="T121" fmla="*/ 325 h 365"/>
                <a:gd name="T122" fmla="*/ 235 w 288"/>
                <a:gd name="T123" fmla="*/ 311 h 365"/>
                <a:gd name="T124" fmla="*/ 249 w 288"/>
                <a:gd name="T125" fmla="*/ 298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365">
                  <a:moveTo>
                    <a:pt x="266" y="28"/>
                  </a:moveTo>
                  <a:lnTo>
                    <a:pt x="270" y="8"/>
                  </a:lnTo>
                  <a:lnTo>
                    <a:pt x="287" y="6"/>
                  </a:lnTo>
                  <a:lnTo>
                    <a:pt x="268" y="0"/>
                  </a:lnTo>
                  <a:lnTo>
                    <a:pt x="260" y="0"/>
                  </a:lnTo>
                  <a:lnTo>
                    <a:pt x="248" y="3"/>
                  </a:lnTo>
                  <a:lnTo>
                    <a:pt x="247" y="9"/>
                  </a:lnTo>
                  <a:lnTo>
                    <a:pt x="236" y="13"/>
                  </a:lnTo>
                  <a:lnTo>
                    <a:pt x="139" y="65"/>
                  </a:lnTo>
                  <a:lnTo>
                    <a:pt x="8" y="79"/>
                  </a:lnTo>
                  <a:lnTo>
                    <a:pt x="138" y="64"/>
                  </a:lnTo>
                  <a:lnTo>
                    <a:pt x="211" y="32"/>
                  </a:lnTo>
                  <a:lnTo>
                    <a:pt x="236" y="28"/>
                  </a:lnTo>
                  <a:lnTo>
                    <a:pt x="213" y="41"/>
                  </a:lnTo>
                  <a:lnTo>
                    <a:pt x="236" y="42"/>
                  </a:lnTo>
                  <a:lnTo>
                    <a:pt x="114" y="98"/>
                  </a:lnTo>
                  <a:lnTo>
                    <a:pt x="197" y="63"/>
                  </a:lnTo>
                  <a:lnTo>
                    <a:pt x="237" y="52"/>
                  </a:lnTo>
                  <a:lnTo>
                    <a:pt x="236" y="60"/>
                  </a:lnTo>
                  <a:lnTo>
                    <a:pt x="222" y="71"/>
                  </a:lnTo>
                  <a:lnTo>
                    <a:pt x="211" y="81"/>
                  </a:lnTo>
                  <a:lnTo>
                    <a:pt x="182" y="102"/>
                  </a:lnTo>
                  <a:lnTo>
                    <a:pt x="129" y="141"/>
                  </a:lnTo>
                  <a:lnTo>
                    <a:pt x="62" y="186"/>
                  </a:lnTo>
                  <a:lnTo>
                    <a:pt x="9" y="217"/>
                  </a:lnTo>
                  <a:lnTo>
                    <a:pt x="67" y="179"/>
                  </a:lnTo>
                  <a:lnTo>
                    <a:pt x="101" y="156"/>
                  </a:lnTo>
                  <a:lnTo>
                    <a:pt x="145" y="127"/>
                  </a:lnTo>
                  <a:lnTo>
                    <a:pt x="168" y="109"/>
                  </a:lnTo>
                  <a:lnTo>
                    <a:pt x="207" y="87"/>
                  </a:lnTo>
                  <a:lnTo>
                    <a:pt x="222" y="78"/>
                  </a:lnTo>
                  <a:lnTo>
                    <a:pt x="236" y="68"/>
                  </a:lnTo>
                  <a:lnTo>
                    <a:pt x="228" y="70"/>
                  </a:lnTo>
                  <a:lnTo>
                    <a:pt x="240" y="74"/>
                  </a:lnTo>
                  <a:lnTo>
                    <a:pt x="226" y="81"/>
                  </a:lnTo>
                  <a:lnTo>
                    <a:pt x="207" y="100"/>
                  </a:lnTo>
                  <a:lnTo>
                    <a:pt x="185" y="120"/>
                  </a:lnTo>
                  <a:lnTo>
                    <a:pt x="158" y="135"/>
                  </a:lnTo>
                  <a:lnTo>
                    <a:pt x="202" y="102"/>
                  </a:lnTo>
                  <a:lnTo>
                    <a:pt x="222" y="87"/>
                  </a:lnTo>
                  <a:lnTo>
                    <a:pt x="236" y="74"/>
                  </a:lnTo>
                  <a:lnTo>
                    <a:pt x="240" y="74"/>
                  </a:lnTo>
                  <a:lnTo>
                    <a:pt x="230" y="93"/>
                  </a:lnTo>
                  <a:lnTo>
                    <a:pt x="243" y="88"/>
                  </a:lnTo>
                  <a:lnTo>
                    <a:pt x="236" y="100"/>
                  </a:lnTo>
                  <a:lnTo>
                    <a:pt x="222" y="112"/>
                  </a:lnTo>
                  <a:lnTo>
                    <a:pt x="193" y="131"/>
                  </a:lnTo>
                  <a:lnTo>
                    <a:pt x="158" y="144"/>
                  </a:lnTo>
                  <a:lnTo>
                    <a:pt x="129" y="160"/>
                  </a:lnTo>
                  <a:lnTo>
                    <a:pt x="105" y="173"/>
                  </a:lnTo>
                  <a:lnTo>
                    <a:pt x="120" y="167"/>
                  </a:lnTo>
                  <a:lnTo>
                    <a:pt x="167" y="144"/>
                  </a:lnTo>
                  <a:lnTo>
                    <a:pt x="222" y="116"/>
                  </a:lnTo>
                  <a:lnTo>
                    <a:pt x="231" y="109"/>
                  </a:lnTo>
                  <a:lnTo>
                    <a:pt x="240" y="100"/>
                  </a:lnTo>
                  <a:lnTo>
                    <a:pt x="228" y="121"/>
                  </a:lnTo>
                  <a:lnTo>
                    <a:pt x="249" y="113"/>
                  </a:lnTo>
                  <a:lnTo>
                    <a:pt x="231" y="141"/>
                  </a:lnTo>
                  <a:lnTo>
                    <a:pt x="226" y="147"/>
                  </a:lnTo>
                  <a:lnTo>
                    <a:pt x="221" y="151"/>
                  </a:lnTo>
                  <a:lnTo>
                    <a:pt x="196" y="166"/>
                  </a:lnTo>
                  <a:lnTo>
                    <a:pt x="169" y="180"/>
                  </a:lnTo>
                  <a:lnTo>
                    <a:pt x="119" y="205"/>
                  </a:lnTo>
                  <a:lnTo>
                    <a:pt x="71" y="227"/>
                  </a:lnTo>
                  <a:lnTo>
                    <a:pt x="0" y="258"/>
                  </a:lnTo>
                  <a:lnTo>
                    <a:pt x="86" y="217"/>
                  </a:lnTo>
                  <a:lnTo>
                    <a:pt x="173" y="176"/>
                  </a:lnTo>
                  <a:lnTo>
                    <a:pt x="207" y="160"/>
                  </a:lnTo>
                  <a:lnTo>
                    <a:pt x="228" y="143"/>
                  </a:lnTo>
                  <a:lnTo>
                    <a:pt x="245" y="135"/>
                  </a:lnTo>
                  <a:lnTo>
                    <a:pt x="248" y="136"/>
                  </a:lnTo>
                  <a:lnTo>
                    <a:pt x="148" y="209"/>
                  </a:lnTo>
                  <a:lnTo>
                    <a:pt x="225" y="159"/>
                  </a:lnTo>
                  <a:lnTo>
                    <a:pt x="244" y="158"/>
                  </a:lnTo>
                  <a:lnTo>
                    <a:pt x="222" y="184"/>
                  </a:lnTo>
                  <a:lnTo>
                    <a:pt x="241" y="178"/>
                  </a:lnTo>
                  <a:lnTo>
                    <a:pt x="212" y="208"/>
                  </a:lnTo>
                  <a:lnTo>
                    <a:pt x="193" y="227"/>
                  </a:lnTo>
                  <a:lnTo>
                    <a:pt x="158" y="242"/>
                  </a:lnTo>
                  <a:lnTo>
                    <a:pt x="111" y="261"/>
                  </a:lnTo>
                  <a:lnTo>
                    <a:pt x="67" y="280"/>
                  </a:lnTo>
                  <a:lnTo>
                    <a:pt x="33" y="293"/>
                  </a:lnTo>
                  <a:lnTo>
                    <a:pt x="9" y="299"/>
                  </a:lnTo>
                  <a:lnTo>
                    <a:pt x="149" y="249"/>
                  </a:lnTo>
                  <a:lnTo>
                    <a:pt x="181" y="234"/>
                  </a:lnTo>
                  <a:lnTo>
                    <a:pt x="197" y="224"/>
                  </a:lnTo>
                  <a:lnTo>
                    <a:pt x="219" y="205"/>
                  </a:lnTo>
                  <a:lnTo>
                    <a:pt x="240" y="186"/>
                  </a:lnTo>
                  <a:lnTo>
                    <a:pt x="218" y="212"/>
                  </a:lnTo>
                  <a:lnTo>
                    <a:pt x="236" y="203"/>
                  </a:lnTo>
                  <a:lnTo>
                    <a:pt x="217" y="224"/>
                  </a:lnTo>
                  <a:lnTo>
                    <a:pt x="233" y="219"/>
                  </a:lnTo>
                  <a:lnTo>
                    <a:pt x="215" y="244"/>
                  </a:lnTo>
                  <a:lnTo>
                    <a:pt x="236" y="236"/>
                  </a:lnTo>
                  <a:lnTo>
                    <a:pt x="217" y="249"/>
                  </a:lnTo>
                  <a:lnTo>
                    <a:pt x="193" y="267"/>
                  </a:lnTo>
                  <a:lnTo>
                    <a:pt x="173" y="273"/>
                  </a:lnTo>
                  <a:lnTo>
                    <a:pt x="113" y="296"/>
                  </a:lnTo>
                  <a:lnTo>
                    <a:pt x="58" y="309"/>
                  </a:lnTo>
                  <a:lnTo>
                    <a:pt x="118" y="294"/>
                  </a:lnTo>
                  <a:lnTo>
                    <a:pt x="168" y="274"/>
                  </a:lnTo>
                  <a:lnTo>
                    <a:pt x="217" y="255"/>
                  </a:lnTo>
                  <a:lnTo>
                    <a:pt x="231" y="246"/>
                  </a:lnTo>
                  <a:lnTo>
                    <a:pt x="212" y="265"/>
                  </a:lnTo>
                  <a:lnTo>
                    <a:pt x="226" y="261"/>
                  </a:lnTo>
                  <a:lnTo>
                    <a:pt x="217" y="270"/>
                  </a:lnTo>
                  <a:lnTo>
                    <a:pt x="212" y="284"/>
                  </a:lnTo>
                  <a:lnTo>
                    <a:pt x="222" y="280"/>
                  </a:lnTo>
                  <a:lnTo>
                    <a:pt x="209" y="291"/>
                  </a:lnTo>
                  <a:lnTo>
                    <a:pt x="173" y="309"/>
                  </a:lnTo>
                  <a:lnTo>
                    <a:pt x="149" y="312"/>
                  </a:lnTo>
                  <a:lnTo>
                    <a:pt x="120" y="315"/>
                  </a:lnTo>
                  <a:lnTo>
                    <a:pt x="178" y="306"/>
                  </a:lnTo>
                  <a:lnTo>
                    <a:pt x="217" y="289"/>
                  </a:lnTo>
                  <a:lnTo>
                    <a:pt x="226" y="277"/>
                  </a:lnTo>
                  <a:lnTo>
                    <a:pt x="212" y="304"/>
                  </a:lnTo>
                  <a:lnTo>
                    <a:pt x="228" y="298"/>
                  </a:lnTo>
                  <a:lnTo>
                    <a:pt x="218" y="312"/>
                  </a:lnTo>
                  <a:lnTo>
                    <a:pt x="202" y="332"/>
                  </a:lnTo>
                  <a:lnTo>
                    <a:pt x="105" y="364"/>
                  </a:lnTo>
                  <a:lnTo>
                    <a:pt x="203" y="335"/>
                  </a:lnTo>
                  <a:lnTo>
                    <a:pt x="212" y="325"/>
                  </a:lnTo>
                  <a:lnTo>
                    <a:pt x="218" y="318"/>
                  </a:lnTo>
                  <a:lnTo>
                    <a:pt x="235" y="311"/>
                  </a:lnTo>
                  <a:lnTo>
                    <a:pt x="245" y="326"/>
                  </a:lnTo>
                  <a:lnTo>
                    <a:pt x="249" y="298"/>
                  </a:lnTo>
                  <a:lnTo>
                    <a:pt x="266" y="28"/>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106"/>
            <p:cNvSpPr>
              <a:spLocks/>
            </p:cNvSpPr>
            <p:nvPr/>
          </p:nvSpPr>
          <p:spPr bwMode="ltGray">
            <a:xfrm>
              <a:off x="4803" y="3748"/>
              <a:ext cx="255" cy="271"/>
            </a:xfrm>
            <a:custGeom>
              <a:avLst/>
              <a:gdLst>
                <a:gd name="T0" fmla="*/ 116 w 255"/>
                <a:gd name="T1" fmla="*/ 7 h 271"/>
                <a:gd name="T2" fmla="*/ 18 w 255"/>
                <a:gd name="T3" fmla="*/ 12 h 271"/>
                <a:gd name="T4" fmla="*/ 108 w 255"/>
                <a:gd name="T5" fmla="*/ 12 h 271"/>
                <a:gd name="T6" fmla="*/ 94 w 255"/>
                <a:gd name="T7" fmla="*/ 23 h 271"/>
                <a:gd name="T8" fmla="*/ 94 w 255"/>
                <a:gd name="T9" fmla="*/ 28 h 271"/>
                <a:gd name="T10" fmla="*/ 50 w 255"/>
                <a:gd name="T11" fmla="*/ 40 h 271"/>
                <a:gd name="T12" fmla="*/ 83 w 255"/>
                <a:gd name="T13" fmla="*/ 36 h 271"/>
                <a:gd name="T14" fmla="*/ 83 w 255"/>
                <a:gd name="T15" fmla="*/ 42 h 271"/>
                <a:gd name="T16" fmla="*/ 90 w 255"/>
                <a:gd name="T17" fmla="*/ 45 h 271"/>
                <a:gd name="T18" fmla="*/ 10 w 255"/>
                <a:gd name="T19" fmla="*/ 73 h 271"/>
                <a:gd name="T20" fmla="*/ 86 w 255"/>
                <a:gd name="T21" fmla="*/ 59 h 271"/>
                <a:gd name="T22" fmla="*/ 68 w 255"/>
                <a:gd name="T23" fmla="*/ 78 h 271"/>
                <a:gd name="T24" fmla="*/ 10 w 255"/>
                <a:gd name="T25" fmla="*/ 90 h 271"/>
                <a:gd name="T26" fmla="*/ 72 w 255"/>
                <a:gd name="T27" fmla="*/ 80 h 271"/>
                <a:gd name="T28" fmla="*/ 25 w 255"/>
                <a:gd name="T29" fmla="*/ 102 h 271"/>
                <a:gd name="T30" fmla="*/ 53 w 255"/>
                <a:gd name="T31" fmla="*/ 92 h 271"/>
                <a:gd name="T32" fmla="*/ 72 w 255"/>
                <a:gd name="T33" fmla="*/ 90 h 271"/>
                <a:gd name="T34" fmla="*/ 72 w 255"/>
                <a:gd name="T35" fmla="*/ 97 h 271"/>
                <a:gd name="T36" fmla="*/ 61 w 255"/>
                <a:gd name="T37" fmla="*/ 111 h 271"/>
                <a:gd name="T38" fmla="*/ 6 w 255"/>
                <a:gd name="T39" fmla="*/ 127 h 271"/>
                <a:gd name="T40" fmla="*/ 68 w 255"/>
                <a:gd name="T41" fmla="*/ 113 h 271"/>
                <a:gd name="T42" fmla="*/ 57 w 255"/>
                <a:gd name="T43" fmla="*/ 132 h 271"/>
                <a:gd name="T44" fmla="*/ 43 w 255"/>
                <a:gd name="T45" fmla="*/ 144 h 271"/>
                <a:gd name="T46" fmla="*/ 50 w 255"/>
                <a:gd name="T47" fmla="*/ 144 h 271"/>
                <a:gd name="T48" fmla="*/ 50 w 255"/>
                <a:gd name="T49" fmla="*/ 151 h 271"/>
                <a:gd name="T50" fmla="*/ 10 w 255"/>
                <a:gd name="T51" fmla="*/ 168 h 271"/>
                <a:gd name="T52" fmla="*/ 43 w 255"/>
                <a:gd name="T53" fmla="*/ 165 h 271"/>
                <a:gd name="T54" fmla="*/ 43 w 255"/>
                <a:gd name="T55" fmla="*/ 168 h 271"/>
                <a:gd name="T56" fmla="*/ 47 w 255"/>
                <a:gd name="T57" fmla="*/ 175 h 271"/>
                <a:gd name="T58" fmla="*/ 38 w 255"/>
                <a:gd name="T59" fmla="*/ 189 h 271"/>
                <a:gd name="T60" fmla="*/ 47 w 255"/>
                <a:gd name="T61" fmla="*/ 196 h 271"/>
                <a:gd name="T62" fmla="*/ 50 w 255"/>
                <a:gd name="T63" fmla="*/ 227 h 271"/>
                <a:gd name="T64" fmla="*/ 57 w 255"/>
                <a:gd name="T65" fmla="*/ 189 h 271"/>
                <a:gd name="T66" fmla="*/ 119 w 255"/>
                <a:gd name="T67" fmla="*/ 270 h 271"/>
                <a:gd name="T68" fmla="*/ 83 w 255"/>
                <a:gd name="T69" fmla="*/ 175 h 271"/>
                <a:gd name="T70" fmla="*/ 83 w 255"/>
                <a:gd name="T71" fmla="*/ 173 h 271"/>
                <a:gd name="T72" fmla="*/ 86 w 255"/>
                <a:gd name="T73" fmla="*/ 165 h 271"/>
                <a:gd name="T74" fmla="*/ 137 w 255"/>
                <a:gd name="T75" fmla="*/ 213 h 271"/>
                <a:gd name="T76" fmla="*/ 104 w 255"/>
                <a:gd name="T77" fmla="*/ 187 h 271"/>
                <a:gd name="T78" fmla="*/ 94 w 255"/>
                <a:gd name="T79" fmla="*/ 144 h 271"/>
                <a:gd name="T80" fmla="*/ 97 w 255"/>
                <a:gd name="T81" fmla="*/ 132 h 271"/>
                <a:gd name="T82" fmla="*/ 116 w 255"/>
                <a:gd name="T83" fmla="*/ 161 h 271"/>
                <a:gd name="T84" fmla="*/ 104 w 255"/>
                <a:gd name="T85" fmla="*/ 118 h 271"/>
                <a:gd name="T86" fmla="*/ 123 w 255"/>
                <a:gd name="T87" fmla="*/ 111 h 271"/>
                <a:gd name="T88" fmla="*/ 137 w 255"/>
                <a:gd name="T89" fmla="*/ 140 h 271"/>
                <a:gd name="T90" fmla="*/ 119 w 255"/>
                <a:gd name="T91" fmla="*/ 90 h 271"/>
                <a:gd name="T92" fmla="*/ 123 w 255"/>
                <a:gd name="T93" fmla="*/ 85 h 271"/>
                <a:gd name="T94" fmla="*/ 127 w 255"/>
                <a:gd name="T95" fmla="*/ 61 h 271"/>
                <a:gd name="T96" fmla="*/ 144 w 255"/>
                <a:gd name="T97" fmla="*/ 64 h 271"/>
                <a:gd name="T98" fmla="*/ 210 w 255"/>
                <a:gd name="T99" fmla="*/ 125 h 271"/>
                <a:gd name="T100" fmla="*/ 163 w 255"/>
                <a:gd name="T101" fmla="*/ 90 h 271"/>
                <a:gd name="T102" fmla="*/ 137 w 255"/>
                <a:gd name="T103" fmla="*/ 40 h 271"/>
                <a:gd name="T104" fmla="*/ 144 w 255"/>
                <a:gd name="T105" fmla="*/ 31 h 271"/>
                <a:gd name="T106" fmla="*/ 177 w 255"/>
                <a:gd name="T107" fmla="*/ 59 h 271"/>
                <a:gd name="T108" fmla="*/ 170 w 255"/>
                <a:gd name="T109" fmla="*/ 56 h 271"/>
                <a:gd name="T110" fmla="*/ 155 w 255"/>
                <a:gd name="T111" fmla="*/ 18 h 271"/>
                <a:gd name="T112" fmla="*/ 195 w 255"/>
                <a:gd name="T113" fmla="*/ 56 h 271"/>
                <a:gd name="T114" fmla="*/ 169 w 255"/>
                <a:gd name="T115" fmla="*/ 37 h 271"/>
                <a:gd name="T116" fmla="*/ 149 w 255"/>
                <a:gd name="T117" fmla="*/ 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5" h="271">
                  <a:moveTo>
                    <a:pt x="143" y="3"/>
                  </a:moveTo>
                  <a:lnTo>
                    <a:pt x="127" y="0"/>
                  </a:lnTo>
                  <a:lnTo>
                    <a:pt x="116" y="7"/>
                  </a:lnTo>
                  <a:lnTo>
                    <a:pt x="104" y="9"/>
                  </a:lnTo>
                  <a:lnTo>
                    <a:pt x="79" y="12"/>
                  </a:lnTo>
                  <a:lnTo>
                    <a:pt x="18" y="12"/>
                  </a:lnTo>
                  <a:lnTo>
                    <a:pt x="79" y="14"/>
                  </a:lnTo>
                  <a:lnTo>
                    <a:pt x="97" y="9"/>
                  </a:lnTo>
                  <a:lnTo>
                    <a:pt x="108" y="12"/>
                  </a:lnTo>
                  <a:lnTo>
                    <a:pt x="94" y="16"/>
                  </a:lnTo>
                  <a:lnTo>
                    <a:pt x="104" y="16"/>
                  </a:lnTo>
                  <a:lnTo>
                    <a:pt x="94" y="23"/>
                  </a:lnTo>
                  <a:lnTo>
                    <a:pt x="14" y="64"/>
                  </a:lnTo>
                  <a:lnTo>
                    <a:pt x="97" y="23"/>
                  </a:lnTo>
                  <a:lnTo>
                    <a:pt x="94" y="28"/>
                  </a:lnTo>
                  <a:lnTo>
                    <a:pt x="83" y="36"/>
                  </a:lnTo>
                  <a:lnTo>
                    <a:pt x="72" y="37"/>
                  </a:lnTo>
                  <a:lnTo>
                    <a:pt x="50" y="40"/>
                  </a:lnTo>
                  <a:lnTo>
                    <a:pt x="14" y="36"/>
                  </a:lnTo>
                  <a:lnTo>
                    <a:pt x="72" y="40"/>
                  </a:lnTo>
                  <a:lnTo>
                    <a:pt x="83" y="36"/>
                  </a:lnTo>
                  <a:lnTo>
                    <a:pt x="94" y="33"/>
                  </a:lnTo>
                  <a:lnTo>
                    <a:pt x="90" y="40"/>
                  </a:lnTo>
                  <a:lnTo>
                    <a:pt x="83" y="42"/>
                  </a:lnTo>
                  <a:lnTo>
                    <a:pt x="10" y="66"/>
                  </a:lnTo>
                  <a:lnTo>
                    <a:pt x="83" y="45"/>
                  </a:lnTo>
                  <a:lnTo>
                    <a:pt x="90" y="45"/>
                  </a:lnTo>
                  <a:lnTo>
                    <a:pt x="83" y="52"/>
                  </a:lnTo>
                  <a:lnTo>
                    <a:pt x="72" y="59"/>
                  </a:lnTo>
                  <a:lnTo>
                    <a:pt x="10" y="73"/>
                  </a:lnTo>
                  <a:lnTo>
                    <a:pt x="79" y="56"/>
                  </a:lnTo>
                  <a:lnTo>
                    <a:pt x="83" y="56"/>
                  </a:lnTo>
                  <a:lnTo>
                    <a:pt x="86" y="59"/>
                  </a:lnTo>
                  <a:lnTo>
                    <a:pt x="72" y="68"/>
                  </a:lnTo>
                  <a:lnTo>
                    <a:pt x="86" y="66"/>
                  </a:lnTo>
                  <a:lnTo>
                    <a:pt x="68" y="78"/>
                  </a:lnTo>
                  <a:lnTo>
                    <a:pt x="53" y="85"/>
                  </a:lnTo>
                  <a:lnTo>
                    <a:pt x="25" y="90"/>
                  </a:lnTo>
                  <a:lnTo>
                    <a:pt x="10" y="90"/>
                  </a:lnTo>
                  <a:lnTo>
                    <a:pt x="35" y="88"/>
                  </a:lnTo>
                  <a:lnTo>
                    <a:pt x="65" y="82"/>
                  </a:lnTo>
                  <a:lnTo>
                    <a:pt x="72" y="80"/>
                  </a:lnTo>
                  <a:lnTo>
                    <a:pt x="65" y="88"/>
                  </a:lnTo>
                  <a:lnTo>
                    <a:pt x="50" y="97"/>
                  </a:lnTo>
                  <a:lnTo>
                    <a:pt x="25" y="102"/>
                  </a:lnTo>
                  <a:lnTo>
                    <a:pt x="0" y="106"/>
                  </a:lnTo>
                  <a:lnTo>
                    <a:pt x="32" y="99"/>
                  </a:lnTo>
                  <a:lnTo>
                    <a:pt x="53" y="92"/>
                  </a:lnTo>
                  <a:lnTo>
                    <a:pt x="72" y="85"/>
                  </a:lnTo>
                  <a:lnTo>
                    <a:pt x="75" y="82"/>
                  </a:lnTo>
                  <a:lnTo>
                    <a:pt x="72" y="90"/>
                  </a:lnTo>
                  <a:lnTo>
                    <a:pt x="79" y="88"/>
                  </a:lnTo>
                  <a:lnTo>
                    <a:pt x="86" y="90"/>
                  </a:lnTo>
                  <a:lnTo>
                    <a:pt x="72" y="97"/>
                  </a:lnTo>
                  <a:lnTo>
                    <a:pt x="72" y="102"/>
                  </a:lnTo>
                  <a:lnTo>
                    <a:pt x="53" y="111"/>
                  </a:lnTo>
                  <a:lnTo>
                    <a:pt x="61" y="111"/>
                  </a:lnTo>
                  <a:lnTo>
                    <a:pt x="53" y="116"/>
                  </a:lnTo>
                  <a:lnTo>
                    <a:pt x="28" y="125"/>
                  </a:lnTo>
                  <a:lnTo>
                    <a:pt x="6" y="127"/>
                  </a:lnTo>
                  <a:lnTo>
                    <a:pt x="38" y="123"/>
                  </a:lnTo>
                  <a:lnTo>
                    <a:pt x="57" y="116"/>
                  </a:lnTo>
                  <a:lnTo>
                    <a:pt x="68" y="113"/>
                  </a:lnTo>
                  <a:lnTo>
                    <a:pt x="68" y="120"/>
                  </a:lnTo>
                  <a:lnTo>
                    <a:pt x="68" y="123"/>
                  </a:lnTo>
                  <a:lnTo>
                    <a:pt x="57" y="132"/>
                  </a:lnTo>
                  <a:lnTo>
                    <a:pt x="47" y="140"/>
                  </a:lnTo>
                  <a:lnTo>
                    <a:pt x="53" y="140"/>
                  </a:lnTo>
                  <a:lnTo>
                    <a:pt x="43" y="144"/>
                  </a:lnTo>
                  <a:lnTo>
                    <a:pt x="6" y="156"/>
                  </a:lnTo>
                  <a:lnTo>
                    <a:pt x="32" y="149"/>
                  </a:lnTo>
                  <a:lnTo>
                    <a:pt x="50" y="144"/>
                  </a:lnTo>
                  <a:lnTo>
                    <a:pt x="50" y="151"/>
                  </a:lnTo>
                  <a:lnTo>
                    <a:pt x="38" y="153"/>
                  </a:lnTo>
                  <a:lnTo>
                    <a:pt x="50" y="151"/>
                  </a:lnTo>
                  <a:lnTo>
                    <a:pt x="50" y="156"/>
                  </a:lnTo>
                  <a:lnTo>
                    <a:pt x="43" y="161"/>
                  </a:lnTo>
                  <a:lnTo>
                    <a:pt x="10" y="168"/>
                  </a:lnTo>
                  <a:lnTo>
                    <a:pt x="38" y="161"/>
                  </a:lnTo>
                  <a:lnTo>
                    <a:pt x="38" y="163"/>
                  </a:lnTo>
                  <a:lnTo>
                    <a:pt x="43" y="165"/>
                  </a:lnTo>
                  <a:lnTo>
                    <a:pt x="10" y="182"/>
                  </a:lnTo>
                  <a:lnTo>
                    <a:pt x="35" y="170"/>
                  </a:lnTo>
                  <a:lnTo>
                    <a:pt x="43" y="168"/>
                  </a:lnTo>
                  <a:lnTo>
                    <a:pt x="47" y="173"/>
                  </a:lnTo>
                  <a:lnTo>
                    <a:pt x="38" y="177"/>
                  </a:lnTo>
                  <a:lnTo>
                    <a:pt x="47" y="175"/>
                  </a:lnTo>
                  <a:lnTo>
                    <a:pt x="38" y="189"/>
                  </a:lnTo>
                  <a:lnTo>
                    <a:pt x="6" y="205"/>
                  </a:lnTo>
                  <a:lnTo>
                    <a:pt x="38" y="189"/>
                  </a:lnTo>
                  <a:lnTo>
                    <a:pt x="35" y="196"/>
                  </a:lnTo>
                  <a:lnTo>
                    <a:pt x="47" y="189"/>
                  </a:lnTo>
                  <a:lnTo>
                    <a:pt x="47" y="196"/>
                  </a:lnTo>
                  <a:lnTo>
                    <a:pt x="50" y="229"/>
                  </a:lnTo>
                  <a:lnTo>
                    <a:pt x="83" y="270"/>
                  </a:lnTo>
                  <a:lnTo>
                    <a:pt x="50" y="227"/>
                  </a:lnTo>
                  <a:lnTo>
                    <a:pt x="50" y="211"/>
                  </a:lnTo>
                  <a:lnTo>
                    <a:pt x="53" y="198"/>
                  </a:lnTo>
                  <a:lnTo>
                    <a:pt x="57" y="189"/>
                  </a:lnTo>
                  <a:lnTo>
                    <a:pt x="65" y="173"/>
                  </a:lnTo>
                  <a:lnTo>
                    <a:pt x="72" y="180"/>
                  </a:lnTo>
                  <a:lnTo>
                    <a:pt x="119" y="270"/>
                  </a:lnTo>
                  <a:lnTo>
                    <a:pt x="75" y="180"/>
                  </a:lnTo>
                  <a:lnTo>
                    <a:pt x="75" y="170"/>
                  </a:lnTo>
                  <a:lnTo>
                    <a:pt x="83" y="175"/>
                  </a:lnTo>
                  <a:lnTo>
                    <a:pt x="90" y="263"/>
                  </a:lnTo>
                  <a:lnTo>
                    <a:pt x="86" y="187"/>
                  </a:lnTo>
                  <a:lnTo>
                    <a:pt x="83" y="173"/>
                  </a:lnTo>
                  <a:lnTo>
                    <a:pt x="79" y="168"/>
                  </a:lnTo>
                  <a:lnTo>
                    <a:pt x="83" y="156"/>
                  </a:lnTo>
                  <a:lnTo>
                    <a:pt x="86" y="165"/>
                  </a:lnTo>
                  <a:lnTo>
                    <a:pt x="97" y="184"/>
                  </a:lnTo>
                  <a:lnTo>
                    <a:pt x="108" y="196"/>
                  </a:lnTo>
                  <a:lnTo>
                    <a:pt x="137" y="213"/>
                  </a:lnTo>
                  <a:lnTo>
                    <a:pt x="199" y="244"/>
                  </a:lnTo>
                  <a:lnTo>
                    <a:pt x="119" y="198"/>
                  </a:lnTo>
                  <a:lnTo>
                    <a:pt x="104" y="187"/>
                  </a:lnTo>
                  <a:lnTo>
                    <a:pt x="97" y="180"/>
                  </a:lnTo>
                  <a:lnTo>
                    <a:pt x="90" y="170"/>
                  </a:lnTo>
                  <a:lnTo>
                    <a:pt x="94" y="144"/>
                  </a:lnTo>
                  <a:lnTo>
                    <a:pt x="97" y="151"/>
                  </a:lnTo>
                  <a:lnTo>
                    <a:pt x="97" y="137"/>
                  </a:lnTo>
                  <a:lnTo>
                    <a:pt x="97" y="132"/>
                  </a:lnTo>
                  <a:lnTo>
                    <a:pt x="104" y="144"/>
                  </a:lnTo>
                  <a:lnTo>
                    <a:pt x="174" y="232"/>
                  </a:lnTo>
                  <a:lnTo>
                    <a:pt x="116" y="161"/>
                  </a:lnTo>
                  <a:lnTo>
                    <a:pt x="108" y="153"/>
                  </a:lnTo>
                  <a:lnTo>
                    <a:pt x="104" y="144"/>
                  </a:lnTo>
                  <a:lnTo>
                    <a:pt x="104" y="118"/>
                  </a:lnTo>
                  <a:lnTo>
                    <a:pt x="108" y="120"/>
                  </a:lnTo>
                  <a:lnTo>
                    <a:pt x="112" y="106"/>
                  </a:lnTo>
                  <a:lnTo>
                    <a:pt x="123" y="111"/>
                  </a:lnTo>
                  <a:lnTo>
                    <a:pt x="177" y="208"/>
                  </a:lnTo>
                  <a:lnTo>
                    <a:pt x="148" y="161"/>
                  </a:lnTo>
                  <a:lnTo>
                    <a:pt x="137" y="140"/>
                  </a:lnTo>
                  <a:lnTo>
                    <a:pt x="123" y="120"/>
                  </a:lnTo>
                  <a:lnTo>
                    <a:pt x="123" y="108"/>
                  </a:lnTo>
                  <a:lnTo>
                    <a:pt x="119" y="90"/>
                  </a:lnTo>
                  <a:lnTo>
                    <a:pt x="127" y="92"/>
                  </a:lnTo>
                  <a:lnTo>
                    <a:pt x="155" y="189"/>
                  </a:lnTo>
                  <a:lnTo>
                    <a:pt x="123" y="85"/>
                  </a:lnTo>
                  <a:lnTo>
                    <a:pt x="123" y="75"/>
                  </a:lnTo>
                  <a:lnTo>
                    <a:pt x="127" y="82"/>
                  </a:lnTo>
                  <a:lnTo>
                    <a:pt x="127" y="61"/>
                  </a:lnTo>
                  <a:lnTo>
                    <a:pt x="133" y="68"/>
                  </a:lnTo>
                  <a:lnTo>
                    <a:pt x="133" y="56"/>
                  </a:lnTo>
                  <a:lnTo>
                    <a:pt x="144" y="64"/>
                  </a:lnTo>
                  <a:lnTo>
                    <a:pt x="159" y="88"/>
                  </a:lnTo>
                  <a:lnTo>
                    <a:pt x="177" y="102"/>
                  </a:lnTo>
                  <a:lnTo>
                    <a:pt x="210" y="125"/>
                  </a:lnTo>
                  <a:lnTo>
                    <a:pt x="228" y="146"/>
                  </a:lnTo>
                  <a:lnTo>
                    <a:pt x="177" y="102"/>
                  </a:lnTo>
                  <a:lnTo>
                    <a:pt x="163" y="90"/>
                  </a:lnTo>
                  <a:lnTo>
                    <a:pt x="148" y="73"/>
                  </a:lnTo>
                  <a:lnTo>
                    <a:pt x="144" y="61"/>
                  </a:lnTo>
                  <a:lnTo>
                    <a:pt x="137" y="40"/>
                  </a:lnTo>
                  <a:lnTo>
                    <a:pt x="141" y="42"/>
                  </a:lnTo>
                  <a:lnTo>
                    <a:pt x="148" y="40"/>
                  </a:lnTo>
                  <a:lnTo>
                    <a:pt x="144" y="31"/>
                  </a:lnTo>
                  <a:lnTo>
                    <a:pt x="151" y="40"/>
                  </a:lnTo>
                  <a:lnTo>
                    <a:pt x="159" y="49"/>
                  </a:lnTo>
                  <a:lnTo>
                    <a:pt x="177" y="59"/>
                  </a:lnTo>
                  <a:lnTo>
                    <a:pt x="203" y="68"/>
                  </a:lnTo>
                  <a:lnTo>
                    <a:pt x="254" y="92"/>
                  </a:lnTo>
                  <a:lnTo>
                    <a:pt x="170" y="56"/>
                  </a:lnTo>
                  <a:lnTo>
                    <a:pt x="159" y="47"/>
                  </a:lnTo>
                  <a:lnTo>
                    <a:pt x="155" y="42"/>
                  </a:lnTo>
                  <a:lnTo>
                    <a:pt x="155" y="18"/>
                  </a:lnTo>
                  <a:lnTo>
                    <a:pt x="163" y="26"/>
                  </a:lnTo>
                  <a:lnTo>
                    <a:pt x="174" y="37"/>
                  </a:lnTo>
                  <a:lnTo>
                    <a:pt x="195" y="56"/>
                  </a:lnTo>
                  <a:lnTo>
                    <a:pt x="225" y="75"/>
                  </a:lnTo>
                  <a:lnTo>
                    <a:pt x="231" y="85"/>
                  </a:lnTo>
                  <a:lnTo>
                    <a:pt x="169" y="37"/>
                  </a:lnTo>
                  <a:lnTo>
                    <a:pt x="163" y="21"/>
                  </a:lnTo>
                  <a:lnTo>
                    <a:pt x="166" y="9"/>
                  </a:lnTo>
                  <a:lnTo>
                    <a:pt x="149" y="2"/>
                  </a:lnTo>
                  <a:lnTo>
                    <a:pt x="143" y="3"/>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107"/>
            <p:cNvSpPr>
              <a:spLocks/>
            </p:cNvSpPr>
            <p:nvPr/>
          </p:nvSpPr>
          <p:spPr bwMode="ltGray">
            <a:xfrm>
              <a:off x="4977" y="3785"/>
              <a:ext cx="212" cy="258"/>
            </a:xfrm>
            <a:custGeom>
              <a:avLst/>
              <a:gdLst>
                <a:gd name="T0" fmla="*/ 208 w 212"/>
                <a:gd name="T1" fmla="*/ 39 h 258"/>
                <a:gd name="T2" fmla="*/ 192 w 212"/>
                <a:gd name="T3" fmla="*/ 23 h 258"/>
                <a:gd name="T4" fmla="*/ 186 w 212"/>
                <a:gd name="T5" fmla="*/ 16 h 258"/>
                <a:gd name="T6" fmla="*/ 170 w 212"/>
                <a:gd name="T7" fmla="*/ 10 h 258"/>
                <a:gd name="T8" fmla="*/ 156 w 212"/>
                <a:gd name="T9" fmla="*/ 5 h 258"/>
                <a:gd name="T10" fmla="*/ 136 w 212"/>
                <a:gd name="T11" fmla="*/ 0 h 258"/>
                <a:gd name="T12" fmla="*/ 119 w 212"/>
                <a:gd name="T13" fmla="*/ 0 h 258"/>
                <a:gd name="T14" fmla="*/ 104 w 212"/>
                <a:gd name="T15" fmla="*/ 2 h 258"/>
                <a:gd name="T16" fmla="*/ 86 w 212"/>
                <a:gd name="T17" fmla="*/ 4 h 258"/>
                <a:gd name="T18" fmla="*/ 66 w 212"/>
                <a:gd name="T19" fmla="*/ 9 h 258"/>
                <a:gd name="T20" fmla="*/ 54 w 212"/>
                <a:gd name="T21" fmla="*/ 19 h 258"/>
                <a:gd name="T22" fmla="*/ 42 w 212"/>
                <a:gd name="T23" fmla="*/ 33 h 258"/>
                <a:gd name="T24" fmla="*/ 29 w 212"/>
                <a:gd name="T25" fmla="*/ 43 h 258"/>
                <a:gd name="T26" fmla="*/ 19 w 212"/>
                <a:gd name="T27" fmla="*/ 54 h 258"/>
                <a:gd name="T28" fmla="*/ 8 w 212"/>
                <a:gd name="T29" fmla="*/ 69 h 258"/>
                <a:gd name="T30" fmla="*/ 0 w 212"/>
                <a:gd name="T31" fmla="*/ 99 h 258"/>
                <a:gd name="T32" fmla="*/ 2 w 212"/>
                <a:gd name="T33" fmla="*/ 123 h 258"/>
                <a:gd name="T34" fmla="*/ 12 w 212"/>
                <a:gd name="T35" fmla="*/ 157 h 258"/>
                <a:gd name="T36" fmla="*/ 29 w 212"/>
                <a:gd name="T37" fmla="*/ 186 h 258"/>
                <a:gd name="T38" fmla="*/ 66 w 212"/>
                <a:gd name="T39" fmla="*/ 257 h 258"/>
                <a:gd name="T40" fmla="*/ 52 w 212"/>
                <a:gd name="T41" fmla="*/ 181 h 258"/>
                <a:gd name="T42" fmla="*/ 44 w 212"/>
                <a:gd name="T43" fmla="*/ 156 h 258"/>
                <a:gd name="T44" fmla="*/ 39 w 212"/>
                <a:gd name="T45" fmla="*/ 133 h 258"/>
                <a:gd name="T46" fmla="*/ 37 w 212"/>
                <a:gd name="T47" fmla="*/ 109 h 258"/>
                <a:gd name="T48" fmla="*/ 42 w 212"/>
                <a:gd name="T49" fmla="*/ 81 h 258"/>
                <a:gd name="T50" fmla="*/ 46 w 212"/>
                <a:gd name="T51" fmla="*/ 61 h 258"/>
                <a:gd name="T52" fmla="*/ 56 w 212"/>
                <a:gd name="T53" fmla="*/ 35 h 258"/>
                <a:gd name="T54" fmla="*/ 72 w 212"/>
                <a:gd name="T55" fmla="*/ 23 h 258"/>
                <a:gd name="T56" fmla="*/ 92 w 212"/>
                <a:gd name="T57" fmla="*/ 18 h 258"/>
                <a:gd name="T58" fmla="*/ 144 w 212"/>
                <a:gd name="T59" fmla="*/ 15 h 258"/>
                <a:gd name="T60" fmla="*/ 176 w 212"/>
                <a:gd name="T61" fmla="*/ 23 h 258"/>
                <a:gd name="T62" fmla="*/ 211 w 212"/>
                <a:gd name="T63" fmla="*/ 42 h 258"/>
                <a:gd name="T64" fmla="*/ 208 w 212"/>
                <a:gd name="T65" fmla="*/ 39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2" h="258">
                  <a:moveTo>
                    <a:pt x="208" y="39"/>
                  </a:moveTo>
                  <a:lnTo>
                    <a:pt x="192" y="23"/>
                  </a:lnTo>
                  <a:lnTo>
                    <a:pt x="186" y="16"/>
                  </a:lnTo>
                  <a:lnTo>
                    <a:pt x="170" y="10"/>
                  </a:lnTo>
                  <a:lnTo>
                    <a:pt x="156" y="5"/>
                  </a:lnTo>
                  <a:lnTo>
                    <a:pt x="136" y="0"/>
                  </a:lnTo>
                  <a:lnTo>
                    <a:pt x="119" y="0"/>
                  </a:lnTo>
                  <a:lnTo>
                    <a:pt x="104" y="2"/>
                  </a:lnTo>
                  <a:lnTo>
                    <a:pt x="86" y="4"/>
                  </a:lnTo>
                  <a:lnTo>
                    <a:pt x="66" y="9"/>
                  </a:lnTo>
                  <a:lnTo>
                    <a:pt x="54" y="19"/>
                  </a:lnTo>
                  <a:lnTo>
                    <a:pt x="42" y="33"/>
                  </a:lnTo>
                  <a:lnTo>
                    <a:pt x="29" y="43"/>
                  </a:lnTo>
                  <a:lnTo>
                    <a:pt x="19" y="54"/>
                  </a:lnTo>
                  <a:lnTo>
                    <a:pt x="8" y="69"/>
                  </a:lnTo>
                  <a:lnTo>
                    <a:pt x="0" y="99"/>
                  </a:lnTo>
                  <a:lnTo>
                    <a:pt x="2" y="123"/>
                  </a:lnTo>
                  <a:lnTo>
                    <a:pt x="12" y="157"/>
                  </a:lnTo>
                  <a:lnTo>
                    <a:pt x="29" y="186"/>
                  </a:lnTo>
                  <a:lnTo>
                    <a:pt x="66" y="257"/>
                  </a:lnTo>
                  <a:lnTo>
                    <a:pt x="52" y="181"/>
                  </a:lnTo>
                  <a:lnTo>
                    <a:pt x="44" y="156"/>
                  </a:lnTo>
                  <a:lnTo>
                    <a:pt x="39" y="133"/>
                  </a:lnTo>
                  <a:lnTo>
                    <a:pt x="37" y="109"/>
                  </a:lnTo>
                  <a:lnTo>
                    <a:pt x="42" y="81"/>
                  </a:lnTo>
                  <a:lnTo>
                    <a:pt x="46" y="61"/>
                  </a:lnTo>
                  <a:lnTo>
                    <a:pt x="56" y="35"/>
                  </a:lnTo>
                  <a:lnTo>
                    <a:pt x="72" y="23"/>
                  </a:lnTo>
                  <a:lnTo>
                    <a:pt x="92" y="18"/>
                  </a:lnTo>
                  <a:lnTo>
                    <a:pt x="144" y="15"/>
                  </a:lnTo>
                  <a:lnTo>
                    <a:pt x="176" y="23"/>
                  </a:lnTo>
                  <a:lnTo>
                    <a:pt x="211" y="42"/>
                  </a:lnTo>
                  <a:lnTo>
                    <a:pt x="208" y="39"/>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108"/>
            <p:cNvSpPr>
              <a:spLocks/>
            </p:cNvSpPr>
            <p:nvPr/>
          </p:nvSpPr>
          <p:spPr bwMode="ltGray">
            <a:xfrm>
              <a:off x="5130" y="3603"/>
              <a:ext cx="218" cy="252"/>
            </a:xfrm>
            <a:custGeom>
              <a:avLst/>
              <a:gdLst>
                <a:gd name="T0" fmla="*/ 63 w 218"/>
                <a:gd name="T1" fmla="*/ 251 h 252"/>
                <a:gd name="T2" fmla="*/ 48 w 218"/>
                <a:gd name="T3" fmla="*/ 207 h 252"/>
                <a:gd name="T4" fmla="*/ 41 w 218"/>
                <a:gd name="T5" fmla="*/ 189 h 252"/>
                <a:gd name="T6" fmla="*/ 26 w 218"/>
                <a:gd name="T7" fmla="*/ 166 h 252"/>
                <a:gd name="T8" fmla="*/ 10 w 218"/>
                <a:gd name="T9" fmla="*/ 145 h 252"/>
                <a:gd name="T10" fmla="*/ 1 w 218"/>
                <a:gd name="T11" fmla="*/ 132 h 252"/>
                <a:gd name="T12" fmla="*/ 0 w 218"/>
                <a:gd name="T13" fmla="*/ 119 h 252"/>
                <a:gd name="T14" fmla="*/ 4 w 218"/>
                <a:gd name="T15" fmla="*/ 100 h 252"/>
                <a:gd name="T16" fmla="*/ 6 w 218"/>
                <a:gd name="T17" fmla="*/ 81 h 252"/>
                <a:gd name="T18" fmla="*/ 30 w 218"/>
                <a:gd name="T19" fmla="*/ 34 h 252"/>
                <a:gd name="T20" fmla="*/ 41 w 218"/>
                <a:gd name="T21" fmla="*/ 23 h 252"/>
                <a:gd name="T22" fmla="*/ 61 w 218"/>
                <a:gd name="T23" fmla="*/ 10 h 252"/>
                <a:gd name="T24" fmla="*/ 78 w 218"/>
                <a:gd name="T25" fmla="*/ 2 h 252"/>
                <a:gd name="T26" fmla="*/ 100 w 218"/>
                <a:gd name="T27" fmla="*/ 0 h 252"/>
                <a:gd name="T28" fmla="*/ 118 w 218"/>
                <a:gd name="T29" fmla="*/ 5 h 252"/>
                <a:gd name="T30" fmla="*/ 140 w 218"/>
                <a:gd name="T31" fmla="*/ 10 h 252"/>
                <a:gd name="T32" fmla="*/ 163 w 218"/>
                <a:gd name="T33" fmla="*/ 25 h 252"/>
                <a:gd name="T34" fmla="*/ 170 w 218"/>
                <a:gd name="T35" fmla="*/ 36 h 252"/>
                <a:gd name="T36" fmla="*/ 184 w 218"/>
                <a:gd name="T37" fmla="*/ 51 h 252"/>
                <a:gd name="T38" fmla="*/ 195 w 218"/>
                <a:gd name="T39" fmla="*/ 64 h 252"/>
                <a:gd name="T40" fmla="*/ 215 w 218"/>
                <a:gd name="T41" fmla="*/ 129 h 252"/>
                <a:gd name="T42" fmla="*/ 217 w 218"/>
                <a:gd name="T43" fmla="*/ 142 h 252"/>
                <a:gd name="T44" fmla="*/ 212 w 218"/>
                <a:gd name="T45" fmla="*/ 164 h 252"/>
                <a:gd name="T46" fmla="*/ 201 w 218"/>
                <a:gd name="T47" fmla="*/ 225 h 252"/>
                <a:gd name="T48" fmla="*/ 202 w 218"/>
                <a:gd name="T49" fmla="*/ 165 h 252"/>
                <a:gd name="T50" fmla="*/ 195 w 218"/>
                <a:gd name="T51" fmla="*/ 138 h 252"/>
                <a:gd name="T52" fmla="*/ 190 w 218"/>
                <a:gd name="T53" fmla="*/ 122 h 252"/>
                <a:gd name="T54" fmla="*/ 182 w 218"/>
                <a:gd name="T55" fmla="*/ 100 h 252"/>
                <a:gd name="T56" fmla="*/ 173 w 218"/>
                <a:gd name="T57" fmla="*/ 79 h 252"/>
                <a:gd name="T58" fmla="*/ 159 w 218"/>
                <a:gd name="T59" fmla="*/ 57 h 252"/>
                <a:gd name="T60" fmla="*/ 144 w 218"/>
                <a:gd name="T61" fmla="*/ 37 h 252"/>
                <a:gd name="T62" fmla="*/ 131 w 218"/>
                <a:gd name="T63" fmla="*/ 20 h 252"/>
                <a:gd name="T64" fmla="*/ 118 w 218"/>
                <a:gd name="T65" fmla="*/ 10 h 252"/>
                <a:gd name="T66" fmla="*/ 103 w 218"/>
                <a:gd name="T67" fmla="*/ 6 h 252"/>
                <a:gd name="T68" fmla="*/ 87 w 218"/>
                <a:gd name="T69" fmla="*/ 10 h 252"/>
                <a:gd name="T70" fmla="*/ 77 w 218"/>
                <a:gd name="T71" fmla="*/ 19 h 252"/>
                <a:gd name="T72" fmla="*/ 70 w 218"/>
                <a:gd name="T73" fmla="*/ 36 h 252"/>
                <a:gd name="T74" fmla="*/ 70 w 218"/>
                <a:gd name="T75" fmla="*/ 48 h 252"/>
                <a:gd name="T76" fmla="*/ 65 w 218"/>
                <a:gd name="T77" fmla="*/ 71 h 252"/>
                <a:gd name="T78" fmla="*/ 58 w 218"/>
                <a:gd name="T79" fmla="*/ 85 h 252"/>
                <a:gd name="T80" fmla="*/ 43 w 218"/>
                <a:gd name="T81" fmla="*/ 108 h 252"/>
                <a:gd name="T82" fmla="*/ 41 w 218"/>
                <a:gd name="T83" fmla="*/ 119 h 252"/>
                <a:gd name="T84" fmla="*/ 38 w 218"/>
                <a:gd name="T85" fmla="*/ 131 h 252"/>
                <a:gd name="T86" fmla="*/ 38 w 218"/>
                <a:gd name="T87" fmla="*/ 147 h 252"/>
                <a:gd name="T88" fmla="*/ 65 w 218"/>
                <a:gd name="T89" fmla="*/ 203 h 252"/>
                <a:gd name="T90" fmla="*/ 63 w 218"/>
                <a:gd name="T91"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52">
                  <a:moveTo>
                    <a:pt x="63" y="251"/>
                  </a:moveTo>
                  <a:lnTo>
                    <a:pt x="48" y="207"/>
                  </a:lnTo>
                  <a:lnTo>
                    <a:pt x="41" y="189"/>
                  </a:lnTo>
                  <a:lnTo>
                    <a:pt x="26" y="166"/>
                  </a:lnTo>
                  <a:lnTo>
                    <a:pt x="10" y="145"/>
                  </a:lnTo>
                  <a:lnTo>
                    <a:pt x="1" y="132"/>
                  </a:lnTo>
                  <a:lnTo>
                    <a:pt x="0" y="119"/>
                  </a:lnTo>
                  <a:lnTo>
                    <a:pt x="4" y="100"/>
                  </a:lnTo>
                  <a:lnTo>
                    <a:pt x="6" y="81"/>
                  </a:lnTo>
                  <a:lnTo>
                    <a:pt x="30" y="34"/>
                  </a:lnTo>
                  <a:lnTo>
                    <a:pt x="41" y="23"/>
                  </a:lnTo>
                  <a:lnTo>
                    <a:pt x="61" y="10"/>
                  </a:lnTo>
                  <a:lnTo>
                    <a:pt x="78" y="2"/>
                  </a:lnTo>
                  <a:lnTo>
                    <a:pt x="100" y="0"/>
                  </a:lnTo>
                  <a:lnTo>
                    <a:pt x="118" y="5"/>
                  </a:lnTo>
                  <a:lnTo>
                    <a:pt x="140" y="10"/>
                  </a:lnTo>
                  <a:lnTo>
                    <a:pt x="163" y="25"/>
                  </a:lnTo>
                  <a:lnTo>
                    <a:pt x="170" y="36"/>
                  </a:lnTo>
                  <a:lnTo>
                    <a:pt x="184" y="51"/>
                  </a:lnTo>
                  <a:lnTo>
                    <a:pt x="195" y="64"/>
                  </a:lnTo>
                  <a:lnTo>
                    <a:pt x="215" y="129"/>
                  </a:lnTo>
                  <a:lnTo>
                    <a:pt x="217" y="142"/>
                  </a:lnTo>
                  <a:lnTo>
                    <a:pt x="212" y="164"/>
                  </a:lnTo>
                  <a:lnTo>
                    <a:pt x="201" y="225"/>
                  </a:lnTo>
                  <a:lnTo>
                    <a:pt x="202" y="165"/>
                  </a:lnTo>
                  <a:lnTo>
                    <a:pt x="195" y="138"/>
                  </a:lnTo>
                  <a:lnTo>
                    <a:pt x="190" y="122"/>
                  </a:lnTo>
                  <a:lnTo>
                    <a:pt x="182" y="100"/>
                  </a:lnTo>
                  <a:lnTo>
                    <a:pt x="173" y="79"/>
                  </a:lnTo>
                  <a:lnTo>
                    <a:pt x="159" y="57"/>
                  </a:lnTo>
                  <a:lnTo>
                    <a:pt x="144" y="37"/>
                  </a:lnTo>
                  <a:lnTo>
                    <a:pt x="131" y="20"/>
                  </a:lnTo>
                  <a:lnTo>
                    <a:pt x="118" y="10"/>
                  </a:lnTo>
                  <a:lnTo>
                    <a:pt x="103" y="6"/>
                  </a:lnTo>
                  <a:lnTo>
                    <a:pt x="87" y="10"/>
                  </a:lnTo>
                  <a:lnTo>
                    <a:pt x="77" y="19"/>
                  </a:lnTo>
                  <a:lnTo>
                    <a:pt x="70" y="36"/>
                  </a:lnTo>
                  <a:lnTo>
                    <a:pt x="70" y="48"/>
                  </a:lnTo>
                  <a:lnTo>
                    <a:pt x="65" y="71"/>
                  </a:lnTo>
                  <a:lnTo>
                    <a:pt x="58" y="85"/>
                  </a:lnTo>
                  <a:lnTo>
                    <a:pt x="43" y="108"/>
                  </a:lnTo>
                  <a:lnTo>
                    <a:pt x="41" y="119"/>
                  </a:lnTo>
                  <a:lnTo>
                    <a:pt x="38" y="131"/>
                  </a:lnTo>
                  <a:lnTo>
                    <a:pt x="38" y="147"/>
                  </a:lnTo>
                  <a:lnTo>
                    <a:pt x="65" y="203"/>
                  </a:lnTo>
                  <a:lnTo>
                    <a:pt x="63" y="251"/>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Freeform 109"/>
            <p:cNvSpPr>
              <a:spLocks/>
            </p:cNvSpPr>
            <p:nvPr/>
          </p:nvSpPr>
          <p:spPr bwMode="ltGray">
            <a:xfrm>
              <a:off x="5495" y="3351"/>
              <a:ext cx="280" cy="366"/>
            </a:xfrm>
            <a:custGeom>
              <a:avLst/>
              <a:gdLst>
                <a:gd name="T0" fmla="*/ 1 w 280"/>
                <a:gd name="T1" fmla="*/ 301 h 366"/>
                <a:gd name="T2" fmla="*/ 11 w 280"/>
                <a:gd name="T3" fmla="*/ 289 h 366"/>
                <a:gd name="T4" fmla="*/ 80 w 280"/>
                <a:gd name="T5" fmla="*/ 365 h 366"/>
                <a:gd name="T6" fmla="*/ 25 w 280"/>
                <a:gd name="T7" fmla="*/ 291 h 366"/>
                <a:gd name="T8" fmla="*/ 31 w 280"/>
                <a:gd name="T9" fmla="*/ 283 h 366"/>
                <a:gd name="T10" fmla="*/ 99 w 280"/>
                <a:gd name="T11" fmla="*/ 336 h 366"/>
                <a:gd name="T12" fmla="*/ 28 w 280"/>
                <a:gd name="T13" fmla="*/ 280 h 366"/>
                <a:gd name="T14" fmla="*/ 37 w 280"/>
                <a:gd name="T15" fmla="*/ 267 h 366"/>
                <a:gd name="T16" fmla="*/ 46 w 280"/>
                <a:gd name="T17" fmla="*/ 254 h 366"/>
                <a:gd name="T18" fmla="*/ 41 w 280"/>
                <a:gd name="T19" fmla="*/ 245 h 366"/>
                <a:gd name="T20" fmla="*/ 50 w 280"/>
                <a:gd name="T21" fmla="*/ 239 h 366"/>
                <a:gd name="T22" fmla="*/ 46 w 280"/>
                <a:gd name="T23" fmla="*/ 238 h 366"/>
                <a:gd name="T24" fmla="*/ 46 w 280"/>
                <a:gd name="T25" fmla="*/ 225 h 366"/>
                <a:gd name="T26" fmla="*/ 50 w 280"/>
                <a:gd name="T27" fmla="*/ 216 h 366"/>
                <a:gd name="T28" fmla="*/ 132 w 280"/>
                <a:gd name="T29" fmla="*/ 280 h 366"/>
                <a:gd name="T30" fmla="*/ 46 w 280"/>
                <a:gd name="T31" fmla="*/ 213 h 366"/>
                <a:gd name="T32" fmla="*/ 55 w 280"/>
                <a:gd name="T33" fmla="*/ 213 h 366"/>
                <a:gd name="T34" fmla="*/ 55 w 280"/>
                <a:gd name="T35" fmla="*/ 194 h 366"/>
                <a:gd name="T36" fmla="*/ 159 w 280"/>
                <a:gd name="T37" fmla="*/ 238 h 366"/>
                <a:gd name="T38" fmla="*/ 77 w 280"/>
                <a:gd name="T39" fmla="*/ 208 h 366"/>
                <a:gd name="T40" fmla="*/ 47 w 280"/>
                <a:gd name="T41" fmla="*/ 182 h 366"/>
                <a:gd name="T42" fmla="*/ 50 w 280"/>
                <a:gd name="T43" fmla="*/ 172 h 366"/>
                <a:gd name="T44" fmla="*/ 68 w 280"/>
                <a:gd name="T45" fmla="*/ 180 h 366"/>
                <a:gd name="T46" fmla="*/ 70 w 280"/>
                <a:gd name="T47" fmla="*/ 168 h 366"/>
                <a:gd name="T48" fmla="*/ 146 w 280"/>
                <a:gd name="T49" fmla="*/ 188 h 366"/>
                <a:gd name="T50" fmla="*/ 118 w 280"/>
                <a:gd name="T51" fmla="*/ 178 h 366"/>
                <a:gd name="T52" fmla="*/ 58 w 280"/>
                <a:gd name="T53" fmla="*/ 154 h 366"/>
                <a:gd name="T54" fmla="*/ 55 w 280"/>
                <a:gd name="T55" fmla="*/ 136 h 366"/>
                <a:gd name="T56" fmla="*/ 60 w 280"/>
                <a:gd name="T57" fmla="*/ 126 h 366"/>
                <a:gd name="T58" fmla="*/ 80 w 280"/>
                <a:gd name="T59" fmla="*/ 134 h 366"/>
                <a:gd name="T60" fmla="*/ 76 w 280"/>
                <a:gd name="T61" fmla="*/ 116 h 366"/>
                <a:gd name="T62" fmla="*/ 70 w 280"/>
                <a:gd name="T63" fmla="*/ 105 h 366"/>
                <a:gd name="T64" fmla="*/ 75 w 280"/>
                <a:gd name="T65" fmla="*/ 99 h 366"/>
                <a:gd name="T66" fmla="*/ 155 w 280"/>
                <a:gd name="T67" fmla="*/ 130 h 366"/>
                <a:gd name="T68" fmla="*/ 250 w 280"/>
                <a:gd name="T69" fmla="*/ 154 h 366"/>
                <a:gd name="T70" fmla="*/ 118 w 280"/>
                <a:gd name="T71" fmla="*/ 115 h 366"/>
                <a:gd name="T72" fmla="*/ 75 w 280"/>
                <a:gd name="T73" fmla="*/ 99 h 366"/>
                <a:gd name="T74" fmla="*/ 80 w 280"/>
                <a:gd name="T75" fmla="*/ 89 h 366"/>
                <a:gd name="T76" fmla="*/ 72 w 280"/>
                <a:gd name="T77" fmla="*/ 70 h 366"/>
                <a:gd name="T78" fmla="*/ 75 w 280"/>
                <a:gd name="T79" fmla="*/ 56 h 366"/>
                <a:gd name="T80" fmla="*/ 118 w 280"/>
                <a:gd name="T81" fmla="*/ 72 h 366"/>
                <a:gd name="T82" fmla="*/ 108 w 280"/>
                <a:gd name="T83" fmla="*/ 68 h 366"/>
                <a:gd name="T84" fmla="*/ 80 w 280"/>
                <a:gd name="T85" fmla="*/ 56 h 366"/>
                <a:gd name="T86" fmla="*/ 75 w 280"/>
                <a:gd name="T87" fmla="*/ 49 h 366"/>
                <a:gd name="T88" fmla="*/ 60 w 280"/>
                <a:gd name="T89" fmla="*/ 40 h 366"/>
                <a:gd name="T90" fmla="*/ 146 w 280"/>
                <a:gd name="T91" fmla="*/ 56 h 366"/>
                <a:gd name="T92" fmla="*/ 60 w 280"/>
                <a:gd name="T93" fmla="*/ 27 h 366"/>
                <a:gd name="T94" fmla="*/ 161 w 280"/>
                <a:gd name="T95" fmla="*/ 27 h 366"/>
                <a:gd name="T96" fmla="*/ 206 w 280"/>
                <a:gd name="T97" fmla="*/ 23 h 366"/>
                <a:gd name="T98" fmla="*/ 75 w 280"/>
                <a:gd name="T99" fmla="*/ 27 h 366"/>
                <a:gd name="T100" fmla="*/ 55 w 280"/>
                <a:gd name="T101" fmla="*/ 10 h 366"/>
                <a:gd name="T102" fmla="*/ 26 w 280"/>
                <a:gd name="T103" fmla="*/ 4 h 366"/>
                <a:gd name="T104" fmla="*/ 0 w 280"/>
                <a:gd name="T105" fmla="*/ 317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0" h="366">
                  <a:moveTo>
                    <a:pt x="0" y="317"/>
                  </a:moveTo>
                  <a:lnTo>
                    <a:pt x="1" y="301"/>
                  </a:lnTo>
                  <a:lnTo>
                    <a:pt x="17" y="310"/>
                  </a:lnTo>
                  <a:lnTo>
                    <a:pt x="11" y="289"/>
                  </a:lnTo>
                  <a:lnTo>
                    <a:pt x="26" y="292"/>
                  </a:lnTo>
                  <a:lnTo>
                    <a:pt x="80" y="365"/>
                  </a:lnTo>
                  <a:lnTo>
                    <a:pt x="31" y="301"/>
                  </a:lnTo>
                  <a:lnTo>
                    <a:pt x="25" y="291"/>
                  </a:lnTo>
                  <a:lnTo>
                    <a:pt x="20" y="280"/>
                  </a:lnTo>
                  <a:lnTo>
                    <a:pt x="31" y="283"/>
                  </a:lnTo>
                  <a:lnTo>
                    <a:pt x="61" y="303"/>
                  </a:lnTo>
                  <a:lnTo>
                    <a:pt x="99" y="336"/>
                  </a:lnTo>
                  <a:lnTo>
                    <a:pt x="46" y="292"/>
                  </a:lnTo>
                  <a:lnTo>
                    <a:pt x="28" y="280"/>
                  </a:lnTo>
                  <a:lnTo>
                    <a:pt x="26" y="262"/>
                  </a:lnTo>
                  <a:lnTo>
                    <a:pt x="37" y="267"/>
                  </a:lnTo>
                  <a:lnTo>
                    <a:pt x="35" y="248"/>
                  </a:lnTo>
                  <a:lnTo>
                    <a:pt x="46" y="254"/>
                  </a:lnTo>
                  <a:lnTo>
                    <a:pt x="94" y="320"/>
                  </a:lnTo>
                  <a:lnTo>
                    <a:pt x="41" y="245"/>
                  </a:lnTo>
                  <a:lnTo>
                    <a:pt x="35" y="232"/>
                  </a:lnTo>
                  <a:lnTo>
                    <a:pt x="50" y="239"/>
                  </a:lnTo>
                  <a:lnTo>
                    <a:pt x="89" y="276"/>
                  </a:lnTo>
                  <a:lnTo>
                    <a:pt x="46" y="238"/>
                  </a:lnTo>
                  <a:lnTo>
                    <a:pt x="31" y="219"/>
                  </a:lnTo>
                  <a:lnTo>
                    <a:pt x="46" y="225"/>
                  </a:lnTo>
                  <a:lnTo>
                    <a:pt x="35" y="213"/>
                  </a:lnTo>
                  <a:lnTo>
                    <a:pt x="50" y="216"/>
                  </a:lnTo>
                  <a:lnTo>
                    <a:pt x="64" y="238"/>
                  </a:lnTo>
                  <a:lnTo>
                    <a:pt x="132" y="280"/>
                  </a:lnTo>
                  <a:lnTo>
                    <a:pt x="60" y="232"/>
                  </a:lnTo>
                  <a:lnTo>
                    <a:pt x="46" y="213"/>
                  </a:lnTo>
                  <a:lnTo>
                    <a:pt x="41" y="203"/>
                  </a:lnTo>
                  <a:lnTo>
                    <a:pt x="55" y="213"/>
                  </a:lnTo>
                  <a:lnTo>
                    <a:pt x="46" y="191"/>
                  </a:lnTo>
                  <a:lnTo>
                    <a:pt x="55" y="194"/>
                  </a:lnTo>
                  <a:lnTo>
                    <a:pt x="62" y="205"/>
                  </a:lnTo>
                  <a:lnTo>
                    <a:pt x="159" y="238"/>
                  </a:lnTo>
                  <a:lnTo>
                    <a:pt x="107" y="219"/>
                  </a:lnTo>
                  <a:lnTo>
                    <a:pt x="77" y="208"/>
                  </a:lnTo>
                  <a:lnTo>
                    <a:pt x="69" y="204"/>
                  </a:lnTo>
                  <a:lnTo>
                    <a:pt x="47" y="182"/>
                  </a:lnTo>
                  <a:lnTo>
                    <a:pt x="55" y="186"/>
                  </a:lnTo>
                  <a:lnTo>
                    <a:pt x="50" y="172"/>
                  </a:lnTo>
                  <a:lnTo>
                    <a:pt x="48" y="174"/>
                  </a:lnTo>
                  <a:lnTo>
                    <a:pt x="68" y="180"/>
                  </a:lnTo>
                  <a:lnTo>
                    <a:pt x="54" y="165"/>
                  </a:lnTo>
                  <a:lnTo>
                    <a:pt x="70" y="168"/>
                  </a:lnTo>
                  <a:lnTo>
                    <a:pt x="107" y="175"/>
                  </a:lnTo>
                  <a:lnTo>
                    <a:pt x="146" y="188"/>
                  </a:lnTo>
                  <a:lnTo>
                    <a:pt x="245" y="235"/>
                  </a:lnTo>
                  <a:lnTo>
                    <a:pt x="118" y="178"/>
                  </a:lnTo>
                  <a:lnTo>
                    <a:pt x="70" y="165"/>
                  </a:lnTo>
                  <a:lnTo>
                    <a:pt x="58" y="154"/>
                  </a:lnTo>
                  <a:lnTo>
                    <a:pt x="76" y="159"/>
                  </a:lnTo>
                  <a:lnTo>
                    <a:pt x="55" y="136"/>
                  </a:lnTo>
                  <a:lnTo>
                    <a:pt x="70" y="138"/>
                  </a:lnTo>
                  <a:lnTo>
                    <a:pt x="60" y="126"/>
                  </a:lnTo>
                  <a:lnTo>
                    <a:pt x="61" y="124"/>
                  </a:lnTo>
                  <a:lnTo>
                    <a:pt x="80" y="134"/>
                  </a:lnTo>
                  <a:lnTo>
                    <a:pt x="62" y="116"/>
                  </a:lnTo>
                  <a:lnTo>
                    <a:pt x="76" y="116"/>
                  </a:lnTo>
                  <a:lnTo>
                    <a:pt x="60" y="105"/>
                  </a:lnTo>
                  <a:lnTo>
                    <a:pt x="70" y="105"/>
                  </a:lnTo>
                  <a:lnTo>
                    <a:pt x="60" y="99"/>
                  </a:lnTo>
                  <a:lnTo>
                    <a:pt x="75" y="99"/>
                  </a:lnTo>
                  <a:lnTo>
                    <a:pt x="105" y="112"/>
                  </a:lnTo>
                  <a:lnTo>
                    <a:pt x="155" y="130"/>
                  </a:lnTo>
                  <a:lnTo>
                    <a:pt x="205" y="144"/>
                  </a:lnTo>
                  <a:lnTo>
                    <a:pt x="250" y="154"/>
                  </a:lnTo>
                  <a:lnTo>
                    <a:pt x="142" y="124"/>
                  </a:lnTo>
                  <a:lnTo>
                    <a:pt x="118" y="115"/>
                  </a:lnTo>
                  <a:lnTo>
                    <a:pt x="80" y="103"/>
                  </a:lnTo>
                  <a:lnTo>
                    <a:pt x="75" y="99"/>
                  </a:lnTo>
                  <a:lnTo>
                    <a:pt x="65" y="87"/>
                  </a:lnTo>
                  <a:lnTo>
                    <a:pt x="80" y="89"/>
                  </a:lnTo>
                  <a:lnTo>
                    <a:pt x="62" y="70"/>
                  </a:lnTo>
                  <a:lnTo>
                    <a:pt x="72" y="70"/>
                  </a:lnTo>
                  <a:lnTo>
                    <a:pt x="60" y="56"/>
                  </a:lnTo>
                  <a:lnTo>
                    <a:pt x="75" y="56"/>
                  </a:lnTo>
                  <a:lnTo>
                    <a:pt x="84" y="62"/>
                  </a:lnTo>
                  <a:lnTo>
                    <a:pt x="118" y="72"/>
                  </a:lnTo>
                  <a:lnTo>
                    <a:pt x="216" y="96"/>
                  </a:lnTo>
                  <a:lnTo>
                    <a:pt x="108" y="68"/>
                  </a:lnTo>
                  <a:lnTo>
                    <a:pt x="84" y="61"/>
                  </a:lnTo>
                  <a:lnTo>
                    <a:pt x="80" y="56"/>
                  </a:lnTo>
                  <a:lnTo>
                    <a:pt x="65" y="46"/>
                  </a:lnTo>
                  <a:lnTo>
                    <a:pt x="75" y="49"/>
                  </a:lnTo>
                  <a:lnTo>
                    <a:pt x="50" y="36"/>
                  </a:lnTo>
                  <a:lnTo>
                    <a:pt x="60" y="40"/>
                  </a:lnTo>
                  <a:lnTo>
                    <a:pt x="83" y="39"/>
                  </a:lnTo>
                  <a:lnTo>
                    <a:pt x="146" y="56"/>
                  </a:lnTo>
                  <a:lnTo>
                    <a:pt x="80" y="40"/>
                  </a:lnTo>
                  <a:lnTo>
                    <a:pt x="60" y="27"/>
                  </a:lnTo>
                  <a:lnTo>
                    <a:pt x="80" y="27"/>
                  </a:lnTo>
                  <a:lnTo>
                    <a:pt x="161" y="27"/>
                  </a:lnTo>
                  <a:lnTo>
                    <a:pt x="279" y="14"/>
                  </a:lnTo>
                  <a:lnTo>
                    <a:pt x="206" y="23"/>
                  </a:lnTo>
                  <a:lnTo>
                    <a:pt x="104" y="29"/>
                  </a:lnTo>
                  <a:lnTo>
                    <a:pt x="75" y="27"/>
                  </a:lnTo>
                  <a:lnTo>
                    <a:pt x="65" y="20"/>
                  </a:lnTo>
                  <a:lnTo>
                    <a:pt x="55" y="10"/>
                  </a:lnTo>
                  <a:lnTo>
                    <a:pt x="32" y="0"/>
                  </a:lnTo>
                  <a:lnTo>
                    <a:pt x="26" y="4"/>
                  </a:lnTo>
                  <a:lnTo>
                    <a:pt x="21" y="0"/>
                  </a:lnTo>
                  <a:lnTo>
                    <a:pt x="0" y="317"/>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110"/>
            <p:cNvSpPr>
              <a:spLocks/>
            </p:cNvSpPr>
            <p:nvPr/>
          </p:nvSpPr>
          <p:spPr bwMode="ltGray">
            <a:xfrm>
              <a:off x="5057" y="3935"/>
              <a:ext cx="150" cy="161"/>
            </a:xfrm>
            <a:custGeom>
              <a:avLst/>
              <a:gdLst>
                <a:gd name="T0" fmla="*/ 145 w 150"/>
                <a:gd name="T1" fmla="*/ 25 h 161"/>
                <a:gd name="T2" fmla="*/ 114 w 150"/>
                <a:gd name="T3" fmla="*/ 0 h 161"/>
                <a:gd name="T4" fmla="*/ 94 w 150"/>
                <a:gd name="T5" fmla="*/ 0 h 161"/>
                <a:gd name="T6" fmla="*/ 77 w 150"/>
                <a:gd name="T7" fmla="*/ 2 h 161"/>
                <a:gd name="T8" fmla="*/ 64 w 150"/>
                <a:gd name="T9" fmla="*/ 9 h 161"/>
                <a:gd name="T10" fmla="*/ 30 w 150"/>
                <a:gd name="T11" fmla="*/ 29 h 161"/>
                <a:gd name="T12" fmla="*/ 19 w 150"/>
                <a:gd name="T13" fmla="*/ 38 h 161"/>
                <a:gd name="T14" fmla="*/ 11 w 150"/>
                <a:gd name="T15" fmla="*/ 47 h 161"/>
                <a:gd name="T16" fmla="*/ 3 w 150"/>
                <a:gd name="T17" fmla="*/ 75 h 161"/>
                <a:gd name="T18" fmla="*/ 0 w 150"/>
                <a:gd name="T19" fmla="*/ 83 h 161"/>
                <a:gd name="T20" fmla="*/ 3 w 150"/>
                <a:gd name="T21" fmla="*/ 94 h 161"/>
                <a:gd name="T22" fmla="*/ 8 w 150"/>
                <a:gd name="T23" fmla="*/ 104 h 161"/>
                <a:gd name="T24" fmla="*/ 22 w 150"/>
                <a:gd name="T25" fmla="*/ 122 h 161"/>
                <a:gd name="T26" fmla="*/ 33 w 150"/>
                <a:gd name="T27" fmla="*/ 133 h 161"/>
                <a:gd name="T28" fmla="*/ 49 w 150"/>
                <a:gd name="T29" fmla="*/ 145 h 161"/>
                <a:gd name="T30" fmla="*/ 84 w 150"/>
                <a:gd name="T31" fmla="*/ 160 h 161"/>
                <a:gd name="T32" fmla="*/ 67 w 150"/>
                <a:gd name="T33" fmla="*/ 141 h 161"/>
                <a:gd name="T34" fmla="*/ 52 w 150"/>
                <a:gd name="T35" fmla="*/ 124 h 161"/>
                <a:gd name="T36" fmla="*/ 44 w 150"/>
                <a:gd name="T37" fmla="*/ 108 h 161"/>
                <a:gd name="T38" fmla="*/ 47 w 150"/>
                <a:gd name="T39" fmla="*/ 94 h 161"/>
                <a:gd name="T40" fmla="*/ 49 w 150"/>
                <a:gd name="T41" fmla="*/ 83 h 161"/>
                <a:gd name="T42" fmla="*/ 44 w 150"/>
                <a:gd name="T43" fmla="*/ 70 h 161"/>
                <a:gd name="T44" fmla="*/ 41 w 150"/>
                <a:gd name="T45" fmla="*/ 59 h 161"/>
                <a:gd name="T46" fmla="*/ 55 w 150"/>
                <a:gd name="T47" fmla="*/ 38 h 161"/>
                <a:gd name="T48" fmla="*/ 58 w 150"/>
                <a:gd name="T49" fmla="*/ 27 h 161"/>
                <a:gd name="T50" fmla="*/ 70 w 150"/>
                <a:gd name="T51" fmla="*/ 18 h 161"/>
                <a:gd name="T52" fmla="*/ 94 w 150"/>
                <a:gd name="T53" fmla="*/ 6 h 161"/>
                <a:gd name="T54" fmla="*/ 106 w 150"/>
                <a:gd name="T55" fmla="*/ 15 h 161"/>
                <a:gd name="T56" fmla="*/ 149 w 150"/>
                <a:gd name="T57" fmla="*/ 30 h 161"/>
                <a:gd name="T58" fmla="*/ 145 w 150"/>
                <a:gd name="T59" fmla="*/ 2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61">
                  <a:moveTo>
                    <a:pt x="145" y="25"/>
                  </a:moveTo>
                  <a:lnTo>
                    <a:pt x="114" y="0"/>
                  </a:lnTo>
                  <a:lnTo>
                    <a:pt x="94" y="0"/>
                  </a:lnTo>
                  <a:lnTo>
                    <a:pt x="77" y="2"/>
                  </a:lnTo>
                  <a:lnTo>
                    <a:pt x="64" y="9"/>
                  </a:lnTo>
                  <a:lnTo>
                    <a:pt x="30" y="29"/>
                  </a:lnTo>
                  <a:lnTo>
                    <a:pt x="19" y="38"/>
                  </a:lnTo>
                  <a:lnTo>
                    <a:pt x="11" y="47"/>
                  </a:lnTo>
                  <a:lnTo>
                    <a:pt x="3" y="75"/>
                  </a:lnTo>
                  <a:lnTo>
                    <a:pt x="0" y="83"/>
                  </a:lnTo>
                  <a:lnTo>
                    <a:pt x="3" y="94"/>
                  </a:lnTo>
                  <a:lnTo>
                    <a:pt x="8" y="104"/>
                  </a:lnTo>
                  <a:lnTo>
                    <a:pt x="22" y="122"/>
                  </a:lnTo>
                  <a:lnTo>
                    <a:pt x="33" y="133"/>
                  </a:lnTo>
                  <a:lnTo>
                    <a:pt x="49" y="145"/>
                  </a:lnTo>
                  <a:lnTo>
                    <a:pt x="84" y="160"/>
                  </a:lnTo>
                  <a:lnTo>
                    <a:pt x="67" y="141"/>
                  </a:lnTo>
                  <a:lnTo>
                    <a:pt x="52" y="124"/>
                  </a:lnTo>
                  <a:lnTo>
                    <a:pt x="44" y="108"/>
                  </a:lnTo>
                  <a:lnTo>
                    <a:pt x="47" y="94"/>
                  </a:lnTo>
                  <a:lnTo>
                    <a:pt x="49" y="83"/>
                  </a:lnTo>
                  <a:lnTo>
                    <a:pt x="44" y="70"/>
                  </a:lnTo>
                  <a:lnTo>
                    <a:pt x="41" y="59"/>
                  </a:lnTo>
                  <a:lnTo>
                    <a:pt x="55" y="38"/>
                  </a:lnTo>
                  <a:lnTo>
                    <a:pt x="58" y="27"/>
                  </a:lnTo>
                  <a:lnTo>
                    <a:pt x="70" y="18"/>
                  </a:lnTo>
                  <a:lnTo>
                    <a:pt x="94" y="6"/>
                  </a:lnTo>
                  <a:lnTo>
                    <a:pt x="106" y="15"/>
                  </a:lnTo>
                  <a:lnTo>
                    <a:pt x="149" y="30"/>
                  </a:lnTo>
                  <a:lnTo>
                    <a:pt x="145" y="25"/>
                  </a:lnTo>
                </a:path>
              </a:pathLst>
            </a:custGeom>
            <a:solidFill>
              <a:srgbClr val="CEDA9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 name="Text Placeholder 2"/>
          <p:cNvSpPr>
            <a:spLocks noGrp="1"/>
          </p:cNvSpPr>
          <p:nvPr>
            <p:ph type="body" idx="1"/>
          </p:nvPr>
        </p:nvSpPr>
        <p:spPr>
          <a:xfrm>
            <a:off x="609600" y="1846262"/>
            <a:ext cx="10972800" cy="34194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Tree>
    <p:extLst>
      <p:ext uri="{BB962C8B-B14F-4D97-AF65-F5344CB8AC3E}">
        <p14:creationId xmlns:p14="http://schemas.microsoft.com/office/powerpoint/2010/main" val="31545105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hdr="0" ftr="0" dt="0"/>
  <p:txStyles>
    <p:titleStyle>
      <a:lvl1pPr algn="ctr" defTabSz="914400" rtl="0" eaLnBrk="1" latinLnBrk="0" hangingPunct="1">
        <a:lnSpc>
          <a:spcPts val="5800"/>
        </a:lnSpc>
        <a:spcBef>
          <a:spcPct val="0"/>
        </a:spcBef>
        <a:buNone/>
        <a:defRPr sz="4800" kern="1200">
          <a:solidFill>
            <a:schemeClr val="accent1"/>
          </a:solidFill>
          <a:effectLst>
            <a:outerShdw blurRad="63500" dist="38100" dir="5400000" algn="t" rotWithShape="0">
              <a:prstClr val="black">
                <a:alpha val="25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p15:clr>
            <a:srgbClr val="F26B43"/>
          </p15:clr>
        </p15:guide>
        <p15:guide id="1" pos="3840">
          <p15:clr>
            <a:srgbClr val="F26B43"/>
          </p15:clr>
        </p15:guide>
        <p15:guide id="2" orient="horz" pos="3312">
          <p15:clr>
            <a:srgbClr val="F26B43"/>
          </p15:clr>
        </p15:guide>
        <p15:guide id="3" orient="horz" pos="1008">
          <p15:clr>
            <a:srgbClr val="F26B43"/>
          </p15:clr>
        </p15:guide>
        <p15:guide id="4" orient="horz" pos="1152">
          <p15:clr>
            <a:srgbClr val="F26B43"/>
          </p15:clr>
        </p15:guide>
        <p15:guide id="5" pos="384">
          <p15:clr>
            <a:srgbClr val="F26B43"/>
          </p15:clr>
        </p15:guide>
        <p15:guide id="6" pos="729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oleObject" Target="../embeddings/oleObject1.bin"/><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oleObject" Target="../embeddings/oleObject2.bin"/><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oleObject" Target="../embeddings/oleObject3.bin"/><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a:br>
            <a:br>
              <a:rPr lang="en-US" sz="6000" dirty="0"/>
            </a:br>
            <a:r>
              <a:rPr lang="en-US" sz="6000" dirty="0"/>
              <a:t>BCA Fifth Semester</a:t>
            </a:r>
            <a:br>
              <a:rPr lang="en-US" sz="6000" dirty="0"/>
            </a:br>
            <a:r>
              <a:rPr lang="en-US" sz="4400" dirty="0">
                <a:effectLst/>
              </a:rPr>
              <a:t>CACS301: MIS and E-Business</a:t>
            </a:r>
            <a:endParaRPr lang="en-US" sz="6000" dirty="0"/>
          </a:p>
        </p:txBody>
      </p:sp>
    </p:spTree>
    <p:extLst>
      <p:ext uri="{BB962C8B-B14F-4D97-AF65-F5344CB8AC3E}">
        <p14:creationId xmlns:p14="http://schemas.microsoft.com/office/powerpoint/2010/main" val="21357849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54811"/>
            <a:ext cx="10972800" cy="5784011"/>
          </a:xfrm>
        </p:spPr>
        <p:txBody>
          <a:bodyPr>
            <a:normAutofit/>
          </a:bodyPr>
          <a:lstStyle/>
          <a:p>
            <a:pPr marL="0" indent="0" algn="just">
              <a:buNone/>
            </a:pPr>
            <a:r>
              <a:rPr lang="en-US" dirty="0"/>
              <a:t>Hackers often use several software tools (which unfortunately are readily and freely available over the Internet together with tutorials on how to use them) in order to learn about vulnerabilities as well as attack procedures.</a:t>
            </a:r>
          </a:p>
          <a:p>
            <a:pPr marL="0" indent="0" algn="just">
              <a:buNone/>
            </a:pPr>
            <a:r>
              <a:rPr lang="en-US" b="1" dirty="0"/>
              <a:t>Malware (Malicious Software): Viruses, Worms, and Trojan Horses</a:t>
            </a:r>
            <a:r>
              <a:rPr lang="en-US" dirty="0"/>
              <a:t>:</a:t>
            </a:r>
          </a:p>
          <a:p>
            <a:pPr algn="just">
              <a:buFont typeface="Wingdings" panose="05000000000000000000" pitchFamily="2" charset="2"/>
              <a:buChar char="Ø"/>
            </a:pPr>
            <a:r>
              <a:rPr lang="en-US" dirty="0"/>
              <a:t>Malware is a software program that, when spread, is designed to infect, alter, damage, delete, or replace data or an information system without the owner’s knowledge or consent. </a:t>
            </a:r>
          </a:p>
          <a:p>
            <a:pPr algn="just">
              <a:buFont typeface="Wingdings" panose="05000000000000000000" pitchFamily="2" charset="2"/>
              <a:buChar char="Ø"/>
            </a:pPr>
            <a:r>
              <a:rPr lang="en-US" dirty="0"/>
              <a:t>Malware is a comprehensive term that describes any malicious program or software </a:t>
            </a:r>
          </a:p>
          <a:p>
            <a:pPr algn="just">
              <a:buFont typeface="Wingdings" panose="05000000000000000000" pitchFamily="2" charset="2"/>
              <a:buChar char="Ø"/>
            </a:pPr>
            <a:r>
              <a:rPr lang="en-US" dirty="0"/>
              <a:t>Malware attacks are the most frequent security breaches. </a:t>
            </a:r>
          </a:p>
          <a:p>
            <a:pPr algn="just">
              <a:buFont typeface="Wingdings" panose="05000000000000000000" pitchFamily="2" charset="2"/>
              <a:buChar char="Ø"/>
            </a:pPr>
            <a:r>
              <a:rPr lang="en-US" dirty="0"/>
              <a:t>Computer systems infected by malware take orders from the criminals and do things such as send spam or steal the user’s stored passwords. (</a:t>
            </a:r>
            <a:r>
              <a:rPr lang="en-US" dirty="0" err="1"/>
              <a:t>keylogger</a:t>
            </a:r>
            <a:r>
              <a:rPr lang="en-US" dirty="0"/>
              <a:t>)</a:t>
            </a:r>
          </a:p>
        </p:txBody>
      </p:sp>
      <p:sp>
        <p:nvSpPr>
          <p:cNvPr id="4" name="Title 3"/>
          <p:cNvSpPr>
            <a:spLocks noGrp="1"/>
          </p:cNvSpPr>
          <p:nvPr>
            <p:ph type="title"/>
          </p:nvPr>
        </p:nvSpPr>
        <p:spPr>
          <a:xfrm>
            <a:off x="609600" y="172528"/>
            <a:ext cx="10972800" cy="582283"/>
          </a:xfrm>
        </p:spPr>
        <p:txBody>
          <a:bodyPr/>
          <a:lstStyle/>
          <a:p>
            <a:r>
              <a:rPr lang="en-US" sz="3600" dirty="0">
                <a:effectLst/>
              </a:rPr>
              <a:t>Technical Malware attack</a:t>
            </a:r>
            <a:endParaRPr lang="en-US" sz="3200" dirty="0"/>
          </a:p>
        </p:txBody>
      </p:sp>
    </p:spTree>
    <p:extLst>
      <p:ext uri="{BB962C8B-B14F-4D97-AF65-F5344CB8AC3E}">
        <p14:creationId xmlns:p14="http://schemas.microsoft.com/office/powerpoint/2010/main" val="17992978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54811"/>
            <a:ext cx="10972800" cy="5784011"/>
          </a:xfrm>
        </p:spPr>
        <p:txBody>
          <a:bodyPr>
            <a:normAutofit/>
          </a:bodyPr>
          <a:lstStyle/>
          <a:p>
            <a:pPr marL="0" indent="0" algn="just">
              <a:buNone/>
            </a:pPr>
            <a:r>
              <a:rPr lang="en-US" b="1" dirty="0"/>
              <a:t>Viruses</a:t>
            </a:r>
          </a:p>
          <a:p>
            <a:pPr algn="just">
              <a:buFont typeface="Wingdings" panose="05000000000000000000" pitchFamily="2" charset="2"/>
              <a:buChar char="Ø"/>
            </a:pPr>
            <a:r>
              <a:rPr lang="en-US" dirty="0"/>
              <a:t>A virus is programmed software inserted by criminals into a computer to damage the system; running the infected host program activates the virus. A virus has two basic capabilities. </a:t>
            </a:r>
          </a:p>
          <a:p>
            <a:pPr algn="just">
              <a:buFont typeface="Wingdings" panose="05000000000000000000" pitchFamily="2" charset="2"/>
              <a:buChar char="Ø"/>
            </a:pPr>
            <a:r>
              <a:rPr lang="en-US" dirty="0"/>
              <a:t>First, it has a mechanism by which it spreads. </a:t>
            </a:r>
          </a:p>
          <a:p>
            <a:pPr algn="just">
              <a:buFont typeface="Wingdings" panose="05000000000000000000" pitchFamily="2" charset="2"/>
              <a:buChar char="Ø"/>
            </a:pPr>
            <a:r>
              <a:rPr lang="en-US" dirty="0"/>
              <a:t>Second, it can carryout damaging activities once it is activated.</a:t>
            </a:r>
          </a:p>
          <a:p>
            <a:pPr algn="just">
              <a:buFont typeface="Wingdings" panose="05000000000000000000" pitchFamily="2" charset="2"/>
              <a:buChar char="Ø"/>
            </a:pPr>
            <a:r>
              <a:rPr lang="en-US" dirty="0"/>
              <a:t>Sometimes a particular event triggers the virus’s execution. </a:t>
            </a:r>
          </a:p>
          <a:p>
            <a:pPr algn="just">
              <a:buFont typeface="Wingdings" panose="05000000000000000000" pitchFamily="2" charset="2"/>
              <a:buChar char="Ø"/>
            </a:pPr>
            <a:r>
              <a:rPr lang="en-US" dirty="0"/>
              <a:t>The problem is that existing virus protection systems may not work against new viruses, and unfortunately, new viruses are created all the time.</a:t>
            </a:r>
          </a:p>
        </p:txBody>
      </p:sp>
      <p:sp>
        <p:nvSpPr>
          <p:cNvPr id="4" name="Title 3"/>
          <p:cNvSpPr>
            <a:spLocks noGrp="1"/>
          </p:cNvSpPr>
          <p:nvPr>
            <p:ph type="title"/>
          </p:nvPr>
        </p:nvSpPr>
        <p:spPr>
          <a:xfrm>
            <a:off x="609600" y="172528"/>
            <a:ext cx="10972800" cy="582283"/>
          </a:xfrm>
        </p:spPr>
        <p:txBody>
          <a:bodyPr/>
          <a:lstStyle/>
          <a:p>
            <a:r>
              <a:rPr lang="en-US" sz="3600" dirty="0">
                <a:effectLst/>
              </a:rPr>
              <a:t>Technical Malware attack</a:t>
            </a:r>
            <a:endParaRPr lang="en-US" sz="3200" dirty="0"/>
          </a:p>
        </p:txBody>
      </p:sp>
    </p:spTree>
    <p:extLst>
      <p:ext uri="{BB962C8B-B14F-4D97-AF65-F5344CB8AC3E}">
        <p14:creationId xmlns:p14="http://schemas.microsoft.com/office/powerpoint/2010/main" val="41220404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54811"/>
            <a:ext cx="10972800" cy="5784011"/>
          </a:xfrm>
        </p:spPr>
        <p:txBody>
          <a:bodyPr>
            <a:normAutofit/>
          </a:bodyPr>
          <a:lstStyle/>
          <a:p>
            <a:pPr marL="0" indent="0" algn="just">
              <a:buNone/>
            </a:pPr>
            <a:r>
              <a:rPr lang="en-US" b="1" dirty="0"/>
              <a:t>Worms</a:t>
            </a:r>
          </a:p>
          <a:p>
            <a:pPr marL="0" indent="0" algn="just">
              <a:buNone/>
            </a:pPr>
            <a:r>
              <a:rPr lang="en-US" dirty="0"/>
              <a:t>Unlike a virus, a worm can replicate itself automatically (as a “stand-alone” without any host or human activation). Worms use networks to propagate and infect a computer or handheld device and can even spread via instant messages or e-mail. In addition, unlike viruses that generally are confined within a target computer, a worm can infect many devices in a network as well as degrade the network’s performance.</a:t>
            </a:r>
          </a:p>
          <a:p>
            <a:pPr marL="0" indent="0" algn="just">
              <a:buNone/>
            </a:pPr>
            <a:r>
              <a:rPr lang="en-US" b="1" dirty="0"/>
              <a:t>Trojan Horse</a:t>
            </a:r>
          </a:p>
          <a:p>
            <a:pPr marL="0" indent="0" algn="just">
              <a:buNone/>
            </a:pPr>
            <a:r>
              <a:rPr lang="en-US" dirty="0"/>
              <a:t>A Trojan horse is a program that seems to be harmless or even looks useful but actually contains a hidden malicious code. Users are tricked into executing an infected file, where it attacks the host, anywhere from inserting pop-up windows to damaging the host by deleting files, spreading malware, and so forth. e.g., Zeus, W32</a:t>
            </a:r>
          </a:p>
        </p:txBody>
      </p:sp>
      <p:sp>
        <p:nvSpPr>
          <p:cNvPr id="4" name="Title 3"/>
          <p:cNvSpPr>
            <a:spLocks noGrp="1"/>
          </p:cNvSpPr>
          <p:nvPr>
            <p:ph type="title"/>
          </p:nvPr>
        </p:nvSpPr>
        <p:spPr>
          <a:xfrm>
            <a:off x="609600" y="172528"/>
            <a:ext cx="10972800" cy="582283"/>
          </a:xfrm>
        </p:spPr>
        <p:txBody>
          <a:bodyPr/>
          <a:lstStyle/>
          <a:p>
            <a:r>
              <a:rPr lang="en-US" sz="3600" dirty="0">
                <a:effectLst/>
              </a:rPr>
              <a:t>Technical Malware attack</a:t>
            </a:r>
            <a:endParaRPr lang="en-US" sz="3200" dirty="0"/>
          </a:p>
        </p:txBody>
      </p:sp>
    </p:spTree>
    <p:extLst>
      <p:ext uri="{BB962C8B-B14F-4D97-AF65-F5344CB8AC3E}">
        <p14:creationId xmlns:p14="http://schemas.microsoft.com/office/powerpoint/2010/main" val="18774607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54811"/>
            <a:ext cx="10972800" cy="5784011"/>
          </a:xfrm>
        </p:spPr>
        <p:txBody>
          <a:bodyPr>
            <a:normAutofit/>
          </a:bodyPr>
          <a:lstStyle/>
          <a:p>
            <a:pPr marL="0" indent="0" algn="just">
              <a:buNone/>
            </a:pPr>
            <a:r>
              <a:rPr lang="en-US" b="1" dirty="0"/>
              <a:t>Heartbleed</a:t>
            </a:r>
          </a:p>
          <a:p>
            <a:pPr algn="just">
              <a:buFont typeface="Wingdings" panose="05000000000000000000" pitchFamily="2" charset="2"/>
              <a:buChar char="Ø"/>
            </a:pPr>
            <a:r>
              <a:rPr lang="en-US" dirty="0"/>
              <a:t>Heartbleed is a flaw in OpenSSL, the open-source encryption standard used by the majority of  websites that need to transmit the data that users want to keep secure. It basically gives you a secure line when you’re sending an e-mail or chatting on IM.”</a:t>
            </a:r>
          </a:p>
          <a:p>
            <a:pPr algn="just">
              <a:buFont typeface="Wingdings" panose="05000000000000000000" pitchFamily="2" charset="2"/>
              <a:buChar char="Ø"/>
            </a:pPr>
            <a:r>
              <a:rPr lang="en-US" dirty="0"/>
              <a:t>The potential damage may be large. In theory, any data kept in the active memory can be pulled out by the bug. Hackers can even steal encryption keys that enable them to read encrypted messages. About 650 million websites may be affected. The only advice provided by experts is to change the online passwords</a:t>
            </a:r>
            <a:r>
              <a:rPr lang="en-US" b="1" dirty="0"/>
              <a:t>.</a:t>
            </a:r>
          </a:p>
        </p:txBody>
      </p:sp>
      <p:sp>
        <p:nvSpPr>
          <p:cNvPr id="4" name="Title 3"/>
          <p:cNvSpPr>
            <a:spLocks noGrp="1"/>
          </p:cNvSpPr>
          <p:nvPr>
            <p:ph type="title"/>
          </p:nvPr>
        </p:nvSpPr>
        <p:spPr>
          <a:xfrm>
            <a:off x="609600" y="172528"/>
            <a:ext cx="10972800" cy="582283"/>
          </a:xfrm>
        </p:spPr>
        <p:txBody>
          <a:bodyPr/>
          <a:lstStyle/>
          <a:p>
            <a:r>
              <a:rPr lang="en-US" sz="3600" dirty="0">
                <a:effectLst/>
              </a:rPr>
              <a:t>Technical Malware attack</a:t>
            </a:r>
            <a:endParaRPr lang="en-US" sz="3200" dirty="0"/>
          </a:p>
        </p:txBody>
      </p:sp>
    </p:spTree>
    <p:extLst>
      <p:ext uri="{BB962C8B-B14F-4D97-AF65-F5344CB8AC3E}">
        <p14:creationId xmlns:p14="http://schemas.microsoft.com/office/powerpoint/2010/main" val="2993866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54811"/>
            <a:ext cx="10972800" cy="5784011"/>
          </a:xfrm>
        </p:spPr>
        <p:txBody>
          <a:bodyPr>
            <a:normAutofit/>
          </a:bodyPr>
          <a:lstStyle/>
          <a:p>
            <a:pPr marL="0" indent="0" algn="just">
              <a:buNone/>
            </a:pPr>
            <a:r>
              <a:rPr lang="en-US" b="1" dirty="0"/>
              <a:t>Crypto Locker:</a:t>
            </a:r>
          </a:p>
          <a:p>
            <a:pPr marL="0" indent="0" algn="just">
              <a:buNone/>
            </a:pPr>
            <a:r>
              <a:rPr lang="en-US" dirty="0"/>
              <a:t>Discovered in September 2013, </a:t>
            </a:r>
            <a:r>
              <a:rPr lang="en-US" dirty="0" err="1"/>
              <a:t>CryptoLocker</a:t>
            </a:r>
            <a:r>
              <a:rPr lang="en-US" dirty="0"/>
              <a:t> is a ransomware Trojan bug. This malware can come from many sources including e-mail attachments and can encrypt files on your computer, so that you cannot read these files. The malware owner then offers to decrypt the data in exchange for a Bitcoin or similar untraceable payment system.</a:t>
            </a:r>
          </a:p>
        </p:txBody>
      </p:sp>
      <p:sp>
        <p:nvSpPr>
          <p:cNvPr id="4" name="Title 3"/>
          <p:cNvSpPr>
            <a:spLocks noGrp="1"/>
          </p:cNvSpPr>
          <p:nvPr>
            <p:ph type="title"/>
          </p:nvPr>
        </p:nvSpPr>
        <p:spPr>
          <a:xfrm>
            <a:off x="609600" y="172528"/>
            <a:ext cx="10972800" cy="582283"/>
          </a:xfrm>
        </p:spPr>
        <p:txBody>
          <a:bodyPr/>
          <a:lstStyle/>
          <a:p>
            <a:r>
              <a:rPr lang="en-US" sz="3600" dirty="0">
                <a:effectLst/>
              </a:rPr>
              <a:t>Technical Malware attack</a:t>
            </a:r>
            <a:endParaRPr lang="en-US" sz="3200" dirty="0"/>
          </a:p>
        </p:txBody>
      </p:sp>
    </p:spTree>
    <p:extLst>
      <p:ext uri="{BB962C8B-B14F-4D97-AF65-F5344CB8AC3E}">
        <p14:creationId xmlns:p14="http://schemas.microsoft.com/office/powerpoint/2010/main" val="4402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54811"/>
            <a:ext cx="10972800" cy="5784011"/>
          </a:xfrm>
        </p:spPr>
        <p:txBody>
          <a:bodyPr>
            <a:normAutofit/>
          </a:bodyPr>
          <a:lstStyle/>
          <a:p>
            <a:pPr algn="just">
              <a:buFont typeface="Wingdings" panose="05000000000000000000" pitchFamily="2" charset="2"/>
              <a:buChar char="Ø"/>
            </a:pPr>
            <a:r>
              <a:rPr lang="en-US" b="1" dirty="0"/>
              <a:t>A denial-of-service (</a:t>
            </a:r>
            <a:r>
              <a:rPr lang="en-US" b="1" dirty="0" err="1"/>
              <a:t>DoS</a:t>
            </a:r>
            <a:r>
              <a:rPr lang="en-US" b="1" dirty="0"/>
              <a:t>) attack </a:t>
            </a:r>
            <a:r>
              <a:rPr lang="en-US" dirty="0"/>
              <a:t>is “a malicious attempt to make a server or network resource unavailable to users, usually by temporarily interrupting or suspending the services of a host connected to the Internet.” </a:t>
            </a:r>
          </a:p>
          <a:p>
            <a:pPr algn="just">
              <a:buFont typeface="Wingdings" panose="05000000000000000000" pitchFamily="2" charset="2"/>
              <a:buChar char="Ø"/>
            </a:pPr>
            <a:r>
              <a:rPr lang="en-US" dirty="0"/>
              <a:t>This causes the system to crash or become unable to respond in time, so the site becomes unavailable. One of the most popular types of </a:t>
            </a:r>
            <a:r>
              <a:rPr lang="en-US" dirty="0" err="1"/>
              <a:t>DoS</a:t>
            </a:r>
            <a:r>
              <a:rPr lang="en-US" dirty="0"/>
              <a:t> attacks occurs when a hacker “floods” the system by overloading the system with “useless traffic” so a user is prevented from accessing their e-mail, websites, etc. </a:t>
            </a:r>
          </a:p>
          <a:p>
            <a:pPr algn="just">
              <a:buFont typeface="Wingdings" panose="05000000000000000000" pitchFamily="2" charset="2"/>
              <a:buChar char="Ø"/>
            </a:pPr>
            <a:r>
              <a:rPr lang="en-US" dirty="0"/>
              <a:t>A </a:t>
            </a:r>
            <a:r>
              <a:rPr lang="en-US" dirty="0" err="1"/>
              <a:t>DoS</a:t>
            </a:r>
            <a:r>
              <a:rPr lang="en-US" dirty="0"/>
              <a:t> attack is a malicious attack caused by one computer and one Internet connection as opposed to a distributed denial-of-service </a:t>
            </a:r>
            <a:r>
              <a:rPr lang="en-US" b="1" dirty="0"/>
              <a:t>(</a:t>
            </a:r>
            <a:r>
              <a:rPr lang="en-US" b="1" dirty="0" err="1"/>
              <a:t>DDoS</a:t>
            </a:r>
            <a:r>
              <a:rPr lang="en-US" dirty="0"/>
              <a:t>) attack, which involves many devices and multiple Internet connections. For example, the attack on the </a:t>
            </a:r>
            <a:r>
              <a:rPr lang="en-US" dirty="0" err="1"/>
              <a:t>Dyn</a:t>
            </a:r>
            <a:r>
              <a:rPr lang="en-US" dirty="0"/>
              <a:t>(closing case) was done by thousands of computers taken hostage by the hackers.</a:t>
            </a:r>
          </a:p>
        </p:txBody>
      </p:sp>
      <p:sp>
        <p:nvSpPr>
          <p:cNvPr id="4" name="Title 3"/>
          <p:cNvSpPr>
            <a:spLocks noGrp="1"/>
          </p:cNvSpPr>
          <p:nvPr>
            <p:ph type="title"/>
          </p:nvPr>
        </p:nvSpPr>
        <p:spPr>
          <a:xfrm>
            <a:off x="609600" y="172528"/>
            <a:ext cx="10972800" cy="582283"/>
          </a:xfrm>
        </p:spPr>
        <p:txBody>
          <a:bodyPr/>
          <a:lstStyle/>
          <a:p>
            <a:r>
              <a:rPr lang="en-US" sz="3600" dirty="0">
                <a:effectLst/>
              </a:rPr>
              <a:t>Technical Malware attack</a:t>
            </a:r>
            <a:endParaRPr lang="en-US" sz="3200" dirty="0"/>
          </a:p>
        </p:txBody>
      </p:sp>
    </p:spTree>
    <p:extLst>
      <p:ext uri="{BB962C8B-B14F-4D97-AF65-F5344CB8AC3E}">
        <p14:creationId xmlns:p14="http://schemas.microsoft.com/office/powerpoint/2010/main" val="20181616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54811"/>
            <a:ext cx="10972800" cy="5784011"/>
          </a:xfrm>
        </p:spPr>
        <p:txBody>
          <a:bodyPr>
            <a:normAutofit/>
          </a:bodyPr>
          <a:lstStyle/>
          <a:p>
            <a:pPr marL="0" indent="0" algn="just">
              <a:buNone/>
            </a:pPr>
            <a:r>
              <a:rPr lang="en-US" b="1" dirty="0"/>
              <a:t>Page hijacking or pagejacking </a:t>
            </a:r>
            <a:r>
              <a:rPr lang="en-US" dirty="0"/>
              <a:t>is illegally copying website content so that a user can be misdirected to a different website. Social media accounts are sometimes hijacked for the purpose of stealing the accountholder’s personal information. </a:t>
            </a:r>
          </a:p>
          <a:p>
            <a:pPr marL="0" indent="0" algn="just">
              <a:buNone/>
            </a:pPr>
            <a:r>
              <a:rPr lang="en-US" b="1" dirty="0"/>
              <a:t>Botnets</a:t>
            </a:r>
          </a:p>
          <a:p>
            <a:pPr marL="0" indent="0" algn="just">
              <a:buNone/>
            </a:pPr>
            <a:r>
              <a:rPr lang="en-US" dirty="0"/>
              <a:t>A botnet (also known as “zombie army”) is a malicious software that criminals distribute to infect a large number of hijacked Internet-connected computers controlled by hackers. These infected computers then form a “botnet,” causing the personal computer to “perform unauthorized attacks over the Internet” without the user’s knowledge. Unauthorized tasks include sending spam and e-mail messages, attacking computers and servers, and committing other kinds of fraud, causing the user’s computer to slow down. Each attacking computer is considered computer robot. A botnet made up of 75,000 systems infected, in 2010, with Zeus Trojan contaminated computers.</a:t>
            </a:r>
          </a:p>
        </p:txBody>
      </p:sp>
      <p:sp>
        <p:nvSpPr>
          <p:cNvPr id="4" name="Title 3"/>
          <p:cNvSpPr>
            <a:spLocks noGrp="1"/>
          </p:cNvSpPr>
          <p:nvPr>
            <p:ph type="title"/>
          </p:nvPr>
        </p:nvSpPr>
        <p:spPr>
          <a:xfrm>
            <a:off x="609600" y="172528"/>
            <a:ext cx="10972800" cy="582283"/>
          </a:xfrm>
        </p:spPr>
        <p:txBody>
          <a:bodyPr/>
          <a:lstStyle/>
          <a:p>
            <a:r>
              <a:rPr lang="en-US" sz="3600" dirty="0">
                <a:effectLst/>
              </a:rPr>
              <a:t>Technical Malware attack</a:t>
            </a:r>
            <a:endParaRPr lang="en-US" sz="3200" dirty="0"/>
          </a:p>
        </p:txBody>
      </p:sp>
    </p:spTree>
    <p:extLst>
      <p:ext uri="{BB962C8B-B14F-4D97-AF65-F5344CB8AC3E}">
        <p14:creationId xmlns:p14="http://schemas.microsoft.com/office/powerpoint/2010/main" val="29781111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54811"/>
            <a:ext cx="10972800" cy="5784011"/>
          </a:xfrm>
        </p:spPr>
        <p:txBody>
          <a:bodyPr>
            <a:normAutofit/>
          </a:bodyPr>
          <a:lstStyle/>
          <a:p>
            <a:pPr marL="0" indent="0" algn="just">
              <a:buNone/>
            </a:pPr>
            <a:r>
              <a:rPr lang="en-US" b="1" dirty="0" err="1"/>
              <a:t>Malvertising</a:t>
            </a:r>
            <a:endParaRPr lang="en-US" b="1" dirty="0"/>
          </a:p>
          <a:p>
            <a:pPr marL="0" indent="0" algn="just">
              <a:buNone/>
            </a:pPr>
            <a:r>
              <a:rPr lang="en-US" dirty="0" err="1"/>
              <a:t>Malvertising</a:t>
            </a:r>
            <a:r>
              <a:rPr lang="en-US" dirty="0"/>
              <a:t> is a malicious form of Internet advertising used to spread malware. </a:t>
            </a:r>
            <a:r>
              <a:rPr lang="en-US" dirty="0" err="1"/>
              <a:t>Malvertising</a:t>
            </a:r>
            <a:r>
              <a:rPr lang="en-US" dirty="0"/>
              <a:t> is accomplished by hiding malicious code within relatively safe online advertisements .</a:t>
            </a:r>
          </a:p>
          <a:p>
            <a:pPr marL="0" indent="0" algn="just">
              <a:buNone/>
            </a:pPr>
            <a:r>
              <a:rPr lang="en-US" dirty="0"/>
              <a:t>Note that hackers are targeting ads to hide malware at accelerating rates. For example, in 2013, Google disabled ads from over 400,000 sites that were hiding malware. A final word: If you get an e-mail that congratulates you on winning a large amount of money and asks you to “Please view the attachment,” don’t!</a:t>
            </a:r>
          </a:p>
        </p:txBody>
      </p:sp>
      <p:sp>
        <p:nvSpPr>
          <p:cNvPr id="4" name="Title 3"/>
          <p:cNvSpPr>
            <a:spLocks noGrp="1"/>
          </p:cNvSpPr>
          <p:nvPr>
            <p:ph type="title"/>
          </p:nvPr>
        </p:nvSpPr>
        <p:spPr>
          <a:xfrm>
            <a:off x="609600" y="172528"/>
            <a:ext cx="10972800" cy="582283"/>
          </a:xfrm>
        </p:spPr>
        <p:txBody>
          <a:bodyPr/>
          <a:lstStyle/>
          <a:p>
            <a:r>
              <a:rPr lang="en-US" sz="3600" dirty="0">
                <a:effectLst/>
              </a:rPr>
              <a:t>Technical Malware attack</a:t>
            </a:r>
            <a:endParaRPr lang="en-US" sz="3200" dirty="0"/>
          </a:p>
        </p:txBody>
      </p:sp>
    </p:spTree>
    <p:extLst>
      <p:ext uri="{BB962C8B-B14F-4D97-AF65-F5344CB8AC3E}">
        <p14:creationId xmlns:p14="http://schemas.microsoft.com/office/powerpoint/2010/main" val="36288481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54811"/>
            <a:ext cx="10972800" cy="5784011"/>
          </a:xfrm>
        </p:spPr>
        <p:txBody>
          <a:bodyPr>
            <a:normAutofit/>
          </a:bodyPr>
          <a:lstStyle/>
          <a:p>
            <a:pPr marL="0" indent="0" algn="just">
              <a:buNone/>
            </a:pPr>
            <a:r>
              <a:rPr lang="en-US" b="1" dirty="0"/>
              <a:t>Ransomware</a:t>
            </a:r>
          </a:p>
          <a:p>
            <a:pPr marL="0" indent="0" algn="just">
              <a:buNone/>
            </a:pPr>
            <a:r>
              <a:rPr lang="en-US" dirty="0"/>
              <a:t>Attacker encrypt and lock digital files by using malware and demand a ransom before the system is unlocked it.</a:t>
            </a:r>
          </a:p>
          <a:p>
            <a:pPr marL="0" indent="0" algn="just">
              <a:buNone/>
            </a:pPr>
            <a:r>
              <a:rPr lang="en-US" dirty="0"/>
              <a:t>A method of attack where the attacker encrypts files so the victim cannot open them unless they pay a ransom.</a:t>
            </a:r>
          </a:p>
          <a:p>
            <a:pPr marL="0" indent="0" algn="just">
              <a:buNone/>
            </a:pPr>
            <a:endParaRPr lang="en-US" dirty="0"/>
          </a:p>
        </p:txBody>
      </p:sp>
      <p:sp>
        <p:nvSpPr>
          <p:cNvPr id="4" name="Title 3"/>
          <p:cNvSpPr>
            <a:spLocks noGrp="1"/>
          </p:cNvSpPr>
          <p:nvPr>
            <p:ph type="title"/>
          </p:nvPr>
        </p:nvSpPr>
        <p:spPr>
          <a:xfrm>
            <a:off x="609600" y="172528"/>
            <a:ext cx="10972800" cy="582283"/>
          </a:xfrm>
        </p:spPr>
        <p:txBody>
          <a:bodyPr/>
          <a:lstStyle/>
          <a:p>
            <a:r>
              <a:rPr lang="en-US" sz="3600" dirty="0">
                <a:effectLst/>
              </a:rPr>
              <a:t>Technical Malware attack</a:t>
            </a:r>
            <a:endParaRPr lang="en-US" sz="3200" dirty="0"/>
          </a:p>
        </p:txBody>
      </p:sp>
      <p:pic>
        <p:nvPicPr>
          <p:cNvPr id="2" name="Picture 1"/>
          <p:cNvPicPr>
            <a:picLocks noChangeAspect="1"/>
          </p:cNvPicPr>
          <p:nvPr/>
        </p:nvPicPr>
        <p:blipFill>
          <a:blip r:embed="rId2"/>
          <a:stretch>
            <a:fillRect/>
          </a:stretch>
        </p:blipFill>
        <p:spPr>
          <a:xfrm>
            <a:off x="6924675" y="2618745"/>
            <a:ext cx="4657725" cy="3552825"/>
          </a:xfrm>
          <a:prstGeom prst="rect">
            <a:avLst/>
          </a:prstGeom>
        </p:spPr>
      </p:pic>
    </p:spTree>
    <p:extLst>
      <p:ext uri="{BB962C8B-B14F-4D97-AF65-F5344CB8AC3E}">
        <p14:creationId xmlns:p14="http://schemas.microsoft.com/office/powerpoint/2010/main" val="19851625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54811"/>
            <a:ext cx="10972800" cy="5784011"/>
          </a:xfrm>
        </p:spPr>
        <p:txBody>
          <a:bodyPr>
            <a:normAutofit/>
          </a:bodyPr>
          <a:lstStyle/>
          <a:p>
            <a:pPr marL="0" indent="0" algn="just">
              <a:buNone/>
            </a:pPr>
            <a:r>
              <a:rPr lang="en-US" b="1" dirty="0"/>
              <a:t>Sniffing</a:t>
            </a:r>
            <a:r>
              <a:rPr lang="en-US" dirty="0"/>
              <a:t> is the process of monitoring and capturing all the packets passing through a given network using </a:t>
            </a:r>
            <a:r>
              <a:rPr lang="en-US" b="1" dirty="0"/>
              <a:t>sniffing</a:t>
            </a:r>
            <a:r>
              <a:rPr lang="en-US" dirty="0"/>
              <a:t> tools. It is a form of “tapping phone wires” and get to know about the conversation. It is also called wiretapping applied to the computer networks.</a:t>
            </a:r>
          </a:p>
          <a:p>
            <a:pPr marL="0" indent="0" algn="just">
              <a:buNone/>
            </a:pPr>
            <a:r>
              <a:rPr lang="en-US" dirty="0"/>
              <a:t>A </a:t>
            </a:r>
            <a:r>
              <a:rPr lang="en-US" b="1" dirty="0"/>
              <a:t>packet analyzer </a:t>
            </a:r>
            <a:r>
              <a:rPr lang="en-US" dirty="0"/>
              <a:t>is a computer program or piece of computer hardware that can intercept and log traffic that passes over a digital network or part of a network. Packet capture is the process of intercepting and logging traffic.</a:t>
            </a:r>
            <a:endParaRPr lang="en-US" b="1" dirty="0"/>
          </a:p>
        </p:txBody>
      </p:sp>
      <p:sp>
        <p:nvSpPr>
          <p:cNvPr id="4" name="Title 3"/>
          <p:cNvSpPr>
            <a:spLocks noGrp="1"/>
          </p:cNvSpPr>
          <p:nvPr>
            <p:ph type="title"/>
          </p:nvPr>
        </p:nvSpPr>
        <p:spPr>
          <a:xfrm>
            <a:off x="609600" y="172528"/>
            <a:ext cx="10972800" cy="582283"/>
          </a:xfrm>
        </p:spPr>
        <p:txBody>
          <a:bodyPr/>
          <a:lstStyle/>
          <a:p>
            <a:r>
              <a:rPr lang="en-US" sz="3600" dirty="0">
                <a:effectLst/>
              </a:rPr>
              <a:t>Technical Malware attack</a:t>
            </a:r>
            <a:endParaRPr lang="en-US" sz="3200" dirty="0"/>
          </a:p>
        </p:txBody>
      </p:sp>
    </p:spTree>
    <p:extLst>
      <p:ext uri="{BB962C8B-B14F-4D97-AF65-F5344CB8AC3E}">
        <p14:creationId xmlns:p14="http://schemas.microsoft.com/office/powerpoint/2010/main" val="37942712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54811"/>
            <a:ext cx="10972800" cy="5784011"/>
          </a:xfrm>
        </p:spPr>
        <p:txBody>
          <a:bodyPr>
            <a:normAutofit/>
          </a:bodyPr>
          <a:lstStyle/>
          <a:p>
            <a:pPr algn="just">
              <a:buFont typeface="Wingdings" panose="05000000000000000000" pitchFamily="2" charset="2"/>
              <a:buChar char="Ø"/>
            </a:pPr>
            <a:r>
              <a:rPr lang="en-US" dirty="0"/>
              <a:t>Information security, or information systems security, refers to a variety of activities and methods that protect information systems, data, and procedures from any action designed to destroy, modify, or degrade the systems and their operations.</a:t>
            </a:r>
          </a:p>
          <a:p>
            <a:pPr algn="just">
              <a:buFont typeface="Wingdings" panose="05000000000000000000" pitchFamily="2" charset="2"/>
              <a:buChar char="Ø"/>
            </a:pPr>
            <a:r>
              <a:rPr lang="en-US" dirty="0"/>
              <a:t>Computer security in general refers to the risks and protection of data, networks, computer programs, computer power, and other elements of computerized information systems. </a:t>
            </a:r>
          </a:p>
          <a:p>
            <a:pPr algn="just">
              <a:buFont typeface="Wingdings" panose="05000000000000000000" pitchFamily="2" charset="2"/>
              <a:buChar char="Ø"/>
            </a:pPr>
            <a:r>
              <a:rPr lang="en-US" dirty="0"/>
              <a:t>It is a very broad field due to the many methods of attack as well as the many modes of defense. </a:t>
            </a:r>
          </a:p>
          <a:p>
            <a:pPr algn="just">
              <a:buFont typeface="Wingdings" panose="05000000000000000000" pitchFamily="2" charset="2"/>
              <a:buChar char="Ø"/>
            </a:pPr>
            <a:r>
              <a:rPr lang="en-US" dirty="0"/>
              <a:t>The attacks on and defenses for computers can affect individuals, organizations, countries, or the entire Web. </a:t>
            </a:r>
          </a:p>
          <a:p>
            <a:pPr algn="just">
              <a:buFont typeface="Wingdings" panose="05000000000000000000" pitchFamily="2" charset="2"/>
              <a:buChar char="Ø"/>
            </a:pPr>
            <a:r>
              <a:rPr lang="en-US" dirty="0"/>
              <a:t>Computer security aims to prevent, repair, or at least minimize the attacks.</a:t>
            </a:r>
          </a:p>
          <a:p>
            <a:pPr algn="just">
              <a:buFont typeface="Wingdings" panose="05000000000000000000" pitchFamily="2" charset="2"/>
              <a:buChar char="Ø"/>
            </a:pPr>
            <a:r>
              <a:rPr lang="en-US" dirty="0"/>
              <a:t>E-commerce security is the protection of e-commerce assets from unauthorized access, use, alteration, or destruction.</a:t>
            </a:r>
          </a:p>
        </p:txBody>
      </p:sp>
      <p:sp>
        <p:nvSpPr>
          <p:cNvPr id="4" name="Title 3"/>
          <p:cNvSpPr>
            <a:spLocks noGrp="1"/>
          </p:cNvSpPr>
          <p:nvPr>
            <p:ph type="title"/>
          </p:nvPr>
        </p:nvSpPr>
        <p:spPr>
          <a:xfrm>
            <a:off x="609600" y="172528"/>
            <a:ext cx="10972800" cy="582283"/>
          </a:xfrm>
        </p:spPr>
        <p:txBody>
          <a:bodyPr/>
          <a:lstStyle/>
          <a:p>
            <a:r>
              <a:rPr lang="en-US" sz="3200" dirty="0"/>
              <a:t>Security</a:t>
            </a:r>
          </a:p>
        </p:txBody>
      </p:sp>
    </p:spTree>
    <p:extLst>
      <p:ext uri="{BB962C8B-B14F-4D97-AF65-F5344CB8AC3E}">
        <p14:creationId xmlns:p14="http://schemas.microsoft.com/office/powerpoint/2010/main" val="24261298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54811"/>
            <a:ext cx="10972800" cy="5784011"/>
          </a:xfrm>
        </p:spPr>
        <p:txBody>
          <a:bodyPr>
            <a:normAutofit/>
          </a:bodyPr>
          <a:lstStyle/>
          <a:p>
            <a:pPr algn="just">
              <a:buFont typeface="Wingdings" panose="05000000000000000000" pitchFamily="2" charset="2"/>
              <a:buChar char="Ø"/>
            </a:pPr>
            <a:r>
              <a:rPr lang="en-US" dirty="0"/>
              <a:t>Software and systems knowledge are used to perpetrate technical attacks. Insufficient use of antivirus and personal firewalls and unencrypted communication are the major reasons for technical vulnerabilities.</a:t>
            </a:r>
          </a:p>
          <a:p>
            <a:pPr algn="just">
              <a:buFont typeface="Wingdings" panose="05000000000000000000" pitchFamily="2" charset="2"/>
              <a:buChar char="Ø"/>
            </a:pPr>
            <a:r>
              <a:rPr lang="en-US" dirty="0"/>
              <a:t>Nontechnical organizational attacks are those where the security of a network or the computer is compromised (e.g., lack of proper security awareness training). We consider financial fraud, spam, social engineering, that includes phishing</a:t>
            </a:r>
            <a:r>
              <a:rPr lang="en-US"/>
              <a:t>, and </a:t>
            </a:r>
            <a:r>
              <a:rPr lang="en-US" dirty="0"/>
              <a:t>other fraud methods, as nontechnical. </a:t>
            </a:r>
          </a:p>
          <a:p>
            <a:pPr algn="just">
              <a:buFont typeface="Wingdings" panose="05000000000000000000" pitchFamily="2" charset="2"/>
              <a:buChar char="Ø"/>
            </a:pPr>
            <a:r>
              <a:rPr lang="en-US" dirty="0"/>
              <a:t>Many nontechnical methods also use some malware in their attacks. The goals of social engineering are to gain unauthorized access to systems or information by persuading unsuspected people to disclose personal information that is used by criminals to commit fraud and other crimes. </a:t>
            </a:r>
          </a:p>
        </p:txBody>
      </p:sp>
      <p:sp>
        <p:nvSpPr>
          <p:cNvPr id="4" name="Title 3"/>
          <p:cNvSpPr>
            <a:spLocks noGrp="1"/>
          </p:cNvSpPr>
          <p:nvPr>
            <p:ph type="title"/>
          </p:nvPr>
        </p:nvSpPr>
        <p:spPr>
          <a:xfrm>
            <a:off x="609600" y="172528"/>
            <a:ext cx="10972800" cy="582283"/>
          </a:xfrm>
        </p:spPr>
        <p:txBody>
          <a:bodyPr/>
          <a:lstStyle/>
          <a:p>
            <a:r>
              <a:rPr lang="en-US" sz="3200" dirty="0">
                <a:effectLst/>
              </a:rPr>
              <a:t>Non-Technical malware attack</a:t>
            </a:r>
            <a:endParaRPr lang="en-US" sz="1800" dirty="0"/>
          </a:p>
        </p:txBody>
      </p:sp>
    </p:spTree>
    <p:extLst>
      <p:ext uri="{BB962C8B-B14F-4D97-AF65-F5344CB8AC3E}">
        <p14:creationId xmlns:p14="http://schemas.microsoft.com/office/powerpoint/2010/main" val="29418561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54811"/>
            <a:ext cx="10972800" cy="5784011"/>
          </a:xfrm>
        </p:spPr>
        <p:txBody>
          <a:bodyPr>
            <a:normAutofit fontScale="92500"/>
          </a:bodyPr>
          <a:lstStyle/>
          <a:p>
            <a:pPr marL="0" indent="0" algn="just">
              <a:buNone/>
            </a:pPr>
            <a:r>
              <a:rPr lang="en-US" b="1" dirty="0"/>
              <a:t>Social Engineering and Fraud</a:t>
            </a:r>
          </a:p>
          <a:p>
            <a:pPr algn="just">
              <a:buFont typeface="Wingdings" panose="05000000000000000000" pitchFamily="2" charset="2"/>
              <a:buChar char="Ø"/>
            </a:pPr>
            <a:r>
              <a:rPr lang="en-US" b="1" dirty="0"/>
              <a:t>Social engineering </a:t>
            </a:r>
            <a:r>
              <a:rPr lang="en-US" dirty="0"/>
              <a:t>refers to a collection of methods where criminals use human psychology to persuade or manipulate people into revealing their confidential information, or their employment information, so they can collect information for illegal activities. </a:t>
            </a:r>
          </a:p>
          <a:p>
            <a:pPr algn="just">
              <a:buFont typeface="Wingdings" panose="05000000000000000000" pitchFamily="2" charset="2"/>
              <a:buChar char="Ø"/>
            </a:pPr>
            <a:r>
              <a:rPr lang="en-US" dirty="0"/>
              <a:t>The hacker may also attempt to get access to the user’s computer in order to install malicious software that will give hackers control over the person’s computer.</a:t>
            </a:r>
          </a:p>
          <a:p>
            <a:pPr algn="just">
              <a:buFont typeface="Wingdings" panose="05000000000000000000" pitchFamily="2" charset="2"/>
              <a:buChar char="Ø"/>
            </a:pPr>
            <a:r>
              <a:rPr lang="en-US" b="1" dirty="0"/>
              <a:t>Social phishing </a:t>
            </a:r>
            <a:r>
              <a:rPr lang="en-US" dirty="0"/>
              <a:t>is a fraudulent process of acquiring confidential information, such as credit card or banking details, from unsuspecting computer users. </a:t>
            </a:r>
          </a:p>
          <a:p>
            <a:pPr algn="just">
              <a:buFont typeface="Wingdings" panose="05000000000000000000" pitchFamily="2" charset="2"/>
              <a:buChar char="Ø"/>
            </a:pPr>
            <a:r>
              <a:rPr lang="en-US" dirty="0"/>
              <a:t>A phisher sends an e-mail, IM, comment, or text message that appears to come from a legitimate, well-known, popular company, bank, school, or public institution. </a:t>
            </a:r>
          </a:p>
          <a:p>
            <a:pPr algn="just">
              <a:buFont typeface="Wingdings" panose="05000000000000000000" pitchFamily="2" charset="2"/>
              <a:buChar char="Ø"/>
            </a:pPr>
            <a:r>
              <a:rPr lang="en-US" dirty="0"/>
              <a:t>The user is instructed to enter a corrupted website, where he or she may be tricked into submitting confidential information (e.g., being asked to “update” information). Sometimes phishers install malware to facilitate the extraction of information.</a:t>
            </a:r>
          </a:p>
        </p:txBody>
      </p:sp>
      <p:sp>
        <p:nvSpPr>
          <p:cNvPr id="4" name="Title 3"/>
          <p:cNvSpPr>
            <a:spLocks noGrp="1"/>
          </p:cNvSpPr>
          <p:nvPr>
            <p:ph type="title"/>
          </p:nvPr>
        </p:nvSpPr>
        <p:spPr>
          <a:xfrm>
            <a:off x="609600" y="172528"/>
            <a:ext cx="10972800" cy="582283"/>
          </a:xfrm>
        </p:spPr>
        <p:txBody>
          <a:bodyPr/>
          <a:lstStyle/>
          <a:p>
            <a:r>
              <a:rPr lang="en-US" sz="3200" dirty="0">
                <a:effectLst/>
              </a:rPr>
              <a:t>Non-Technical malware attack</a:t>
            </a:r>
            <a:endParaRPr lang="en-US" sz="1800" dirty="0"/>
          </a:p>
        </p:txBody>
      </p:sp>
    </p:spTree>
    <p:extLst>
      <p:ext uri="{BB962C8B-B14F-4D97-AF65-F5344CB8AC3E}">
        <p14:creationId xmlns:p14="http://schemas.microsoft.com/office/powerpoint/2010/main" val="21369590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500996" y="754811"/>
            <a:ext cx="8574657" cy="5705118"/>
          </a:xfrm>
          <a:prstGeom prst="rect">
            <a:avLst/>
          </a:prstGeom>
        </p:spPr>
      </p:pic>
      <p:sp>
        <p:nvSpPr>
          <p:cNvPr id="4" name="Title 3"/>
          <p:cNvSpPr>
            <a:spLocks noGrp="1"/>
          </p:cNvSpPr>
          <p:nvPr>
            <p:ph type="title"/>
          </p:nvPr>
        </p:nvSpPr>
        <p:spPr>
          <a:xfrm>
            <a:off x="609600" y="172528"/>
            <a:ext cx="10972800" cy="582283"/>
          </a:xfrm>
        </p:spPr>
        <p:txBody>
          <a:bodyPr/>
          <a:lstStyle/>
          <a:p>
            <a:r>
              <a:rPr lang="en-US" sz="3200" dirty="0">
                <a:effectLst/>
              </a:rPr>
              <a:t>Non-Technical malware attack</a:t>
            </a:r>
            <a:endParaRPr lang="en-US" sz="1800" dirty="0"/>
          </a:p>
        </p:txBody>
      </p:sp>
    </p:spTree>
    <p:extLst>
      <p:ext uri="{BB962C8B-B14F-4D97-AF65-F5344CB8AC3E}">
        <p14:creationId xmlns:p14="http://schemas.microsoft.com/office/powerpoint/2010/main" val="20070297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2528"/>
            <a:ext cx="10972800" cy="582283"/>
          </a:xfrm>
        </p:spPr>
        <p:txBody>
          <a:bodyPr/>
          <a:lstStyle/>
          <a:p>
            <a:r>
              <a:rPr lang="en-US" sz="3200" dirty="0">
                <a:effectLst/>
              </a:rPr>
              <a:t>Non-Technical malware attack</a:t>
            </a:r>
            <a:endParaRPr lang="en-US" sz="1800" dirty="0"/>
          </a:p>
        </p:txBody>
      </p:sp>
      <p:sp>
        <p:nvSpPr>
          <p:cNvPr id="3" name="Content Placeholder 2"/>
          <p:cNvSpPr>
            <a:spLocks noGrp="1"/>
          </p:cNvSpPr>
          <p:nvPr>
            <p:ph idx="1"/>
          </p:nvPr>
        </p:nvSpPr>
        <p:spPr>
          <a:xfrm>
            <a:off x="609600" y="586596"/>
            <a:ext cx="10972800" cy="5814204"/>
          </a:xfrm>
        </p:spPr>
        <p:txBody>
          <a:bodyPr/>
          <a:lstStyle/>
          <a:p>
            <a:pPr marL="0" indent="0">
              <a:buNone/>
            </a:pPr>
            <a:r>
              <a:rPr lang="en-US" b="1" dirty="0"/>
              <a:t>Pharming</a:t>
            </a:r>
          </a:p>
          <a:p>
            <a:pPr algn="just">
              <a:buFont typeface="Wingdings" panose="05000000000000000000" pitchFamily="2" charset="2"/>
              <a:buChar char="Ø"/>
            </a:pPr>
            <a:r>
              <a:rPr lang="en-US" dirty="0"/>
              <a:t>Similar to phishing, pharming is a scam where malicious code installed on a computer is used to redirect victims to bogus(fake) websites without the victims’ knowledge or consent. </a:t>
            </a:r>
          </a:p>
          <a:p>
            <a:pPr algn="just">
              <a:buFont typeface="Wingdings" panose="05000000000000000000" pitchFamily="2" charset="2"/>
              <a:buChar char="Ø"/>
            </a:pPr>
            <a:r>
              <a:rPr lang="en-US" dirty="0"/>
              <a:t>Pharming can be more dangerous than phishing since users have no idea that they have been redirected to a fake website. </a:t>
            </a:r>
          </a:p>
          <a:p>
            <a:pPr algn="just">
              <a:buFont typeface="Wingdings" panose="05000000000000000000" pitchFamily="2" charset="2"/>
              <a:buChar char="Ø"/>
            </a:pPr>
            <a:r>
              <a:rPr lang="en-US" b="1" dirty="0"/>
              <a:t>Identity theft</a:t>
            </a:r>
            <a:r>
              <a:rPr lang="en-US" dirty="0"/>
              <a:t> is a crime. It refers to wrongfully obtaining and using the identity of another person in some way to commit crimes that involve fraud or deception (e.g., for economic gain). Victims can suffer serious damages.</a:t>
            </a:r>
          </a:p>
        </p:txBody>
      </p:sp>
    </p:spTree>
    <p:extLst>
      <p:ext uri="{BB962C8B-B14F-4D97-AF65-F5344CB8AC3E}">
        <p14:creationId xmlns:p14="http://schemas.microsoft.com/office/powerpoint/2010/main" val="39849499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2528"/>
            <a:ext cx="10972800" cy="582283"/>
          </a:xfrm>
        </p:spPr>
        <p:txBody>
          <a:bodyPr/>
          <a:lstStyle/>
          <a:p>
            <a:r>
              <a:rPr lang="en-US" sz="3200" dirty="0">
                <a:effectLst/>
              </a:rPr>
              <a:t>Non-Technical malware attack</a:t>
            </a:r>
            <a:endParaRPr lang="en-US" sz="1800" dirty="0"/>
          </a:p>
        </p:txBody>
      </p:sp>
      <p:sp>
        <p:nvSpPr>
          <p:cNvPr id="3" name="Content Placeholder 2"/>
          <p:cNvSpPr>
            <a:spLocks noGrp="1"/>
          </p:cNvSpPr>
          <p:nvPr>
            <p:ph idx="1"/>
          </p:nvPr>
        </p:nvSpPr>
        <p:spPr>
          <a:xfrm>
            <a:off x="609600" y="586596"/>
            <a:ext cx="10972800" cy="5814204"/>
          </a:xfrm>
        </p:spPr>
        <p:txBody>
          <a:bodyPr/>
          <a:lstStyle/>
          <a:p>
            <a:pPr marL="0" indent="0">
              <a:buNone/>
            </a:pPr>
            <a:r>
              <a:rPr lang="en-US" b="1" dirty="0"/>
              <a:t>Identity Fraud</a:t>
            </a:r>
          </a:p>
          <a:p>
            <a:pPr marL="0" indent="0">
              <a:buNone/>
            </a:pPr>
            <a:r>
              <a:rPr lang="en-US" dirty="0"/>
              <a:t>Identity fraud refers to assuming the identity of another person or creating a fictitious person and then unlawfully using that identity to commit a crime. Typical activities include:</a:t>
            </a:r>
          </a:p>
          <a:p>
            <a:pPr>
              <a:buFont typeface="Wingdings" panose="05000000000000000000" pitchFamily="2" charset="2"/>
              <a:buChar char="Ø"/>
            </a:pPr>
            <a:r>
              <a:rPr lang="en-US" dirty="0"/>
              <a:t>Opening a credit card account in the victim’s name</a:t>
            </a:r>
          </a:p>
          <a:p>
            <a:pPr>
              <a:buFont typeface="Wingdings" panose="05000000000000000000" pitchFamily="2" charset="2"/>
              <a:buChar char="Ø"/>
            </a:pPr>
            <a:r>
              <a:rPr lang="en-US" dirty="0"/>
              <a:t> Making a purchase using a false identity (e.g., using another’s identity to buy goods)</a:t>
            </a:r>
          </a:p>
          <a:p>
            <a:pPr>
              <a:buFont typeface="Wingdings" panose="05000000000000000000" pitchFamily="2" charset="2"/>
              <a:buChar char="Ø"/>
            </a:pPr>
            <a:r>
              <a:rPr lang="en-US" dirty="0"/>
              <a:t> Business identity theft is using another’s business name to obtain credit or to get into a partnership</a:t>
            </a:r>
          </a:p>
          <a:p>
            <a:pPr>
              <a:buFont typeface="Wingdings" panose="05000000000000000000" pitchFamily="2" charset="2"/>
              <a:buChar char="Ø"/>
            </a:pPr>
            <a:r>
              <a:rPr lang="en-US" dirty="0"/>
              <a:t> Posing as another to commit a crime</a:t>
            </a:r>
          </a:p>
          <a:p>
            <a:pPr>
              <a:buFont typeface="Wingdings" panose="05000000000000000000" pitchFamily="2" charset="2"/>
              <a:buChar char="Ø"/>
            </a:pPr>
            <a:r>
              <a:rPr lang="en-US" dirty="0"/>
              <a:t> Conducting money laundering (e.g., organized crime) using a fake identity</a:t>
            </a:r>
          </a:p>
        </p:txBody>
      </p:sp>
    </p:spTree>
    <p:extLst>
      <p:ext uri="{BB962C8B-B14F-4D97-AF65-F5344CB8AC3E}">
        <p14:creationId xmlns:p14="http://schemas.microsoft.com/office/powerpoint/2010/main" val="13296472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2528"/>
            <a:ext cx="10972800" cy="582283"/>
          </a:xfrm>
        </p:spPr>
        <p:txBody>
          <a:bodyPr/>
          <a:lstStyle/>
          <a:p>
            <a:r>
              <a:rPr lang="en-US" sz="3200" dirty="0">
                <a:effectLst/>
              </a:rPr>
              <a:t>Non-Technical malware attack</a:t>
            </a:r>
            <a:endParaRPr lang="en-US" sz="1800" dirty="0"/>
          </a:p>
        </p:txBody>
      </p:sp>
      <p:sp>
        <p:nvSpPr>
          <p:cNvPr id="3" name="Content Placeholder 2"/>
          <p:cNvSpPr>
            <a:spLocks noGrp="1"/>
          </p:cNvSpPr>
          <p:nvPr>
            <p:ph idx="1"/>
          </p:nvPr>
        </p:nvSpPr>
        <p:spPr>
          <a:xfrm>
            <a:off x="609600" y="586596"/>
            <a:ext cx="10972800" cy="5814204"/>
          </a:xfrm>
        </p:spPr>
        <p:txBody>
          <a:bodyPr/>
          <a:lstStyle/>
          <a:p>
            <a:pPr marL="0" indent="0">
              <a:buNone/>
            </a:pPr>
            <a:r>
              <a:rPr lang="en-US" b="1" dirty="0"/>
              <a:t>Spam Attacks:</a:t>
            </a:r>
          </a:p>
          <a:p>
            <a:pPr algn="just">
              <a:buFont typeface="Wingdings" panose="05000000000000000000" pitchFamily="2" charset="2"/>
              <a:buChar char="Ø"/>
            </a:pPr>
            <a:r>
              <a:rPr lang="en-US" dirty="0"/>
              <a:t>E-mail spam, also known as junk e-mail or just spam, occurs when almost identical messages are e-mailed to many recipients in bulk (sometimes millions of unsolicited e-mails). </a:t>
            </a:r>
          </a:p>
          <a:p>
            <a:pPr algn="just">
              <a:buFont typeface="Wingdings" panose="05000000000000000000" pitchFamily="2" charset="2"/>
              <a:buChar char="Ø"/>
            </a:pPr>
            <a:r>
              <a:rPr lang="en-US" dirty="0"/>
              <a:t>Spammers can purchase millions of e-mail addresses and then format the addresses, cut and paste the messages, and press “send.” Mass e-mail software that generates, sends, and automates spam e-mail sending is called </a:t>
            </a:r>
            <a:r>
              <a:rPr lang="en-US" dirty="0" err="1"/>
              <a:t>Ratware</a:t>
            </a:r>
            <a:r>
              <a:rPr lang="en-US" dirty="0"/>
              <a:t>.</a:t>
            </a:r>
          </a:p>
          <a:p>
            <a:pPr algn="just">
              <a:buFont typeface="Wingdings" panose="05000000000000000000" pitchFamily="2" charset="2"/>
              <a:buChar char="Ø"/>
            </a:pPr>
            <a:r>
              <a:rPr lang="en-US" dirty="0"/>
              <a:t>The situation is better today (2017) due to improved filtering of junk mail.</a:t>
            </a:r>
          </a:p>
          <a:p>
            <a:pPr algn="just">
              <a:buFont typeface="Wingdings" panose="05000000000000000000" pitchFamily="2" charset="2"/>
              <a:buChar char="Ø"/>
            </a:pPr>
            <a:r>
              <a:rPr lang="en-US" dirty="0"/>
              <a:t>According to Symantec, most of messages on corporate networks are e-mail spam. Nearly 58% of spam came from botnets; the worst botnet was called </a:t>
            </a:r>
            <a:r>
              <a:rPr lang="en-US" dirty="0" err="1"/>
              <a:t>Dotnet</a:t>
            </a:r>
            <a:r>
              <a:rPr lang="en-US" dirty="0"/>
              <a:t>. </a:t>
            </a:r>
          </a:p>
          <a:p>
            <a:pPr marL="0" indent="0" algn="just">
              <a:buNone/>
            </a:pPr>
            <a:r>
              <a:rPr lang="en-US" dirty="0"/>
              <a:t> </a:t>
            </a:r>
          </a:p>
        </p:txBody>
      </p:sp>
    </p:spTree>
    <p:extLst>
      <p:ext uri="{BB962C8B-B14F-4D97-AF65-F5344CB8AC3E}">
        <p14:creationId xmlns:p14="http://schemas.microsoft.com/office/powerpoint/2010/main" val="41210802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2528"/>
            <a:ext cx="10972800" cy="582283"/>
          </a:xfrm>
        </p:spPr>
        <p:txBody>
          <a:bodyPr/>
          <a:lstStyle/>
          <a:p>
            <a:r>
              <a:rPr lang="en-US" sz="3200" dirty="0">
                <a:effectLst/>
              </a:rPr>
              <a:t>Non-Technical malware attack</a:t>
            </a:r>
            <a:endParaRPr lang="en-US" sz="1800" dirty="0"/>
          </a:p>
        </p:txBody>
      </p:sp>
      <p:sp>
        <p:nvSpPr>
          <p:cNvPr id="3" name="Content Placeholder 2"/>
          <p:cNvSpPr>
            <a:spLocks noGrp="1"/>
          </p:cNvSpPr>
          <p:nvPr>
            <p:ph idx="1"/>
          </p:nvPr>
        </p:nvSpPr>
        <p:spPr>
          <a:xfrm>
            <a:off x="609600" y="586596"/>
            <a:ext cx="10972800" cy="5814204"/>
          </a:xfrm>
        </p:spPr>
        <p:txBody>
          <a:bodyPr/>
          <a:lstStyle/>
          <a:p>
            <a:pPr algn="just">
              <a:buFont typeface="Wingdings" panose="05000000000000000000" pitchFamily="2" charset="2"/>
              <a:buChar char="Ø"/>
            </a:pPr>
            <a:r>
              <a:rPr lang="en-US" b="1" dirty="0"/>
              <a:t>Spyware</a:t>
            </a:r>
            <a:r>
              <a:rPr lang="en-US" dirty="0"/>
              <a:t> is a tracking software that is installed by criminals, without the user’s consent, in order to gather information about the user and direct it to advertisers or other third parties. </a:t>
            </a:r>
          </a:p>
          <a:p>
            <a:pPr algn="just">
              <a:buFont typeface="Wingdings" panose="05000000000000000000" pitchFamily="2" charset="2"/>
              <a:buChar char="Ø"/>
            </a:pPr>
            <a:r>
              <a:rPr lang="en-US" dirty="0"/>
              <a:t>Once installed the spyware program tracks and records the user’s movements on the Internet. Spyware may contain malicious code redirecting Web browser activity. </a:t>
            </a:r>
          </a:p>
          <a:p>
            <a:pPr algn="just">
              <a:buFont typeface="Wingdings" panose="05000000000000000000" pitchFamily="2" charset="2"/>
              <a:buChar char="Ø"/>
            </a:pPr>
            <a:r>
              <a:rPr lang="en-US" dirty="0"/>
              <a:t>Spyware can also slow surfing speeds and damage a program’s functionality. Spyware usually is installed when you download freeware or shareware.</a:t>
            </a:r>
          </a:p>
        </p:txBody>
      </p:sp>
    </p:spTree>
    <p:extLst>
      <p:ext uri="{BB962C8B-B14F-4D97-AF65-F5344CB8AC3E}">
        <p14:creationId xmlns:p14="http://schemas.microsoft.com/office/powerpoint/2010/main" val="36814087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2528"/>
            <a:ext cx="10972800" cy="582283"/>
          </a:xfrm>
        </p:spPr>
        <p:txBody>
          <a:bodyPr/>
          <a:lstStyle/>
          <a:p>
            <a:r>
              <a:rPr lang="en-US" sz="3200" dirty="0"/>
              <a:t>EC defense Strategy</a:t>
            </a:r>
            <a:endParaRPr lang="en-US" sz="1800" dirty="0"/>
          </a:p>
        </p:txBody>
      </p:sp>
      <p:sp>
        <p:nvSpPr>
          <p:cNvPr id="3" name="Content Placeholder 2"/>
          <p:cNvSpPr>
            <a:spLocks noGrp="1"/>
          </p:cNvSpPr>
          <p:nvPr>
            <p:ph idx="1"/>
          </p:nvPr>
        </p:nvSpPr>
        <p:spPr>
          <a:xfrm>
            <a:off x="609600" y="586596"/>
            <a:ext cx="10972800" cy="5814204"/>
          </a:xfrm>
        </p:spPr>
        <p:txBody>
          <a:bodyPr>
            <a:normAutofit fontScale="92500"/>
          </a:bodyPr>
          <a:lstStyle/>
          <a:p>
            <a:pPr marL="0" indent="0" algn="just">
              <a:buNone/>
            </a:pPr>
            <a:r>
              <a:rPr lang="en-US" b="1" dirty="0"/>
              <a:t>EC</a:t>
            </a:r>
            <a:r>
              <a:rPr lang="en-US" dirty="0"/>
              <a:t> </a:t>
            </a:r>
            <a:r>
              <a:rPr lang="en-US" b="1" dirty="0"/>
              <a:t>security</a:t>
            </a:r>
            <a:r>
              <a:rPr lang="en-US" dirty="0"/>
              <a:t> needs to address by the organization. An EC security framework that defines the high level categories of assurance and their controls is presented. The major categories are regulatory, financial, and marketing operations. Only the key areas are listed in bellow:</a:t>
            </a:r>
          </a:p>
          <a:p>
            <a:pPr marL="457200" indent="-457200" algn="just">
              <a:buAutoNum type="arabicPeriod"/>
            </a:pPr>
            <a:r>
              <a:rPr lang="en-US" b="1" dirty="0"/>
              <a:t>Defending access to computing systems, data flow, and EC transactions.</a:t>
            </a:r>
          </a:p>
          <a:p>
            <a:pPr marL="0" indent="0" algn="just">
              <a:buNone/>
            </a:pPr>
            <a:r>
              <a:rPr lang="en-US" dirty="0"/>
              <a:t> This includes three topics: Access control (including biometrics), encryption of contents, and public key infrastructure (PKI). This line of defense provides comprehensive protection when applied together. Intruders that circumvent the access control will face encrypted material even if they pass a firewall.</a:t>
            </a:r>
          </a:p>
          <a:p>
            <a:pPr marL="0" indent="0" algn="just">
              <a:buNone/>
            </a:pPr>
            <a:r>
              <a:rPr lang="en-US" dirty="0"/>
              <a:t>2. </a:t>
            </a:r>
            <a:r>
              <a:rPr lang="en-US" b="1" dirty="0"/>
              <a:t>Defending EC networks</a:t>
            </a:r>
            <a:r>
              <a:rPr lang="en-US" dirty="0"/>
              <a:t>. </a:t>
            </a:r>
          </a:p>
          <a:p>
            <a:pPr marL="0" indent="0" algn="just">
              <a:buNone/>
            </a:pPr>
            <a:r>
              <a:rPr lang="en-US" dirty="0"/>
              <a:t>This includes mainly protection by firewalls. The firewall isolates the corporate network and computing devices from the Internet that are poorly secured. To make the Internet more secure, we can use virtual private networks. In addition to these measures, it is wise to use intrusion detection systems. A protected network means securing the incoming e-mail, which is usually unencrypted. It is also necessary to protect against viruses and other malware that are transmitted via the networks.</a:t>
            </a:r>
          </a:p>
        </p:txBody>
      </p:sp>
    </p:spTree>
    <p:extLst>
      <p:ext uri="{BB962C8B-B14F-4D97-AF65-F5344CB8AC3E}">
        <p14:creationId xmlns:p14="http://schemas.microsoft.com/office/powerpoint/2010/main" val="26861550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2528"/>
            <a:ext cx="10972800" cy="582283"/>
          </a:xfrm>
        </p:spPr>
        <p:txBody>
          <a:bodyPr/>
          <a:lstStyle/>
          <a:p>
            <a:r>
              <a:rPr lang="en-US" sz="3200" dirty="0"/>
              <a:t>EC defense Strategy</a:t>
            </a:r>
            <a:endParaRPr lang="en-US" sz="1800" dirty="0"/>
          </a:p>
        </p:txBody>
      </p:sp>
      <p:sp>
        <p:nvSpPr>
          <p:cNvPr id="3" name="Content Placeholder 2"/>
          <p:cNvSpPr>
            <a:spLocks noGrp="1"/>
          </p:cNvSpPr>
          <p:nvPr>
            <p:ph idx="1"/>
          </p:nvPr>
        </p:nvSpPr>
        <p:spPr>
          <a:xfrm>
            <a:off x="609600" y="586596"/>
            <a:ext cx="10972800" cy="5814204"/>
          </a:xfrm>
        </p:spPr>
        <p:txBody>
          <a:bodyPr>
            <a:normAutofit/>
          </a:bodyPr>
          <a:lstStyle/>
          <a:p>
            <a:pPr marL="0" indent="0" algn="just">
              <a:buNone/>
            </a:pPr>
            <a:r>
              <a:rPr lang="en-US" dirty="0"/>
              <a:t>3. </a:t>
            </a:r>
            <a:r>
              <a:rPr lang="en-US" b="1" dirty="0"/>
              <a:t>General, administrative, and application controls. </a:t>
            </a:r>
            <a:r>
              <a:rPr lang="en-US" dirty="0"/>
              <a:t>These are a variety of safeguards that are intended to protect computing assets by establishing guidelines, checking procedures, and so forth.</a:t>
            </a:r>
          </a:p>
          <a:p>
            <a:pPr marL="0" indent="0" algn="just">
              <a:buNone/>
            </a:pPr>
            <a:r>
              <a:rPr lang="en-US" dirty="0"/>
              <a:t>4. </a:t>
            </a:r>
            <a:r>
              <a:rPr lang="en-US" b="1" dirty="0"/>
              <a:t>Protection against social engineering and fraud</a:t>
            </a:r>
            <a:r>
              <a:rPr lang="en-US" dirty="0"/>
              <a:t>. Several defense methods are used against spam, phishing, and spyware.</a:t>
            </a:r>
          </a:p>
          <a:p>
            <a:pPr marL="0" indent="0" algn="just">
              <a:buNone/>
            </a:pPr>
            <a:r>
              <a:rPr lang="en-US" dirty="0"/>
              <a:t>5. </a:t>
            </a:r>
            <a:r>
              <a:rPr lang="en-US" b="1" dirty="0"/>
              <a:t>Disaster preparation, business continuity, and risk management</a:t>
            </a:r>
            <a:r>
              <a:rPr lang="en-US" dirty="0"/>
              <a:t>. These topics are managerial issues that are supported by software.</a:t>
            </a:r>
          </a:p>
          <a:p>
            <a:pPr marL="0" indent="0" algn="just">
              <a:buNone/>
            </a:pPr>
            <a:r>
              <a:rPr lang="en-US" dirty="0"/>
              <a:t>6. </a:t>
            </a:r>
            <a:r>
              <a:rPr lang="en-US" b="1" dirty="0"/>
              <a:t>Implementing enterprise-wide security programs</a:t>
            </a:r>
            <a:r>
              <a:rPr lang="en-US" dirty="0"/>
              <a:t>. To deploy the abovementioned defense methods, one needs to use appropriate implementation strategy.</a:t>
            </a:r>
          </a:p>
          <a:p>
            <a:pPr marL="0" indent="0" algn="just">
              <a:buNone/>
            </a:pPr>
            <a:r>
              <a:rPr lang="en-US" dirty="0"/>
              <a:t>7. </a:t>
            </a:r>
            <a:r>
              <a:rPr lang="en-US" b="1" dirty="0"/>
              <a:t>Conduct a vulnerability assessment and a penetration test</a:t>
            </a:r>
            <a:r>
              <a:rPr lang="en-US" dirty="0"/>
              <a:t>. </a:t>
            </a:r>
          </a:p>
          <a:p>
            <a:pPr marL="0" indent="0" algn="just">
              <a:buNone/>
            </a:pPr>
            <a:r>
              <a:rPr lang="en-US" dirty="0"/>
              <a:t>8. </a:t>
            </a:r>
            <a:r>
              <a:rPr lang="en-US" b="1" dirty="0"/>
              <a:t>Back up the data</a:t>
            </a:r>
            <a:r>
              <a:rPr lang="en-US" dirty="0"/>
              <a:t>.</a:t>
            </a:r>
          </a:p>
        </p:txBody>
      </p:sp>
    </p:spTree>
    <p:extLst>
      <p:ext uri="{BB962C8B-B14F-4D97-AF65-F5344CB8AC3E}">
        <p14:creationId xmlns:p14="http://schemas.microsoft.com/office/powerpoint/2010/main" val="21043095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2528"/>
            <a:ext cx="10972800" cy="582283"/>
          </a:xfrm>
        </p:spPr>
        <p:txBody>
          <a:bodyPr/>
          <a:lstStyle/>
          <a:p>
            <a:r>
              <a:rPr lang="en-US" sz="3200" dirty="0"/>
              <a:t>EC defense Strategy</a:t>
            </a:r>
            <a:endParaRPr lang="en-US" sz="1800" dirty="0"/>
          </a:p>
        </p:txBody>
      </p:sp>
      <p:sp>
        <p:nvSpPr>
          <p:cNvPr id="3" name="Content Placeholder 2"/>
          <p:cNvSpPr>
            <a:spLocks noGrp="1"/>
          </p:cNvSpPr>
          <p:nvPr>
            <p:ph idx="1"/>
          </p:nvPr>
        </p:nvSpPr>
        <p:spPr>
          <a:xfrm>
            <a:off x="609600" y="586596"/>
            <a:ext cx="10972800" cy="5814204"/>
          </a:xfrm>
        </p:spPr>
        <p:txBody>
          <a:bodyPr>
            <a:normAutofit/>
          </a:bodyPr>
          <a:lstStyle/>
          <a:p>
            <a:pPr marL="0" indent="0" algn="just">
              <a:buNone/>
            </a:pPr>
            <a:r>
              <a:rPr lang="en-US" b="1" dirty="0"/>
              <a:t>Access Control</a:t>
            </a:r>
          </a:p>
          <a:p>
            <a:pPr marL="0" indent="0" algn="just">
              <a:buNone/>
            </a:pPr>
            <a:r>
              <a:rPr lang="en-US" dirty="0"/>
              <a:t>Access control determines who (person, program, or machine) can legitimately use the organization’s computing resources (which resources, when, and how).</a:t>
            </a:r>
          </a:p>
          <a:p>
            <a:pPr marL="0" indent="0" algn="just">
              <a:buNone/>
            </a:pPr>
            <a:r>
              <a:rPr lang="en-US" b="1" dirty="0"/>
              <a:t>Authorization and Authentication</a:t>
            </a:r>
          </a:p>
          <a:p>
            <a:pPr marL="0" indent="0" algn="just">
              <a:buNone/>
            </a:pPr>
            <a:r>
              <a:rPr lang="en-US" dirty="0"/>
              <a:t>Access control involves authorization (having the right to access) and authentication, which is also called user identification (user ID), i.e., proving that the user is who he or she claims to be. Each user has a distinctive identification that differentiates it from other users. Typically, user identification is used together with a password.</a:t>
            </a:r>
          </a:p>
          <a:p>
            <a:pPr marL="0" indent="0" algn="just">
              <a:buNone/>
            </a:pPr>
            <a:r>
              <a:rPr lang="en-US" b="1" dirty="0"/>
              <a:t>Authentication</a:t>
            </a:r>
          </a:p>
          <a:p>
            <a:pPr marL="0" indent="0" algn="just">
              <a:buNone/>
            </a:pPr>
            <a:r>
              <a:rPr lang="en-US" dirty="0"/>
              <a:t>After a user has been identified, the user must be authenticated. Authentication is the process of verifying the user’s identity and access rights. Verification of the user’s identity usually is based on one or more characteristics that distinguish one individual from another.</a:t>
            </a:r>
          </a:p>
        </p:txBody>
      </p:sp>
    </p:spTree>
    <p:extLst>
      <p:ext uri="{BB962C8B-B14F-4D97-AF65-F5344CB8AC3E}">
        <p14:creationId xmlns:p14="http://schemas.microsoft.com/office/powerpoint/2010/main" val="11332138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54811"/>
            <a:ext cx="10972800" cy="5784011"/>
          </a:xfrm>
        </p:spPr>
        <p:txBody>
          <a:bodyPr>
            <a:normAutofit fontScale="92500" lnSpcReduction="20000"/>
          </a:bodyPr>
          <a:lstStyle/>
          <a:p>
            <a:pPr algn="just">
              <a:buFont typeface="Wingdings" panose="05000000000000000000" pitchFamily="2" charset="2"/>
              <a:buChar char="Ø"/>
            </a:pPr>
            <a:r>
              <a:rPr lang="en-US" dirty="0"/>
              <a:t>Anything potential to cause harm to the computer system system or organization.</a:t>
            </a:r>
          </a:p>
          <a:p>
            <a:pPr algn="just">
              <a:buFont typeface="Wingdings" panose="05000000000000000000" pitchFamily="2" charset="2"/>
              <a:buChar char="Ø"/>
            </a:pPr>
            <a:r>
              <a:rPr lang="en-US" dirty="0"/>
              <a:t> A threat is a possible danger that might exploit a vulnerability to breach security and therefore cause possible harm. </a:t>
            </a:r>
          </a:p>
          <a:p>
            <a:pPr algn="just">
              <a:buFont typeface="Wingdings" panose="05000000000000000000" pitchFamily="2" charset="2"/>
              <a:buChar char="Ø"/>
            </a:pPr>
            <a:r>
              <a:rPr lang="en-US" dirty="0"/>
              <a:t>A threat can be either "intentional" or "accidental" or otherwise a circumstance, capability, action, or event. </a:t>
            </a:r>
          </a:p>
          <a:p>
            <a:pPr algn="just">
              <a:buFont typeface="Wingdings" panose="05000000000000000000" pitchFamily="2" charset="2"/>
              <a:buChar char="Ø"/>
            </a:pPr>
            <a:r>
              <a:rPr lang="en-US" b="1" dirty="0"/>
              <a:t>Unintentional</a:t>
            </a:r>
            <a:r>
              <a:rPr lang="en-US" dirty="0"/>
              <a:t> threats fall into three major categories: human error, environmental hazards, and malfunctions in the computer system.</a:t>
            </a:r>
          </a:p>
          <a:p>
            <a:pPr algn="just">
              <a:buFont typeface="Wingdings" panose="05000000000000000000" pitchFamily="2" charset="2"/>
              <a:buChar char="Ø"/>
            </a:pPr>
            <a:r>
              <a:rPr lang="en-US" dirty="0"/>
              <a:t>In computers and computer networks an </a:t>
            </a:r>
            <a:r>
              <a:rPr lang="en-US" b="1" dirty="0"/>
              <a:t>attack</a:t>
            </a:r>
            <a:r>
              <a:rPr lang="en-US" dirty="0"/>
              <a:t> is any attempt to expose, alter, disable, destroy, steal or gain unauthorized access to or make unauthorized use of an asset.</a:t>
            </a:r>
          </a:p>
          <a:p>
            <a:pPr algn="just">
              <a:buFont typeface="Wingdings" panose="05000000000000000000" pitchFamily="2" charset="2"/>
              <a:buChar char="Ø"/>
            </a:pPr>
            <a:r>
              <a:rPr lang="en-US" dirty="0"/>
              <a:t>an </a:t>
            </a:r>
            <a:r>
              <a:rPr lang="en-US" b="1" dirty="0"/>
              <a:t>attacker</a:t>
            </a:r>
            <a:r>
              <a:rPr lang="en-US" dirty="0"/>
              <a:t> is the individual or organization performing these malicious activities</a:t>
            </a:r>
          </a:p>
          <a:p>
            <a:pPr marL="0" indent="0" algn="just">
              <a:buNone/>
            </a:pPr>
            <a:r>
              <a:rPr lang="en-US" b="1" dirty="0"/>
              <a:t>Intentional Attacks and Crimes</a:t>
            </a:r>
          </a:p>
          <a:p>
            <a:pPr algn="just">
              <a:buFont typeface="Wingdings" panose="05000000000000000000" pitchFamily="2" charset="2"/>
              <a:buChar char="Ø"/>
            </a:pPr>
            <a:r>
              <a:rPr lang="en-US" dirty="0"/>
              <a:t>Intentional attacks are committed by cybercriminals. </a:t>
            </a:r>
          </a:p>
          <a:p>
            <a:pPr algn="just">
              <a:buFont typeface="Wingdings" panose="05000000000000000000" pitchFamily="2" charset="2"/>
              <a:buChar char="Ø"/>
            </a:pPr>
            <a:r>
              <a:rPr lang="en-US" dirty="0"/>
              <a:t>Types of intentional attacks include theft of data, inappropriate use of data (e.g., changing it or presenting it for wrong purposes), theft of laptops and other devices and equipment, and/or inserting computer programs to steal data, damage directed toward the computer or its information system, damaging computer resources, losses from malware attacks, creating and distributing viruses, and causing monetary losses due to Internet fraud.</a:t>
            </a:r>
          </a:p>
        </p:txBody>
      </p:sp>
      <p:sp>
        <p:nvSpPr>
          <p:cNvPr id="4" name="Title 3"/>
          <p:cNvSpPr>
            <a:spLocks noGrp="1"/>
          </p:cNvSpPr>
          <p:nvPr>
            <p:ph type="title"/>
          </p:nvPr>
        </p:nvSpPr>
        <p:spPr>
          <a:xfrm>
            <a:off x="609600" y="172528"/>
            <a:ext cx="10972800" cy="582283"/>
          </a:xfrm>
        </p:spPr>
        <p:txBody>
          <a:bodyPr/>
          <a:lstStyle/>
          <a:p>
            <a:r>
              <a:rPr lang="en-US" sz="3200" dirty="0"/>
              <a:t>Threat, attack and attacker</a:t>
            </a:r>
          </a:p>
        </p:txBody>
      </p:sp>
    </p:spTree>
    <p:extLst>
      <p:ext uri="{BB962C8B-B14F-4D97-AF65-F5344CB8AC3E}">
        <p14:creationId xmlns:p14="http://schemas.microsoft.com/office/powerpoint/2010/main" val="13243069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2528"/>
            <a:ext cx="10972800" cy="582283"/>
          </a:xfrm>
        </p:spPr>
        <p:txBody>
          <a:bodyPr/>
          <a:lstStyle/>
          <a:p>
            <a:r>
              <a:rPr lang="en-US" sz="3200" dirty="0"/>
              <a:t>EC defense Strategy</a:t>
            </a:r>
            <a:endParaRPr lang="en-US" sz="1800" dirty="0"/>
          </a:p>
        </p:txBody>
      </p:sp>
      <p:sp>
        <p:nvSpPr>
          <p:cNvPr id="3" name="Content Placeholder 2"/>
          <p:cNvSpPr>
            <a:spLocks noGrp="1"/>
          </p:cNvSpPr>
          <p:nvPr>
            <p:ph idx="1"/>
          </p:nvPr>
        </p:nvSpPr>
        <p:spPr>
          <a:xfrm>
            <a:off x="224287" y="586596"/>
            <a:ext cx="11628407" cy="5969479"/>
          </a:xfrm>
        </p:spPr>
        <p:txBody>
          <a:bodyPr>
            <a:normAutofit fontScale="62500" lnSpcReduction="20000"/>
          </a:bodyPr>
          <a:lstStyle/>
          <a:p>
            <a:pPr marL="0" indent="0" algn="just">
              <a:buNone/>
            </a:pPr>
            <a:r>
              <a:rPr lang="en-US" sz="3800" b="1" dirty="0"/>
              <a:t>Biometrics System</a:t>
            </a:r>
          </a:p>
          <a:p>
            <a:pPr marL="0" indent="0" algn="just">
              <a:buNone/>
            </a:pPr>
            <a:r>
              <a:rPr lang="en-US" sz="3400" dirty="0"/>
              <a:t>A biometric authentication is a technology that measures and analyzes the identity of people based on measurable biological or behavioral characteristics or physiological signals. Biometric systems can identify a previously registered person by searching through a database for a possible match based on the person’s observed physical, biological, or behavioral traits, or the system can verify a person’s identity by matching an individual’s measured biometric traits against a previously stored version. Examples of biometric features include fingerprints, facial recognition, DNA, palm print, hand geometry, iris recognition, and even odor/scent. Behavioral traits include voice ID, typing rhythm (keystroke dynamics), and signature verification.</a:t>
            </a:r>
          </a:p>
          <a:p>
            <a:pPr marL="0" indent="0" algn="just">
              <a:buNone/>
            </a:pPr>
            <a:r>
              <a:rPr lang="en-US" sz="3400" b="1" dirty="0"/>
              <a:t>A brief description of some of these follows:</a:t>
            </a:r>
          </a:p>
          <a:p>
            <a:pPr algn="just">
              <a:buFont typeface="Wingdings" panose="05000000000000000000" pitchFamily="2" charset="2"/>
              <a:buChar char="Ø"/>
            </a:pPr>
            <a:r>
              <a:rPr lang="en-US" sz="3400" b="1" dirty="0"/>
              <a:t>Thumbprint or fingerprint</a:t>
            </a:r>
            <a:r>
              <a:rPr lang="en-US" sz="3400" dirty="0"/>
              <a:t>. A thumb- or fingerprint (finger scan) of users requesting access is matched against a template containing the fingerprints of authorized .</a:t>
            </a:r>
          </a:p>
          <a:p>
            <a:pPr algn="just">
              <a:buFont typeface="Wingdings" panose="05000000000000000000" pitchFamily="2" charset="2"/>
              <a:buChar char="Ø"/>
            </a:pPr>
            <a:r>
              <a:rPr lang="en-US" sz="3400" b="1" dirty="0"/>
              <a:t>Retinal scan</a:t>
            </a:r>
            <a:r>
              <a:rPr lang="en-US" sz="3400" dirty="0"/>
              <a:t>. A match is sought between the patterns of the blood vessels in the retina of the access seekers against the retinal images of authorized people stored in a source database.</a:t>
            </a:r>
          </a:p>
          <a:p>
            <a:pPr algn="just">
              <a:buFont typeface="Wingdings" panose="05000000000000000000" pitchFamily="2" charset="2"/>
              <a:buChar char="Ø"/>
            </a:pPr>
            <a:r>
              <a:rPr lang="en-US" sz="3400" b="1" dirty="0"/>
              <a:t>Voice ID</a:t>
            </a:r>
            <a:r>
              <a:rPr lang="en-US" sz="3400" dirty="0"/>
              <a:t> (voice authentication). A match is sought between the voice pattern of the access seekers and the stored voice patterns of the authorized people.</a:t>
            </a:r>
          </a:p>
          <a:p>
            <a:pPr algn="just">
              <a:buFont typeface="Wingdings" panose="05000000000000000000" pitchFamily="2" charset="2"/>
              <a:buChar char="Ø"/>
            </a:pPr>
            <a:r>
              <a:rPr lang="en-US" sz="3400" b="1" dirty="0"/>
              <a:t>Facial recognition</a:t>
            </a:r>
            <a:r>
              <a:rPr lang="en-US" sz="3400" dirty="0"/>
              <a:t>. Computer software that views an image or video of a person and compares it to an image stored in a database (used by Amazon.com and Alibaba).</a:t>
            </a:r>
          </a:p>
          <a:p>
            <a:pPr algn="just">
              <a:buFont typeface="Wingdings" panose="05000000000000000000" pitchFamily="2" charset="2"/>
              <a:buChar char="Ø"/>
            </a:pPr>
            <a:r>
              <a:rPr lang="en-US" sz="3400" b="1" dirty="0"/>
              <a:t>Signature recognition</a:t>
            </a:r>
            <a:r>
              <a:rPr lang="en-US" sz="3400" dirty="0"/>
              <a:t>. Signatures of access seekers are matched against stored authentic signatures.</a:t>
            </a:r>
          </a:p>
        </p:txBody>
      </p:sp>
    </p:spTree>
    <p:extLst>
      <p:ext uri="{BB962C8B-B14F-4D97-AF65-F5344CB8AC3E}">
        <p14:creationId xmlns:p14="http://schemas.microsoft.com/office/powerpoint/2010/main" val="38805935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2528"/>
            <a:ext cx="10972800" cy="582283"/>
          </a:xfrm>
        </p:spPr>
        <p:txBody>
          <a:bodyPr/>
          <a:lstStyle/>
          <a:p>
            <a:r>
              <a:rPr lang="en-US" sz="3600" dirty="0">
                <a:effectLst/>
              </a:rPr>
              <a:t>Encryption and PKI </a:t>
            </a:r>
            <a:endParaRPr lang="en-US" sz="1800" dirty="0"/>
          </a:p>
        </p:txBody>
      </p:sp>
      <p:sp>
        <p:nvSpPr>
          <p:cNvPr id="3" name="Content Placeholder 2"/>
          <p:cNvSpPr>
            <a:spLocks noGrp="1"/>
          </p:cNvSpPr>
          <p:nvPr>
            <p:ph idx="1"/>
          </p:nvPr>
        </p:nvSpPr>
        <p:spPr>
          <a:xfrm>
            <a:off x="609600" y="586596"/>
            <a:ext cx="10972800" cy="5814204"/>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word “</a:t>
            </a:r>
            <a:r>
              <a:rPr lang="en-US" b="1" dirty="0">
                <a:latin typeface="Times New Roman" panose="02020603050405020304" pitchFamily="18" charset="0"/>
                <a:cs typeface="Times New Roman" panose="02020603050405020304" pitchFamily="18" charset="0"/>
              </a:rPr>
              <a:t>cryptography</a:t>
            </a:r>
            <a:r>
              <a:rPr lang="en-US" dirty="0">
                <a:latin typeface="Times New Roman" panose="02020603050405020304" pitchFamily="18" charset="0"/>
                <a:cs typeface="Times New Roman" panose="02020603050405020304" pitchFamily="18" charset="0"/>
              </a:rPr>
              <a:t>” derives from the Greek word for “secrete writing”.</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Cryptography is a process associated with changing </a:t>
            </a:r>
            <a:r>
              <a:rPr lang="en-US" b="1" dirty="0">
                <a:latin typeface="Times New Roman" panose="02020603050405020304" pitchFamily="18" charset="0"/>
                <a:cs typeface="Times New Roman" panose="02020603050405020304" pitchFamily="18" charset="0"/>
              </a:rPr>
              <a:t>plaintext</a:t>
            </a:r>
            <a:r>
              <a:rPr lang="en-US" dirty="0">
                <a:latin typeface="Times New Roman" panose="02020603050405020304" pitchFamily="18" charset="0"/>
                <a:cs typeface="Times New Roman" panose="02020603050405020304" pitchFamily="18" charset="0"/>
              </a:rPr>
              <a:t> (ordinary text, or </a:t>
            </a:r>
            <a:r>
              <a:rPr lang="en-US" dirty="0" err="1">
                <a:latin typeface="Times New Roman" panose="02020603050405020304" pitchFamily="18" charset="0"/>
                <a:cs typeface="Times New Roman" panose="02020603050405020304" pitchFamily="18" charset="0"/>
              </a:rPr>
              <a:t>cleartext</a:t>
            </a:r>
            <a:r>
              <a:rPr lang="en-US" dirty="0">
                <a:latin typeface="Times New Roman" panose="02020603050405020304" pitchFamily="18" charset="0"/>
                <a:cs typeface="Times New Roman" panose="02020603050405020304" pitchFamily="18" charset="0"/>
              </a:rPr>
              <a:t>) into </a:t>
            </a:r>
            <a:r>
              <a:rPr lang="en-US" b="1" dirty="0" err="1">
                <a:latin typeface="Times New Roman" panose="02020603050405020304" pitchFamily="18" charset="0"/>
                <a:cs typeface="Times New Roman" panose="02020603050405020304" pitchFamily="18" charset="0"/>
              </a:rPr>
              <a:t>ciphertext</a:t>
            </a:r>
            <a:r>
              <a:rPr lang="en-US" dirty="0">
                <a:latin typeface="Times New Roman" panose="02020603050405020304" pitchFamily="18" charset="0"/>
                <a:cs typeface="Times New Roman" panose="02020603050405020304" pitchFamily="18" charset="0"/>
              </a:rPr>
              <a:t> (a process called </a:t>
            </a:r>
            <a:r>
              <a:rPr lang="en-US" b="1" dirty="0">
                <a:latin typeface="Times New Roman" panose="02020603050405020304" pitchFamily="18" charset="0"/>
                <a:cs typeface="Times New Roman" panose="02020603050405020304" pitchFamily="18" charset="0"/>
              </a:rPr>
              <a:t>encryption</a:t>
            </a:r>
            <a:r>
              <a:rPr lang="en-US" dirty="0">
                <a:latin typeface="Times New Roman" panose="02020603050405020304" pitchFamily="18" charset="0"/>
                <a:cs typeface="Times New Roman" panose="02020603050405020304" pitchFamily="18" charset="0"/>
              </a:rPr>
              <a:t>), and then backs again (known as </a:t>
            </a:r>
            <a:r>
              <a:rPr lang="en-US" b="1" dirty="0">
                <a:latin typeface="Times New Roman" panose="02020603050405020304" pitchFamily="18" charset="0"/>
                <a:cs typeface="Times New Roman" panose="02020603050405020304" pitchFamily="18" charset="0"/>
              </a:rPr>
              <a:t>decryption</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the conversion of data into a secret code for protection of privacy using a specific algorithm and a secret key.</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used to protect e-mail messages, credit card information, and corporate data.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primary goal of cryptography is to conceal (hide) data to protect it against unauthorized third-party access by applying encryption.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more theoretical or mathematical effort is required for an unauthorized third party to recover data, the stronger is the encryption. </a:t>
            </a:r>
          </a:p>
        </p:txBody>
      </p:sp>
      <p:pic>
        <p:nvPicPr>
          <p:cNvPr id="2" name="Picture 1"/>
          <p:cNvPicPr>
            <a:picLocks noChangeAspect="1"/>
          </p:cNvPicPr>
          <p:nvPr/>
        </p:nvPicPr>
        <p:blipFill>
          <a:blip r:embed="rId2"/>
          <a:stretch>
            <a:fillRect/>
          </a:stretch>
        </p:blipFill>
        <p:spPr>
          <a:xfrm>
            <a:off x="5720195" y="5133114"/>
            <a:ext cx="2200847" cy="1457070"/>
          </a:xfrm>
          <a:prstGeom prst="rect">
            <a:avLst/>
          </a:prstGeom>
        </p:spPr>
      </p:pic>
    </p:spTree>
    <p:extLst>
      <p:ext uri="{BB962C8B-B14F-4D97-AF65-F5344CB8AC3E}">
        <p14:creationId xmlns:p14="http://schemas.microsoft.com/office/powerpoint/2010/main" val="17612790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829909"/>
            <a:ext cx="11820940" cy="5491381"/>
          </a:xfrm>
        </p:spPr>
        <p:txBody>
          <a:bodyPr>
            <a:normAutofit/>
          </a:bodyPr>
          <a:lstStyle/>
          <a:p>
            <a:pPr algn="just">
              <a:buFont typeface="Wingdings" panose="05000000000000000000" pitchFamily="2" charset="2"/>
              <a:buChar char="Ø"/>
            </a:pPr>
            <a:r>
              <a:rPr lang="en-US" b="1" dirty="0"/>
              <a:t>Encryption</a:t>
            </a:r>
            <a:r>
              <a:rPr lang="en-US" dirty="0"/>
              <a:t> is the process of transforming plain text or data into cipher text that cannot be read by anyone outside of the sender and the receiver. </a:t>
            </a:r>
          </a:p>
          <a:p>
            <a:pPr algn="just">
              <a:buFont typeface="Wingdings" panose="05000000000000000000" pitchFamily="2" charset="2"/>
              <a:buChar char="Ø"/>
            </a:pPr>
            <a:r>
              <a:rPr lang="en-US" b="1" dirty="0"/>
              <a:t>Decryption</a:t>
            </a:r>
            <a:r>
              <a:rPr lang="en-US" dirty="0"/>
              <a:t> is the process of taking encrypted text or other data and converting it back into original text that we can read and understand.</a:t>
            </a:r>
          </a:p>
          <a:p>
            <a:pPr algn="just">
              <a:buFont typeface="Wingdings" panose="05000000000000000000" pitchFamily="2" charset="2"/>
              <a:buChar char="Ø"/>
            </a:pPr>
            <a:r>
              <a:rPr lang="en-US" dirty="0"/>
              <a:t>The purpose of encryption is to  (a) secure stored information (b) To secure information transmission</a:t>
            </a:r>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altLang="en-US" dirty="0">
              <a:latin typeface="Century Gothic" panose="020B0502020202020204" pitchFamily="34" charset="0"/>
              <a:cs typeface="Times New Roman" panose="02020603050405020304" pitchFamily="18" charset="0"/>
            </a:endParaRPr>
          </a:p>
          <a:p>
            <a:pPr algn="just">
              <a:buFont typeface="Wingdings" panose="05000000000000000000" pitchFamily="2" charset="2"/>
              <a:buChar char="Ø"/>
            </a:pPr>
            <a:endParaRPr lang="en-US" altLang="en-US" dirty="0">
              <a:latin typeface="Century Gothic" panose="020B0502020202020204" pitchFamily="34" charset="0"/>
              <a:cs typeface="Times New Roman" panose="02020603050405020304" pitchFamily="18" charset="0"/>
            </a:endParaRPr>
          </a:p>
        </p:txBody>
      </p:sp>
      <p:sp>
        <p:nvSpPr>
          <p:cNvPr id="13" name="Title 12"/>
          <p:cNvSpPr>
            <a:spLocks noGrp="1"/>
          </p:cNvSpPr>
          <p:nvPr>
            <p:ph type="title"/>
          </p:nvPr>
        </p:nvSpPr>
        <p:spPr/>
        <p:txBody>
          <a:bodyPr/>
          <a:lstStyle/>
          <a:p>
            <a:pPr lvl="0"/>
            <a:r>
              <a:rPr lang="en-US" sz="2800" dirty="0"/>
              <a:t>Encryption and decryption in cryptography</a:t>
            </a:r>
          </a:p>
        </p:txBody>
      </p:sp>
      <p:sp>
        <p:nvSpPr>
          <p:cNvPr id="2" name="Slide Number Placeholder 1"/>
          <p:cNvSpPr>
            <a:spLocks noGrp="1"/>
          </p:cNvSpPr>
          <p:nvPr>
            <p:ph type="sldNum" sz="quarter" idx="12"/>
          </p:nvPr>
        </p:nvSpPr>
        <p:spPr/>
        <p:txBody>
          <a:bodyPr/>
          <a:lstStyle/>
          <a:p>
            <a:fld id="{401CF334-2D5C-4859-84A6-CA7E6E43FAEB}" type="slidenum">
              <a:rPr lang="en-US" smtClean="0"/>
              <a:pPr/>
              <a:t>32</a:t>
            </a:fld>
            <a:endParaRPr lang="en-US"/>
          </a:p>
        </p:txBody>
      </p:sp>
      <p:pic>
        <p:nvPicPr>
          <p:cNvPr id="6" name="Picture 5"/>
          <p:cNvPicPr>
            <a:picLocks noChangeAspect="1"/>
          </p:cNvPicPr>
          <p:nvPr/>
        </p:nvPicPr>
        <p:blipFill>
          <a:blip r:embed="rId2"/>
          <a:stretch>
            <a:fillRect/>
          </a:stretch>
        </p:blipFill>
        <p:spPr>
          <a:xfrm>
            <a:off x="0" y="5320577"/>
            <a:ext cx="6975957" cy="1530610"/>
          </a:xfrm>
          <a:prstGeom prst="rect">
            <a:avLst/>
          </a:prstGeom>
        </p:spPr>
      </p:pic>
      <p:pic>
        <p:nvPicPr>
          <p:cNvPr id="8" name="Picture 7"/>
          <p:cNvPicPr>
            <a:picLocks noChangeAspect="1"/>
          </p:cNvPicPr>
          <p:nvPr/>
        </p:nvPicPr>
        <p:blipFill>
          <a:blip r:embed="rId3"/>
          <a:stretch>
            <a:fillRect/>
          </a:stretch>
        </p:blipFill>
        <p:spPr>
          <a:xfrm>
            <a:off x="5353050" y="3167083"/>
            <a:ext cx="6838950" cy="1981200"/>
          </a:xfrm>
          <a:prstGeom prst="rect">
            <a:avLst/>
          </a:prstGeom>
        </p:spPr>
      </p:pic>
    </p:spTree>
    <p:extLst>
      <p:ext uri="{BB962C8B-B14F-4D97-AF65-F5344CB8AC3E}">
        <p14:creationId xmlns:p14="http://schemas.microsoft.com/office/powerpoint/2010/main" val="27110531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829909"/>
            <a:ext cx="11820940" cy="5491381"/>
          </a:xfrm>
        </p:spPr>
        <p:txBody>
          <a:bodyPr>
            <a:normAutofit/>
          </a:bodyPr>
          <a:lstStyle/>
          <a:p>
            <a:pPr algn="just">
              <a:buFont typeface="Wingdings" panose="05000000000000000000" pitchFamily="2" charset="2"/>
              <a:buChar char="Ø"/>
            </a:pPr>
            <a:r>
              <a:rPr lang="en-US" altLang="en-US" b="1" dirty="0"/>
              <a:t>Plaintext</a:t>
            </a:r>
            <a:r>
              <a:rPr lang="en-US" altLang="en-US" dirty="0"/>
              <a:t> is ordinary text or </a:t>
            </a:r>
            <a:r>
              <a:rPr lang="en-US" altLang="en-US" dirty="0" err="1"/>
              <a:t>cleartext</a:t>
            </a:r>
            <a:r>
              <a:rPr lang="en-US" altLang="en-US" dirty="0"/>
              <a:t> which is able to read and understand by computer and human being.</a:t>
            </a:r>
            <a:endParaRPr lang="en-US" dirty="0"/>
          </a:p>
          <a:p>
            <a:pPr algn="just">
              <a:buFont typeface="Wingdings" panose="05000000000000000000" pitchFamily="2" charset="2"/>
              <a:buChar char="Ø"/>
            </a:pPr>
            <a:r>
              <a:rPr lang="en-US" b="1" dirty="0"/>
              <a:t>Cipher text- </a:t>
            </a:r>
            <a:r>
              <a:rPr lang="en-US" dirty="0"/>
              <a:t>text that has been encrypted and thus cannot be read by anyone besides the sender and the receiver.</a:t>
            </a:r>
          </a:p>
          <a:p>
            <a:pPr lvl="0" algn="just">
              <a:buFont typeface="Wingdings" panose="05000000000000000000" pitchFamily="2" charset="2"/>
              <a:buChar char="Ø"/>
            </a:pPr>
            <a:r>
              <a:rPr lang="en-US" dirty="0"/>
              <a:t>A </a:t>
            </a:r>
            <a:r>
              <a:rPr lang="en-US" b="1" dirty="0"/>
              <a:t>key</a:t>
            </a:r>
            <a:r>
              <a:rPr lang="en-US" dirty="0"/>
              <a:t> is a piece of information that allows only those that hold it to encode and decode a message.</a:t>
            </a:r>
          </a:p>
          <a:p>
            <a:pPr marL="0" lvl="0" indent="0" algn="just">
              <a:buNone/>
            </a:pPr>
            <a:r>
              <a:rPr lang="en-US" b="1" dirty="0"/>
              <a:t>How does algorithm work?</a:t>
            </a:r>
          </a:p>
          <a:p>
            <a:pPr algn="just">
              <a:buFont typeface="Wingdings" panose="05000000000000000000" pitchFamily="2" charset="2"/>
              <a:buChar char="Ø"/>
            </a:pPr>
            <a:r>
              <a:rPr lang="en-US" b="1" dirty="0"/>
              <a:t>Substitution cipher </a:t>
            </a:r>
            <a:r>
              <a:rPr lang="en-US" dirty="0"/>
              <a:t>– every occurrence of a given letter is replaced systematically by another.</a:t>
            </a:r>
          </a:p>
          <a:p>
            <a:pPr>
              <a:buNone/>
            </a:pPr>
            <a:r>
              <a:rPr lang="en-US" dirty="0"/>
              <a:t>             “HELLO”                           “JGNNQ”</a:t>
            </a:r>
          </a:p>
          <a:p>
            <a:pPr algn="just">
              <a:buFont typeface="Wingdings" panose="05000000000000000000" pitchFamily="2" charset="2"/>
              <a:buChar char="Ø"/>
            </a:pPr>
            <a:r>
              <a:rPr lang="en-US" b="1" dirty="0"/>
              <a:t>Transposition cipher- </a:t>
            </a:r>
            <a:r>
              <a:rPr lang="en-US" dirty="0"/>
              <a:t>the ordering of the letters in each word is changed in systematic way</a:t>
            </a:r>
          </a:p>
          <a:p>
            <a:pPr algn="just">
              <a:buFont typeface="Wingdings" panose="05000000000000000000" pitchFamily="2" charset="2"/>
              <a:buChar char="Ø"/>
            </a:pPr>
            <a:r>
              <a:rPr lang="en-US" dirty="0"/>
              <a:t>      “HELLO”                                    “OLLEH”</a:t>
            </a:r>
          </a:p>
          <a:p>
            <a:pPr lvl="0" algn="just">
              <a:buFont typeface="Wingdings" panose="05000000000000000000" pitchFamily="2" charset="2"/>
              <a:buChar char="Ø"/>
            </a:pP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altLang="en-US" dirty="0">
              <a:latin typeface="Century Gothic" panose="020B0502020202020204" pitchFamily="34" charset="0"/>
              <a:cs typeface="Times New Roman" panose="02020603050405020304" pitchFamily="18" charset="0"/>
            </a:endParaRPr>
          </a:p>
          <a:p>
            <a:pPr algn="just">
              <a:buFont typeface="Wingdings" panose="05000000000000000000" pitchFamily="2" charset="2"/>
              <a:buChar char="Ø"/>
            </a:pPr>
            <a:endParaRPr lang="en-US" altLang="en-US" dirty="0">
              <a:latin typeface="Century Gothic" panose="020B0502020202020204" pitchFamily="34" charset="0"/>
              <a:cs typeface="Times New Roman" panose="02020603050405020304" pitchFamily="18" charset="0"/>
            </a:endParaRPr>
          </a:p>
        </p:txBody>
      </p:sp>
      <p:sp>
        <p:nvSpPr>
          <p:cNvPr id="13" name="Title 12"/>
          <p:cNvSpPr>
            <a:spLocks noGrp="1"/>
          </p:cNvSpPr>
          <p:nvPr>
            <p:ph type="title"/>
          </p:nvPr>
        </p:nvSpPr>
        <p:spPr/>
        <p:txBody>
          <a:bodyPr/>
          <a:lstStyle/>
          <a:p>
            <a:pPr lvl="0"/>
            <a:r>
              <a:rPr lang="en-US" sz="2800" dirty="0"/>
              <a:t>Encryption and decryption in cryptography</a:t>
            </a:r>
          </a:p>
        </p:txBody>
      </p:sp>
      <p:sp>
        <p:nvSpPr>
          <p:cNvPr id="2" name="Slide Number Placeholder 1"/>
          <p:cNvSpPr>
            <a:spLocks noGrp="1"/>
          </p:cNvSpPr>
          <p:nvPr>
            <p:ph type="sldNum" sz="quarter" idx="12"/>
          </p:nvPr>
        </p:nvSpPr>
        <p:spPr/>
        <p:txBody>
          <a:bodyPr/>
          <a:lstStyle/>
          <a:p>
            <a:fld id="{401CF334-2D5C-4859-84A6-CA7E6E43FAEB}" type="slidenum">
              <a:rPr lang="en-US" smtClean="0"/>
              <a:pPr/>
              <a:t>33</a:t>
            </a:fld>
            <a:endParaRPr lang="en-US"/>
          </a:p>
        </p:txBody>
      </p:sp>
      <p:sp>
        <p:nvSpPr>
          <p:cNvPr id="6" name="Striped Right Arrow 5"/>
          <p:cNvSpPr/>
          <p:nvPr/>
        </p:nvSpPr>
        <p:spPr>
          <a:xfrm>
            <a:off x="3276600" y="4038600"/>
            <a:ext cx="978408" cy="4846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riped Right Arrow 7"/>
          <p:cNvSpPr/>
          <p:nvPr/>
        </p:nvSpPr>
        <p:spPr>
          <a:xfrm>
            <a:off x="3276600" y="5410200"/>
            <a:ext cx="978408" cy="4846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05618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829909"/>
            <a:ext cx="11820940" cy="5491381"/>
          </a:xfrm>
        </p:spPr>
        <p:txBody>
          <a:bodyPr>
            <a:normAutofit/>
          </a:bodyPr>
          <a:lstStyle/>
          <a:p>
            <a:pPr algn="just">
              <a:lnSpc>
                <a:spcPct val="80000"/>
              </a:lnSpc>
              <a:buFont typeface="Wingdings" panose="05000000000000000000" pitchFamily="2" charset="2"/>
              <a:buChar char="Ø"/>
            </a:pPr>
            <a:r>
              <a:rPr lang="en-US" altLang="en-US" dirty="0"/>
              <a:t>Consider an e-commerce scenario where Alice, a purchasing agent, wants to order some products from Bob, her supplier.</a:t>
            </a:r>
          </a:p>
          <a:p>
            <a:pPr algn="just">
              <a:lnSpc>
                <a:spcPct val="80000"/>
              </a:lnSpc>
              <a:buFont typeface="Wingdings" panose="05000000000000000000" pitchFamily="2" charset="2"/>
              <a:buChar char="Ø"/>
            </a:pPr>
            <a:r>
              <a:rPr lang="en-US" altLang="en-US" dirty="0"/>
              <a:t>Requirements for the transaction:</a:t>
            </a:r>
          </a:p>
          <a:p>
            <a:pPr marL="609600" indent="-609600">
              <a:lnSpc>
                <a:spcPct val="80000"/>
              </a:lnSpc>
              <a:buFontTx/>
              <a:buAutoNum type="arabicPeriod"/>
            </a:pPr>
            <a:r>
              <a:rPr lang="en-US" altLang="en-US" dirty="0"/>
              <a:t>Alice wants to be sure that she is really dealing with Bob and not an impostor (</a:t>
            </a:r>
            <a:r>
              <a:rPr lang="en-US" altLang="en-US" b="1" dirty="0"/>
              <a:t>authentication</a:t>
            </a:r>
            <a:r>
              <a:rPr lang="en-US" altLang="en-US" dirty="0"/>
              <a:t>).</a:t>
            </a:r>
          </a:p>
          <a:p>
            <a:pPr marL="609600" indent="-609600">
              <a:lnSpc>
                <a:spcPct val="80000"/>
              </a:lnSpc>
              <a:buFontTx/>
              <a:buAutoNum type="arabicPeriod"/>
            </a:pPr>
            <a:r>
              <a:rPr lang="en-US" altLang="en-US" dirty="0"/>
              <a:t>Bob wants to know that Alice is really Alice and not an impostor (</a:t>
            </a:r>
            <a:r>
              <a:rPr lang="en-US" altLang="en-US" b="1" dirty="0"/>
              <a:t>authentication</a:t>
            </a:r>
            <a:r>
              <a:rPr lang="en-US" altLang="en-US" dirty="0"/>
              <a:t>), because Alice gets special prices as negotiated.</a:t>
            </a:r>
          </a:p>
          <a:p>
            <a:pPr marL="609600" indent="-609600">
              <a:lnSpc>
                <a:spcPct val="80000"/>
              </a:lnSpc>
              <a:buFontTx/>
              <a:buAutoNum type="arabicPeriod"/>
            </a:pPr>
            <a:r>
              <a:rPr lang="en-US" altLang="en-US" dirty="0"/>
              <a:t>Alice wants to keep the order secret from her competitors; and Bob does not want other customers to see Alice’s special prices (</a:t>
            </a:r>
            <a:r>
              <a:rPr lang="en-US" altLang="en-US" b="1" dirty="0"/>
              <a:t>privacy</a:t>
            </a:r>
            <a:r>
              <a:rPr lang="en-US" altLang="en-US" dirty="0"/>
              <a:t>).</a:t>
            </a:r>
          </a:p>
          <a:p>
            <a:pPr marL="609600" indent="-609600">
              <a:lnSpc>
                <a:spcPct val="80000"/>
              </a:lnSpc>
              <a:buFontTx/>
              <a:buAutoNum type="arabicPeriod"/>
            </a:pPr>
            <a:r>
              <a:rPr lang="en-US" altLang="en-US" dirty="0"/>
              <a:t>Alice and Bob both want to be sure that crackers cannot change the price or quantity (</a:t>
            </a:r>
            <a:r>
              <a:rPr lang="en-US" altLang="en-US" b="1" dirty="0"/>
              <a:t>integrity</a:t>
            </a:r>
            <a:r>
              <a:rPr lang="en-US" altLang="en-US" dirty="0"/>
              <a:t>).</a:t>
            </a:r>
          </a:p>
          <a:p>
            <a:pPr marL="609600" indent="-609600">
              <a:lnSpc>
                <a:spcPct val="80000"/>
              </a:lnSpc>
              <a:buFontTx/>
              <a:buAutoNum type="arabicPeriod"/>
            </a:pPr>
            <a:r>
              <a:rPr lang="en-US" altLang="en-US" dirty="0"/>
              <a:t>Bob wants to ensure that Alice cannot later claim that she did not place the order (</a:t>
            </a:r>
            <a:r>
              <a:rPr lang="en-US" altLang="en-US" b="1" dirty="0"/>
              <a:t>non-repudiation</a:t>
            </a:r>
            <a:r>
              <a:rPr lang="en-US" altLang="en-US" dirty="0"/>
              <a:t>). </a:t>
            </a:r>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b="1"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altLang="en-US" dirty="0">
              <a:latin typeface="Century Gothic" panose="020B0502020202020204" pitchFamily="34" charset="0"/>
              <a:cs typeface="Times New Roman" panose="02020603050405020304" pitchFamily="18" charset="0"/>
            </a:endParaRPr>
          </a:p>
          <a:p>
            <a:pPr algn="just">
              <a:buFont typeface="Wingdings" panose="05000000000000000000" pitchFamily="2" charset="2"/>
              <a:buChar char="Ø"/>
            </a:pPr>
            <a:endParaRPr lang="en-US" altLang="en-US" dirty="0">
              <a:latin typeface="Century Gothic" panose="020B0502020202020204" pitchFamily="34" charset="0"/>
              <a:cs typeface="Times New Roman" panose="02020603050405020304" pitchFamily="18" charset="0"/>
            </a:endParaRPr>
          </a:p>
        </p:txBody>
      </p:sp>
      <p:sp>
        <p:nvSpPr>
          <p:cNvPr id="13" name="Title 12"/>
          <p:cNvSpPr>
            <a:spLocks noGrp="1"/>
          </p:cNvSpPr>
          <p:nvPr>
            <p:ph type="title"/>
          </p:nvPr>
        </p:nvSpPr>
        <p:spPr>
          <a:xfrm>
            <a:off x="476068" y="6949"/>
            <a:ext cx="11239863" cy="822960"/>
          </a:xfrm>
        </p:spPr>
        <p:txBody>
          <a:bodyPr/>
          <a:lstStyle/>
          <a:p>
            <a:pPr lvl="0"/>
            <a:r>
              <a:rPr lang="en-US" sz="2800" dirty="0"/>
              <a:t>General Requirement of encryption and decryption</a:t>
            </a:r>
          </a:p>
        </p:txBody>
      </p:sp>
      <p:sp>
        <p:nvSpPr>
          <p:cNvPr id="2" name="Slide Number Placeholder 1"/>
          <p:cNvSpPr>
            <a:spLocks noGrp="1"/>
          </p:cNvSpPr>
          <p:nvPr>
            <p:ph type="sldNum" sz="quarter" idx="12"/>
          </p:nvPr>
        </p:nvSpPr>
        <p:spPr/>
        <p:txBody>
          <a:bodyPr/>
          <a:lstStyle/>
          <a:p>
            <a:fld id="{401CF334-2D5C-4859-84A6-CA7E6E43FAEB}" type="slidenum">
              <a:rPr lang="en-US" smtClean="0"/>
              <a:pPr/>
              <a:t>34</a:t>
            </a:fld>
            <a:endParaRPr lang="en-US"/>
          </a:p>
        </p:txBody>
      </p:sp>
    </p:spTree>
    <p:extLst>
      <p:ext uri="{BB962C8B-B14F-4D97-AF65-F5344CB8AC3E}">
        <p14:creationId xmlns:p14="http://schemas.microsoft.com/office/powerpoint/2010/main" val="30498388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829909"/>
            <a:ext cx="11820940" cy="5491381"/>
          </a:xfrm>
        </p:spPr>
        <p:txBody>
          <a:bodyPr>
            <a:normAutofit/>
          </a:bodyPr>
          <a:lstStyle/>
          <a:p>
            <a:pPr algn="just">
              <a:buFont typeface="Wingdings" panose="05000000000000000000" pitchFamily="2" charset="2"/>
              <a:buChar char="Ø"/>
            </a:pPr>
            <a:r>
              <a:rPr lang="en-US" altLang="en-US" dirty="0">
                <a:latin typeface="Century Gothic" panose="020B0502020202020204" pitchFamily="34" charset="0"/>
                <a:cs typeface="Times New Roman" panose="02020603050405020304" pitchFamily="18" charset="0"/>
              </a:rPr>
              <a:t>Allows users to carry data on their laptops, mobile devices, and storage devices (e.g., USB flash drives)</a:t>
            </a:r>
          </a:p>
          <a:p>
            <a:pPr algn="just">
              <a:buFont typeface="Wingdings" panose="05000000000000000000" pitchFamily="2" charset="2"/>
              <a:buChar char="Ø"/>
            </a:pPr>
            <a:r>
              <a:rPr lang="en-US" altLang="en-US" dirty="0">
                <a:latin typeface="Century Gothic" panose="020B0502020202020204" pitchFamily="34" charset="0"/>
                <a:cs typeface="Times New Roman" panose="02020603050405020304" pitchFamily="18" charset="0"/>
              </a:rPr>
              <a:t>Protects backup media while people and data are offsite</a:t>
            </a:r>
          </a:p>
          <a:p>
            <a:pPr algn="just">
              <a:buFont typeface="Wingdings" panose="05000000000000000000" pitchFamily="2" charset="2"/>
              <a:buChar char="Ø"/>
            </a:pPr>
            <a:r>
              <a:rPr lang="en-US" altLang="en-US" dirty="0">
                <a:latin typeface="Century Gothic" panose="020B0502020202020204" pitchFamily="34" charset="0"/>
                <a:cs typeface="Times New Roman" panose="02020603050405020304" pitchFamily="18" charset="0"/>
              </a:rPr>
              <a:t>Allows for highly secure virtual private networks </a:t>
            </a:r>
          </a:p>
          <a:p>
            <a:pPr algn="just">
              <a:buFont typeface="Wingdings" panose="05000000000000000000" pitchFamily="2" charset="2"/>
              <a:buChar char="Ø"/>
            </a:pPr>
            <a:r>
              <a:rPr lang="en-US" altLang="en-US" dirty="0">
                <a:latin typeface="Century Gothic" panose="020B0502020202020204" pitchFamily="34" charset="0"/>
                <a:cs typeface="Times New Roman" panose="02020603050405020304" pitchFamily="18" charset="0"/>
              </a:rPr>
              <a:t>Enforces policies regarding who is authorized to handle specific corporate data</a:t>
            </a:r>
          </a:p>
          <a:p>
            <a:pPr algn="just">
              <a:buFont typeface="Wingdings" panose="05000000000000000000" pitchFamily="2" charset="2"/>
              <a:buChar char="Ø"/>
            </a:pPr>
            <a:r>
              <a:rPr lang="en-US" altLang="en-US" dirty="0">
                <a:latin typeface="Century Gothic" panose="020B0502020202020204" pitchFamily="34" charset="0"/>
                <a:cs typeface="Times New Roman" panose="02020603050405020304" pitchFamily="18" charset="0"/>
              </a:rPr>
              <a:t>Ensures compliance with privacy laws and government regulations and reduces the risk of lawsuits</a:t>
            </a:r>
          </a:p>
          <a:p>
            <a:pPr algn="just">
              <a:buFont typeface="Wingdings" panose="05000000000000000000" pitchFamily="2" charset="2"/>
              <a:buChar char="Ø"/>
            </a:pPr>
            <a:r>
              <a:rPr lang="en-US" altLang="en-US" dirty="0">
                <a:latin typeface="Century Gothic" panose="020B0502020202020204" pitchFamily="34" charset="0"/>
                <a:cs typeface="Times New Roman" panose="02020603050405020304" pitchFamily="18" charset="0"/>
              </a:rPr>
              <a:t>Protects the organization’s reputation and secrets</a:t>
            </a:r>
          </a:p>
          <a:p>
            <a:pPr algn="just">
              <a:buFont typeface="Wingdings" panose="05000000000000000000" pitchFamily="2" charset="2"/>
              <a:buChar char="Ø"/>
            </a:pPr>
            <a:endParaRPr lang="en-US" altLang="en-US" dirty="0">
              <a:latin typeface="Century Gothic" panose="020B0502020202020204" pitchFamily="34" charset="0"/>
              <a:cs typeface="Times New Roman" panose="02020603050405020304" pitchFamily="18" charset="0"/>
            </a:endParaRPr>
          </a:p>
        </p:txBody>
      </p:sp>
      <p:sp>
        <p:nvSpPr>
          <p:cNvPr id="13" name="Title 12"/>
          <p:cNvSpPr>
            <a:spLocks noGrp="1"/>
          </p:cNvSpPr>
          <p:nvPr>
            <p:ph type="title"/>
          </p:nvPr>
        </p:nvSpPr>
        <p:spPr>
          <a:xfrm>
            <a:off x="476068" y="6949"/>
            <a:ext cx="11239863" cy="822960"/>
          </a:xfrm>
        </p:spPr>
        <p:txBody>
          <a:bodyPr/>
          <a:lstStyle/>
          <a:p>
            <a:pPr lvl="0"/>
            <a:r>
              <a:rPr lang="en-US" sz="2800" dirty="0"/>
              <a:t>Benefits of encryption and decryption</a:t>
            </a:r>
          </a:p>
        </p:txBody>
      </p:sp>
      <p:sp>
        <p:nvSpPr>
          <p:cNvPr id="2" name="Slide Number Placeholder 1"/>
          <p:cNvSpPr>
            <a:spLocks noGrp="1"/>
          </p:cNvSpPr>
          <p:nvPr>
            <p:ph type="sldNum" sz="quarter" idx="12"/>
          </p:nvPr>
        </p:nvSpPr>
        <p:spPr/>
        <p:txBody>
          <a:bodyPr/>
          <a:lstStyle/>
          <a:p>
            <a:fld id="{401CF334-2D5C-4859-84A6-CA7E6E43FAEB}" type="slidenum">
              <a:rPr lang="en-US" smtClean="0"/>
              <a:pPr/>
              <a:t>35</a:t>
            </a:fld>
            <a:endParaRPr lang="en-US"/>
          </a:p>
        </p:txBody>
      </p:sp>
    </p:spTree>
    <p:extLst>
      <p:ext uri="{BB962C8B-B14F-4D97-AF65-F5344CB8AC3E}">
        <p14:creationId xmlns:p14="http://schemas.microsoft.com/office/powerpoint/2010/main" val="35019067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829909"/>
            <a:ext cx="11820940" cy="5491381"/>
          </a:xfrm>
        </p:spPr>
        <p:txBody>
          <a:bodyPr>
            <a:normAutofit/>
          </a:bodyPr>
          <a:lstStyle/>
          <a:p>
            <a:pPr algn="just">
              <a:lnSpc>
                <a:spcPct val="90000"/>
              </a:lnSpc>
              <a:buFont typeface="Wingdings" panose="05000000000000000000" pitchFamily="2" charset="2"/>
              <a:buChar char="Ø"/>
            </a:pPr>
            <a:r>
              <a:rPr lang="en-US" altLang="en-US" dirty="0">
                <a:latin typeface="Century Gothic" panose="020B0502020202020204" pitchFamily="34" charset="0"/>
                <a:cs typeface="Times New Roman" panose="02020603050405020304" pitchFamily="18" charset="0"/>
              </a:rPr>
              <a:t>There are several ways of classifying cryptographic algorithms. </a:t>
            </a:r>
          </a:p>
          <a:p>
            <a:pPr algn="just">
              <a:lnSpc>
                <a:spcPct val="90000"/>
              </a:lnSpc>
              <a:buFont typeface="Wingdings" panose="05000000000000000000" pitchFamily="2" charset="2"/>
              <a:buChar char="Ø"/>
            </a:pPr>
            <a:r>
              <a:rPr lang="en-US" altLang="en-US" dirty="0">
                <a:latin typeface="Century Gothic" panose="020B0502020202020204" pitchFamily="34" charset="0"/>
                <a:cs typeface="Times New Roman" panose="02020603050405020304" pitchFamily="18" charset="0"/>
              </a:rPr>
              <a:t>According to number of keys used for encryption and decryption, can be classified into 3 types: </a:t>
            </a:r>
          </a:p>
          <a:p>
            <a:pPr lvl="1" algn="just">
              <a:lnSpc>
                <a:spcPct val="90000"/>
              </a:lnSpc>
              <a:buFont typeface="Wingdings" panose="05000000000000000000" pitchFamily="2" charset="2"/>
              <a:buChar char="Ø"/>
            </a:pPr>
            <a:r>
              <a:rPr lang="en-US" altLang="en-US" sz="2400" dirty="0"/>
              <a:t>(</a:t>
            </a:r>
            <a:r>
              <a:rPr lang="en-US" altLang="en-US" sz="2400" b="1" dirty="0"/>
              <a:t>Secret/</a:t>
            </a:r>
            <a:r>
              <a:rPr lang="en-US" sz="2400" b="1" dirty="0"/>
              <a:t>Symmetric</a:t>
            </a:r>
            <a:r>
              <a:rPr lang="en-US" altLang="en-US" sz="2400" dirty="0"/>
              <a:t>) Key Cryptography: Uses a single key for both encryption and decryption. </a:t>
            </a:r>
          </a:p>
          <a:p>
            <a:pPr lvl="1" algn="just">
              <a:lnSpc>
                <a:spcPct val="90000"/>
              </a:lnSpc>
              <a:buFont typeface="Wingdings" panose="05000000000000000000" pitchFamily="2" charset="2"/>
              <a:buChar char="Ø"/>
            </a:pPr>
            <a:r>
              <a:rPr lang="en-US" altLang="en-US" sz="2400" dirty="0"/>
              <a:t>(</a:t>
            </a:r>
            <a:r>
              <a:rPr lang="en-US" altLang="en-US" sz="2400" b="1" dirty="0"/>
              <a:t>Public/Asymmetric</a:t>
            </a:r>
            <a:r>
              <a:rPr lang="en-US" altLang="en-US" sz="2400" dirty="0"/>
              <a:t>) Key Cryptography: Uses one key for encryption and another for decryption. </a:t>
            </a:r>
          </a:p>
          <a:p>
            <a:pPr lvl="1" algn="just">
              <a:lnSpc>
                <a:spcPct val="90000"/>
              </a:lnSpc>
              <a:buFont typeface="Wingdings" panose="05000000000000000000" pitchFamily="2" charset="2"/>
              <a:buChar char="Ø"/>
            </a:pPr>
            <a:r>
              <a:rPr lang="en-US" altLang="en-US" sz="2400" dirty="0"/>
              <a:t>Hash function </a:t>
            </a:r>
            <a:r>
              <a:rPr lang="en-US" altLang="en-US" sz="2400"/>
              <a:t>or Algorithm.</a:t>
            </a:r>
            <a:endParaRPr lang="en-US" altLang="en-US" sz="2400" dirty="0"/>
          </a:p>
        </p:txBody>
      </p:sp>
      <p:sp>
        <p:nvSpPr>
          <p:cNvPr id="13" name="Title 12"/>
          <p:cNvSpPr>
            <a:spLocks noGrp="1"/>
          </p:cNvSpPr>
          <p:nvPr>
            <p:ph type="title"/>
          </p:nvPr>
        </p:nvSpPr>
        <p:spPr/>
        <p:txBody>
          <a:bodyPr/>
          <a:lstStyle/>
          <a:p>
            <a:pPr lvl="0"/>
            <a:r>
              <a:rPr lang="en-US" sz="2800" dirty="0"/>
              <a:t>Type of </a:t>
            </a:r>
            <a:r>
              <a:rPr lang="en-US" altLang="en-US" sz="2800" dirty="0">
                <a:latin typeface="Century Gothic" panose="020B0502020202020204" pitchFamily="34" charset="0"/>
                <a:cs typeface="Times New Roman" panose="02020603050405020304" pitchFamily="18" charset="0"/>
              </a:rPr>
              <a:t>Cryptography</a:t>
            </a:r>
            <a:endParaRPr lang="en-US" sz="28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36</a:t>
            </a:fld>
            <a:endParaRPr lang="en-US"/>
          </a:p>
        </p:txBody>
      </p:sp>
    </p:spTree>
    <p:extLst>
      <p:ext uri="{BB962C8B-B14F-4D97-AF65-F5344CB8AC3E}">
        <p14:creationId xmlns:p14="http://schemas.microsoft.com/office/powerpoint/2010/main" val="38215103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949177"/>
            <a:ext cx="11820940" cy="5372113"/>
          </a:xfrm>
        </p:spPr>
        <p:txBody>
          <a:bodyPr>
            <a:normAutofit/>
          </a:bodyPr>
          <a:lstStyle/>
          <a:p>
            <a:pPr algn="just">
              <a:lnSpc>
                <a:spcPct val="90000"/>
              </a:lnSpc>
              <a:buFont typeface="Wingdings" panose="05000000000000000000" pitchFamily="2" charset="2"/>
              <a:buChar char="Ø"/>
            </a:pPr>
            <a:r>
              <a:rPr lang="en-US" altLang="en-US" dirty="0"/>
              <a:t>The message (plaintext) is encrypted into </a:t>
            </a:r>
            <a:r>
              <a:rPr lang="en-US" altLang="en-US" dirty="0" err="1"/>
              <a:t>ciphertext</a:t>
            </a:r>
            <a:r>
              <a:rPr lang="en-US" altLang="en-US" dirty="0"/>
              <a:t> using a key.</a:t>
            </a:r>
          </a:p>
          <a:p>
            <a:pPr algn="just">
              <a:lnSpc>
                <a:spcPct val="90000"/>
              </a:lnSpc>
              <a:buFont typeface="Wingdings" panose="05000000000000000000" pitchFamily="2" charset="2"/>
              <a:buChar char="Ø"/>
            </a:pPr>
            <a:r>
              <a:rPr lang="en-US" altLang="en-US" dirty="0"/>
              <a:t>The resulting </a:t>
            </a:r>
            <a:r>
              <a:rPr lang="en-US" altLang="en-US" dirty="0" err="1"/>
              <a:t>ciphertext</a:t>
            </a:r>
            <a:r>
              <a:rPr lang="en-US" altLang="en-US" dirty="0"/>
              <a:t> is sent to the recipient, who will decrypt it using the </a:t>
            </a:r>
            <a:r>
              <a:rPr lang="en-US" altLang="en-US" b="1" dirty="0"/>
              <a:t>same key.</a:t>
            </a:r>
          </a:p>
          <a:p>
            <a:pPr algn="just">
              <a:lnSpc>
                <a:spcPct val="90000"/>
              </a:lnSpc>
              <a:buFont typeface="Wingdings" panose="05000000000000000000" pitchFamily="2" charset="2"/>
              <a:buChar char="Ø"/>
            </a:pPr>
            <a:r>
              <a:rPr lang="en-US" altLang="en-US" dirty="0"/>
              <a:t>Hence, the same key must be known to both parties.</a:t>
            </a:r>
          </a:p>
          <a:p>
            <a:pPr algn="just">
              <a:lnSpc>
                <a:spcPct val="90000"/>
              </a:lnSpc>
              <a:buFont typeface="Wingdings" panose="05000000000000000000" pitchFamily="2" charset="2"/>
              <a:buChar char="Ø"/>
            </a:pPr>
            <a:r>
              <a:rPr lang="en-US" altLang="en-US" dirty="0"/>
              <a:t>The best known secret-key system is the Data Encryption Standard (DES). </a:t>
            </a:r>
          </a:p>
          <a:p>
            <a:pPr fontAlgn="base">
              <a:spcBef>
                <a:spcPct val="0"/>
              </a:spcBef>
              <a:spcAft>
                <a:spcPct val="0"/>
              </a:spcAft>
              <a:buFont typeface="Wingdings" panose="05000000000000000000" pitchFamily="2" charset="2"/>
              <a:buChar char="Ø"/>
            </a:pPr>
            <a:r>
              <a:rPr lang="en-US" dirty="0"/>
              <a:t>This method is easy and fast to implement but has weaknesses; </a:t>
            </a:r>
          </a:p>
          <a:p>
            <a:pPr fontAlgn="base">
              <a:spcBef>
                <a:spcPct val="0"/>
              </a:spcBef>
              <a:spcAft>
                <a:spcPct val="0"/>
              </a:spcAft>
              <a:buFont typeface="Wingdings" panose="05000000000000000000" pitchFamily="2" charset="2"/>
              <a:buChar char="Ø"/>
            </a:pPr>
            <a:r>
              <a:rPr lang="en-US" dirty="0"/>
              <a:t>The algorithm that is used to encode the message is easier for attackers to understand, enabling them to more easily decode the message. </a:t>
            </a:r>
          </a:p>
          <a:p>
            <a:pPr algn="just">
              <a:lnSpc>
                <a:spcPct val="90000"/>
              </a:lnSpc>
              <a:buFont typeface="Wingdings" panose="05000000000000000000" pitchFamily="2" charset="2"/>
              <a:buChar char="Ø"/>
            </a:pPr>
            <a:endParaRPr lang="en-US" altLang="en-US" dirty="0"/>
          </a:p>
        </p:txBody>
      </p:sp>
      <p:sp>
        <p:nvSpPr>
          <p:cNvPr id="13" name="Title 12"/>
          <p:cNvSpPr>
            <a:spLocks noGrp="1"/>
          </p:cNvSpPr>
          <p:nvPr>
            <p:ph type="title"/>
          </p:nvPr>
        </p:nvSpPr>
        <p:spPr/>
        <p:txBody>
          <a:bodyPr/>
          <a:lstStyle/>
          <a:p>
            <a:pPr lvl="0"/>
            <a:r>
              <a:rPr lang="en-US" altLang="en-US" sz="2800" b="1" dirty="0"/>
              <a:t>Secret/</a:t>
            </a:r>
            <a:r>
              <a:rPr lang="en-US" sz="2800" b="1" dirty="0"/>
              <a:t>Symmetric Cryptography</a:t>
            </a:r>
            <a:endParaRPr lang="en-US" sz="28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37</a:t>
            </a:fld>
            <a:endParaRPr lang="en-US"/>
          </a:p>
        </p:txBody>
      </p:sp>
      <p:pic>
        <p:nvPicPr>
          <p:cNvPr id="3" name="Picture 2"/>
          <p:cNvPicPr>
            <a:picLocks noChangeAspect="1"/>
          </p:cNvPicPr>
          <p:nvPr/>
        </p:nvPicPr>
        <p:blipFill>
          <a:blip r:embed="rId2"/>
          <a:stretch>
            <a:fillRect/>
          </a:stretch>
        </p:blipFill>
        <p:spPr>
          <a:xfrm>
            <a:off x="6661655" y="4055165"/>
            <a:ext cx="5543550" cy="2802835"/>
          </a:xfrm>
          <a:prstGeom prst="rect">
            <a:avLst/>
          </a:prstGeom>
        </p:spPr>
      </p:pic>
    </p:spTree>
    <p:extLst>
      <p:ext uri="{BB962C8B-B14F-4D97-AF65-F5344CB8AC3E}">
        <p14:creationId xmlns:p14="http://schemas.microsoft.com/office/powerpoint/2010/main" val="7200281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949177"/>
            <a:ext cx="11820940" cy="5372113"/>
          </a:xfrm>
        </p:spPr>
        <p:txBody>
          <a:bodyPr>
            <a:normAutofit/>
          </a:bodyPr>
          <a:lstStyle/>
          <a:p>
            <a:pPr algn="just">
              <a:lnSpc>
                <a:spcPct val="90000"/>
              </a:lnSpc>
              <a:buFont typeface="Wingdings" panose="05000000000000000000" pitchFamily="2" charset="2"/>
              <a:buChar char="Ø"/>
            </a:pPr>
            <a:r>
              <a:rPr lang="en-US" dirty="0"/>
              <a:t>The </a:t>
            </a:r>
            <a:r>
              <a:rPr lang="en-US" b="1" dirty="0"/>
              <a:t>public key </a:t>
            </a:r>
            <a:r>
              <a:rPr lang="en-US" dirty="0"/>
              <a:t>can only be used to encrypt the message and the </a:t>
            </a:r>
            <a:r>
              <a:rPr lang="en-US" b="1" dirty="0"/>
              <a:t>private key </a:t>
            </a:r>
            <a:r>
              <a:rPr lang="en-US" dirty="0"/>
              <a:t>can only be used to decrypt it. </a:t>
            </a:r>
          </a:p>
          <a:p>
            <a:pPr algn="just">
              <a:lnSpc>
                <a:spcPct val="90000"/>
              </a:lnSpc>
              <a:buFont typeface="Wingdings" panose="05000000000000000000" pitchFamily="2" charset="2"/>
              <a:buChar char="Ø"/>
            </a:pPr>
            <a:r>
              <a:rPr lang="en-US" dirty="0"/>
              <a:t>This allows a user to freely distribute his or her </a:t>
            </a:r>
            <a:r>
              <a:rPr lang="en-US" b="1" dirty="0"/>
              <a:t>public key </a:t>
            </a:r>
            <a:r>
              <a:rPr lang="en-US" dirty="0"/>
              <a:t>to people who are likely to want to communicate with him or her without worry of compromise because only someone with the </a:t>
            </a:r>
            <a:r>
              <a:rPr lang="en-US" b="1" dirty="0"/>
              <a:t>private key </a:t>
            </a:r>
            <a:r>
              <a:rPr lang="en-US" dirty="0"/>
              <a:t>can decrypt a message. </a:t>
            </a:r>
          </a:p>
          <a:p>
            <a:pPr algn="just">
              <a:lnSpc>
                <a:spcPct val="90000"/>
              </a:lnSpc>
              <a:buFont typeface="Wingdings" panose="05000000000000000000" pitchFamily="2" charset="2"/>
              <a:buChar char="Ø"/>
            </a:pPr>
            <a:r>
              <a:rPr lang="en-US" dirty="0"/>
              <a:t>To secure information between two users, the sender encrypts the message using the </a:t>
            </a:r>
            <a:r>
              <a:rPr lang="en-US" b="1" dirty="0"/>
              <a:t>public key </a:t>
            </a:r>
            <a:r>
              <a:rPr lang="en-US" dirty="0"/>
              <a:t>of the receiver. The receiver then uses the </a:t>
            </a:r>
            <a:r>
              <a:rPr lang="en-US" b="1" dirty="0"/>
              <a:t>private key </a:t>
            </a:r>
            <a:r>
              <a:rPr lang="en-US" dirty="0"/>
              <a:t>to decrypt the message.</a:t>
            </a:r>
          </a:p>
          <a:p>
            <a:pPr algn="just">
              <a:lnSpc>
                <a:spcPct val="90000"/>
              </a:lnSpc>
              <a:buFont typeface="Wingdings" panose="05000000000000000000" pitchFamily="2" charset="2"/>
              <a:buChar char="Ø"/>
            </a:pPr>
            <a:r>
              <a:rPr lang="en-US" altLang="en-US" dirty="0"/>
              <a:t>The best-known public-key cryptosystem is RSA, named after its inventors: </a:t>
            </a:r>
            <a:r>
              <a:rPr lang="en-US" altLang="en-US" dirty="0" err="1"/>
              <a:t>Rivest</a:t>
            </a:r>
            <a:r>
              <a:rPr lang="en-US" altLang="en-US" dirty="0"/>
              <a:t>, Shamir, and </a:t>
            </a:r>
            <a:r>
              <a:rPr lang="en-US" altLang="en-US" dirty="0" err="1"/>
              <a:t>Adleman</a:t>
            </a:r>
            <a:r>
              <a:rPr lang="en-US" altLang="en-US" dirty="0"/>
              <a:t>.</a:t>
            </a:r>
          </a:p>
          <a:p>
            <a:pPr algn="just">
              <a:lnSpc>
                <a:spcPct val="90000"/>
              </a:lnSpc>
              <a:buFont typeface="Wingdings" panose="05000000000000000000" pitchFamily="2" charset="2"/>
              <a:buChar char="Ø"/>
            </a:pPr>
            <a:endParaRPr lang="en-US" altLang="en-US" dirty="0"/>
          </a:p>
        </p:txBody>
      </p:sp>
      <p:sp>
        <p:nvSpPr>
          <p:cNvPr id="13" name="Title 12"/>
          <p:cNvSpPr>
            <a:spLocks noGrp="1"/>
          </p:cNvSpPr>
          <p:nvPr>
            <p:ph type="title"/>
          </p:nvPr>
        </p:nvSpPr>
        <p:spPr/>
        <p:txBody>
          <a:bodyPr/>
          <a:lstStyle/>
          <a:p>
            <a:pPr lvl="0"/>
            <a:r>
              <a:rPr lang="en-US" altLang="en-US" sz="2800" b="1" dirty="0"/>
              <a:t>Public/Asymmetric</a:t>
            </a:r>
            <a:r>
              <a:rPr lang="en-US" sz="2800" b="1" dirty="0"/>
              <a:t> Cryptography</a:t>
            </a:r>
            <a:endParaRPr lang="en-US" sz="28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38</a:t>
            </a:fld>
            <a:endParaRPr lang="en-US"/>
          </a:p>
        </p:txBody>
      </p:sp>
      <p:pic>
        <p:nvPicPr>
          <p:cNvPr id="5" name="Picture 4"/>
          <p:cNvPicPr>
            <a:picLocks noChangeAspect="1"/>
          </p:cNvPicPr>
          <p:nvPr/>
        </p:nvPicPr>
        <p:blipFill>
          <a:blip r:embed="rId2"/>
          <a:stretch>
            <a:fillRect/>
          </a:stretch>
        </p:blipFill>
        <p:spPr>
          <a:xfrm>
            <a:off x="7315200" y="4216054"/>
            <a:ext cx="4876800" cy="2641946"/>
          </a:xfrm>
          <a:prstGeom prst="rect">
            <a:avLst/>
          </a:prstGeom>
        </p:spPr>
      </p:pic>
    </p:spTree>
    <p:extLst>
      <p:ext uri="{BB962C8B-B14F-4D97-AF65-F5344CB8AC3E}">
        <p14:creationId xmlns:p14="http://schemas.microsoft.com/office/powerpoint/2010/main" val="183505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01CF334-2D5C-4859-84A6-CA7E6E43FAEB}" type="slidenum">
              <a:rPr lang="en-US" smtClean="0"/>
              <a:pPr/>
              <a:t>39</a:t>
            </a:fld>
            <a:endParaRPr lang="en-US"/>
          </a:p>
        </p:txBody>
      </p:sp>
      <p:pic>
        <p:nvPicPr>
          <p:cNvPr id="12" name="Picture 11"/>
          <p:cNvPicPr>
            <a:picLocks noChangeAspect="1"/>
          </p:cNvPicPr>
          <p:nvPr/>
        </p:nvPicPr>
        <p:blipFill>
          <a:blip r:embed="rId2"/>
          <a:stretch>
            <a:fillRect/>
          </a:stretch>
        </p:blipFill>
        <p:spPr>
          <a:xfrm>
            <a:off x="737573" y="207048"/>
            <a:ext cx="9992189" cy="6650952"/>
          </a:xfrm>
          <a:prstGeom prst="rect">
            <a:avLst/>
          </a:prstGeom>
        </p:spPr>
      </p:pic>
      <p:sp>
        <p:nvSpPr>
          <p:cNvPr id="14" name="Title 13"/>
          <p:cNvSpPr>
            <a:spLocks noGrp="1"/>
          </p:cNvSpPr>
          <p:nvPr>
            <p:ph type="title"/>
          </p:nvPr>
        </p:nvSpPr>
        <p:spPr/>
        <p:txBody>
          <a:bodyPr/>
          <a:lstStyle/>
          <a:p>
            <a:endParaRPr lang="en-US"/>
          </a:p>
        </p:txBody>
      </p:sp>
    </p:spTree>
    <p:extLst>
      <p:ext uri="{BB962C8B-B14F-4D97-AF65-F5344CB8AC3E}">
        <p14:creationId xmlns:p14="http://schemas.microsoft.com/office/powerpoint/2010/main" val="23048915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54811"/>
            <a:ext cx="10972800" cy="5784011"/>
          </a:xfrm>
        </p:spPr>
        <p:txBody>
          <a:bodyPr>
            <a:normAutofit/>
          </a:bodyPr>
          <a:lstStyle/>
          <a:p>
            <a:pPr algn="just">
              <a:buFont typeface="Wingdings" panose="05000000000000000000" pitchFamily="2" charset="2"/>
              <a:buChar char="Ø"/>
            </a:pPr>
            <a:r>
              <a:rPr lang="en-US" b="1" dirty="0"/>
              <a:t>Intentional crimes </a:t>
            </a:r>
            <a:r>
              <a:rPr lang="en-US" dirty="0"/>
              <a:t>carried out using computers and the Internet are called cybercrimes, which are done by cybercriminals (criminals for short) that include hackers and crackers. A hacker describes someone who gains unauthorized access to a computer system. A cracker (also known as a black hat hacker) is a malicious hacker with extensive computer experience who may be more damaging.</a:t>
            </a:r>
          </a:p>
        </p:txBody>
      </p:sp>
      <p:sp>
        <p:nvSpPr>
          <p:cNvPr id="4" name="Title 3"/>
          <p:cNvSpPr>
            <a:spLocks noGrp="1"/>
          </p:cNvSpPr>
          <p:nvPr>
            <p:ph type="title"/>
          </p:nvPr>
        </p:nvSpPr>
        <p:spPr>
          <a:xfrm>
            <a:off x="609600" y="172528"/>
            <a:ext cx="10972800" cy="582283"/>
          </a:xfrm>
        </p:spPr>
        <p:txBody>
          <a:bodyPr/>
          <a:lstStyle/>
          <a:p>
            <a:r>
              <a:rPr lang="en-US" sz="3200" dirty="0"/>
              <a:t>Threat, attack and attacker</a:t>
            </a:r>
          </a:p>
        </p:txBody>
      </p:sp>
    </p:spTree>
    <p:extLst>
      <p:ext uri="{BB962C8B-B14F-4D97-AF65-F5344CB8AC3E}">
        <p14:creationId xmlns:p14="http://schemas.microsoft.com/office/powerpoint/2010/main" val="30012166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sz="2800" dirty="0"/>
              <a:t>Digital Signature or E-signature</a:t>
            </a:r>
          </a:p>
        </p:txBody>
      </p:sp>
      <p:sp>
        <p:nvSpPr>
          <p:cNvPr id="2" name="Slide Number Placeholder 1"/>
          <p:cNvSpPr>
            <a:spLocks noGrp="1"/>
          </p:cNvSpPr>
          <p:nvPr>
            <p:ph type="sldNum" sz="quarter" idx="12"/>
          </p:nvPr>
        </p:nvSpPr>
        <p:spPr/>
        <p:txBody>
          <a:bodyPr/>
          <a:lstStyle/>
          <a:p>
            <a:fld id="{401CF334-2D5C-4859-84A6-CA7E6E43FAEB}" type="slidenum">
              <a:rPr lang="en-US" smtClean="0"/>
              <a:pPr/>
              <a:t>40</a:t>
            </a:fld>
            <a:endParaRPr lang="en-US"/>
          </a:p>
        </p:txBody>
      </p:sp>
      <p:sp>
        <p:nvSpPr>
          <p:cNvPr id="5" name="Rectangle 4"/>
          <p:cNvSpPr/>
          <p:nvPr/>
        </p:nvSpPr>
        <p:spPr>
          <a:xfrm>
            <a:off x="444137" y="949177"/>
            <a:ext cx="11747863" cy="4376583"/>
          </a:xfrm>
          <a:prstGeom prst="rect">
            <a:avLst/>
          </a:prstGeom>
        </p:spPr>
        <p:txBody>
          <a:bodyPr wrap="square">
            <a:spAutoFit/>
          </a:bodyPr>
          <a:lstStyle/>
          <a:p>
            <a:pPr marL="342900" indent="-342900" algn="just">
              <a:lnSpc>
                <a:spcPct val="90000"/>
              </a:lnSpc>
              <a:spcBef>
                <a:spcPct val="20000"/>
              </a:spcBef>
              <a:buFont typeface="Wingdings" panose="05000000000000000000" pitchFamily="2" charset="2"/>
              <a:buChar char="Ø"/>
            </a:pPr>
            <a:r>
              <a:rPr lang="en-US" sz="2400" dirty="0">
                <a:solidFill>
                  <a:schemeClr val="tx2"/>
                </a:solidFill>
              </a:rPr>
              <a:t>A digital signature is an electronic signature that can be used to </a:t>
            </a:r>
            <a:r>
              <a:rPr lang="en-US" sz="2400" b="1" dirty="0">
                <a:solidFill>
                  <a:schemeClr val="tx2"/>
                </a:solidFill>
              </a:rPr>
              <a:t>authenticate</a:t>
            </a:r>
            <a:r>
              <a:rPr lang="en-US" sz="2400" dirty="0">
                <a:solidFill>
                  <a:schemeClr val="tx2"/>
                </a:solidFill>
              </a:rPr>
              <a:t> the identity of the sender of a message or the signer of a document, and possibly to ensure that the original content of the message or document that has been sent is unchanged(</a:t>
            </a:r>
            <a:r>
              <a:rPr lang="en-US" sz="2400" b="1" dirty="0">
                <a:solidFill>
                  <a:schemeClr val="tx2"/>
                </a:solidFill>
              </a:rPr>
              <a:t>Integrity</a:t>
            </a:r>
            <a:r>
              <a:rPr lang="en-US" sz="2400" dirty="0">
                <a:solidFill>
                  <a:schemeClr val="tx2"/>
                </a:solidFill>
              </a:rPr>
              <a:t>). </a:t>
            </a:r>
          </a:p>
          <a:p>
            <a:pPr marL="342900" indent="-342900" algn="just">
              <a:lnSpc>
                <a:spcPct val="90000"/>
              </a:lnSpc>
              <a:spcBef>
                <a:spcPct val="20000"/>
              </a:spcBef>
              <a:buFont typeface="Wingdings" panose="05000000000000000000" pitchFamily="2" charset="2"/>
              <a:buChar char="Ø"/>
            </a:pPr>
            <a:r>
              <a:rPr lang="en-US" sz="2400" dirty="0">
                <a:solidFill>
                  <a:schemeClr val="tx2"/>
                </a:solidFill>
              </a:rPr>
              <a:t>Digital signatures are easily transportable, cannot be imitated by someone else, and can be automatically time-stamped. The ability to ensure that the original signed message arrived means that the sender cannot easily </a:t>
            </a:r>
            <a:r>
              <a:rPr lang="en-US" sz="2400" b="1" dirty="0">
                <a:solidFill>
                  <a:schemeClr val="tx2"/>
                </a:solidFill>
              </a:rPr>
              <a:t>repudiate</a:t>
            </a:r>
            <a:r>
              <a:rPr lang="en-US" sz="2400" dirty="0">
                <a:solidFill>
                  <a:schemeClr val="tx2"/>
                </a:solidFill>
              </a:rPr>
              <a:t> it later.</a:t>
            </a:r>
          </a:p>
          <a:p>
            <a:pPr marL="342900" indent="-342900" algn="just">
              <a:lnSpc>
                <a:spcPct val="90000"/>
              </a:lnSpc>
              <a:spcBef>
                <a:spcPct val="20000"/>
              </a:spcBef>
              <a:buFont typeface="Wingdings" panose="05000000000000000000" pitchFamily="2" charset="2"/>
              <a:buChar char="Ø"/>
            </a:pPr>
            <a:r>
              <a:rPr lang="en-US" sz="2400" dirty="0">
                <a:solidFill>
                  <a:schemeClr val="tx2"/>
                </a:solidFill>
              </a:rPr>
              <a:t>A digital certificate contains the digital signature of the certificate-issuing authority so that anyone can verify that the certificate is real.</a:t>
            </a:r>
          </a:p>
          <a:p>
            <a:pPr marL="342900" indent="-342900" algn="just">
              <a:lnSpc>
                <a:spcPct val="90000"/>
              </a:lnSpc>
              <a:spcBef>
                <a:spcPct val="20000"/>
              </a:spcBef>
              <a:buFont typeface="Wingdings" panose="05000000000000000000" pitchFamily="2" charset="2"/>
              <a:buChar char="Ø"/>
            </a:pPr>
            <a:r>
              <a:rPr lang="en-US" sz="2400" dirty="0">
                <a:solidFill>
                  <a:schemeClr val="tx2"/>
                </a:solidFill>
              </a:rPr>
              <a:t>Digital Signatures are a cryptographic technique and are one of the most important application of asymmetric public-key cryptography.</a:t>
            </a:r>
            <a:endParaRPr lang="en-US" altLang="en-US" sz="2400" dirty="0">
              <a:solidFill>
                <a:schemeClr val="tx2"/>
              </a:solidFill>
            </a:endParaRPr>
          </a:p>
          <a:p>
            <a:pPr marL="342900" indent="-342900" algn="just">
              <a:lnSpc>
                <a:spcPct val="90000"/>
              </a:lnSpc>
              <a:spcBef>
                <a:spcPct val="20000"/>
              </a:spcBef>
              <a:buFont typeface="Wingdings" panose="05000000000000000000" pitchFamily="2" charset="2"/>
              <a:buChar char="Ø"/>
            </a:pPr>
            <a:endParaRPr lang="en-US" altLang="en-US" sz="2400" dirty="0">
              <a:solidFill>
                <a:schemeClr val="tx2"/>
              </a:solidFill>
            </a:endParaRPr>
          </a:p>
        </p:txBody>
      </p:sp>
    </p:spTree>
    <p:extLst>
      <p:ext uri="{BB962C8B-B14F-4D97-AF65-F5344CB8AC3E}">
        <p14:creationId xmlns:p14="http://schemas.microsoft.com/office/powerpoint/2010/main" val="2998396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B2DE5D-61AB-6729-00FF-618C550940A5}"/>
              </a:ext>
            </a:extLst>
          </p:cNvPr>
          <p:cNvSpPr>
            <a:spLocks noGrp="1"/>
          </p:cNvSpPr>
          <p:nvPr>
            <p:ph sz="half" idx="2"/>
          </p:nvPr>
        </p:nvSpPr>
        <p:spPr/>
        <p:txBody>
          <a:bodyPr/>
          <a:lstStyle/>
          <a:p>
            <a:endParaRPr lang="en-US" dirty="0"/>
          </a:p>
        </p:txBody>
      </p:sp>
      <p:sp>
        <p:nvSpPr>
          <p:cNvPr id="4" name="Title 3">
            <a:extLst>
              <a:ext uri="{FF2B5EF4-FFF2-40B4-BE49-F238E27FC236}">
                <a16:creationId xmlns:a16="http://schemas.microsoft.com/office/drawing/2014/main" id="{6199A090-780D-C695-1DA4-7F1A3EB6F40B}"/>
              </a:ext>
            </a:extLst>
          </p:cNvPr>
          <p:cNvSpPr>
            <a:spLocks noGrp="1"/>
          </p:cNvSpPr>
          <p:nvPr>
            <p:ph type="title"/>
          </p:nvPr>
        </p:nvSpPr>
        <p:spPr/>
        <p:txBody>
          <a:bodyPr/>
          <a:lstStyle/>
          <a:p>
            <a:endParaRPr lang="en-US"/>
          </a:p>
        </p:txBody>
      </p:sp>
      <p:sp>
        <p:nvSpPr>
          <p:cNvPr id="5" name="AutoShape 2">
            <a:extLst>
              <a:ext uri="{FF2B5EF4-FFF2-40B4-BE49-F238E27FC236}">
                <a16:creationId xmlns:a16="http://schemas.microsoft.com/office/drawing/2014/main" id="{3E631A8B-54F1-1CF2-9E0D-6672D1586FB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Content Placeholder 7">
            <a:extLst>
              <a:ext uri="{FF2B5EF4-FFF2-40B4-BE49-F238E27FC236}">
                <a16:creationId xmlns:a16="http://schemas.microsoft.com/office/drawing/2014/main" id="{113B0A90-3D52-5B2D-0A5C-A992FA9A2D81}"/>
              </a:ext>
            </a:extLst>
          </p:cNvPr>
          <p:cNvPicPr>
            <a:picLocks noGrp="1" noChangeAspect="1"/>
          </p:cNvPicPr>
          <p:nvPr>
            <p:ph sz="quarter" idx="13"/>
          </p:nvPr>
        </p:nvPicPr>
        <p:blipFill>
          <a:blip r:embed="rId2"/>
          <a:stretch>
            <a:fillRect/>
          </a:stretch>
        </p:blipFill>
        <p:spPr bwMode="auto">
          <a:xfrm>
            <a:off x="612775" y="367862"/>
            <a:ext cx="10002673" cy="6222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7920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sz="2800" dirty="0"/>
              <a:t>What is Digital Certificate and Certification authority ?</a:t>
            </a:r>
          </a:p>
        </p:txBody>
      </p:sp>
      <p:sp>
        <p:nvSpPr>
          <p:cNvPr id="2" name="Slide Number Placeholder 1"/>
          <p:cNvSpPr>
            <a:spLocks noGrp="1"/>
          </p:cNvSpPr>
          <p:nvPr>
            <p:ph type="sldNum" sz="quarter" idx="12"/>
          </p:nvPr>
        </p:nvSpPr>
        <p:spPr/>
        <p:txBody>
          <a:bodyPr/>
          <a:lstStyle/>
          <a:p>
            <a:fld id="{401CF334-2D5C-4859-84A6-CA7E6E43FAEB}" type="slidenum">
              <a:rPr lang="en-US" smtClean="0"/>
              <a:pPr/>
              <a:t>42</a:t>
            </a:fld>
            <a:endParaRPr lang="en-US"/>
          </a:p>
        </p:txBody>
      </p:sp>
      <p:sp>
        <p:nvSpPr>
          <p:cNvPr id="5" name="Rectangle 4"/>
          <p:cNvSpPr/>
          <p:nvPr/>
        </p:nvSpPr>
        <p:spPr>
          <a:xfrm>
            <a:off x="444138" y="949177"/>
            <a:ext cx="11482820" cy="3564053"/>
          </a:xfrm>
          <a:prstGeom prst="rect">
            <a:avLst/>
          </a:prstGeom>
        </p:spPr>
        <p:txBody>
          <a:bodyPr wrap="square">
            <a:spAutoFit/>
          </a:bodyPr>
          <a:lstStyle/>
          <a:p>
            <a:pPr marL="342900" indent="-342900" algn="just">
              <a:lnSpc>
                <a:spcPct val="90000"/>
              </a:lnSpc>
              <a:spcBef>
                <a:spcPct val="20000"/>
              </a:spcBef>
              <a:buFont typeface="Wingdings" panose="05000000000000000000" pitchFamily="2" charset="2"/>
              <a:buChar char="Ø"/>
            </a:pPr>
            <a:r>
              <a:rPr lang="en-US" sz="2400" b="1" dirty="0">
                <a:solidFill>
                  <a:schemeClr val="tx2"/>
                </a:solidFill>
              </a:rPr>
              <a:t>Digital certificate </a:t>
            </a:r>
            <a:r>
              <a:rPr lang="en-US" sz="2400" dirty="0">
                <a:latin typeface="Times New Roman" panose="02020603050405020304" pitchFamily="18" charset="0"/>
                <a:cs typeface="Times New Roman" panose="02020603050405020304" pitchFamily="18" charset="0"/>
              </a:rPr>
              <a:t>a digital document issued by a certification authority that contains the name of the subject or company, the subject’s public key, a digital certificate serial number, an expiration date, an issuance date, the digital signature of the certification authority, and other identifying information.</a:t>
            </a:r>
          </a:p>
          <a:p>
            <a:pPr marL="342900" indent="-342900" algn="just">
              <a:lnSpc>
                <a:spcPct val="90000"/>
              </a:lnSpc>
              <a:spcBef>
                <a:spcPct val="20000"/>
              </a:spcBef>
              <a:buFont typeface="Wingdings" panose="05000000000000000000" pitchFamily="2" charset="2"/>
              <a:buChar char="Ø"/>
            </a:pPr>
            <a:r>
              <a:rPr lang="pt-BR" sz="2400" dirty="0">
                <a:latin typeface="Times New Roman" panose="02020603050405020304" pitchFamily="18" charset="0"/>
                <a:cs typeface="Times New Roman" panose="02020603050405020304" pitchFamily="18" charset="0"/>
              </a:rPr>
              <a:t>A digital certificate is a digital document </a:t>
            </a:r>
            <a:r>
              <a:rPr lang="en-US" sz="2400" dirty="0">
                <a:latin typeface="Times New Roman" panose="02020603050405020304" pitchFamily="18" charset="0"/>
                <a:cs typeface="Times New Roman" panose="02020603050405020304" pitchFamily="18" charset="0"/>
              </a:rPr>
              <a:t>issued by a trusted third-party institution known as a </a:t>
            </a:r>
            <a:r>
              <a:rPr lang="en-US" sz="2400" b="1" dirty="0">
                <a:solidFill>
                  <a:schemeClr val="tx2"/>
                </a:solidFill>
              </a:rPr>
              <a:t>Certification authority </a:t>
            </a:r>
            <a:r>
              <a:rPr lang="en-US" sz="2400" dirty="0">
                <a:solidFill>
                  <a:schemeClr val="tx2"/>
                </a:solidFill>
                <a:latin typeface="Times New Roman" panose="02020603050405020304" pitchFamily="18" charset="0"/>
                <a:cs typeface="Times New Roman" panose="02020603050405020304" pitchFamily="18" charset="0"/>
              </a:rPr>
              <a:t>(CA</a:t>
            </a:r>
            <a:r>
              <a:rPr lang="en-US" sz="2400" dirty="0">
                <a:latin typeface="Times New Roman" panose="02020603050405020304" pitchFamily="18" charset="0"/>
                <a:cs typeface="Times New Roman" panose="02020603050405020304" pitchFamily="18" charset="0"/>
              </a:rPr>
              <a:t>) that contains the name of the subject or company, the subject’s public key, a digital certificate serial number, an expiration date, an issuance date, the digital signature of the certification authority (the name of the CA encrypted using the CA’s private key),and other identifying information</a:t>
            </a:r>
            <a:endParaRPr lang="en-US" altLang="en-US" sz="2400" dirty="0">
              <a:latin typeface="Times New Roman" panose="02020603050405020304" pitchFamily="18" charset="0"/>
              <a:cs typeface="Times New Roman" panose="02020603050405020304" pitchFamily="18" charset="0"/>
            </a:endParaRPr>
          </a:p>
          <a:p>
            <a:pPr marL="342900" indent="-342900" algn="just">
              <a:lnSpc>
                <a:spcPct val="90000"/>
              </a:lnSpc>
              <a:spcBef>
                <a:spcPct val="20000"/>
              </a:spcBef>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495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sz="2800" dirty="0"/>
              <a:t>What is Digital Certificate and Certification authority ?</a:t>
            </a:r>
          </a:p>
        </p:txBody>
      </p:sp>
      <p:sp>
        <p:nvSpPr>
          <p:cNvPr id="2" name="Slide Number Placeholder 1"/>
          <p:cNvSpPr>
            <a:spLocks noGrp="1"/>
          </p:cNvSpPr>
          <p:nvPr>
            <p:ph type="sldNum" sz="quarter" idx="12"/>
          </p:nvPr>
        </p:nvSpPr>
        <p:spPr/>
        <p:txBody>
          <a:bodyPr/>
          <a:lstStyle/>
          <a:p>
            <a:fld id="{401CF334-2D5C-4859-84A6-CA7E6E43FAEB}" type="slidenum">
              <a:rPr lang="en-US" smtClean="0"/>
              <a:pPr/>
              <a:t>43</a:t>
            </a:fld>
            <a:endParaRPr lang="en-US"/>
          </a:p>
        </p:txBody>
      </p:sp>
      <p:pic>
        <p:nvPicPr>
          <p:cNvPr id="3" name="Picture 2"/>
          <p:cNvPicPr>
            <a:picLocks noChangeAspect="1"/>
          </p:cNvPicPr>
          <p:nvPr/>
        </p:nvPicPr>
        <p:blipFill>
          <a:blip r:embed="rId2"/>
          <a:stretch>
            <a:fillRect/>
          </a:stretch>
        </p:blipFill>
        <p:spPr>
          <a:xfrm>
            <a:off x="6862405" y="1052719"/>
            <a:ext cx="5142050" cy="3846087"/>
          </a:xfrm>
          <a:prstGeom prst="rect">
            <a:avLst/>
          </a:prstGeom>
        </p:spPr>
      </p:pic>
      <p:sp>
        <p:nvSpPr>
          <p:cNvPr id="4" name="TextBox 3"/>
          <p:cNvSpPr txBox="1"/>
          <p:nvPr/>
        </p:nvSpPr>
        <p:spPr>
          <a:xfrm>
            <a:off x="0" y="1164625"/>
            <a:ext cx="6440557" cy="3139321"/>
          </a:xfrm>
          <a:prstGeom prst="rect">
            <a:avLst/>
          </a:prstGeom>
          <a:noFill/>
          <a:ln>
            <a:solidFill>
              <a:schemeClr val="bg2"/>
            </a:solidFill>
          </a:ln>
        </p:spPr>
        <p:txBody>
          <a:bodyPr wrap="square" rtlCol="0" anchor="ctr" anchorCtr="1">
            <a:spAutoFit/>
          </a:bodyPr>
          <a:lstStyle/>
          <a:p>
            <a:r>
              <a:rPr lang="en-US" b="1" dirty="0"/>
              <a:t>Certification authorities </a:t>
            </a:r>
            <a:r>
              <a:rPr lang="en-US" dirty="0"/>
              <a:t>that issue, verify, and guarantee digital certificates that are used in e-commerce to assure the identity of transaction partners.</a:t>
            </a:r>
          </a:p>
          <a:p>
            <a:endParaRPr lang="en-US" dirty="0"/>
          </a:p>
          <a:p>
            <a:endParaRPr lang="en-US" dirty="0"/>
          </a:p>
          <a:p>
            <a:r>
              <a:rPr lang="en-US" b="1" dirty="0"/>
              <a:t>Public key infrastructure (PKI) </a:t>
            </a:r>
            <a:r>
              <a:rPr lang="en-US" dirty="0"/>
              <a:t>refers to the CAs and digital certificate procedures that are accepted by all parties. When you sign into a “secure” site, the URL will begin with “https” and a closed lock icon will appear on your browser. This means the site has a digital certificate issued by a trusted CA. It is not, presumably, a spoof site.</a:t>
            </a:r>
          </a:p>
        </p:txBody>
      </p:sp>
    </p:spTree>
    <p:extLst>
      <p:ext uri="{BB962C8B-B14F-4D97-AF65-F5344CB8AC3E}">
        <p14:creationId xmlns:p14="http://schemas.microsoft.com/office/powerpoint/2010/main" val="7766079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sz="2800" dirty="0"/>
              <a:t>Digital certificate and e-commerce site</a:t>
            </a:r>
          </a:p>
        </p:txBody>
      </p:sp>
      <p:sp>
        <p:nvSpPr>
          <p:cNvPr id="2" name="Slide Number Placeholder 1"/>
          <p:cNvSpPr>
            <a:spLocks noGrp="1"/>
          </p:cNvSpPr>
          <p:nvPr>
            <p:ph type="sldNum" sz="quarter" idx="12"/>
          </p:nvPr>
        </p:nvSpPr>
        <p:spPr/>
        <p:txBody>
          <a:bodyPr/>
          <a:lstStyle/>
          <a:p>
            <a:fld id="{401CF334-2D5C-4859-84A6-CA7E6E43FAEB}" type="slidenum">
              <a:rPr lang="en-US" smtClean="0"/>
              <a:pPr/>
              <a:t>44</a:t>
            </a:fld>
            <a:endParaRPr lang="en-US"/>
          </a:p>
        </p:txBody>
      </p:sp>
      <p:sp>
        <p:nvSpPr>
          <p:cNvPr id="4" name="TextBox 3"/>
          <p:cNvSpPr txBox="1"/>
          <p:nvPr/>
        </p:nvSpPr>
        <p:spPr>
          <a:xfrm>
            <a:off x="107216" y="864067"/>
            <a:ext cx="11913704" cy="5496889"/>
          </a:xfrm>
          <a:prstGeom prst="rect">
            <a:avLst/>
          </a:prstGeom>
          <a:noFill/>
          <a:ln>
            <a:solidFill>
              <a:schemeClr val="bg2"/>
            </a:solidFill>
          </a:ln>
        </p:spPr>
        <p:txBody>
          <a:bodyPr wrap="square" rtlCol="0" anchor="ctr" anchorCtr="1">
            <a:spAutoFit/>
          </a:bodyPr>
          <a:lstStyle/>
          <a:p>
            <a:pPr indent="-342900" algn="just">
              <a:lnSpc>
                <a:spcPct val="90000"/>
              </a:lnSpc>
              <a:spcBef>
                <a:spcPct val="20000"/>
              </a:spcBef>
              <a:buFont typeface="Wingdings" panose="05000000000000000000" pitchFamily="2" charset="2"/>
              <a:buChar char="Ø"/>
            </a:pPr>
            <a:r>
              <a:rPr lang="en-US" sz="2400" dirty="0"/>
              <a:t>Here are several ways the certificates are used in e-commerce. Before initiating a transaction, the customer can request the signed digital certificate of the merchant and decrypt it using the merchant’s public key to obtain both the message digest and the certificate as issued. If the message digest matches the certificate, then the merchant and the public key are authenticated. The merchant may in return request certification of the user, in which case the user would send the merchant his or her individual  certificate. There are many types of certificates: personal, institutional, Web server, software publisher, and CAs themselves.</a:t>
            </a:r>
          </a:p>
          <a:p>
            <a:r>
              <a:rPr lang="en-US" sz="3200" b="1" dirty="0"/>
              <a:t>All forms of encryption have limitations</a:t>
            </a:r>
          </a:p>
          <a:p>
            <a:r>
              <a:rPr lang="en-US" sz="2400" dirty="0"/>
              <a:t>It is not effective against insiders</a:t>
            </a:r>
          </a:p>
          <a:p>
            <a:r>
              <a:rPr lang="en-US" sz="2400" dirty="0"/>
              <a:t>Protecting private keys may also be difficult because they are stored on insecure desktop and laptop computers</a:t>
            </a:r>
          </a:p>
          <a:p>
            <a:r>
              <a:rPr lang="en-US" sz="2400" dirty="0"/>
              <a:t>Additional technology solutions exist for securing channels of communications, networks, and servers/clients</a:t>
            </a:r>
          </a:p>
          <a:p>
            <a:pPr marL="342900" indent="-342900" algn="just">
              <a:lnSpc>
                <a:spcPct val="90000"/>
              </a:lnSpc>
              <a:spcBef>
                <a:spcPct val="20000"/>
              </a:spcBef>
              <a:buFont typeface="Wingdings" panose="05000000000000000000" pitchFamily="2" charset="2"/>
              <a:buChar char="Ø"/>
            </a:pPr>
            <a:endParaRPr lang="en-US" sz="2400" dirty="0">
              <a:solidFill>
                <a:schemeClr val="tx2"/>
              </a:solidFill>
            </a:endParaRPr>
          </a:p>
        </p:txBody>
      </p:sp>
    </p:spTree>
    <p:extLst>
      <p:ext uri="{BB962C8B-B14F-4D97-AF65-F5344CB8AC3E}">
        <p14:creationId xmlns:p14="http://schemas.microsoft.com/office/powerpoint/2010/main" val="19183381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5" name="Group 3">
            <a:extLst>
              <a:ext uri="{FF2B5EF4-FFF2-40B4-BE49-F238E27FC236}">
                <a16:creationId xmlns:a16="http://schemas.microsoft.com/office/drawing/2014/main" id="{0A776266-3925-46A0-A3FC-C18C4C33EE0B}"/>
              </a:ext>
            </a:extLst>
          </p:cNvPr>
          <p:cNvGraphicFramePr>
            <a:graphicFrameLocks noGrp="1"/>
          </p:cNvGraphicFramePr>
          <p:nvPr>
            <p:ph idx="4294967295"/>
          </p:nvPr>
        </p:nvGraphicFramePr>
        <p:xfrm>
          <a:off x="609601" y="3246783"/>
          <a:ext cx="10787269" cy="1860053"/>
        </p:xfrm>
        <a:graphic>
          <a:graphicData uri="http://schemas.openxmlformats.org/drawingml/2006/table">
            <a:tbl>
              <a:tblPr/>
              <a:tblGrid>
                <a:gridCol w="409564">
                  <a:extLst>
                    <a:ext uri="{9D8B030D-6E8A-4147-A177-3AD203B41FA5}">
                      <a16:colId xmlns:a16="http://schemas.microsoft.com/office/drawing/2014/main" val="20000"/>
                    </a:ext>
                  </a:extLst>
                </a:gridCol>
                <a:gridCol w="10377705">
                  <a:extLst>
                    <a:ext uri="{9D8B030D-6E8A-4147-A177-3AD203B41FA5}">
                      <a16:colId xmlns:a16="http://schemas.microsoft.com/office/drawing/2014/main" val="20001"/>
                    </a:ext>
                  </a:extLst>
                </a:gridCol>
              </a:tblGrid>
              <a:tr h="1860053">
                <a:tc>
                  <a:txBody>
                    <a:bodyPr/>
                    <a:lstStyle/>
                    <a:p>
                      <a:pPr marL="0" marR="0" lvl="0" indent="0" algn="l" defTabSz="914400" rtl="0" eaLnBrk="1" fontAlgn="base" latinLnBrk="0" hangingPunct="1">
                        <a:lnSpc>
                          <a:spcPct val="150000"/>
                        </a:lnSpc>
                        <a:spcBef>
                          <a:spcPct val="0"/>
                        </a:spcBef>
                        <a:spcAft>
                          <a:spcPct val="0"/>
                        </a:spcAft>
                        <a:buClrTx/>
                        <a:buSzTx/>
                        <a:buFontTx/>
                        <a:buNone/>
                        <a:tabLst/>
                      </a:pPr>
                      <a:endParaRPr kumimoji="0" lang="en-IN" altLang="en-US" sz="2400" b="0" i="0" u="none" strike="noStrike" cap="none" normalizeH="0" baseline="0">
                        <a:ln>
                          <a:noFill/>
                        </a:ln>
                        <a:solidFill>
                          <a:schemeClr val="tx1"/>
                        </a:solidFill>
                        <a:effectLst/>
                        <a:latin typeface="Century Gothic" pitchFamily="34" charset="0"/>
                        <a:ea typeface="SimSun" pitchFamily="2" charset="-122"/>
                      </a:endParaRPr>
                    </a:p>
                  </a:txBody>
                  <a:tcPr marL="22684" marR="22684" marT="22684" marB="22684"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lang="en-IN" altLang="en-US" sz="1800" b="1" kern="1200" dirty="0">
                          <a:solidFill>
                            <a:schemeClr val="bg2">
                              <a:lumMod val="10000"/>
                            </a:schemeClr>
                          </a:solidFill>
                          <a:effectLst>
                            <a:outerShdw blurRad="63500" dist="38100" dir="5400000" algn="t" rotWithShape="0">
                              <a:prstClr val="black">
                                <a:alpha val="25000"/>
                              </a:prstClr>
                            </a:outerShdw>
                          </a:effectLst>
                          <a:latin typeface="+mj-lt"/>
                          <a:ea typeface="+mj-ea"/>
                          <a:cs typeface="+mj-cs"/>
                        </a:rPr>
                        <a:t>Digital certificate </a:t>
                      </a:r>
                      <a:r>
                        <a:rPr kumimoji="0" lang="en-IN" altLang="en-US" sz="1900" b="0" i="0" u="none" strike="noStrike" cap="none" normalizeH="0" baseline="0" dirty="0">
                          <a:ln>
                            <a:noFill/>
                          </a:ln>
                          <a:solidFill>
                            <a:schemeClr val="tx1"/>
                          </a:solidFill>
                          <a:effectLst/>
                          <a:latin typeface="Century Gothic" pitchFamily="34" charset="0"/>
                          <a:ea typeface="SimSun" pitchFamily="2" charset="-122"/>
                        </a:rPr>
                        <a:t>is a form of an electronic credential for the Internet. Similar to a driver's license, employee ID card, a Digital certificate is issued by a trusted third party to establish the identity of the certificate holder. The third party who issues the Digital Certificate is known as the Certifying Authority (CA).</a:t>
                      </a:r>
                    </a:p>
                  </a:txBody>
                  <a:tcPr marL="22684" marR="22684" marT="22684" marB="2268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8439" name="Group 7">
            <a:extLst>
              <a:ext uri="{FF2B5EF4-FFF2-40B4-BE49-F238E27FC236}">
                <a16:creationId xmlns:a16="http://schemas.microsoft.com/office/drawing/2014/main" id="{0898D7FE-2E1D-4FBA-8E7A-7314A03E773B}"/>
              </a:ext>
            </a:extLst>
          </p:cNvPr>
          <p:cNvGraphicFramePr>
            <a:graphicFrameLocks noGrp="1"/>
          </p:cNvGraphicFramePr>
          <p:nvPr/>
        </p:nvGraphicFramePr>
        <p:xfrm>
          <a:off x="609601" y="1614314"/>
          <a:ext cx="10386052" cy="1632469"/>
        </p:xfrm>
        <a:graphic>
          <a:graphicData uri="http://schemas.openxmlformats.org/drawingml/2006/table">
            <a:tbl>
              <a:tblPr/>
              <a:tblGrid>
                <a:gridCol w="394331">
                  <a:extLst>
                    <a:ext uri="{9D8B030D-6E8A-4147-A177-3AD203B41FA5}">
                      <a16:colId xmlns:a16="http://schemas.microsoft.com/office/drawing/2014/main" val="20000"/>
                    </a:ext>
                  </a:extLst>
                </a:gridCol>
                <a:gridCol w="9991721">
                  <a:extLst>
                    <a:ext uri="{9D8B030D-6E8A-4147-A177-3AD203B41FA5}">
                      <a16:colId xmlns:a16="http://schemas.microsoft.com/office/drawing/2014/main" val="20001"/>
                    </a:ext>
                  </a:extLst>
                </a:gridCol>
              </a:tblGrid>
              <a:tr h="1632469">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endParaRPr kumimoji="0" lang="en-IN" altLang="en-US" sz="2100" b="0" i="0" u="none" strike="noStrike" cap="none" normalizeH="0" baseline="0" dirty="0">
                        <a:ln>
                          <a:noFill/>
                        </a:ln>
                        <a:solidFill>
                          <a:schemeClr val="tx1"/>
                        </a:solidFill>
                        <a:effectLst/>
                        <a:latin typeface="Century Gothic" pitchFamily="34" charset="0"/>
                        <a:ea typeface="SimSun" pitchFamily="2" charset="-122"/>
                      </a:endParaRPr>
                    </a:p>
                  </a:txBody>
                  <a:tcPr marL="22684" marR="22684" marT="22690" marB="22690"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50000"/>
                        </a:lnSpc>
                        <a:spcBef>
                          <a:spcPct val="0"/>
                        </a:spcBef>
                        <a:spcAft>
                          <a:spcPct val="0"/>
                        </a:spcAft>
                        <a:buClrTx/>
                        <a:buSzTx/>
                        <a:buFontTx/>
                        <a:buNone/>
                        <a:tabLst/>
                      </a:pPr>
                      <a:r>
                        <a:rPr lang="en-IN" altLang="en-US" sz="2000" b="1" kern="1200" dirty="0">
                          <a:solidFill>
                            <a:schemeClr val="bg2">
                              <a:lumMod val="10000"/>
                            </a:schemeClr>
                          </a:solidFill>
                          <a:effectLst>
                            <a:outerShdw blurRad="63500" dist="38100" dir="5400000" algn="t" rotWithShape="0">
                              <a:prstClr val="black">
                                <a:alpha val="25000"/>
                              </a:prstClr>
                            </a:outerShdw>
                          </a:effectLst>
                          <a:latin typeface="+mj-lt"/>
                          <a:ea typeface="+mj-ea"/>
                          <a:cs typeface="+mj-cs"/>
                        </a:rPr>
                        <a:t>Digital signatures</a:t>
                      </a:r>
                      <a:r>
                        <a:rPr lang="en-IN" altLang="en-US" sz="2800" b="1" kern="1200" dirty="0">
                          <a:solidFill>
                            <a:schemeClr val="bg2">
                              <a:lumMod val="10000"/>
                            </a:schemeClr>
                          </a:solidFill>
                          <a:effectLst>
                            <a:outerShdw blurRad="63500" dist="38100" dir="5400000" algn="t" rotWithShape="0">
                              <a:prstClr val="black">
                                <a:alpha val="25000"/>
                              </a:prstClr>
                            </a:outerShdw>
                          </a:effectLst>
                          <a:latin typeface="+mj-lt"/>
                          <a:ea typeface="+mj-ea"/>
                          <a:cs typeface="+mj-cs"/>
                        </a:rPr>
                        <a:t> </a:t>
                      </a:r>
                      <a:r>
                        <a:rPr kumimoji="0" lang="en-IN" altLang="en-US" sz="2100" b="0" i="0" u="none" strike="noStrike" cap="none" normalizeH="0" baseline="0" dirty="0">
                          <a:ln>
                            <a:noFill/>
                          </a:ln>
                          <a:solidFill>
                            <a:schemeClr val="tx1"/>
                          </a:solidFill>
                          <a:effectLst/>
                          <a:latin typeface="Century Gothic" pitchFamily="34" charset="0"/>
                          <a:ea typeface="SimSun" pitchFamily="2" charset="-122"/>
                        </a:rPr>
                        <a:t>are electronically </a:t>
                      </a:r>
                      <a:r>
                        <a:rPr kumimoji="0" lang="en-IN" altLang="en-US" sz="2400" b="0" i="0" u="none" strike="noStrike" cap="none" normalizeH="0" baseline="0" dirty="0">
                          <a:ln>
                            <a:noFill/>
                          </a:ln>
                          <a:solidFill>
                            <a:schemeClr val="tx1"/>
                          </a:solidFill>
                          <a:effectLst/>
                          <a:latin typeface="Century Gothic" pitchFamily="34" charset="0"/>
                          <a:ea typeface="SimSun" pitchFamily="2" charset="-122"/>
                        </a:rPr>
                        <a:t>generated</a:t>
                      </a:r>
                      <a:r>
                        <a:rPr kumimoji="0" lang="en-IN" altLang="en-US" sz="2100" b="0" i="0" u="none" strike="noStrike" cap="none" normalizeH="0" baseline="0" dirty="0">
                          <a:ln>
                            <a:noFill/>
                          </a:ln>
                          <a:solidFill>
                            <a:schemeClr val="tx1"/>
                          </a:solidFill>
                          <a:effectLst/>
                          <a:latin typeface="Century Gothic" pitchFamily="34" charset="0"/>
                          <a:ea typeface="SimSun" pitchFamily="2" charset="-122"/>
                        </a:rPr>
                        <a:t> and can be used to </a:t>
                      </a:r>
                      <a:r>
                        <a:rPr kumimoji="0" lang="en-IN" altLang="en-US" sz="1900" b="0" i="0" u="none" strike="noStrike" cap="none" normalizeH="0" baseline="0" dirty="0">
                          <a:ln>
                            <a:noFill/>
                          </a:ln>
                          <a:solidFill>
                            <a:schemeClr val="tx1"/>
                          </a:solidFill>
                          <a:effectLst/>
                          <a:latin typeface="Century Gothic" pitchFamily="34" charset="0"/>
                          <a:ea typeface="SimSun" pitchFamily="2" charset="-122"/>
                        </a:rPr>
                        <a:t>ensure </a:t>
                      </a:r>
                      <a:r>
                        <a:rPr kumimoji="0" lang="en-IN" altLang="en-US" sz="2100" b="0" i="0" u="none" strike="noStrike" cap="none" normalizeH="0" baseline="0" dirty="0">
                          <a:ln>
                            <a:noFill/>
                          </a:ln>
                          <a:solidFill>
                            <a:schemeClr val="tx1"/>
                          </a:solidFill>
                          <a:effectLst/>
                          <a:latin typeface="Century Gothic" pitchFamily="34" charset="0"/>
                          <a:ea typeface="SimSun" pitchFamily="2" charset="-122"/>
                        </a:rPr>
                        <a:t>the integrity and authenticity of some data, such as an e-mail message and protect against non-repudiation</a:t>
                      </a:r>
                    </a:p>
                  </a:txBody>
                  <a:tcPr marL="22684" marR="22684" marT="22690" marB="2269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Title 1">
            <a:extLst>
              <a:ext uri="{FF2B5EF4-FFF2-40B4-BE49-F238E27FC236}">
                <a16:creationId xmlns:a16="http://schemas.microsoft.com/office/drawing/2014/main" id="{DA3219A3-73A5-4F0F-8577-49D4A93D881B}"/>
              </a:ext>
            </a:extLst>
          </p:cNvPr>
          <p:cNvSpPr txBox="1">
            <a:spLocks/>
          </p:cNvSpPr>
          <p:nvPr/>
        </p:nvSpPr>
        <p:spPr>
          <a:xfrm>
            <a:off x="924145" y="155005"/>
            <a:ext cx="10615912" cy="875208"/>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4800" kern="1200">
                <a:solidFill>
                  <a:schemeClr val="accent1"/>
                </a:solidFill>
                <a:effectLst>
                  <a:outerShdw blurRad="63500" dist="38100" dir="5400000" algn="t" rotWithShape="0">
                    <a:prstClr val="black">
                      <a:alpha val="25000"/>
                    </a:prstClr>
                  </a:outerShdw>
                </a:effectLst>
                <a:latin typeface="+mj-lt"/>
                <a:ea typeface="+mj-ea"/>
                <a:cs typeface="+mj-cs"/>
              </a:defRPr>
            </a:lvl1pPr>
          </a:lstStyle>
          <a:p>
            <a:r>
              <a:rPr lang="en-IN" altLang="en-US" sz="2800" dirty="0">
                <a:solidFill>
                  <a:schemeClr val="bg2">
                    <a:lumMod val="10000"/>
                  </a:schemeClr>
                </a:solidFill>
              </a:rPr>
              <a:t>Digital signatures vs Digital certificate</a:t>
            </a:r>
          </a:p>
        </p:txBody>
      </p:sp>
    </p:spTree>
    <p:extLst>
      <p:ext uri="{BB962C8B-B14F-4D97-AF65-F5344CB8AC3E}">
        <p14:creationId xmlns:p14="http://schemas.microsoft.com/office/powerpoint/2010/main" val="18499334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sz="2800" dirty="0"/>
              <a:t>Third party authentication</a:t>
            </a:r>
          </a:p>
        </p:txBody>
      </p:sp>
      <p:sp>
        <p:nvSpPr>
          <p:cNvPr id="2" name="Slide Number Placeholder 1"/>
          <p:cNvSpPr>
            <a:spLocks noGrp="1"/>
          </p:cNvSpPr>
          <p:nvPr>
            <p:ph type="sldNum" sz="quarter" idx="12"/>
          </p:nvPr>
        </p:nvSpPr>
        <p:spPr/>
        <p:txBody>
          <a:bodyPr/>
          <a:lstStyle/>
          <a:p>
            <a:fld id="{401CF334-2D5C-4859-84A6-CA7E6E43FAEB}" type="slidenum">
              <a:rPr lang="en-US" smtClean="0"/>
              <a:pPr/>
              <a:t>46</a:t>
            </a:fld>
            <a:endParaRPr lang="en-US"/>
          </a:p>
        </p:txBody>
      </p:sp>
      <p:sp>
        <p:nvSpPr>
          <p:cNvPr id="4" name="TextBox 3"/>
          <p:cNvSpPr txBox="1"/>
          <p:nvPr/>
        </p:nvSpPr>
        <p:spPr>
          <a:xfrm>
            <a:off x="246364" y="832757"/>
            <a:ext cx="11635408" cy="8365367"/>
          </a:xfrm>
          <a:prstGeom prst="rect">
            <a:avLst/>
          </a:prstGeom>
          <a:noFill/>
          <a:ln>
            <a:solidFill>
              <a:schemeClr val="bg2"/>
            </a:solidFill>
          </a:ln>
        </p:spPr>
        <p:txBody>
          <a:bodyPr wrap="square" rtlCol="0" anchor="ctr" anchorCtr="1">
            <a:spAutoFit/>
          </a:bodyPr>
          <a:lstStyle/>
          <a:p>
            <a:pPr marL="342900" indent="-342900" algn="just">
              <a:lnSpc>
                <a:spcPct val="90000"/>
              </a:lnSpc>
              <a:spcBef>
                <a:spcPct val="20000"/>
              </a:spcBef>
              <a:buFont typeface="Wingdings" panose="05000000000000000000" pitchFamily="2" charset="2"/>
              <a:buChar char="Ø"/>
            </a:pPr>
            <a:r>
              <a:rPr lang="en-US" sz="2400" dirty="0">
                <a:solidFill>
                  <a:schemeClr val="tx2"/>
                </a:solidFill>
              </a:rPr>
              <a:t>Someone who may be indirectly involved but is not a principal party to an arrangement, contract, deal, lawsuit, or transaction. Third party authentication work is to confirm the identify on the behalf of first and second party to make any transaction.</a:t>
            </a:r>
          </a:p>
          <a:p>
            <a:pPr marL="342900" indent="-342900" algn="just">
              <a:lnSpc>
                <a:spcPct val="90000"/>
              </a:lnSpc>
              <a:spcBef>
                <a:spcPct val="20000"/>
              </a:spcBef>
              <a:buFont typeface="Wingdings" panose="05000000000000000000" pitchFamily="2" charset="2"/>
              <a:buChar char="Ø"/>
            </a:pPr>
            <a:endParaRPr lang="en-US" sz="2400" dirty="0">
              <a:solidFill>
                <a:schemeClr val="tx2"/>
              </a:solidFill>
            </a:endParaRPr>
          </a:p>
          <a:p>
            <a:pPr algn="just">
              <a:lnSpc>
                <a:spcPct val="90000"/>
              </a:lnSpc>
              <a:spcBef>
                <a:spcPct val="20000"/>
              </a:spcBef>
            </a:pPr>
            <a:endParaRPr lang="en-US" sz="2400" dirty="0">
              <a:solidFill>
                <a:schemeClr val="tx2"/>
              </a:solidFill>
            </a:endParaRPr>
          </a:p>
          <a:p>
            <a:pPr marL="342900" indent="-342900" algn="just">
              <a:lnSpc>
                <a:spcPct val="90000"/>
              </a:lnSpc>
              <a:spcBef>
                <a:spcPct val="20000"/>
              </a:spcBef>
              <a:buFont typeface="Wingdings" panose="05000000000000000000" pitchFamily="2" charset="2"/>
              <a:buChar char="Ø"/>
              <a:defRPr/>
            </a:pPr>
            <a:r>
              <a:rPr lang="en-US" sz="2400" dirty="0">
                <a:solidFill>
                  <a:schemeClr val="tx2"/>
                </a:solidFill>
              </a:rPr>
              <a:t>The Secure Sockets Layer (SSL) is a commonly-used protocol for managing the security of a message transmission on the Internet</a:t>
            </a:r>
          </a:p>
          <a:p>
            <a:pPr marL="342900" indent="-342900" algn="just">
              <a:lnSpc>
                <a:spcPct val="90000"/>
              </a:lnSpc>
              <a:spcBef>
                <a:spcPct val="20000"/>
              </a:spcBef>
              <a:buFont typeface="Wingdings" panose="05000000000000000000" pitchFamily="2" charset="2"/>
              <a:buChar char="Ø"/>
            </a:pPr>
            <a:r>
              <a:rPr lang="en-US" sz="2400" dirty="0">
                <a:solidFill>
                  <a:schemeClr val="tx2"/>
                </a:solidFill>
              </a:rPr>
              <a:t>E-commerce web sites use SSL (Secure Sockets Layer) to protect important information such as credit card numbers as they travel across the network. </a:t>
            </a:r>
          </a:p>
          <a:p>
            <a:pPr marL="342900" indent="-342900" algn="just">
              <a:lnSpc>
                <a:spcPct val="90000"/>
              </a:lnSpc>
              <a:spcBef>
                <a:spcPct val="20000"/>
              </a:spcBef>
              <a:buFont typeface="Wingdings" panose="05000000000000000000" pitchFamily="2" charset="2"/>
              <a:buChar char="Ø"/>
            </a:pPr>
            <a:r>
              <a:rPr lang="en-US" sz="2400" dirty="0">
                <a:solidFill>
                  <a:srgbClr val="FF0000"/>
                </a:solidFill>
              </a:rPr>
              <a:t>SSL creates a private communication path between the web browser and the web server, encrypting all information that goes between the systems.</a:t>
            </a:r>
          </a:p>
          <a:p>
            <a:pPr marL="342900" indent="-342900" algn="just">
              <a:lnSpc>
                <a:spcPct val="90000"/>
              </a:lnSpc>
              <a:spcBef>
                <a:spcPct val="20000"/>
              </a:spcBef>
              <a:buFont typeface="Wingdings" panose="05000000000000000000" pitchFamily="2" charset="2"/>
              <a:buChar char="Ø"/>
            </a:pPr>
            <a:r>
              <a:rPr lang="en-US" sz="2400" dirty="0">
                <a:solidFill>
                  <a:schemeClr val="tx2"/>
                </a:solidFill>
              </a:rPr>
              <a:t> Most common web browsers have SSL support built in and e-commerce companies can purchase or get freely available web servers that support SSL. </a:t>
            </a:r>
          </a:p>
          <a:p>
            <a:pPr marL="342900" indent="-342900" algn="just">
              <a:lnSpc>
                <a:spcPct val="90000"/>
              </a:lnSpc>
              <a:spcBef>
                <a:spcPct val="20000"/>
              </a:spcBef>
              <a:buFont typeface="Wingdings" panose="05000000000000000000" pitchFamily="2" charset="2"/>
              <a:buChar char="Ø"/>
            </a:pPr>
            <a:endParaRPr lang="en-US" sz="2400" dirty="0">
              <a:solidFill>
                <a:schemeClr val="tx2"/>
              </a:solidFill>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Title 12"/>
          <p:cNvSpPr txBox="1">
            <a:spLocks/>
          </p:cNvSpPr>
          <p:nvPr/>
        </p:nvSpPr>
        <p:spPr>
          <a:xfrm>
            <a:off x="246364" y="2305878"/>
            <a:ext cx="5419950" cy="59473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4000" kern="1200">
                <a:solidFill>
                  <a:schemeClr val="accent1"/>
                </a:solidFill>
                <a:effectLst>
                  <a:outerShdw blurRad="63500" dist="38100" dir="5400000" algn="t" rotWithShape="0">
                    <a:prstClr val="black">
                      <a:alpha val="25000"/>
                    </a:prstClr>
                  </a:outerShdw>
                </a:effectLst>
                <a:latin typeface="+mj-lt"/>
                <a:ea typeface="+mj-ea"/>
                <a:cs typeface="+mj-cs"/>
              </a:defRPr>
            </a:lvl1pPr>
          </a:lstStyle>
          <a:p>
            <a:r>
              <a:rPr lang="en-US" sz="2800" dirty="0"/>
              <a:t>Secure Sockets Layer (SSL)</a:t>
            </a:r>
          </a:p>
        </p:txBody>
      </p:sp>
    </p:spTree>
    <p:extLst>
      <p:ext uri="{BB962C8B-B14F-4D97-AF65-F5344CB8AC3E}">
        <p14:creationId xmlns:p14="http://schemas.microsoft.com/office/powerpoint/2010/main" val="1423484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2800" dirty="0"/>
              <a:t>Secure Sockets Layer (SSL)</a:t>
            </a:r>
          </a:p>
        </p:txBody>
      </p:sp>
      <p:sp>
        <p:nvSpPr>
          <p:cNvPr id="2" name="Slide Number Placeholder 1"/>
          <p:cNvSpPr>
            <a:spLocks noGrp="1"/>
          </p:cNvSpPr>
          <p:nvPr>
            <p:ph type="sldNum" sz="quarter" idx="12"/>
          </p:nvPr>
        </p:nvSpPr>
        <p:spPr/>
        <p:txBody>
          <a:bodyPr/>
          <a:lstStyle/>
          <a:p>
            <a:fld id="{401CF334-2D5C-4859-84A6-CA7E6E43FAEB}" type="slidenum">
              <a:rPr lang="en-US" smtClean="0"/>
              <a:pPr/>
              <a:t>47</a:t>
            </a:fld>
            <a:endParaRPr lang="en-US"/>
          </a:p>
        </p:txBody>
      </p:sp>
      <p:sp>
        <p:nvSpPr>
          <p:cNvPr id="4" name="TextBox 3"/>
          <p:cNvSpPr txBox="1"/>
          <p:nvPr/>
        </p:nvSpPr>
        <p:spPr>
          <a:xfrm>
            <a:off x="246364" y="1079852"/>
            <a:ext cx="11635408" cy="2825389"/>
          </a:xfrm>
          <a:prstGeom prst="rect">
            <a:avLst/>
          </a:prstGeom>
          <a:noFill/>
          <a:ln>
            <a:solidFill>
              <a:schemeClr val="bg2"/>
            </a:solidFill>
          </a:ln>
        </p:spPr>
        <p:txBody>
          <a:bodyPr wrap="square" rtlCol="0" anchor="ctr" anchorCtr="1">
            <a:spAutoFit/>
          </a:bodyPr>
          <a:lstStyle/>
          <a:p>
            <a:pPr marL="342900" indent="-342900" algn="just">
              <a:lnSpc>
                <a:spcPct val="90000"/>
              </a:lnSpc>
              <a:spcBef>
                <a:spcPct val="20000"/>
              </a:spcBef>
              <a:buFont typeface="Wingdings" panose="05000000000000000000" pitchFamily="2" charset="2"/>
              <a:buChar char="Ø"/>
              <a:defRPr/>
            </a:pPr>
            <a:r>
              <a:rPr lang="en-US" sz="2400" dirty="0">
                <a:solidFill>
                  <a:schemeClr val="tx2"/>
                </a:solidFill>
              </a:rPr>
              <a:t>SSL allows sensitive information such as credit card numbers, social security numbers, and login credentials to be transmitted securely. Normally, data sent between browsers and web servers is sent in plain text—leaving you vulnerable to eavesdropping. If an attacker is able to intercept all data being sent between a browser and a web server they can see and use that information.</a:t>
            </a:r>
          </a:p>
          <a:p>
            <a:pPr marL="342900" indent="-342900" algn="just">
              <a:lnSpc>
                <a:spcPct val="90000"/>
              </a:lnSpc>
              <a:spcBef>
                <a:spcPct val="20000"/>
              </a:spcBef>
              <a:buFont typeface="Wingdings" panose="05000000000000000000" pitchFamily="2" charset="2"/>
              <a:buChar char="Ø"/>
              <a:defRPr/>
            </a:pPr>
            <a:r>
              <a:rPr lang="en-US" sz="2400" dirty="0">
                <a:solidFill>
                  <a:schemeClr val="tx2"/>
                </a:solidFill>
              </a:rPr>
              <a:t>More specifically, SSL is a security protocol. Protocols describe how algorithms should be used; in this case, the SSL protocol determines variables of the encryption for both the link and the data being transmitted.</a:t>
            </a:r>
          </a:p>
        </p:txBody>
      </p:sp>
    </p:spTree>
    <p:extLst>
      <p:ext uri="{BB962C8B-B14F-4D97-AF65-F5344CB8AC3E}">
        <p14:creationId xmlns:p14="http://schemas.microsoft.com/office/powerpoint/2010/main" val="1861648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44137" y="0"/>
            <a:ext cx="11239863" cy="822960"/>
          </a:xfrm>
        </p:spPr>
        <p:txBody>
          <a:bodyPr/>
          <a:lstStyle/>
          <a:p>
            <a:r>
              <a:rPr lang="en-US" sz="2800" dirty="0"/>
              <a:t>How does (SSL) work?</a:t>
            </a:r>
          </a:p>
        </p:txBody>
      </p:sp>
      <p:sp>
        <p:nvSpPr>
          <p:cNvPr id="2" name="Slide Number Placeholder 1"/>
          <p:cNvSpPr>
            <a:spLocks noGrp="1"/>
          </p:cNvSpPr>
          <p:nvPr>
            <p:ph type="sldNum" sz="quarter" idx="12"/>
          </p:nvPr>
        </p:nvSpPr>
        <p:spPr/>
        <p:txBody>
          <a:bodyPr/>
          <a:lstStyle/>
          <a:p>
            <a:fld id="{401CF334-2D5C-4859-84A6-CA7E6E43FAEB}" type="slidenum">
              <a:rPr lang="en-US" smtClean="0"/>
              <a:pPr/>
              <a:t>48</a:t>
            </a:fld>
            <a:endParaRPr lang="en-US"/>
          </a:p>
        </p:txBody>
      </p:sp>
      <p:sp>
        <p:nvSpPr>
          <p:cNvPr id="4" name="TextBox 3"/>
          <p:cNvSpPr txBox="1"/>
          <p:nvPr/>
        </p:nvSpPr>
        <p:spPr>
          <a:xfrm>
            <a:off x="444137" y="2822962"/>
            <a:ext cx="11635408" cy="3576364"/>
          </a:xfrm>
          <a:prstGeom prst="rect">
            <a:avLst/>
          </a:prstGeom>
          <a:noFill/>
          <a:ln>
            <a:solidFill>
              <a:schemeClr val="bg2"/>
            </a:solidFill>
          </a:ln>
        </p:spPr>
        <p:txBody>
          <a:bodyPr wrap="square" rtlCol="0" anchor="ctr" anchorCtr="1">
            <a:spAutoFit/>
          </a:bodyPr>
          <a:lstStyle/>
          <a:p>
            <a:pPr marL="342900" indent="-342900" algn="just">
              <a:buFont typeface="+mj-lt"/>
              <a:buAutoNum type="arabicPeriod"/>
            </a:pPr>
            <a:r>
              <a:rPr lang="en-US" sz="2000" dirty="0">
                <a:solidFill>
                  <a:schemeClr val="tx2"/>
                </a:solidFill>
              </a:rPr>
              <a:t>Browser connects to a web server (website) secured with SSL (https). Browser requests that the server identify itself.</a:t>
            </a:r>
          </a:p>
          <a:p>
            <a:pPr marL="342900" indent="-342900" algn="just">
              <a:buFont typeface="+mj-lt"/>
              <a:buAutoNum type="arabicPeriod"/>
            </a:pPr>
            <a:r>
              <a:rPr lang="en-US" sz="2000" dirty="0">
                <a:solidFill>
                  <a:schemeClr val="tx2"/>
                </a:solidFill>
              </a:rPr>
              <a:t>Server sends a copy of its SSL Certificate, including the server’s public key.</a:t>
            </a:r>
          </a:p>
          <a:p>
            <a:pPr marL="342900" indent="-342900" algn="just">
              <a:buFont typeface="+mj-lt"/>
              <a:buAutoNum type="arabicPeriod"/>
            </a:pPr>
            <a:r>
              <a:rPr lang="en-US" sz="2000" dirty="0">
                <a:solidFill>
                  <a:schemeClr val="tx2"/>
                </a:solidFill>
              </a:rPr>
              <a:t>Browser checks the certificate root against a list of trusted CAs and that the certificate is unexpired, unrevoked, and that its common name is valid for the website that it is connecting to. If the browser trusts the certificate, it creates, encrypts, and sends back a symmetric session key using the server’s public key.</a:t>
            </a:r>
          </a:p>
          <a:p>
            <a:pPr marL="342900" indent="-342900" algn="just">
              <a:buFont typeface="+mj-lt"/>
              <a:buAutoNum type="arabicPeriod"/>
            </a:pPr>
            <a:r>
              <a:rPr lang="en-US" sz="2000" dirty="0">
                <a:solidFill>
                  <a:schemeClr val="tx2"/>
                </a:solidFill>
              </a:rPr>
              <a:t>Server decrypts the symmetric session key using its private key and sends back an acknowledgement encrypted with the session key to start the encrypted session.</a:t>
            </a:r>
          </a:p>
          <a:p>
            <a:pPr marL="342900" indent="-342900" algn="just">
              <a:buFont typeface="+mj-lt"/>
              <a:buAutoNum type="arabicPeriod"/>
            </a:pPr>
            <a:r>
              <a:rPr lang="en-US" sz="2000" dirty="0">
                <a:solidFill>
                  <a:schemeClr val="tx2"/>
                </a:solidFill>
              </a:rPr>
              <a:t>Server and Browser now encrypt all transmitted data with the session key.</a:t>
            </a:r>
          </a:p>
          <a:p>
            <a:pPr marL="342900" indent="-342900" algn="just">
              <a:lnSpc>
                <a:spcPct val="90000"/>
              </a:lnSpc>
              <a:spcBef>
                <a:spcPct val="20000"/>
              </a:spcBef>
              <a:buFont typeface="Wingdings" panose="05000000000000000000" pitchFamily="2" charset="2"/>
              <a:buChar char="Ø"/>
              <a:defRPr/>
            </a:pPr>
            <a:endParaRPr lang="en-US" sz="2400" dirty="0">
              <a:solidFill>
                <a:schemeClr val="tx2"/>
              </a:solidFill>
            </a:endParaRPr>
          </a:p>
        </p:txBody>
      </p:sp>
      <p:pic>
        <p:nvPicPr>
          <p:cNvPr id="3" name="Picture 2"/>
          <p:cNvPicPr>
            <a:picLocks noChangeAspect="1"/>
          </p:cNvPicPr>
          <p:nvPr/>
        </p:nvPicPr>
        <p:blipFill>
          <a:blip r:embed="rId2"/>
          <a:stretch>
            <a:fillRect/>
          </a:stretch>
        </p:blipFill>
        <p:spPr>
          <a:xfrm>
            <a:off x="7779026" y="702771"/>
            <a:ext cx="4402745" cy="2016984"/>
          </a:xfrm>
          <a:prstGeom prst="rect">
            <a:avLst/>
          </a:prstGeom>
        </p:spPr>
      </p:pic>
    </p:spTree>
    <p:extLst>
      <p:ext uri="{BB962C8B-B14F-4D97-AF65-F5344CB8AC3E}">
        <p14:creationId xmlns:p14="http://schemas.microsoft.com/office/powerpoint/2010/main" val="61368896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sz="3200" dirty="0">
                <a:effectLst/>
              </a:rPr>
              <a:t>Securing e-commerce networks: </a:t>
            </a:r>
            <a:r>
              <a:rPr lang="en-US" sz="2000" b="1" dirty="0"/>
              <a:t>Virtual private network</a:t>
            </a:r>
            <a:r>
              <a:rPr lang="en-US" sz="2000" dirty="0"/>
              <a:t> (</a:t>
            </a:r>
            <a:r>
              <a:rPr lang="en-US" sz="2000" b="1" dirty="0"/>
              <a:t>VPN</a:t>
            </a:r>
            <a:r>
              <a:rPr lang="en-US" sz="2000" dirty="0"/>
              <a:t>)</a:t>
            </a:r>
          </a:p>
        </p:txBody>
      </p:sp>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white">
                    <a:lumMod val="50000"/>
                  </a:prst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white">
                  <a:lumMod val="50000"/>
                </a:prstClr>
              </a:solidFill>
              <a:effectLst/>
              <a:uLnTx/>
              <a:uFillTx/>
              <a:latin typeface="Century Gothic" pitchFamily="34" charset="0"/>
              <a:ea typeface="+mn-ea"/>
              <a:cs typeface="+mn-cs"/>
            </a:endParaRPr>
          </a:p>
        </p:txBody>
      </p:sp>
      <p:sp>
        <p:nvSpPr>
          <p:cNvPr id="4" name="Rectangle 3"/>
          <p:cNvSpPr/>
          <p:nvPr/>
        </p:nvSpPr>
        <p:spPr>
          <a:xfrm>
            <a:off x="331304" y="1166843"/>
            <a:ext cx="10946296" cy="6001643"/>
          </a:xfrm>
          <a:prstGeom prst="rect">
            <a:avLst/>
          </a:prstGeom>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rPr>
              <a:t>A </a:t>
            </a:r>
            <a:r>
              <a:rPr kumimoji="0" lang="en-US" sz="2400" b="1" i="0" u="none" strike="noStrike" kern="1200" cap="none" spc="0" normalizeH="0" baseline="0" noProof="0" dirty="0">
                <a:ln>
                  <a:noFill/>
                </a:ln>
                <a:solidFill>
                  <a:prstClr val="black"/>
                </a:solidFill>
                <a:effectLst/>
                <a:uLnTx/>
                <a:uFillTx/>
                <a:latin typeface="Palatino Linotype" panose="02040502050505030304"/>
                <a:ea typeface="+mn-ea"/>
                <a:cs typeface="+mn-cs"/>
              </a:rPr>
              <a:t>virtual private network</a:t>
            </a:r>
            <a:r>
              <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rPr>
              <a:t> (</a:t>
            </a:r>
            <a:r>
              <a:rPr kumimoji="0" lang="en-US" sz="2400" b="1" i="0" u="none" strike="noStrike" kern="1200" cap="none" spc="0" normalizeH="0" baseline="0" noProof="0" dirty="0">
                <a:ln>
                  <a:noFill/>
                </a:ln>
                <a:solidFill>
                  <a:prstClr val="black"/>
                </a:solidFill>
                <a:effectLst/>
                <a:uLnTx/>
                <a:uFillTx/>
                <a:latin typeface="Palatino Linotype" panose="02040502050505030304"/>
                <a:ea typeface="+mn-ea"/>
                <a:cs typeface="+mn-cs"/>
              </a:rPr>
              <a:t>VPN</a:t>
            </a:r>
            <a:r>
              <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rPr>
              <a:t>) is a computer network that uses the Internet to provide remote offices or individual users with secure access to their organization's network by creating an encrypted path to that network.</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rPr>
              <a:t>Virtual private networks help distant colleagues work together, much like desktop sharing.</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rPr>
              <a:t>VPNs use both authentication and encryption to secure information from unauthorized persons. Authentication prevents spoofing and misrepresentation of identities. A remote user can connect to a remote private local network using a local ISP.</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Palatino Linotype" panose="02040502050505030304"/>
                <a:ea typeface="+mn-ea"/>
                <a:cs typeface="+mn-cs"/>
              </a:rPr>
              <a:t>Virtual Private Network is a type of private network that uses public telecommunication, such as the Internet, instead of leased lines to communicate.</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rPr>
              <a:t>It allows remote users to securely access internal networks via the Internet, using the Point-to-Point Tunneling Protocol (PPTP)</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8407941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807D26B-F99F-996F-CF8C-85AA9BAAF919}"/>
              </a:ext>
            </a:extLst>
          </p:cNvPr>
          <p:cNvGraphicFramePr>
            <a:graphicFrameLocks noGrp="1"/>
          </p:cNvGraphicFramePr>
          <p:nvPr>
            <p:ph idx="1"/>
            <p:extLst>
              <p:ext uri="{D42A27DB-BD31-4B8C-83A1-F6EECF244321}">
                <p14:modId xmlns:p14="http://schemas.microsoft.com/office/powerpoint/2010/main" val="3037926085"/>
              </p:ext>
            </p:extLst>
          </p:nvPr>
        </p:nvGraphicFramePr>
        <p:xfrm>
          <a:off x="831272" y="540326"/>
          <a:ext cx="9461147" cy="6702932"/>
        </p:xfrm>
        <a:graphic>
          <a:graphicData uri="http://schemas.openxmlformats.org/drawingml/2006/table">
            <a:tbl>
              <a:tblPr/>
              <a:tblGrid>
                <a:gridCol w="2131086">
                  <a:extLst>
                    <a:ext uri="{9D8B030D-6E8A-4147-A177-3AD203B41FA5}">
                      <a16:colId xmlns:a16="http://schemas.microsoft.com/office/drawing/2014/main" val="1045108153"/>
                    </a:ext>
                  </a:extLst>
                </a:gridCol>
                <a:gridCol w="3561716">
                  <a:extLst>
                    <a:ext uri="{9D8B030D-6E8A-4147-A177-3AD203B41FA5}">
                      <a16:colId xmlns:a16="http://schemas.microsoft.com/office/drawing/2014/main" val="3083305100"/>
                    </a:ext>
                  </a:extLst>
                </a:gridCol>
                <a:gridCol w="3768345">
                  <a:extLst>
                    <a:ext uri="{9D8B030D-6E8A-4147-A177-3AD203B41FA5}">
                      <a16:colId xmlns:a16="http://schemas.microsoft.com/office/drawing/2014/main" val="4076502003"/>
                    </a:ext>
                  </a:extLst>
                </a:gridCol>
              </a:tblGrid>
              <a:tr h="264556">
                <a:tc>
                  <a:txBody>
                    <a:bodyPr/>
                    <a:lstStyle/>
                    <a:p>
                      <a:pPr fontAlgn="t"/>
                      <a:r>
                        <a:rPr lang="en-US" sz="1600" b="1">
                          <a:effectLst/>
                        </a:rPr>
                        <a:t>Parameters</a:t>
                      </a:r>
                      <a:endParaRPr lang="en-US" sz="1600">
                        <a:effectLst/>
                      </a:endParaRPr>
                    </a:p>
                  </a:txBody>
                  <a:tcPr marL="19319" marR="19319" marT="28979" marB="2897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600" b="1">
                          <a:effectLst/>
                        </a:rPr>
                        <a:t>Hackers</a:t>
                      </a:r>
                      <a:endParaRPr lang="en-US" sz="1600">
                        <a:effectLst/>
                      </a:endParaRPr>
                    </a:p>
                  </a:txBody>
                  <a:tcPr marL="19319" marR="19319" marT="28979" marB="2897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600" b="1">
                          <a:effectLst/>
                        </a:rPr>
                        <a:t>Crackers</a:t>
                      </a:r>
                      <a:endParaRPr lang="en-US" sz="1600">
                        <a:effectLst/>
                      </a:endParaRPr>
                    </a:p>
                  </a:txBody>
                  <a:tcPr marL="19319" marR="19319" marT="28979" marB="2897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4067620306"/>
                  </a:ext>
                </a:extLst>
              </a:tr>
              <a:tr h="1119555">
                <a:tc>
                  <a:txBody>
                    <a:bodyPr/>
                    <a:lstStyle/>
                    <a:p>
                      <a:pPr fontAlgn="t"/>
                      <a:r>
                        <a:rPr lang="en-US" sz="1600">
                          <a:effectLst/>
                        </a:rPr>
                        <a:t>Definition</a:t>
                      </a:r>
                    </a:p>
                  </a:txBody>
                  <a:tcPr marL="19319" marR="19319" marT="28979" marB="2897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600">
                          <a:effectLst/>
                        </a:rPr>
                        <a:t>Hackers are good people who hack devices and systems with good intentions. They might hack a system for a specified purpose or for obtaining more knowledge out of it.</a:t>
                      </a:r>
                    </a:p>
                  </a:txBody>
                  <a:tcPr marL="19319" marR="19319" marT="28979" marB="2897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600" dirty="0">
                          <a:effectLst/>
                        </a:rPr>
                        <a:t>Crackers are people who hack a system by breaking into it and violating it with some bad intentions. They may hack a system remotely for stealing the contained data or for harming it permanently.</a:t>
                      </a:r>
                    </a:p>
                  </a:txBody>
                  <a:tcPr marL="19319" marR="19319" marT="28979" marB="2897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2990135253"/>
                  </a:ext>
                </a:extLst>
              </a:tr>
              <a:tr h="1610416">
                <a:tc>
                  <a:txBody>
                    <a:bodyPr/>
                    <a:lstStyle/>
                    <a:p>
                      <a:pPr fontAlgn="t"/>
                      <a:r>
                        <a:rPr lang="en-US" sz="1600">
                          <a:effectLst/>
                        </a:rPr>
                        <a:t>Skills and Knowledge</a:t>
                      </a:r>
                    </a:p>
                  </a:txBody>
                  <a:tcPr marL="19319" marR="19319" marT="28979" marB="2897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600" dirty="0">
                          <a:effectLst/>
                        </a:rPr>
                        <a:t>They have advanced knowledge of programming languages and computer OS. Hackers are very skilled and intelligent people.</a:t>
                      </a:r>
                    </a:p>
                  </a:txBody>
                  <a:tcPr marL="19319" marR="19319" marT="28979" marB="2897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600" dirty="0">
                          <a:effectLst/>
                        </a:rPr>
                        <a:t>These people may be skilled. But most of the time, they don’t even need extensive skills. Some crackers only have a knowledge of a few illegal tricks that help them in stealing data.</a:t>
                      </a:r>
                    </a:p>
                  </a:txBody>
                  <a:tcPr marL="19319" marR="19319" marT="28979" marB="2897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3853912324"/>
                  </a:ext>
                </a:extLst>
              </a:tr>
              <a:tr h="1457070">
                <a:tc>
                  <a:txBody>
                    <a:bodyPr/>
                    <a:lstStyle/>
                    <a:p>
                      <a:pPr fontAlgn="t"/>
                      <a:r>
                        <a:rPr lang="en-US" sz="1600">
                          <a:effectLst/>
                        </a:rPr>
                        <a:t>Role in an Organization</a:t>
                      </a:r>
                    </a:p>
                  </a:txBody>
                  <a:tcPr marL="19319" marR="19319" marT="28979" marB="2897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600" dirty="0">
                          <a:effectLst/>
                        </a:rPr>
                        <a:t>Hackers work with specific organizations to help them in protecting their information and important data. They mainly provide organizations with expertise in security and internet safety.</a:t>
                      </a:r>
                    </a:p>
                  </a:txBody>
                  <a:tcPr marL="19319" marR="19319" marT="28979" marB="2897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tc>
                  <a:txBody>
                    <a:bodyPr/>
                    <a:lstStyle/>
                    <a:p>
                      <a:pPr fontAlgn="t"/>
                      <a:r>
                        <a:rPr lang="en-US" sz="1600">
                          <a:effectLst/>
                        </a:rPr>
                        <a:t>Crackers harm an organization. These are the people from whom hackers defend sensitive data and protect the organizations as a whole.</a:t>
                      </a:r>
                    </a:p>
                  </a:txBody>
                  <a:tcPr marL="19319" marR="19319" marT="28979" marB="2897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4763"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1054065064"/>
                  </a:ext>
                </a:extLst>
              </a:tr>
              <a:tr h="1748722">
                <a:tc>
                  <a:txBody>
                    <a:bodyPr/>
                    <a:lstStyle/>
                    <a:p>
                      <a:pPr fontAlgn="t"/>
                      <a:r>
                        <a:rPr lang="en-US" sz="1600">
                          <a:effectLst/>
                        </a:rPr>
                        <a:t>Ethics</a:t>
                      </a:r>
                    </a:p>
                  </a:txBody>
                  <a:tcPr marL="19319" marR="19319" marT="28979" marB="2897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1EDFF"/>
                    </a:solidFill>
                  </a:tcPr>
                </a:tc>
                <a:tc>
                  <a:txBody>
                    <a:bodyPr/>
                    <a:lstStyle/>
                    <a:p>
                      <a:pPr fontAlgn="t"/>
                      <a:r>
                        <a:rPr lang="en-US" sz="1600">
                          <a:effectLst/>
                        </a:rPr>
                        <a:t>These are ethical types of professionals.</a:t>
                      </a:r>
                    </a:p>
                  </a:txBody>
                  <a:tcPr marL="19319" marR="19319" marT="28979" marB="2897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1EDFF"/>
                    </a:solidFill>
                  </a:tcPr>
                </a:tc>
                <a:tc>
                  <a:txBody>
                    <a:bodyPr/>
                    <a:lstStyle/>
                    <a:p>
                      <a:pPr fontAlgn="t"/>
                      <a:r>
                        <a:rPr lang="en-US" sz="1600" dirty="0">
                          <a:effectLst/>
                        </a:rPr>
                        <a:t>These are illegal and unethical types of people who only focus on benefiting themselves with their hacking.</a:t>
                      </a:r>
                    </a:p>
                  </a:txBody>
                  <a:tcPr marL="19319" marR="19319" marT="28979" marB="28979">
                    <a:lnL w="4763" cap="flat" cmpd="sng" algn="ctr">
                      <a:solidFill>
                        <a:srgbClr val="444444"/>
                      </a:solidFill>
                      <a:prstDash val="solid"/>
                      <a:round/>
                      <a:headEnd type="none" w="med" len="med"/>
                      <a:tailEnd type="none" w="med" len="med"/>
                    </a:lnL>
                    <a:lnR w="4763" cap="flat" cmpd="sng" algn="ctr">
                      <a:solidFill>
                        <a:srgbClr val="444444"/>
                      </a:solidFill>
                      <a:prstDash val="solid"/>
                      <a:round/>
                      <a:headEnd type="none" w="med" len="med"/>
                      <a:tailEnd type="none" w="med" len="med"/>
                    </a:lnR>
                    <a:lnT w="4763" cap="flat" cmpd="sng" algn="ctr">
                      <a:solidFill>
                        <a:srgbClr val="444444"/>
                      </a:solidFill>
                      <a:prstDash val="solid"/>
                      <a:round/>
                      <a:headEnd type="none" w="med" len="med"/>
                      <a:tailEnd type="none" w="med" len="med"/>
                    </a:lnT>
                    <a:lnB w="9525" cap="flat" cmpd="sng" algn="ctr">
                      <a:solidFill>
                        <a:srgbClr val="444444"/>
                      </a:solidFill>
                      <a:prstDash val="solid"/>
                      <a:round/>
                      <a:headEnd type="none" w="med" len="med"/>
                      <a:tailEnd type="none" w="med" len="med"/>
                    </a:lnB>
                    <a:solidFill>
                      <a:srgbClr val="F1EDFF"/>
                    </a:solidFill>
                  </a:tcPr>
                </a:tc>
                <a:extLst>
                  <a:ext uri="{0D108BD9-81ED-4DB2-BD59-A6C34878D82A}">
                    <a16:rowId xmlns:a16="http://schemas.microsoft.com/office/drawing/2014/main" val="3521042670"/>
                  </a:ext>
                </a:extLst>
              </a:tr>
            </a:tbl>
          </a:graphicData>
        </a:graphic>
      </p:graphicFrame>
      <p:sp>
        <p:nvSpPr>
          <p:cNvPr id="3" name="Title 2">
            <a:extLst>
              <a:ext uri="{FF2B5EF4-FFF2-40B4-BE49-F238E27FC236}">
                <a16:creationId xmlns:a16="http://schemas.microsoft.com/office/drawing/2014/main" id="{8B0BFFD5-962A-96C1-E1E9-CA7537CA930E}"/>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10806993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sz="2800" b="1" dirty="0"/>
              <a:t>Virtual private network</a:t>
            </a:r>
            <a:r>
              <a:rPr lang="en-US" sz="2800" dirty="0"/>
              <a:t> (</a:t>
            </a:r>
            <a:r>
              <a:rPr lang="en-US" sz="2800" b="1" dirty="0"/>
              <a:t>VPN</a:t>
            </a:r>
            <a:r>
              <a:rPr lang="en-US" sz="2800" dirty="0"/>
              <a:t>)</a:t>
            </a:r>
          </a:p>
        </p:txBody>
      </p:sp>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white">
                    <a:lumMod val="50000"/>
                  </a:prst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white">
                  <a:lumMod val="50000"/>
                </a:prstClr>
              </a:solidFill>
              <a:effectLst/>
              <a:uLnTx/>
              <a:uFillTx/>
              <a:latin typeface="Century Gothic" pitchFamily="34" charset="0"/>
              <a:ea typeface="+mn-ea"/>
              <a:cs typeface="+mn-cs"/>
            </a:endParaRPr>
          </a:p>
        </p:txBody>
      </p:sp>
      <p:sp>
        <p:nvSpPr>
          <p:cNvPr id="4" name="Rectangle 3"/>
          <p:cNvSpPr/>
          <p:nvPr/>
        </p:nvSpPr>
        <p:spPr>
          <a:xfrm>
            <a:off x="331304" y="1166843"/>
            <a:ext cx="10946296" cy="830997"/>
          </a:xfrm>
          <a:prstGeom prst="rect">
            <a:avLst/>
          </a:prstGeom>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5" name="Rectangle 4"/>
          <p:cNvSpPr/>
          <p:nvPr/>
        </p:nvSpPr>
        <p:spPr>
          <a:xfrm>
            <a:off x="444137" y="949177"/>
            <a:ext cx="11390053" cy="2677656"/>
          </a:xfrm>
          <a:prstGeom prst="rect">
            <a:avLst/>
          </a:prstGeom>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rPr>
              <a:t>A virtual private network (VPN) is a secure way of connecting to a private Local Area Network at a remote location, using the Internet or any unsecure public network to transport the network data packets privately, using encryption. The VPN uses authentication to deny access to unauthorized users, and encryption to prevent unauthorized users from reading the private network packets. The VPN can be used to send any kind of network traffic securely, including voice, video or data.</a:t>
            </a:r>
          </a:p>
        </p:txBody>
      </p:sp>
    </p:spTree>
    <p:extLst>
      <p:ext uri="{BB962C8B-B14F-4D97-AF65-F5344CB8AC3E}">
        <p14:creationId xmlns:p14="http://schemas.microsoft.com/office/powerpoint/2010/main" val="13030826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sz="2800" b="1" dirty="0"/>
              <a:t>Virtual private network</a:t>
            </a:r>
            <a:r>
              <a:rPr lang="en-US" sz="2800" dirty="0"/>
              <a:t> (</a:t>
            </a:r>
            <a:r>
              <a:rPr lang="en-US" sz="2800" b="1" dirty="0"/>
              <a:t>VPN</a:t>
            </a:r>
            <a:r>
              <a:rPr lang="en-US" sz="2800" dirty="0"/>
              <a:t>)</a:t>
            </a:r>
          </a:p>
        </p:txBody>
      </p:sp>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white">
                    <a:lumMod val="50000"/>
                  </a:prst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white">
                  <a:lumMod val="50000"/>
                </a:prstClr>
              </a:solidFill>
              <a:effectLst/>
              <a:uLnTx/>
              <a:uFillTx/>
              <a:latin typeface="Century Gothic" pitchFamily="34" charset="0"/>
              <a:ea typeface="+mn-ea"/>
              <a:cs typeface="+mn-cs"/>
            </a:endParaRPr>
          </a:p>
        </p:txBody>
      </p:sp>
      <p:sp>
        <p:nvSpPr>
          <p:cNvPr id="4" name="Rectangle 3"/>
          <p:cNvSpPr/>
          <p:nvPr/>
        </p:nvSpPr>
        <p:spPr>
          <a:xfrm>
            <a:off x="331304" y="1166843"/>
            <a:ext cx="10946296" cy="830997"/>
          </a:xfrm>
          <a:prstGeom prst="rect">
            <a:avLst/>
          </a:prstGeom>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pic>
        <p:nvPicPr>
          <p:cNvPr id="3" name="Picture 2"/>
          <p:cNvPicPr>
            <a:picLocks noChangeAspect="1"/>
          </p:cNvPicPr>
          <p:nvPr/>
        </p:nvPicPr>
        <p:blipFill>
          <a:blip r:embed="rId2"/>
          <a:stretch>
            <a:fillRect/>
          </a:stretch>
        </p:blipFill>
        <p:spPr>
          <a:xfrm>
            <a:off x="196291" y="856412"/>
            <a:ext cx="8687553" cy="4706520"/>
          </a:xfrm>
          <a:prstGeom prst="rect">
            <a:avLst/>
          </a:prstGeom>
        </p:spPr>
      </p:pic>
      <p:pic>
        <p:nvPicPr>
          <p:cNvPr id="5" name="Picture 4"/>
          <p:cNvPicPr>
            <a:picLocks noChangeAspect="1"/>
          </p:cNvPicPr>
          <p:nvPr/>
        </p:nvPicPr>
        <p:blipFill>
          <a:blip r:embed="rId3"/>
          <a:stretch>
            <a:fillRect/>
          </a:stretch>
        </p:blipFill>
        <p:spPr>
          <a:xfrm>
            <a:off x="8923600" y="1807798"/>
            <a:ext cx="2590800" cy="1847850"/>
          </a:xfrm>
          <a:prstGeom prst="rect">
            <a:avLst/>
          </a:prstGeom>
        </p:spPr>
      </p:pic>
    </p:spTree>
    <p:extLst>
      <p:ext uri="{BB962C8B-B14F-4D97-AF65-F5344CB8AC3E}">
        <p14:creationId xmlns:p14="http://schemas.microsoft.com/office/powerpoint/2010/main" val="10618386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1129922"/>
            <a:ext cx="11820940" cy="5310636"/>
          </a:xfrm>
        </p:spPr>
        <p:txBody>
          <a:bodyPr>
            <a:normAutofit/>
          </a:bodyPr>
          <a:lstStyle/>
          <a:p>
            <a:pPr algn="just">
              <a:buFont typeface="Wingdings" panose="05000000000000000000" pitchFamily="2" charset="2"/>
              <a:buChar char="Ø"/>
            </a:pPr>
            <a:r>
              <a:rPr lang="en-US" altLang="en-US" dirty="0">
                <a:latin typeface="Trebuchet MS" panose="020B0603020202020204" pitchFamily="34" charset="0"/>
                <a:cs typeface="Andalus" pitchFamily="18" charset="0"/>
              </a:rPr>
              <a:t>A </a:t>
            </a:r>
            <a:r>
              <a:rPr lang="en-US" altLang="en-US" b="1" dirty="0">
                <a:latin typeface="Trebuchet MS" panose="020B0603020202020204" pitchFamily="34" charset="0"/>
                <a:cs typeface="Andalus" pitchFamily="18" charset="0"/>
              </a:rPr>
              <a:t>firewall</a:t>
            </a:r>
            <a:r>
              <a:rPr lang="en-US" altLang="en-US" dirty="0">
                <a:latin typeface="Trebuchet MS" panose="020B0603020202020204" pitchFamily="34" charset="0"/>
                <a:cs typeface="Andalus" pitchFamily="18" charset="0"/>
              </a:rPr>
              <a:t> is a hardware or software designed to permit or deny network transmissions based upon a set of rules and is frequently used to </a:t>
            </a:r>
            <a:r>
              <a:rPr lang="en-US" altLang="en-US" b="1" dirty="0">
                <a:solidFill>
                  <a:schemeClr val="tx1"/>
                </a:solidFill>
                <a:latin typeface="Trebuchet MS" panose="020B0603020202020204" pitchFamily="34" charset="0"/>
                <a:cs typeface="Andalus" pitchFamily="18" charset="0"/>
              </a:rPr>
              <a:t>protect networks from unauthorized access</a:t>
            </a:r>
            <a:r>
              <a:rPr lang="en-US" altLang="en-US" b="1" dirty="0">
                <a:solidFill>
                  <a:srgbClr val="FF0000"/>
                </a:solidFill>
                <a:latin typeface="Trebuchet MS" panose="020B0603020202020204" pitchFamily="34" charset="0"/>
                <a:cs typeface="Andalus" pitchFamily="18" charset="0"/>
              </a:rPr>
              <a:t> </a:t>
            </a:r>
            <a:r>
              <a:rPr lang="en-US" altLang="en-US" dirty="0">
                <a:latin typeface="Trebuchet MS" panose="020B0603020202020204" pitchFamily="34" charset="0"/>
                <a:cs typeface="Andalus" pitchFamily="18" charset="0"/>
              </a:rPr>
              <a:t>while permitting legitimate communications to pass.</a:t>
            </a:r>
          </a:p>
          <a:p>
            <a:r>
              <a:rPr lang="en-US" altLang="en-US" dirty="0"/>
              <a:t>A Firewall is</a:t>
            </a:r>
            <a:r>
              <a:rPr lang="en-US" dirty="0"/>
              <a:t> hardware, software, or a combination of both which is used to prevent unauthorized programs or Internet users from accessing a private network and/or a single computer.</a:t>
            </a:r>
          </a:p>
          <a:p>
            <a:pPr algn="just">
              <a:buFont typeface="Wingdings" panose="05000000000000000000" pitchFamily="2" charset="2"/>
              <a:buChar char="Ø"/>
            </a:pPr>
            <a:endParaRPr lang="en-US" altLang="en-US" dirty="0">
              <a:latin typeface="Trebuchet MS" panose="020B0603020202020204" pitchFamily="34" charset="0"/>
              <a:cs typeface="Andalus" pitchFamily="18" charset="0"/>
            </a:endParaRPr>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a:p>
            <a:pPr algn="just"/>
            <a:endParaRPr lang="en-US" dirty="0"/>
          </a:p>
        </p:txBody>
      </p:sp>
      <p:sp>
        <p:nvSpPr>
          <p:cNvPr id="13" name="Title 12"/>
          <p:cNvSpPr>
            <a:spLocks noGrp="1"/>
          </p:cNvSpPr>
          <p:nvPr>
            <p:ph type="title"/>
          </p:nvPr>
        </p:nvSpPr>
        <p:spPr/>
        <p:txBody>
          <a:bodyPr/>
          <a:lstStyle/>
          <a:p>
            <a:pPr lvl="0"/>
            <a:r>
              <a:rPr lang="en-US" sz="2800" dirty="0">
                <a:effectLst/>
              </a:rPr>
              <a:t>Securing e-commerce networks: F</a:t>
            </a:r>
            <a:r>
              <a:rPr lang="en-US" sz="2800" dirty="0"/>
              <a:t>irewall</a:t>
            </a:r>
          </a:p>
        </p:txBody>
      </p:sp>
      <p:sp>
        <p:nvSpPr>
          <p:cNvPr id="2" name="Slide Number Placeholder 1"/>
          <p:cNvSpPr>
            <a:spLocks noGrp="1"/>
          </p:cNvSpPr>
          <p:nvPr>
            <p:ph type="sldNum" sz="quarter" idx="12"/>
          </p:nvPr>
        </p:nvSpPr>
        <p:spPr/>
        <p:txBody>
          <a:bodyPr/>
          <a:lstStyle/>
          <a:p>
            <a:fld id="{401CF334-2D5C-4859-84A6-CA7E6E43FAEB}" type="slidenum">
              <a:rPr lang="en-US" smtClean="0"/>
              <a:pPr/>
              <a:t>52</a:t>
            </a:fld>
            <a:endParaRPr lang="en-US"/>
          </a:p>
        </p:txBody>
      </p:sp>
      <p:pic>
        <p:nvPicPr>
          <p:cNvPr id="3" name="Picture 2"/>
          <p:cNvPicPr>
            <a:picLocks noChangeAspect="1"/>
          </p:cNvPicPr>
          <p:nvPr/>
        </p:nvPicPr>
        <p:blipFill>
          <a:blip r:embed="rId2"/>
          <a:stretch>
            <a:fillRect/>
          </a:stretch>
        </p:blipFill>
        <p:spPr>
          <a:xfrm>
            <a:off x="185530" y="3661794"/>
            <a:ext cx="5291787" cy="3353091"/>
          </a:xfrm>
          <a:prstGeom prst="rect">
            <a:avLst/>
          </a:prstGeom>
        </p:spPr>
      </p:pic>
      <p:pic>
        <p:nvPicPr>
          <p:cNvPr id="6" name="Picture 5"/>
          <p:cNvPicPr>
            <a:picLocks noChangeAspect="1"/>
          </p:cNvPicPr>
          <p:nvPr/>
        </p:nvPicPr>
        <p:blipFill>
          <a:blip r:embed="rId3" cstate="print"/>
          <a:stretch>
            <a:fillRect/>
          </a:stretch>
        </p:blipFill>
        <p:spPr>
          <a:xfrm>
            <a:off x="6993759" y="4106870"/>
            <a:ext cx="4879342" cy="1849793"/>
          </a:xfrm>
          <a:prstGeom prst="rect">
            <a:avLst/>
          </a:prstGeom>
        </p:spPr>
      </p:pic>
    </p:spTree>
    <p:extLst>
      <p:ext uri="{BB962C8B-B14F-4D97-AF65-F5344CB8AC3E}">
        <p14:creationId xmlns:p14="http://schemas.microsoft.com/office/powerpoint/2010/main" val="12607562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9" name="Picture 7" descr="Hardware Firewall"/>
          <p:cNvPicPr>
            <a:picLocks noChangeAspect="1" noChangeArrowheads="1"/>
          </p:cNvPicPr>
          <p:nvPr/>
        </p:nvPicPr>
        <p:blipFill>
          <a:blip r:embed="rId2"/>
          <a:srcRect/>
          <a:stretch>
            <a:fillRect/>
          </a:stretch>
        </p:blipFill>
        <p:spPr bwMode="auto">
          <a:xfrm>
            <a:off x="112644" y="923954"/>
            <a:ext cx="3124200" cy="3263053"/>
          </a:xfrm>
          <a:prstGeom prst="rect">
            <a:avLst/>
          </a:prstGeom>
          <a:ln>
            <a:noFill/>
          </a:ln>
          <a:effectLst>
            <a:softEdge rad="112500"/>
          </a:effectLst>
        </p:spPr>
      </p:pic>
      <p:sp>
        <p:nvSpPr>
          <p:cNvPr id="10" name="Double Bracket 9"/>
          <p:cNvSpPr/>
          <p:nvPr/>
        </p:nvSpPr>
        <p:spPr>
          <a:xfrm>
            <a:off x="36445" y="4273826"/>
            <a:ext cx="3200400" cy="914400"/>
          </a:xfrm>
          <a:prstGeom prst="bracketPair">
            <a:avLst/>
          </a:prstGeom>
        </p:spPr>
        <p:style>
          <a:lnRef idx="2">
            <a:schemeClr val="accent3"/>
          </a:lnRef>
          <a:fillRef idx="0">
            <a:schemeClr val="accent3"/>
          </a:fillRef>
          <a:effectRef idx="1">
            <a:schemeClr val="accent3"/>
          </a:effectRef>
          <a:fontRef idx="minor">
            <a:schemeClr val="tx1"/>
          </a:fontRef>
        </p:style>
        <p:txBody>
          <a:bodyPr anchor="ctr"/>
          <a:lstStyle/>
          <a:p>
            <a:pPr>
              <a:defRPr/>
            </a:pPr>
            <a:endParaRPr lang="en-IN" sz="1200" dirty="0">
              <a:latin typeface="Trebuchet MS" pitchFamily="34" charset="0"/>
            </a:endParaRPr>
          </a:p>
          <a:p>
            <a:pPr>
              <a:defRPr/>
            </a:pPr>
            <a:endParaRPr lang="en-IN" sz="1200" dirty="0">
              <a:latin typeface="Trebuchet MS" pitchFamily="34" charset="0"/>
            </a:endParaRPr>
          </a:p>
          <a:p>
            <a:pPr>
              <a:defRPr/>
            </a:pPr>
            <a:r>
              <a:rPr lang="en-IN" sz="1200" b="1" dirty="0">
                <a:latin typeface="Trebuchet MS" pitchFamily="34" charset="0"/>
              </a:rPr>
              <a:t>Figure 1: Hardware Firewall.</a:t>
            </a:r>
            <a:r>
              <a:rPr lang="en-IN" sz="1200" dirty="0">
                <a:latin typeface="Trebuchet MS" pitchFamily="34" charset="0"/>
              </a:rPr>
              <a:t>	</a:t>
            </a:r>
            <a:endParaRPr lang="en-US" sz="1200" dirty="0">
              <a:latin typeface="Trebuchet MS" pitchFamily="34" charset="0"/>
            </a:endParaRPr>
          </a:p>
          <a:p>
            <a:pPr algn="just">
              <a:defRPr/>
            </a:pPr>
            <a:r>
              <a:rPr lang="en-IN" sz="1200" dirty="0">
                <a:latin typeface="Trebuchet MS" pitchFamily="34" charset="0"/>
              </a:rPr>
              <a:t>Hardware firewall providing protection</a:t>
            </a:r>
            <a:endParaRPr lang="en-US" sz="1200" dirty="0">
              <a:latin typeface="Trebuchet MS" pitchFamily="34" charset="0"/>
            </a:endParaRPr>
          </a:p>
          <a:p>
            <a:pPr>
              <a:defRPr/>
            </a:pPr>
            <a:r>
              <a:rPr lang="en-IN" sz="1200" dirty="0">
                <a:latin typeface="Trebuchet MS" pitchFamily="34" charset="0"/>
              </a:rPr>
              <a:t> to a Local  Area Network.</a:t>
            </a:r>
            <a:endParaRPr lang="en-US" sz="1200" dirty="0">
              <a:latin typeface="Trebuchet MS" pitchFamily="34" charset="0"/>
            </a:endParaRPr>
          </a:p>
          <a:p>
            <a:pPr>
              <a:defRPr/>
            </a:pPr>
            <a:r>
              <a:rPr lang="en-IN" sz="1200" dirty="0">
                <a:latin typeface="Trebuchet MS" pitchFamily="34" charset="0"/>
              </a:rPr>
              <a:t> </a:t>
            </a:r>
            <a:endParaRPr lang="en-US" sz="1200" dirty="0">
              <a:latin typeface="Trebuchet MS" pitchFamily="34" charset="0"/>
            </a:endParaRPr>
          </a:p>
          <a:p>
            <a:pPr algn="ctr">
              <a:defRPr/>
            </a:pPr>
            <a:endParaRPr lang="en-US" sz="1200" dirty="0">
              <a:latin typeface="Trebuchet MS" pitchFamily="34" charset="0"/>
            </a:endParaRPr>
          </a:p>
        </p:txBody>
      </p:sp>
      <p:sp>
        <p:nvSpPr>
          <p:cNvPr id="12" name="Double Bracket 11"/>
          <p:cNvSpPr/>
          <p:nvPr/>
        </p:nvSpPr>
        <p:spPr>
          <a:xfrm>
            <a:off x="8640417" y="4682977"/>
            <a:ext cx="3429000" cy="914400"/>
          </a:xfrm>
          <a:prstGeom prst="bracketPair">
            <a:avLst/>
          </a:prstGeom>
        </p:spPr>
        <p:style>
          <a:lnRef idx="2">
            <a:schemeClr val="accent3"/>
          </a:lnRef>
          <a:fillRef idx="0">
            <a:schemeClr val="accent3"/>
          </a:fillRef>
          <a:effectRef idx="1">
            <a:schemeClr val="accent3"/>
          </a:effectRef>
          <a:fontRef idx="minor">
            <a:schemeClr val="tx1"/>
          </a:fontRef>
        </p:style>
        <p:txBody>
          <a:bodyPr anchor="ctr"/>
          <a:lstStyle/>
          <a:p>
            <a:pPr algn="just">
              <a:defRPr/>
            </a:pPr>
            <a:endParaRPr lang="en-IN" sz="1200" dirty="0">
              <a:latin typeface="Trebuchet MS" pitchFamily="34" charset="0"/>
            </a:endParaRPr>
          </a:p>
          <a:p>
            <a:pPr algn="just">
              <a:defRPr/>
            </a:pPr>
            <a:endParaRPr lang="en-IN" sz="1200" dirty="0">
              <a:latin typeface="Trebuchet MS" pitchFamily="34" charset="0"/>
            </a:endParaRPr>
          </a:p>
          <a:p>
            <a:pPr algn="just">
              <a:defRPr/>
            </a:pPr>
            <a:r>
              <a:rPr lang="en-US" sz="1200" b="1" dirty="0">
                <a:latin typeface="Trebuchet MS" pitchFamily="34" charset="0"/>
              </a:rPr>
              <a:t>Figure 2: Computer with Firewall Software.</a:t>
            </a:r>
            <a:br>
              <a:rPr lang="en-US" sz="1200" dirty="0">
                <a:latin typeface="Trebuchet MS" pitchFamily="34" charset="0"/>
              </a:rPr>
            </a:br>
            <a:r>
              <a:rPr lang="en-US" sz="1200" dirty="0">
                <a:latin typeface="Trebuchet MS" pitchFamily="34" charset="0"/>
              </a:rPr>
              <a:t>Computer running firewall software that provide protection  to PC..etc.,</a:t>
            </a:r>
          </a:p>
          <a:p>
            <a:pPr algn="just">
              <a:defRPr/>
            </a:pPr>
            <a:r>
              <a:rPr lang="en-IN" sz="1200" dirty="0">
                <a:latin typeface="Trebuchet MS" pitchFamily="34" charset="0"/>
              </a:rPr>
              <a:t> </a:t>
            </a:r>
            <a:endParaRPr lang="en-US" sz="1200" dirty="0">
              <a:latin typeface="Trebuchet MS" pitchFamily="34" charset="0"/>
            </a:endParaRPr>
          </a:p>
          <a:p>
            <a:pPr algn="just">
              <a:defRPr/>
            </a:pPr>
            <a:endParaRPr lang="en-US" sz="1200" dirty="0">
              <a:latin typeface="Trebuchet MS" pitchFamily="34" charset="0"/>
            </a:endParaRPr>
          </a:p>
        </p:txBody>
      </p:sp>
      <p:pic>
        <p:nvPicPr>
          <p:cNvPr id="8200" name="Picture 8" descr="Computer with Firewall Software"/>
          <p:cNvPicPr>
            <a:picLocks noChangeAspect="1" noChangeArrowheads="1"/>
          </p:cNvPicPr>
          <p:nvPr/>
        </p:nvPicPr>
        <p:blipFill>
          <a:blip r:embed="rId3"/>
          <a:srcRect/>
          <a:stretch>
            <a:fillRect/>
          </a:stretch>
        </p:blipFill>
        <p:spPr bwMode="auto">
          <a:xfrm>
            <a:off x="8716617" y="1177777"/>
            <a:ext cx="3276600" cy="3276600"/>
          </a:xfrm>
          <a:prstGeom prst="rect">
            <a:avLst/>
          </a:prstGeom>
          <a:ln>
            <a:noFill/>
          </a:ln>
          <a:effectLst>
            <a:softEdge rad="112500"/>
          </a:effectLst>
        </p:spPr>
      </p:pic>
      <p:sp>
        <p:nvSpPr>
          <p:cNvPr id="29" name="Rectangle 28"/>
          <p:cNvSpPr/>
          <p:nvPr/>
        </p:nvSpPr>
        <p:spPr>
          <a:xfrm>
            <a:off x="6858000" y="4876800"/>
            <a:ext cx="1066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Title 12"/>
          <p:cNvSpPr txBox="1">
            <a:spLocks/>
          </p:cNvSpPr>
          <p:nvPr/>
        </p:nvSpPr>
        <p:spPr>
          <a:xfrm>
            <a:off x="444137" y="126217"/>
            <a:ext cx="11239863" cy="822960"/>
          </a:xfrm>
          <a:prstGeom prst="rect">
            <a:avLst/>
          </a:prstGeom>
        </p:spPr>
        <p:txBody>
          <a:bodyPr/>
          <a:lstStyle>
            <a:lvl1pPr algn="ctr" defTabSz="914400" rtl="0" eaLnBrk="1" latinLnBrk="0" hangingPunct="1">
              <a:lnSpc>
                <a:spcPts val="5800"/>
              </a:lnSpc>
              <a:spcBef>
                <a:spcPct val="0"/>
              </a:spcBef>
              <a:buNone/>
              <a:defRPr sz="4800" kern="1200">
                <a:solidFill>
                  <a:schemeClr val="accent1"/>
                </a:solidFill>
                <a:effectLst>
                  <a:outerShdw blurRad="63500" dist="38100" dir="5400000" algn="t" rotWithShape="0">
                    <a:prstClr val="black">
                      <a:alpha val="25000"/>
                    </a:prstClr>
                  </a:outerShdw>
                </a:effectLst>
                <a:latin typeface="+mj-lt"/>
                <a:ea typeface="+mj-ea"/>
                <a:cs typeface="+mj-cs"/>
              </a:defRPr>
            </a:lvl1pPr>
          </a:lstStyle>
          <a:p>
            <a:r>
              <a:rPr lang="en-US" sz="2800" dirty="0"/>
              <a:t>Hardware V/S Software firewall</a:t>
            </a:r>
          </a:p>
        </p:txBody>
      </p:sp>
      <p:sp>
        <p:nvSpPr>
          <p:cNvPr id="31" name="Content Placeholder 3"/>
          <p:cNvSpPr txBox="1">
            <a:spLocks/>
          </p:cNvSpPr>
          <p:nvPr/>
        </p:nvSpPr>
        <p:spPr>
          <a:xfrm>
            <a:off x="3646268" y="1034066"/>
            <a:ext cx="4743352" cy="3949413"/>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2"/>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2"/>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dirty="0"/>
          </a:p>
          <a:p>
            <a:r>
              <a:rPr lang="en-US" dirty="0"/>
              <a:t>Hardware Firewalls</a:t>
            </a:r>
          </a:p>
          <a:p>
            <a:pPr lvl="1"/>
            <a:r>
              <a:rPr lang="en-US" dirty="0"/>
              <a:t>Protect an entire network</a:t>
            </a:r>
          </a:p>
          <a:p>
            <a:pPr lvl="1"/>
            <a:r>
              <a:rPr lang="en-US" dirty="0"/>
              <a:t>Implemented on the router level</a:t>
            </a:r>
          </a:p>
          <a:p>
            <a:pPr lvl="1"/>
            <a:r>
              <a:rPr lang="en-US" dirty="0"/>
              <a:t>Usually more expensive, harder to configure</a:t>
            </a:r>
          </a:p>
          <a:p>
            <a:r>
              <a:rPr lang="en-US" dirty="0"/>
              <a:t>Software Firewalls</a:t>
            </a:r>
          </a:p>
          <a:p>
            <a:pPr lvl="1"/>
            <a:r>
              <a:rPr lang="en-US" dirty="0"/>
              <a:t>Install in a single computer and protect all</a:t>
            </a:r>
          </a:p>
          <a:p>
            <a:pPr lvl="1"/>
            <a:r>
              <a:rPr lang="en-US" dirty="0"/>
              <a:t>Usually less expensive, easier to configure</a:t>
            </a:r>
          </a:p>
          <a:p>
            <a:endParaRPr lang="en-IN" dirty="0"/>
          </a:p>
        </p:txBody>
      </p:sp>
    </p:spTree>
    <p:extLst>
      <p:ext uri="{BB962C8B-B14F-4D97-AF65-F5344CB8AC3E}">
        <p14:creationId xmlns:p14="http://schemas.microsoft.com/office/powerpoint/2010/main" val="91906911"/>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7" presetClass="entr" presetSubtype="0" fill="hold" nodeType="with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fade">
                                      <p:cBhvr>
                                        <p:cTn id="7" dur="1000"/>
                                        <p:tgtEl>
                                          <p:spTgt spid="8199"/>
                                        </p:tgtEl>
                                      </p:cBhvr>
                                    </p:animEffect>
                                    <p:anim calcmode="lin" valueType="num">
                                      <p:cBhvr>
                                        <p:cTn id="8" dur="1000" fill="hold"/>
                                        <p:tgtEl>
                                          <p:spTgt spid="8199"/>
                                        </p:tgtEl>
                                        <p:attrNameLst>
                                          <p:attrName>ppt_x</p:attrName>
                                        </p:attrNameLst>
                                      </p:cBhvr>
                                      <p:tavLst>
                                        <p:tav tm="0">
                                          <p:val>
                                            <p:strVal val="#ppt_x"/>
                                          </p:val>
                                        </p:tav>
                                        <p:tav tm="100000">
                                          <p:val>
                                            <p:strVal val="#ppt_x"/>
                                          </p:val>
                                        </p:tav>
                                      </p:tavLst>
                                    </p:anim>
                                    <p:anim calcmode="lin" valueType="num">
                                      <p:cBhvr>
                                        <p:cTn id="9" dur="1000" fill="hold"/>
                                        <p:tgtEl>
                                          <p:spTgt spid="8199"/>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200"/>
                                        </p:tgtEl>
                                        <p:attrNameLst>
                                          <p:attrName>style.visibility</p:attrName>
                                        </p:attrNameLst>
                                      </p:cBhvr>
                                      <p:to>
                                        <p:strVal val="visible"/>
                                      </p:to>
                                    </p:set>
                                    <p:animEffect transition="in" filter="fade">
                                      <p:cBhvr>
                                        <p:cTn id="12" dur="1000"/>
                                        <p:tgtEl>
                                          <p:spTgt spid="8200"/>
                                        </p:tgtEl>
                                      </p:cBhvr>
                                    </p:animEffect>
                                    <p:anim calcmode="lin" valueType="num">
                                      <p:cBhvr>
                                        <p:cTn id="13" dur="1000" fill="hold"/>
                                        <p:tgtEl>
                                          <p:spTgt spid="8200"/>
                                        </p:tgtEl>
                                        <p:attrNameLst>
                                          <p:attrName>ppt_x</p:attrName>
                                        </p:attrNameLst>
                                      </p:cBhvr>
                                      <p:tavLst>
                                        <p:tav tm="0">
                                          <p:val>
                                            <p:strVal val="#ppt_x"/>
                                          </p:val>
                                        </p:tav>
                                        <p:tav tm="100000">
                                          <p:val>
                                            <p:strVal val="#ppt_x"/>
                                          </p:val>
                                        </p:tav>
                                      </p:tavLst>
                                    </p:anim>
                                    <p:anim calcmode="lin" valueType="num">
                                      <p:cBhvr>
                                        <p:cTn id="14" dur="1000" fill="hold"/>
                                        <p:tgtEl>
                                          <p:spTgt spid="82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par>
                          <p:cTn id="21" fill="hold" nodeType="afterGroup">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anim calcmode="lin" valueType="num">
                                      <p:cBhvr>
                                        <p:cTn id="25" dur="500" fill="hold"/>
                                        <p:tgtEl>
                                          <p:spTgt spid="12"/>
                                        </p:tgtEl>
                                        <p:attrNameLst>
                                          <p:attrName>ppt_x</p:attrName>
                                        </p:attrNameLst>
                                      </p:cBhvr>
                                      <p:tavLst>
                                        <p:tav tm="0">
                                          <p:val>
                                            <p:strVal val="#ppt_x"/>
                                          </p:val>
                                        </p:tav>
                                        <p:tav tm="100000">
                                          <p:val>
                                            <p:strVal val="#ppt_x"/>
                                          </p:val>
                                        </p:tav>
                                      </p:tavLst>
                                    </p:anim>
                                    <p:anim calcmode="lin" valueType="num">
                                      <p:cBhvr>
                                        <p:cTn id="26"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878" y="291547"/>
            <a:ext cx="10972800" cy="755374"/>
          </a:xfrm>
        </p:spPr>
        <p:txBody>
          <a:bodyPr>
            <a:normAutofit/>
          </a:bodyPr>
          <a:lstStyle/>
          <a:p>
            <a:r>
              <a:rPr lang="en-US" sz="3600" b="1" dirty="0"/>
              <a:t>How does a software firewall work?</a:t>
            </a:r>
            <a:endParaRPr lang="en-IN" b="1" dirty="0"/>
          </a:p>
        </p:txBody>
      </p:sp>
      <p:sp>
        <p:nvSpPr>
          <p:cNvPr id="3" name="Slide Number Placeholder 2"/>
          <p:cNvSpPr>
            <a:spLocks noGrp="1"/>
          </p:cNvSpPr>
          <p:nvPr>
            <p:ph type="sldNum" sz="quarter" idx="12"/>
          </p:nvPr>
        </p:nvSpPr>
        <p:spPr/>
        <p:txBody>
          <a:bodyPr/>
          <a:lstStyle/>
          <a:p>
            <a:fld id="{5D1EE125-BD5B-4191-B670-284FC95AC8C7}" type="slidenum">
              <a:rPr lang="en-US" smtClean="0"/>
              <a:pPr/>
              <a:t>54</a:t>
            </a:fld>
            <a:endParaRPr lang="en-US"/>
          </a:p>
        </p:txBody>
      </p:sp>
      <p:sp>
        <p:nvSpPr>
          <p:cNvPr id="4" name="Content Placeholder 3"/>
          <p:cNvSpPr>
            <a:spLocks noGrp="1"/>
          </p:cNvSpPr>
          <p:nvPr>
            <p:ph sz="quarter" idx="1"/>
          </p:nvPr>
        </p:nvSpPr>
        <p:spPr>
          <a:xfrm>
            <a:off x="450574" y="1527048"/>
            <a:ext cx="9879098" cy="4873752"/>
          </a:xfrm>
        </p:spPr>
        <p:txBody>
          <a:bodyPr/>
          <a:lstStyle/>
          <a:p>
            <a:pPr algn="just">
              <a:lnSpc>
                <a:spcPct val="9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Inspects each individual “packet” of data as it arrives at either side of the firewall.</a:t>
            </a:r>
          </a:p>
          <a:p>
            <a:pPr algn="just">
              <a:lnSpc>
                <a:spcPct val="9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Determines whether it should be allowed to pass through or if it should be blocked.</a:t>
            </a:r>
          </a:p>
          <a:p>
            <a:endParaRPr lang="en-IN" dirty="0"/>
          </a:p>
        </p:txBody>
      </p:sp>
      <p:pic>
        <p:nvPicPr>
          <p:cNvPr id="1026" name="Picture 2" descr="firewall"/>
          <p:cNvPicPr>
            <a:picLocks noChangeAspect="1" noChangeArrowheads="1"/>
          </p:cNvPicPr>
          <p:nvPr/>
        </p:nvPicPr>
        <p:blipFill>
          <a:blip r:embed="rId2" cstate="print"/>
          <a:srcRect/>
          <a:stretch>
            <a:fillRect/>
          </a:stretch>
        </p:blipFill>
        <p:spPr bwMode="auto">
          <a:xfrm>
            <a:off x="1502280" y="3142681"/>
            <a:ext cx="8305800" cy="2514600"/>
          </a:xfrm>
          <a:prstGeom prst="rect">
            <a:avLst/>
          </a:prstGeom>
          <a:noFill/>
          <a:ln w="9525">
            <a:noFill/>
            <a:miter lim="800000"/>
            <a:headEnd/>
            <a:tailEnd/>
          </a:ln>
        </p:spPr>
      </p:pic>
    </p:spTree>
    <p:extLst>
      <p:ext uri="{BB962C8B-B14F-4D97-AF65-F5344CB8AC3E}">
        <p14:creationId xmlns:p14="http://schemas.microsoft.com/office/powerpoint/2010/main" val="23700096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2775"/>
            <a:ext cx="10972800" cy="791817"/>
          </a:xfrm>
        </p:spPr>
        <p:txBody>
          <a:bodyPr/>
          <a:lstStyle/>
          <a:p>
            <a:r>
              <a:rPr lang="en-US" sz="4000" dirty="0"/>
              <a:t>Firewall Rules</a:t>
            </a:r>
            <a:endParaRPr lang="en-IN" sz="4000" dirty="0"/>
          </a:p>
        </p:txBody>
      </p:sp>
      <p:sp>
        <p:nvSpPr>
          <p:cNvPr id="3" name="Slide Number Placeholder 2"/>
          <p:cNvSpPr>
            <a:spLocks noGrp="1"/>
          </p:cNvSpPr>
          <p:nvPr>
            <p:ph type="sldNum" sz="quarter" idx="12"/>
          </p:nvPr>
        </p:nvSpPr>
        <p:spPr/>
        <p:txBody>
          <a:bodyPr/>
          <a:lstStyle/>
          <a:p>
            <a:fld id="{5D1EE125-BD5B-4191-B670-284FC95AC8C7}" type="slidenum">
              <a:rPr lang="en-US" smtClean="0"/>
              <a:pPr/>
              <a:t>55</a:t>
            </a:fld>
            <a:endParaRPr lang="en-US"/>
          </a:p>
        </p:txBody>
      </p:sp>
      <p:sp>
        <p:nvSpPr>
          <p:cNvPr id="4" name="Content Placeholder 3"/>
          <p:cNvSpPr>
            <a:spLocks noGrp="1"/>
          </p:cNvSpPr>
          <p:nvPr>
            <p:ph sz="quarter" idx="1"/>
          </p:nvPr>
        </p:nvSpPr>
        <p:spPr>
          <a:xfrm>
            <a:off x="609600" y="1139688"/>
            <a:ext cx="10972800" cy="2875722"/>
          </a:xfrm>
        </p:spPr>
        <p:txBody>
          <a:bodyPr/>
          <a:lstStyle/>
          <a:p>
            <a:pPr algn="just">
              <a:lnSpc>
                <a:spcPct val="9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Allow</a:t>
            </a:r>
            <a:r>
              <a:rPr lang="en-US" dirty="0">
                <a:latin typeface="Times New Roman" panose="02020603050405020304" pitchFamily="18" charset="0"/>
                <a:cs typeface="Times New Roman" panose="02020603050405020304" pitchFamily="18" charset="0"/>
              </a:rPr>
              <a:t> – traffic that flows automatically because it has been deemed</a:t>
            </a:r>
          </a:p>
          <a:p>
            <a:endParaRPr lang="en-US" dirty="0"/>
          </a:p>
          <a:p>
            <a:pPr algn="just">
              <a:lnSpc>
                <a:spcPct val="9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Block</a:t>
            </a:r>
            <a:r>
              <a:rPr lang="en-US" dirty="0">
                <a:latin typeface="Times New Roman" panose="02020603050405020304" pitchFamily="18" charset="0"/>
                <a:cs typeface="Times New Roman" panose="02020603050405020304" pitchFamily="18" charset="0"/>
              </a:rPr>
              <a:t> – traffic that is blocked because it has been deemed dangerous to your computer</a:t>
            </a:r>
          </a:p>
          <a:p>
            <a:endParaRPr lang="en-US" dirty="0"/>
          </a:p>
          <a:p>
            <a:pPr algn="just">
              <a:lnSpc>
                <a:spcPct val="9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Ask</a:t>
            </a:r>
            <a:r>
              <a:rPr lang="en-US" dirty="0">
                <a:latin typeface="Times New Roman" panose="02020603050405020304" pitchFamily="18" charset="0"/>
                <a:cs typeface="Times New Roman" panose="02020603050405020304" pitchFamily="18" charset="0"/>
              </a:rPr>
              <a:t> – asks the user whether or not the traffic is allowed to pass through</a:t>
            </a:r>
          </a:p>
          <a:p>
            <a:endParaRPr lang="en-IN" dirty="0"/>
          </a:p>
        </p:txBody>
      </p:sp>
    </p:spTree>
    <p:extLst>
      <p:ext uri="{BB962C8B-B14F-4D97-AF65-F5344CB8AC3E}">
        <p14:creationId xmlns:p14="http://schemas.microsoft.com/office/powerpoint/2010/main" val="395679160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1791"/>
            <a:ext cx="10972800" cy="818322"/>
          </a:xfrm>
        </p:spPr>
        <p:txBody>
          <a:bodyPr/>
          <a:lstStyle/>
          <a:p>
            <a:r>
              <a:rPr lang="en-US" sz="4000" dirty="0">
                <a:latin typeface="Times New Roman" pitchFamily="18" charset="0"/>
                <a:cs typeface="Times New Roman" pitchFamily="18" charset="0"/>
              </a:rPr>
              <a:t>What Can a Firewall Do?</a:t>
            </a:r>
          </a:p>
        </p:txBody>
      </p:sp>
      <p:sp>
        <p:nvSpPr>
          <p:cNvPr id="3" name="Content Placeholder 2"/>
          <p:cNvSpPr>
            <a:spLocks noGrp="1"/>
          </p:cNvSpPr>
          <p:nvPr>
            <p:ph sz="quarter" idx="1"/>
          </p:nvPr>
        </p:nvSpPr>
        <p:spPr>
          <a:xfrm>
            <a:off x="609600" y="1070113"/>
            <a:ext cx="10972800" cy="4195625"/>
          </a:xfrm>
        </p:spPr>
        <p:txBody>
          <a:bodyPr>
            <a:normAutofit/>
          </a:bodyPr>
          <a:lstStyle/>
          <a:p>
            <a:pPr algn="just">
              <a:lnSpc>
                <a:spcPct val="9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Focus for security decisions</a:t>
            </a:r>
          </a:p>
          <a:p>
            <a:pPr marL="457200" lvl="1" indent="0">
              <a:buNone/>
            </a:pPr>
            <a:r>
              <a:rPr lang="en-US" sz="1800" dirty="0"/>
              <a:t>Stop hackers from accessing your computer</a:t>
            </a:r>
          </a:p>
          <a:p>
            <a:pPr algn="just">
              <a:lnSpc>
                <a:spcPct val="9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enforce security policy</a:t>
            </a:r>
          </a:p>
          <a:p>
            <a:pPr marL="457200" lvl="1" indent="0">
              <a:buNone/>
            </a:pPr>
            <a:r>
              <a:rPr lang="en-US" sz="1800" dirty="0"/>
              <a:t>Protects your personal information</a:t>
            </a:r>
          </a:p>
          <a:p>
            <a:pPr algn="just">
              <a:lnSpc>
                <a:spcPct val="9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Limits your exposure</a:t>
            </a:r>
          </a:p>
          <a:p>
            <a:pPr marL="457200" lvl="1" indent="0">
              <a:buNone/>
            </a:pPr>
            <a:r>
              <a:rPr lang="en-US" sz="1800" dirty="0"/>
              <a:t>Blocks “pop up” ads and certain cookies</a:t>
            </a:r>
          </a:p>
          <a:p>
            <a:pPr algn="just">
              <a:lnSpc>
                <a:spcPct val="9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log Internet activity efficiently</a:t>
            </a:r>
          </a:p>
          <a:p>
            <a:pPr marL="457200" lvl="1" indent="0">
              <a:buNone/>
            </a:pPr>
            <a:r>
              <a:rPr lang="en-US" sz="1800" dirty="0"/>
              <a:t>Determines which programs can access the Internet</a:t>
            </a:r>
          </a:p>
        </p:txBody>
      </p:sp>
      <p:sp>
        <p:nvSpPr>
          <p:cNvPr id="4" name="Slide Number Placeholder 3"/>
          <p:cNvSpPr>
            <a:spLocks noGrp="1"/>
          </p:cNvSpPr>
          <p:nvPr>
            <p:ph type="sldNum" sz="quarter" idx="12"/>
          </p:nvPr>
        </p:nvSpPr>
        <p:spPr/>
        <p:txBody>
          <a:bodyPr/>
          <a:lstStyle/>
          <a:p>
            <a:fld id="{5D1EE125-BD5B-4191-B670-284FC95AC8C7}" type="slidenum">
              <a:rPr lang="en-US" smtClean="0"/>
              <a:pPr/>
              <a:t>56</a:t>
            </a:fld>
            <a:endParaRPr lang="en-US"/>
          </a:p>
        </p:txBody>
      </p:sp>
    </p:spTree>
    <p:extLst>
      <p:ext uri="{BB962C8B-B14F-4D97-AF65-F5344CB8AC3E}">
        <p14:creationId xmlns:p14="http://schemas.microsoft.com/office/powerpoint/2010/main" val="24898605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9" y="219218"/>
            <a:ext cx="10972800" cy="625608"/>
          </a:xfrm>
        </p:spPr>
        <p:txBody>
          <a:bodyPr/>
          <a:lstStyle/>
          <a:p>
            <a:r>
              <a:rPr lang="en-US" sz="4000" dirty="0">
                <a:latin typeface="Times New Roman" pitchFamily="18" charset="0"/>
                <a:cs typeface="Times New Roman" pitchFamily="18" charset="0"/>
              </a:rPr>
              <a:t>What Can't a Firewall Do?</a:t>
            </a:r>
          </a:p>
        </p:txBody>
      </p:sp>
      <p:sp>
        <p:nvSpPr>
          <p:cNvPr id="3" name="Content Placeholder 2"/>
          <p:cNvSpPr>
            <a:spLocks noGrp="1"/>
          </p:cNvSpPr>
          <p:nvPr>
            <p:ph sz="quarter" idx="1"/>
          </p:nvPr>
        </p:nvSpPr>
        <p:spPr>
          <a:xfrm>
            <a:off x="609600" y="844826"/>
            <a:ext cx="10972800" cy="4420912"/>
          </a:xfrm>
        </p:spPr>
        <p:txBody>
          <a:bodyPr>
            <a:normAutofit/>
          </a:bodyPr>
          <a:lstStyle/>
          <a:p>
            <a:pPr marL="342900" lvl="1" indent="-342900"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Cannot protect against internal threats</a:t>
            </a:r>
          </a:p>
          <a:p>
            <a:pPr marL="0" indent="0" algn="just">
              <a:lnSpc>
                <a:spcPct val="90000"/>
              </a:lnSpc>
              <a:buNone/>
            </a:pPr>
            <a:r>
              <a:rPr lang="en-US" altLang="en-US" sz="2000" dirty="0"/>
              <a:t>For example, an angry employee deleting files</a:t>
            </a:r>
          </a:p>
          <a:p>
            <a:pPr marL="0" indent="0" algn="just">
              <a:lnSpc>
                <a:spcPct val="90000"/>
              </a:lnSpc>
              <a:buNone/>
            </a:pPr>
            <a:r>
              <a:rPr lang="en-US" altLang="en-US" sz="2000" dirty="0"/>
              <a:t>Or, an employee cooperating with an outside attacker</a:t>
            </a:r>
          </a:p>
          <a:p>
            <a:pPr marL="0" indent="0" algn="just">
              <a:lnSpc>
                <a:spcPct val="90000"/>
              </a:lnSpc>
              <a:buNone/>
            </a:pPr>
            <a:endParaRPr lang="en-US" dirty="0">
              <a:latin typeface="Times New Roman" pitchFamily="18" charset="0"/>
              <a:cs typeface="Times New Roman" pitchFamily="18" charset="0"/>
            </a:endParaRPr>
          </a:p>
          <a:p>
            <a:pPr marL="342900" lvl="1" indent="-342900" algn="just">
              <a:lnSpc>
                <a:spcPct val="9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Cannot protect against attacks that bypass the firewall</a:t>
            </a:r>
          </a:p>
          <a:p>
            <a:pPr marL="342900" lvl="1" indent="-342900" algn="just">
              <a:lnSpc>
                <a:spcPct val="90000"/>
              </a:lnSpc>
              <a:buFont typeface="Wingdings" panose="05000000000000000000" pitchFamily="2" charset="2"/>
              <a:buChar char="Ø"/>
            </a:pPr>
            <a:endParaRPr lang="en-US" dirty="0">
              <a:latin typeface="Times New Roman" pitchFamily="18" charset="0"/>
              <a:cs typeface="Times New Roman" pitchFamily="18" charset="0"/>
            </a:endParaRPr>
          </a:p>
          <a:p>
            <a:pPr algn="just">
              <a:lnSpc>
                <a:spcPct val="90000"/>
              </a:lnSpc>
              <a:buFont typeface="Wingdings" panose="05000000000000000000" pitchFamily="2" charset="2"/>
              <a:buChar char="Ø"/>
            </a:pPr>
            <a:r>
              <a:rPr lang="en-US" dirty="0">
                <a:latin typeface="Times New Roman" pitchFamily="18" charset="0"/>
                <a:cs typeface="Times New Roman" pitchFamily="18" charset="0"/>
              </a:rPr>
              <a:t>Can't protect against completely new threats</a:t>
            </a:r>
          </a:p>
          <a:p>
            <a:pPr algn="just">
              <a:lnSpc>
                <a:spcPct val="90000"/>
              </a:lnSpc>
              <a:buFont typeface="Wingdings" panose="05000000000000000000" pitchFamily="2" charset="2"/>
              <a:buChar char="Ø"/>
            </a:pPr>
            <a:endParaRPr lang="en-US" dirty="0">
              <a:latin typeface="Times New Roman" pitchFamily="18" charset="0"/>
              <a:cs typeface="Times New Roman" pitchFamily="18" charset="0"/>
            </a:endParaRPr>
          </a:p>
          <a:p>
            <a:pPr algn="just">
              <a:lnSpc>
                <a:spcPct val="90000"/>
              </a:lnSpc>
              <a:buFont typeface="Wingdings" panose="05000000000000000000" pitchFamily="2" charset="2"/>
              <a:buChar char="Ø"/>
            </a:pPr>
            <a:r>
              <a:rPr lang="en-US" dirty="0">
                <a:latin typeface="Times New Roman" pitchFamily="18" charset="0"/>
                <a:cs typeface="Times New Roman" pitchFamily="18" charset="0"/>
              </a:rPr>
              <a:t>Can't protect against viruses</a:t>
            </a:r>
          </a:p>
          <a:p>
            <a:pPr marL="0" lvl="2" indent="0" algn="just">
              <a:lnSpc>
                <a:spcPct val="90000"/>
              </a:lnSpc>
              <a:buNone/>
            </a:pPr>
            <a:r>
              <a:rPr lang="en-US" altLang="en-US" sz="2000" dirty="0"/>
              <a:t>Different operating systems and applications inside the network</a:t>
            </a:r>
          </a:p>
          <a:p>
            <a:pPr marL="0" lvl="2" indent="0" algn="just">
              <a:lnSpc>
                <a:spcPct val="90000"/>
              </a:lnSpc>
              <a:buNone/>
            </a:pPr>
            <a:r>
              <a:rPr lang="en-US" altLang="en-US" sz="2000" dirty="0"/>
              <a:t>Need to scan all incoming data…impractical, perhaps impossible</a:t>
            </a:r>
            <a:endParaRPr lang="en-CA" altLang="en-US" sz="2000" dirty="0"/>
          </a:p>
          <a:p>
            <a:pPr algn="just">
              <a:lnSpc>
                <a:spcPct val="9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9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9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D1EE125-BD5B-4191-B670-284FC95AC8C7}" type="slidenum">
              <a:rPr lang="en-US" smtClean="0"/>
              <a:pPr/>
              <a:t>57</a:t>
            </a:fld>
            <a:endParaRPr lang="en-US"/>
          </a:p>
        </p:txBody>
      </p:sp>
    </p:spTree>
    <p:extLst>
      <p:ext uri="{BB962C8B-B14F-4D97-AF65-F5344CB8AC3E}">
        <p14:creationId xmlns:p14="http://schemas.microsoft.com/office/powerpoint/2010/main" val="3066810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212034" y="1009334"/>
            <a:ext cx="11820940" cy="5310636"/>
          </a:xfrm>
        </p:spPr>
        <p:txBody>
          <a:bodyPr>
            <a:normAutofit/>
          </a:bodyPr>
          <a:lstStyle/>
          <a:p>
            <a:pPr marL="0" lvl="2" indent="0" algn="just">
              <a:lnSpc>
                <a:spcPct val="90000"/>
              </a:lnSpc>
              <a:buNone/>
            </a:pPr>
            <a:r>
              <a:rPr lang="en-US" altLang="en-US" sz="2400" b="1" dirty="0">
                <a:latin typeface="Comic Sans MS" panose="030F0702030302020204" pitchFamily="66" charset="0"/>
              </a:rPr>
              <a:t>Packet-filtering Router</a:t>
            </a:r>
          </a:p>
          <a:p>
            <a:pPr marL="342900" lvl="2" indent="-342900" algn="just">
              <a:lnSpc>
                <a:spcPct val="9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Applies a set of rules to each incoming IP packet and then forwards or discards the packet</a:t>
            </a:r>
          </a:p>
          <a:p>
            <a:pPr marL="342900" lvl="2" indent="-342900" algn="just">
              <a:lnSpc>
                <a:spcPct val="9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Filter packets going in both directions</a:t>
            </a:r>
          </a:p>
          <a:p>
            <a:pPr marL="342900" lvl="2" indent="-342900" algn="just">
              <a:lnSpc>
                <a:spcPct val="9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The packet filter is typically set up as a list of rules based on matches to fields in the IP or TCP header</a:t>
            </a:r>
          </a:p>
          <a:p>
            <a:pPr marL="342900" lvl="2" indent="-342900" algn="just">
              <a:lnSpc>
                <a:spcPct val="9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Two default policies (discard or forward)</a:t>
            </a:r>
          </a:p>
          <a:p>
            <a:pPr>
              <a:lnSpc>
                <a:spcPct val="90000"/>
              </a:lnSpc>
            </a:pPr>
            <a:r>
              <a:rPr lang="en-US" altLang="en-US" dirty="0">
                <a:latin typeface="Comic Sans MS" panose="030F0702030302020204" pitchFamily="66" charset="0"/>
              </a:rPr>
              <a:t>Advantages:</a:t>
            </a:r>
          </a:p>
          <a:p>
            <a:pPr lvl="1">
              <a:lnSpc>
                <a:spcPct val="90000"/>
              </a:lnSpc>
            </a:pPr>
            <a:r>
              <a:rPr lang="en-US" altLang="en-US" dirty="0">
                <a:latin typeface="Comic Sans MS" panose="030F0702030302020204" pitchFamily="66" charset="0"/>
              </a:rPr>
              <a:t>Transparency to users</a:t>
            </a:r>
          </a:p>
          <a:p>
            <a:pPr lvl="1">
              <a:lnSpc>
                <a:spcPct val="90000"/>
              </a:lnSpc>
            </a:pPr>
            <a:r>
              <a:rPr lang="en-US" altLang="en-US" dirty="0">
                <a:latin typeface="Comic Sans MS" panose="030F0702030302020204" pitchFamily="66" charset="0"/>
              </a:rPr>
              <a:t>High speed</a:t>
            </a:r>
          </a:p>
          <a:p>
            <a:pPr>
              <a:lnSpc>
                <a:spcPct val="90000"/>
              </a:lnSpc>
            </a:pPr>
            <a:r>
              <a:rPr lang="en-US" altLang="en-US" dirty="0">
                <a:latin typeface="Comic Sans MS" panose="030F0702030302020204" pitchFamily="66" charset="0"/>
              </a:rPr>
              <a:t>Disadvantages:</a:t>
            </a:r>
          </a:p>
          <a:p>
            <a:pPr lvl="1">
              <a:lnSpc>
                <a:spcPct val="90000"/>
              </a:lnSpc>
            </a:pPr>
            <a:r>
              <a:rPr lang="en-US" altLang="en-US" dirty="0">
                <a:latin typeface="Comic Sans MS" panose="030F0702030302020204" pitchFamily="66" charset="0"/>
              </a:rPr>
              <a:t>Difficulty of setting up packet filter rules</a:t>
            </a:r>
          </a:p>
          <a:p>
            <a:pPr lvl="1">
              <a:lnSpc>
                <a:spcPct val="90000"/>
              </a:lnSpc>
            </a:pPr>
            <a:r>
              <a:rPr lang="en-US" altLang="en-US" dirty="0">
                <a:latin typeface="Comic Sans MS" panose="030F0702030302020204" pitchFamily="66" charset="0"/>
              </a:rPr>
              <a:t>Lack of Authentication</a:t>
            </a:r>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a:p>
            <a:pPr algn="just"/>
            <a:endParaRPr lang="en-US" dirty="0"/>
          </a:p>
        </p:txBody>
      </p:sp>
      <p:sp>
        <p:nvSpPr>
          <p:cNvPr id="13" name="Title 12"/>
          <p:cNvSpPr>
            <a:spLocks noGrp="1"/>
          </p:cNvSpPr>
          <p:nvPr>
            <p:ph type="title"/>
          </p:nvPr>
        </p:nvSpPr>
        <p:spPr/>
        <p:txBody>
          <a:bodyPr/>
          <a:lstStyle/>
          <a:p>
            <a:pPr lvl="0"/>
            <a:r>
              <a:rPr lang="en-US" sz="2800" b="1" dirty="0"/>
              <a:t>Types of firewalls</a:t>
            </a:r>
            <a:endParaRPr lang="en-US" sz="28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58</a:t>
            </a:fld>
            <a:endParaRPr lang="en-US"/>
          </a:p>
        </p:txBody>
      </p:sp>
      <p:graphicFrame>
        <p:nvGraphicFramePr>
          <p:cNvPr id="7" name="Object 2"/>
          <p:cNvGraphicFramePr>
            <a:graphicFrameLocks noChangeAspect="1"/>
          </p:cNvGraphicFramePr>
          <p:nvPr/>
        </p:nvGraphicFramePr>
        <p:xfrm>
          <a:off x="6255026" y="3190661"/>
          <a:ext cx="5561496" cy="2590800"/>
        </p:xfrm>
        <a:graphic>
          <a:graphicData uri="http://schemas.openxmlformats.org/presentationml/2006/ole">
            <mc:AlternateContent xmlns:mc="http://schemas.openxmlformats.org/markup-compatibility/2006">
              <mc:Choice xmlns:v="urn:schemas-microsoft-com:vml" Requires="v">
                <p:oleObj name="Bitmap Image" r:id="rId2" imgW="6439799" imgH="2104762" progId="PBrush">
                  <p:embed/>
                </p:oleObj>
              </mc:Choice>
              <mc:Fallback>
                <p:oleObj name="Bitmap Image" r:id="rId2" imgW="6439799" imgH="2104762" progId="PBrush">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026" y="3190661"/>
                        <a:ext cx="5561496" cy="259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261287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53598" y="887975"/>
            <a:ext cx="11820940" cy="5310636"/>
          </a:xfrm>
        </p:spPr>
        <p:txBody>
          <a:bodyPr>
            <a:normAutofit lnSpcReduction="10000"/>
          </a:bodyPr>
          <a:lstStyle/>
          <a:p>
            <a:pPr marL="0" indent="0">
              <a:buNone/>
            </a:pPr>
            <a:r>
              <a:rPr lang="en-US" altLang="en-US" b="1" dirty="0">
                <a:latin typeface="Comic Sans MS" panose="030F0702030302020204" pitchFamily="66" charset="0"/>
              </a:rPr>
              <a:t>Application-level Gateway</a:t>
            </a:r>
          </a:p>
          <a:p>
            <a:pPr marL="342900" lvl="1" indent="-342900" algn="just">
              <a:buFont typeface="Wingdings" panose="05000000000000000000" pitchFamily="2" charset="2"/>
              <a:buChar char="Ø"/>
            </a:pPr>
            <a:r>
              <a:rPr lang="en-US" altLang="en-US" sz="2400" dirty="0"/>
              <a:t>Also called proxy server</a:t>
            </a:r>
          </a:p>
          <a:p>
            <a:pPr marL="342900" lvl="1" indent="-342900" algn="just">
              <a:buFont typeface="Wingdings" panose="05000000000000000000" pitchFamily="2" charset="2"/>
              <a:buChar char="Ø"/>
            </a:pPr>
            <a:r>
              <a:rPr lang="en-US" altLang="en-US" sz="2400" dirty="0"/>
              <a:t>Acts as a relay of application-level traffic</a:t>
            </a:r>
          </a:p>
          <a:p>
            <a:pPr marL="640080" lvl="1" indent="-246888" fontAlgn="auto">
              <a:spcAft>
                <a:spcPts val="0"/>
              </a:spcAft>
              <a:buFont typeface="Wingdings 2"/>
              <a:buChar char=""/>
              <a:defRPr/>
            </a:pPr>
            <a:r>
              <a:rPr lang="en-CA" dirty="0"/>
              <a:t>User contacts gateway through an application (e.g., telnet or FTP)</a:t>
            </a:r>
          </a:p>
          <a:p>
            <a:pPr marL="640080" lvl="1" indent="-246888" fontAlgn="auto">
              <a:spcAft>
                <a:spcPts val="0"/>
              </a:spcAft>
              <a:buFont typeface="Wingdings 2"/>
              <a:buChar char=""/>
              <a:defRPr/>
            </a:pPr>
            <a:r>
              <a:rPr lang="en-CA" dirty="0"/>
              <a:t>User must authenticate and provide name of remote host</a:t>
            </a:r>
          </a:p>
          <a:p>
            <a:pPr marL="640080" lvl="1" indent="-246888" fontAlgn="auto">
              <a:spcAft>
                <a:spcPts val="0"/>
              </a:spcAft>
              <a:buFont typeface="Wingdings 2"/>
              <a:buChar char=""/>
              <a:defRPr/>
            </a:pPr>
            <a:r>
              <a:rPr lang="en-CA" dirty="0"/>
              <a:t>Gateway connects to remote host and relays data back to the user</a:t>
            </a:r>
          </a:p>
          <a:p>
            <a:pPr marL="342900" lvl="1" indent="-342900" algn="just">
              <a:buClr>
                <a:schemeClr val="accent3"/>
              </a:buClr>
              <a:buFont typeface="Wingdings" panose="05000000000000000000" pitchFamily="2" charset="2"/>
              <a:buChar char="Ø"/>
              <a:defRPr/>
            </a:pPr>
            <a:r>
              <a:rPr lang="en-CA" sz="2400" dirty="0"/>
              <a:t>If code for an application is not implemented, gateway will not support that application</a:t>
            </a:r>
          </a:p>
          <a:p>
            <a:pPr marL="342900" lvl="1" indent="-342900" algn="just" fontAlgn="auto">
              <a:spcAft>
                <a:spcPts val="0"/>
              </a:spcAft>
              <a:buClr>
                <a:schemeClr val="accent3"/>
              </a:buClr>
              <a:buFont typeface="Wingdings" panose="05000000000000000000" pitchFamily="2" charset="2"/>
              <a:buChar char="Ø"/>
              <a:defRPr/>
            </a:pPr>
            <a:r>
              <a:rPr lang="en-CA" sz="2400" dirty="0"/>
              <a:t>May be configured to support only certain features of an application</a:t>
            </a:r>
          </a:p>
          <a:p>
            <a:r>
              <a:rPr lang="en-US" altLang="en-US" dirty="0">
                <a:latin typeface="Comic Sans MS" panose="030F0702030302020204" pitchFamily="66" charset="0"/>
              </a:rPr>
              <a:t>Advantages:</a:t>
            </a:r>
          </a:p>
          <a:p>
            <a:pPr lvl="1"/>
            <a:r>
              <a:rPr lang="en-US" altLang="en-US" dirty="0">
                <a:latin typeface="Comic Sans MS" panose="030F0702030302020204" pitchFamily="66" charset="0"/>
              </a:rPr>
              <a:t>Higher security than packet filters</a:t>
            </a:r>
          </a:p>
          <a:p>
            <a:pPr lvl="1"/>
            <a:r>
              <a:rPr lang="en-US" altLang="en-US" dirty="0">
                <a:latin typeface="Comic Sans MS" panose="030F0702030302020204" pitchFamily="66" charset="0"/>
              </a:rPr>
              <a:t>Only need to scrutinize a few allowable applications</a:t>
            </a:r>
          </a:p>
          <a:p>
            <a:pPr lvl="1"/>
            <a:r>
              <a:rPr lang="en-US" altLang="en-US" dirty="0">
                <a:latin typeface="Comic Sans MS" panose="030F0702030302020204" pitchFamily="66" charset="0"/>
              </a:rPr>
              <a:t>Easy to log and audit all incoming traffic</a:t>
            </a:r>
          </a:p>
          <a:p>
            <a:r>
              <a:rPr lang="en-US" altLang="en-US" dirty="0">
                <a:latin typeface="Comic Sans MS" panose="030F0702030302020204" pitchFamily="66" charset="0"/>
              </a:rPr>
              <a:t>Disadvantages:</a:t>
            </a:r>
          </a:p>
          <a:p>
            <a:pPr lvl="1"/>
            <a:r>
              <a:rPr lang="en-US" altLang="en-US" dirty="0">
                <a:latin typeface="Comic Sans MS" panose="030F0702030302020204" pitchFamily="66" charset="0"/>
              </a:rPr>
              <a:t>Additional processing overhead on each connection (gateway as splice point)</a:t>
            </a:r>
          </a:p>
          <a:p>
            <a:pPr algn="just">
              <a:buFont typeface="Wingdings" panose="05000000000000000000" pitchFamily="2" charset="2"/>
              <a:buChar char="Ø"/>
            </a:pPr>
            <a:endParaRPr lang="en-US" dirty="0"/>
          </a:p>
          <a:p>
            <a:pPr algn="just"/>
            <a:endParaRPr lang="en-US" dirty="0"/>
          </a:p>
        </p:txBody>
      </p:sp>
      <p:sp>
        <p:nvSpPr>
          <p:cNvPr id="13" name="Title 12"/>
          <p:cNvSpPr>
            <a:spLocks noGrp="1"/>
          </p:cNvSpPr>
          <p:nvPr>
            <p:ph type="title"/>
          </p:nvPr>
        </p:nvSpPr>
        <p:spPr/>
        <p:txBody>
          <a:bodyPr/>
          <a:lstStyle/>
          <a:p>
            <a:pPr lvl="0"/>
            <a:r>
              <a:rPr lang="en-US" sz="2800" b="1" dirty="0"/>
              <a:t>Types of firewalls</a:t>
            </a:r>
            <a:endParaRPr lang="en-US" sz="28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59</a:t>
            </a:fld>
            <a:endParaRPr lang="en-US"/>
          </a:p>
        </p:txBody>
      </p:sp>
      <p:graphicFrame>
        <p:nvGraphicFramePr>
          <p:cNvPr id="6" name="Object 3"/>
          <p:cNvGraphicFramePr>
            <a:graphicFrameLocks noChangeAspect="1"/>
          </p:cNvGraphicFramePr>
          <p:nvPr/>
        </p:nvGraphicFramePr>
        <p:xfrm>
          <a:off x="7359489" y="740066"/>
          <a:ext cx="4760318" cy="1941737"/>
        </p:xfrm>
        <a:graphic>
          <a:graphicData uri="http://schemas.openxmlformats.org/presentationml/2006/ole">
            <mc:AlternateContent xmlns:mc="http://schemas.openxmlformats.org/markup-compatibility/2006">
              <mc:Choice xmlns:v="urn:schemas-microsoft-com:vml" Requires="v">
                <p:oleObj name="Bitmap Image" r:id="rId2" imgW="6276190" imgH="2352381" progId="PBrush">
                  <p:embed/>
                </p:oleObj>
              </mc:Choice>
              <mc:Fallback>
                <p:oleObj name="Bitmap Image" r:id="rId2" imgW="6276190" imgH="2352381" progId="PBrush">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9489" y="740066"/>
                        <a:ext cx="4760318" cy="1941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003489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54811"/>
            <a:ext cx="10972800" cy="5784011"/>
          </a:xfrm>
        </p:spPr>
        <p:txBody>
          <a:bodyPr>
            <a:normAutofit lnSpcReduction="10000"/>
          </a:bodyPr>
          <a:lstStyle/>
          <a:p>
            <a:pPr algn="just">
              <a:buFont typeface="Wingdings" panose="05000000000000000000" pitchFamily="2" charset="2"/>
              <a:buChar char="Ø"/>
            </a:pPr>
            <a:r>
              <a:rPr lang="en-US" b="1" dirty="0"/>
              <a:t>Business continuity plan</a:t>
            </a:r>
            <a:r>
              <a:rPr lang="en-US" dirty="0"/>
              <a:t>: A plan that keeps the business running after a disaster occurs. Each function in the business should have a valid recovery capability plan.</a:t>
            </a:r>
          </a:p>
          <a:p>
            <a:pPr algn="just">
              <a:buFont typeface="Wingdings" panose="05000000000000000000" pitchFamily="2" charset="2"/>
              <a:buChar char="Ø"/>
            </a:pPr>
            <a:r>
              <a:rPr lang="en-US" b="1" dirty="0"/>
              <a:t>Cybercrime</a:t>
            </a:r>
            <a:r>
              <a:rPr lang="en-US" dirty="0"/>
              <a:t>: Intentional crimes carried out on by using the Internet.</a:t>
            </a:r>
          </a:p>
          <a:p>
            <a:pPr algn="just">
              <a:buFont typeface="Wingdings" panose="05000000000000000000" pitchFamily="2" charset="2"/>
              <a:buChar char="Ø"/>
            </a:pPr>
            <a:r>
              <a:rPr lang="en-US" b="1" dirty="0"/>
              <a:t>Cybercriminal</a:t>
            </a:r>
            <a:r>
              <a:rPr lang="en-US" dirty="0"/>
              <a:t>: A person who intentionally carries out crimes over the Internet.</a:t>
            </a:r>
          </a:p>
          <a:p>
            <a:pPr algn="just">
              <a:buFont typeface="Wingdings" panose="05000000000000000000" pitchFamily="2" charset="2"/>
              <a:buChar char="Ø"/>
            </a:pPr>
            <a:r>
              <a:rPr lang="en-US" b="1" dirty="0"/>
              <a:t>Exposure</a:t>
            </a:r>
            <a:r>
              <a:rPr lang="en-US" dirty="0"/>
              <a:t>: An instance of being exposed to losses from an attack that exploits vulnerability (including estimate of damages).</a:t>
            </a:r>
          </a:p>
          <a:p>
            <a:pPr algn="just">
              <a:buFont typeface="Wingdings" panose="05000000000000000000" pitchFamily="2" charset="2"/>
              <a:buChar char="Ø"/>
            </a:pPr>
            <a:r>
              <a:rPr lang="en-US" b="1" dirty="0"/>
              <a:t>Fraud</a:t>
            </a:r>
            <a:r>
              <a:rPr lang="en-US" dirty="0"/>
              <a:t>: Any business activity that uses deceitful practices or devices to deprive another of property or other rights.</a:t>
            </a:r>
          </a:p>
          <a:p>
            <a:pPr algn="just">
              <a:buFont typeface="Wingdings" panose="05000000000000000000" pitchFamily="2" charset="2"/>
              <a:buChar char="Ø"/>
            </a:pPr>
            <a:r>
              <a:rPr lang="en-US" b="1" dirty="0"/>
              <a:t>Vulnerability</a:t>
            </a:r>
            <a:r>
              <a:rPr lang="en-US" dirty="0"/>
              <a:t>: Weakness or fault that can lead to an exposure.</a:t>
            </a:r>
          </a:p>
          <a:p>
            <a:pPr algn="just">
              <a:buFont typeface="Wingdings" panose="05000000000000000000" pitchFamily="2" charset="2"/>
              <a:buChar char="Ø"/>
            </a:pPr>
            <a:r>
              <a:rPr lang="en-US" b="1" dirty="0"/>
              <a:t>Malware</a:t>
            </a:r>
            <a:r>
              <a:rPr lang="en-US" dirty="0"/>
              <a:t>: malicious code such as viruses, worms, Trojan horses, bots, backdoors, spyware, adware, etc.</a:t>
            </a:r>
          </a:p>
          <a:p>
            <a:pPr algn="just">
              <a:buFont typeface="Wingdings" panose="05000000000000000000" pitchFamily="2" charset="2"/>
              <a:buChar char="Ø"/>
            </a:pPr>
            <a:r>
              <a:rPr lang="en-US" altLang="en-US" b="1" dirty="0"/>
              <a:t>Cyber vandalism</a:t>
            </a:r>
            <a:r>
              <a:rPr lang="en-US" altLang="en-US" dirty="0"/>
              <a:t>: Intentionally disrupting, defacing or destroying a Web site.</a:t>
            </a:r>
          </a:p>
          <a:p>
            <a:pPr algn="just">
              <a:buFont typeface="Wingdings" panose="05000000000000000000" pitchFamily="2" charset="2"/>
              <a:buChar char="Ø"/>
            </a:pPr>
            <a:endParaRPr lang="en-US" dirty="0"/>
          </a:p>
        </p:txBody>
      </p:sp>
      <p:sp>
        <p:nvSpPr>
          <p:cNvPr id="4" name="Title 3"/>
          <p:cNvSpPr>
            <a:spLocks noGrp="1"/>
          </p:cNvSpPr>
          <p:nvPr>
            <p:ph type="title"/>
          </p:nvPr>
        </p:nvSpPr>
        <p:spPr>
          <a:xfrm>
            <a:off x="609600" y="172528"/>
            <a:ext cx="10972800" cy="582283"/>
          </a:xfrm>
        </p:spPr>
        <p:txBody>
          <a:bodyPr/>
          <a:lstStyle/>
          <a:p>
            <a:r>
              <a:rPr lang="en-US" sz="3200" dirty="0"/>
              <a:t>Basic EC Security Terminology</a:t>
            </a:r>
          </a:p>
        </p:txBody>
      </p:sp>
    </p:spTree>
    <p:extLst>
      <p:ext uri="{BB962C8B-B14F-4D97-AF65-F5344CB8AC3E}">
        <p14:creationId xmlns:p14="http://schemas.microsoft.com/office/powerpoint/2010/main" val="40529960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949177"/>
            <a:ext cx="11820940" cy="5491381"/>
          </a:xfrm>
        </p:spPr>
        <p:txBody>
          <a:bodyPr>
            <a:normAutofit/>
          </a:bodyPr>
          <a:lstStyle/>
          <a:p>
            <a:pPr marL="0" indent="0">
              <a:buNone/>
            </a:pPr>
            <a:r>
              <a:rPr lang="en-US" b="1" dirty="0"/>
              <a:t>Circuit-level Gateway </a:t>
            </a:r>
          </a:p>
          <a:p>
            <a:pPr algn="just">
              <a:buFont typeface="Wingdings" panose="05000000000000000000" pitchFamily="2" charset="2"/>
              <a:buChar char="Ø"/>
            </a:pPr>
            <a:r>
              <a:rPr lang="en-US" altLang="en-US" dirty="0"/>
              <a:t>Stand-alone system or Specialized function performed by an Application-level Gateway</a:t>
            </a:r>
          </a:p>
          <a:p>
            <a:pPr algn="just">
              <a:buFont typeface="Wingdings" panose="05000000000000000000" pitchFamily="2" charset="2"/>
              <a:buChar char="Ø"/>
            </a:pPr>
            <a:r>
              <a:rPr lang="en-US" altLang="en-US" dirty="0"/>
              <a:t>Sets up two TCP connections</a:t>
            </a:r>
          </a:p>
          <a:p>
            <a:pPr algn="just">
              <a:buFont typeface="Wingdings" panose="05000000000000000000" pitchFamily="2" charset="2"/>
              <a:buChar char="Ø"/>
            </a:pPr>
            <a:r>
              <a:rPr lang="en-US" altLang="en-US" dirty="0"/>
              <a:t>The gateway typically relays TCP segments from one connection to the other without examining the contents</a:t>
            </a:r>
          </a:p>
          <a:p>
            <a:pPr algn="just">
              <a:buFont typeface="Wingdings" panose="05000000000000000000" pitchFamily="2" charset="2"/>
              <a:buChar char="Ø"/>
            </a:pPr>
            <a:r>
              <a:rPr lang="en-US" altLang="en-US" dirty="0"/>
              <a:t>The security function consists of determining which connections will be allowed</a:t>
            </a:r>
          </a:p>
          <a:p>
            <a:pPr algn="just">
              <a:buFont typeface="Wingdings" panose="05000000000000000000" pitchFamily="2" charset="2"/>
              <a:buChar char="Ø"/>
            </a:pPr>
            <a:endParaRPr lang="en-US" dirty="0"/>
          </a:p>
          <a:p>
            <a:pPr algn="just"/>
            <a:endParaRPr lang="en-US" dirty="0"/>
          </a:p>
        </p:txBody>
      </p:sp>
      <p:sp>
        <p:nvSpPr>
          <p:cNvPr id="13" name="Title 12"/>
          <p:cNvSpPr>
            <a:spLocks noGrp="1"/>
          </p:cNvSpPr>
          <p:nvPr>
            <p:ph type="title"/>
          </p:nvPr>
        </p:nvSpPr>
        <p:spPr/>
        <p:txBody>
          <a:bodyPr/>
          <a:lstStyle/>
          <a:p>
            <a:pPr lvl="0"/>
            <a:r>
              <a:rPr lang="en-US" sz="2800" b="1" dirty="0"/>
              <a:t>Types of firewalls</a:t>
            </a:r>
            <a:endParaRPr lang="en-US" sz="2800" dirty="0"/>
          </a:p>
        </p:txBody>
      </p:sp>
      <p:sp>
        <p:nvSpPr>
          <p:cNvPr id="2" name="Slide Number Placeholder 1"/>
          <p:cNvSpPr>
            <a:spLocks noGrp="1"/>
          </p:cNvSpPr>
          <p:nvPr>
            <p:ph type="sldNum" sz="quarter" idx="12"/>
          </p:nvPr>
        </p:nvSpPr>
        <p:spPr/>
        <p:txBody>
          <a:bodyPr/>
          <a:lstStyle/>
          <a:p>
            <a:fld id="{401CF334-2D5C-4859-84A6-CA7E6E43FAEB}" type="slidenum">
              <a:rPr lang="en-US" smtClean="0"/>
              <a:pPr/>
              <a:t>60</a:t>
            </a:fld>
            <a:endParaRPr lang="en-US"/>
          </a:p>
        </p:txBody>
      </p:sp>
      <p:graphicFrame>
        <p:nvGraphicFramePr>
          <p:cNvPr id="7" name="Object 2"/>
          <p:cNvGraphicFramePr>
            <a:graphicFrameLocks noChangeAspect="1"/>
          </p:cNvGraphicFramePr>
          <p:nvPr/>
        </p:nvGraphicFramePr>
        <p:xfrm>
          <a:off x="4108174" y="3936781"/>
          <a:ext cx="4962939" cy="2200627"/>
        </p:xfrm>
        <a:graphic>
          <a:graphicData uri="http://schemas.openxmlformats.org/presentationml/2006/ole">
            <mc:AlternateContent xmlns:mc="http://schemas.openxmlformats.org/markup-compatibility/2006">
              <mc:Choice xmlns:v="urn:schemas-microsoft-com:vml" Requires="v">
                <p:oleObj name="Bitmap Image" r:id="rId2" imgW="6335009" imgH="2591162" progId="PBrush">
                  <p:embed/>
                </p:oleObj>
              </mc:Choice>
              <mc:Fallback>
                <p:oleObj name="Bitmap Image" r:id="rId2" imgW="6335009" imgH="2591162" progId="PBrush">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174" y="3936781"/>
                        <a:ext cx="4962939" cy="22006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104974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185530" y="1129922"/>
            <a:ext cx="11820940" cy="5310636"/>
          </a:xfrm>
        </p:spPr>
        <p:txBody>
          <a:bodyPr>
            <a:normAutofit/>
          </a:bodyPr>
          <a:lstStyle/>
          <a:p>
            <a:pPr algn="just">
              <a:lnSpc>
                <a:spcPct val="9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Service control</a:t>
            </a:r>
          </a:p>
          <a:p>
            <a:pPr marL="457200" lvl="1" indent="0">
              <a:lnSpc>
                <a:spcPct val="90000"/>
              </a:lnSpc>
              <a:buNone/>
            </a:pPr>
            <a:r>
              <a:rPr lang="en-US" altLang="en-US" sz="1800" dirty="0">
                <a:latin typeface="Times New Roman" panose="02020603050405020304" pitchFamily="18" charset="0"/>
                <a:cs typeface="Times New Roman" panose="02020603050405020304" pitchFamily="18" charset="0"/>
              </a:rPr>
              <a:t>Determines the types of Internet services that can be accessed, inbound or outbound.</a:t>
            </a:r>
          </a:p>
          <a:p>
            <a:pPr algn="just">
              <a:lnSpc>
                <a:spcPct val="9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Direction control</a:t>
            </a:r>
          </a:p>
          <a:p>
            <a:pPr marL="457200" lvl="1" indent="0">
              <a:lnSpc>
                <a:spcPct val="90000"/>
              </a:lnSpc>
              <a:buNone/>
            </a:pPr>
            <a:r>
              <a:rPr lang="en-US" altLang="en-US" sz="1800" dirty="0">
                <a:latin typeface="Times New Roman" panose="02020603050405020304" pitchFamily="18" charset="0"/>
                <a:cs typeface="Times New Roman" panose="02020603050405020304" pitchFamily="18" charset="0"/>
              </a:rPr>
              <a:t>Determines the direction in which particular service requests are allowed to flow.</a:t>
            </a:r>
          </a:p>
          <a:p>
            <a:pPr algn="just">
              <a:lnSpc>
                <a:spcPct val="9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User control</a:t>
            </a:r>
          </a:p>
          <a:p>
            <a:pPr marL="457200" lvl="1" indent="0">
              <a:buNone/>
            </a:pPr>
            <a:r>
              <a:rPr lang="en-US" altLang="en-US" sz="1800" dirty="0">
                <a:latin typeface="Times New Roman" panose="02020603050405020304" pitchFamily="18" charset="0"/>
                <a:cs typeface="Times New Roman" panose="02020603050405020304" pitchFamily="18" charset="0"/>
              </a:rPr>
              <a:t>Controls access to a service according to which user is attempting to access it</a:t>
            </a:r>
          </a:p>
          <a:p>
            <a:pPr algn="just">
              <a:lnSpc>
                <a:spcPct val="9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Behavior control</a:t>
            </a:r>
          </a:p>
          <a:p>
            <a:pPr marL="457200" lvl="1" indent="0">
              <a:buNone/>
            </a:pPr>
            <a:r>
              <a:rPr lang="en-US" altLang="en-US" sz="1800" dirty="0">
                <a:latin typeface="Times New Roman" panose="02020603050405020304" pitchFamily="18" charset="0"/>
                <a:cs typeface="Times New Roman" panose="02020603050405020304" pitchFamily="18" charset="0"/>
              </a:rPr>
              <a:t>Controls how particular services are used (e.g. filter e-mail)</a:t>
            </a:r>
          </a:p>
          <a:p>
            <a:pPr marL="342900" lvl="1" indent="-342900" algn="just">
              <a:lnSpc>
                <a:spcPct val="90000"/>
              </a:lnSpc>
              <a:buFont typeface="Wingdings" panose="05000000000000000000" pitchFamily="2" charset="2"/>
              <a:buChar char="Ø"/>
            </a:pPr>
            <a:r>
              <a:rPr lang="en-US" altLang="en-US" sz="2400" dirty="0"/>
              <a:t>All traffic from inside to outside must pass through the firewall .</a:t>
            </a:r>
          </a:p>
          <a:p>
            <a:pPr marL="342900" lvl="1" indent="-342900" algn="just">
              <a:lnSpc>
                <a:spcPct val="90000"/>
              </a:lnSpc>
              <a:buFont typeface="Wingdings" panose="05000000000000000000" pitchFamily="2" charset="2"/>
              <a:buChar char="Ø"/>
            </a:pPr>
            <a:r>
              <a:rPr lang="en-US" altLang="en-US" sz="2400" dirty="0"/>
              <a:t>Only authorized traffic will be allowed to pass.</a:t>
            </a:r>
          </a:p>
          <a:p>
            <a:pPr algn="just">
              <a:buFont typeface="Wingdings" panose="05000000000000000000" pitchFamily="2" charset="2"/>
              <a:buChar char="Ø"/>
            </a:pPr>
            <a:endParaRPr lang="en-US" dirty="0"/>
          </a:p>
          <a:p>
            <a:pPr algn="just"/>
            <a:endParaRPr lang="en-US" dirty="0"/>
          </a:p>
        </p:txBody>
      </p:sp>
      <p:sp>
        <p:nvSpPr>
          <p:cNvPr id="13" name="Title 12"/>
          <p:cNvSpPr>
            <a:spLocks noGrp="1"/>
          </p:cNvSpPr>
          <p:nvPr>
            <p:ph type="title"/>
          </p:nvPr>
        </p:nvSpPr>
        <p:spPr/>
        <p:txBody>
          <a:bodyPr/>
          <a:lstStyle/>
          <a:p>
            <a:pPr lvl="0"/>
            <a:r>
              <a:rPr lang="en-US" sz="2800" dirty="0"/>
              <a:t>Characteristics of firewall</a:t>
            </a:r>
          </a:p>
        </p:txBody>
      </p:sp>
      <p:sp>
        <p:nvSpPr>
          <p:cNvPr id="2" name="Slide Number Placeholder 1"/>
          <p:cNvSpPr>
            <a:spLocks noGrp="1"/>
          </p:cNvSpPr>
          <p:nvPr>
            <p:ph type="sldNum" sz="quarter" idx="12"/>
          </p:nvPr>
        </p:nvSpPr>
        <p:spPr/>
        <p:txBody>
          <a:bodyPr/>
          <a:lstStyle/>
          <a:p>
            <a:fld id="{401CF334-2D5C-4859-84A6-CA7E6E43FAEB}" type="slidenum">
              <a:rPr lang="en-US" smtClean="0"/>
              <a:pPr/>
              <a:t>61</a:t>
            </a:fld>
            <a:endParaRPr lang="en-US"/>
          </a:p>
        </p:txBody>
      </p:sp>
    </p:spTree>
    <p:extLst>
      <p:ext uri="{BB962C8B-B14F-4D97-AF65-F5344CB8AC3E}">
        <p14:creationId xmlns:p14="http://schemas.microsoft.com/office/powerpoint/2010/main" val="3672806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effectLst/>
              </a:rPr>
              <a:t>Intrusion Detection Systems (IDS)</a:t>
            </a:r>
            <a:endParaRPr lang="en-US" sz="2800" dirty="0"/>
          </a:p>
        </p:txBody>
      </p:sp>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white">
                    <a:lumMod val="50000"/>
                  </a:prst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white">
                  <a:lumMod val="50000"/>
                </a:prstClr>
              </a:solidFill>
              <a:effectLst/>
              <a:uLnTx/>
              <a:uFillTx/>
              <a:latin typeface="Century Gothic" pitchFamily="34" charset="0"/>
              <a:ea typeface="+mn-ea"/>
              <a:cs typeface="+mn-cs"/>
            </a:endParaRPr>
          </a:p>
        </p:txBody>
      </p:sp>
      <p:sp>
        <p:nvSpPr>
          <p:cNvPr id="4" name="Rectangle 3"/>
          <p:cNvSpPr/>
          <p:nvPr/>
        </p:nvSpPr>
        <p:spPr>
          <a:xfrm>
            <a:off x="331304" y="1166843"/>
            <a:ext cx="10946296" cy="830997"/>
          </a:xfrm>
          <a:prstGeom prst="rect">
            <a:avLst/>
          </a:prstGeom>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pic>
        <p:nvPicPr>
          <p:cNvPr id="7" name="Picture 6"/>
          <p:cNvPicPr>
            <a:picLocks noChangeAspect="1"/>
          </p:cNvPicPr>
          <p:nvPr/>
        </p:nvPicPr>
        <p:blipFill>
          <a:blip r:embed="rId2"/>
          <a:stretch>
            <a:fillRect/>
          </a:stretch>
        </p:blipFill>
        <p:spPr>
          <a:xfrm>
            <a:off x="2501660" y="1264553"/>
            <a:ext cx="7880320" cy="4872855"/>
          </a:xfrm>
          <a:prstGeom prst="rect">
            <a:avLst/>
          </a:prstGeom>
        </p:spPr>
      </p:pic>
    </p:spTree>
    <p:extLst>
      <p:ext uri="{BB962C8B-B14F-4D97-AF65-F5344CB8AC3E}">
        <p14:creationId xmlns:p14="http://schemas.microsoft.com/office/powerpoint/2010/main" val="19119243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effectLst/>
              </a:rPr>
              <a:t>Intrusion Detection Systems (IDS)</a:t>
            </a:r>
            <a:endParaRPr lang="en-US" sz="2800" dirty="0"/>
          </a:p>
        </p:txBody>
      </p:sp>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white">
                    <a:lumMod val="50000"/>
                  </a:prst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white">
                  <a:lumMod val="50000"/>
                </a:prstClr>
              </a:solidFill>
              <a:effectLst/>
              <a:uLnTx/>
              <a:uFillTx/>
              <a:latin typeface="Century Gothic" pitchFamily="34" charset="0"/>
              <a:ea typeface="+mn-ea"/>
              <a:cs typeface="+mn-cs"/>
            </a:endParaRPr>
          </a:p>
        </p:txBody>
      </p:sp>
      <p:sp>
        <p:nvSpPr>
          <p:cNvPr id="4" name="Rectangle 3"/>
          <p:cNvSpPr/>
          <p:nvPr/>
        </p:nvSpPr>
        <p:spPr>
          <a:xfrm>
            <a:off x="331304" y="1166843"/>
            <a:ext cx="10946296" cy="830997"/>
          </a:xfrm>
          <a:prstGeom prst="rect">
            <a:avLst/>
          </a:prstGeom>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6" name="Rectangle 5"/>
          <p:cNvSpPr/>
          <p:nvPr/>
        </p:nvSpPr>
        <p:spPr>
          <a:xfrm>
            <a:off x="444137" y="1166844"/>
            <a:ext cx="11494821" cy="5632311"/>
          </a:xfrm>
          <a:prstGeom prst="rect">
            <a:avLst/>
          </a:prstGeom>
        </p:spPr>
        <p:txBody>
          <a:bodyPr wrap="square">
            <a:spAutoFit/>
          </a:bodyPr>
          <a:lstStyle/>
          <a:p>
            <a:pPr marL="342900" indent="-342900" algn="just">
              <a:buFont typeface="Wingdings" panose="05000000000000000000" pitchFamily="2" charset="2"/>
              <a:buChar char="Ø"/>
            </a:pPr>
            <a:r>
              <a:rPr lang="en-US" sz="2400" dirty="0">
                <a:solidFill>
                  <a:prstClr val="black"/>
                </a:solidFill>
                <a:latin typeface="Palatino Linotype" panose="02040502050505030304"/>
              </a:rPr>
              <a:t>An intrusion detection system (IDS) is a device composed of software and/or hardware designed to monitor the activities of computer networks and computer systems in order to detect and define unauthorized and malicious attempts to access, manipulate, and/or disable these networks and systems.</a:t>
            </a:r>
          </a:p>
          <a:p>
            <a:pPr algn="just"/>
            <a:endParaRPr lang="en-US" sz="2400" dirty="0">
              <a:solidFill>
                <a:prstClr val="black"/>
              </a:solidFill>
              <a:latin typeface="Palatino Linotype" panose="02040502050505030304"/>
            </a:endParaRPr>
          </a:p>
          <a:p>
            <a:pPr marL="342900" indent="-342900" algn="just">
              <a:buFont typeface="Wingdings" panose="05000000000000000000" pitchFamily="2" charset="2"/>
              <a:buChar char="Ø"/>
            </a:pPr>
            <a:r>
              <a:rPr lang="en-US" sz="2400" dirty="0">
                <a:solidFill>
                  <a:prstClr val="black"/>
                </a:solidFill>
                <a:latin typeface="Palatino Linotype" panose="02040502050505030304"/>
              </a:rPr>
              <a:t>An Intrusion Detection System (IDS) is a system that monitors network traffic for suspicious activity and issues alerts when such activity is discovered. </a:t>
            </a:r>
          </a:p>
          <a:p>
            <a:pPr marL="342900" indent="-342900" algn="just">
              <a:buFont typeface="Wingdings" panose="05000000000000000000" pitchFamily="2" charset="2"/>
              <a:buChar char="Ø"/>
            </a:pPr>
            <a:r>
              <a:rPr lang="en-US" sz="2400" dirty="0">
                <a:solidFill>
                  <a:prstClr val="black"/>
                </a:solidFill>
                <a:latin typeface="Palatino Linotype" panose="02040502050505030304"/>
              </a:rPr>
              <a:t>It is a software application that scans a network or a system for harmful activity or policy breaching. Any malicious venture or violation is normally reported either to an administrator or collected centrally using a security information and event management (SIEM) system. </a:t>
            </a:r>
          </a:p>
          <a:p>
            <a:pPr marL="342900" indent="-342900" algn="just">
              <a:buFont typeface="Wingdings" panose="05000000000000000000" pitchFamily="2" charset="2"/>
              <a:buChar char="Ø"/>
            </a:pPr>
            <a:r>
              <a:rPr lang="en-US" sz="2400" dirty="0">
                <a:solidFill>
                  <a:prstClr val="black"/>
                </a:solidFill>
                <a:latin typeface="Palatino Linotype" panose="02040502050505030304"/>
              </a:rPr>
              <a:t>A SIEM system integrates outputs from multiple sources and uses alarm filtering techniques to differentiate malicious activity from false alarms.</a:t>
            </a:r>
          </a:p>
          <a:p>
            <a:pPr marL="342900" indent="-342900" algn="just">
              <a:buFont typeface="Wingdings" panose="05000000000000000000" pitchFamily="2" charset="2"/>
              <a:buChar char="Ø"/>
            </a:pPr>
            <a:endParaRPr lang="en-US" sz="2400" dirty="0">
              <a:solidFill>
                <a:prstClr val="black"/>
              </a:solidFill>
              <a:latin typeface="Palatino Linotype" panose="02040502050505030304"/>
            </a:endParaRPr>
          </a:p>
          <a:p>
            <a:pPr marL="342900" indent="-342900" algn="just">
              <a:buFont typeface="Wingdings" panose="05000000000000000000" pitchFamily="2" charset="2"/>
              <a:buChar char="Ø"/>
            </a:pPr>
            <a:endParaRPr lang="en-US" sz="2400" dirty="0">
              <a:solidFill>
                <a:prstClr val="black"/>
              </a:solidFill>
              <a:latin typeface="Palatino Linotype" panose="02040502050505030304"/>
            </a:endParaRPr>
          </a:p>
        </p:txBody>
      </p:sp>
    </p:spTree>
    <p:extLst>
      <p:ext uri="{BB962C8B-B14F-4D97-AF65-F5344CB8AC3E}">
        <p14:creationId xmlns:p14="http://schemas.microsoft.com/office/powerpoint/2010/main" val="21212787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effectLst/>
              </a:rPr>
              <a:t>Intrusion Detection Systems (IDS)</a:t>
            </a:r>
            <a:endParaRPr lang="en-US" sz="2800" dirty="0"/>
          </a:p>
        </p:txBody>
      </p:sp>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white">
                    <a:lumMod val="50000"/>
                  </a:prst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white">
                  <a:lumMod val="50000"/>
                </a:prstClr>
              </a:solidFill>
              <a:effectLst/>
              <a:uLnTx/>
              <a:uFillTx/>
              <a:latin typeface="Century Gothic" pitchFamily="34" charset="0"/>
              <a:ea typeface="+mn-ea"/>
              <a:cs typeface="+mn-cs"/>
            </a:endParaRPr>
          </a:p>
        </p:txBody>
      </p:sp>
      <p:sp>
        <p:nvSpPr>
          <p:cNvPr id="4" name="Rectangle 3"/>
          <p:cNvSpPr/>
          <p:nvPr/>
        </p:nvSpPr>
        <p:spPr>
          <a:xfrm>
            <a:off x="331304" y="1166843"/>
            <a:ext cx="10946296" cy="830997"/>
          </a:xfrm>
          <a:prstGeom prst="rect">
            <a:avLst/>
          </a:prstGeom>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6" name="Rectangle 5"/>
          <p:cNvSpPr/>
          <p:nvPr/>
        </p:nvSpPr>
        <p:spPr>
          <a:xfrm>
            <a:off x="444137" y="1166844"/>
            <a:ext cx="11477569" cy="5016758"/>
          </a:xfrm>
          <a:prstGeom prst="rect">
            <a:avLst/>
          </a:prstGeom>
        </p:spPr>
        <p:txBody>
          <a:bodyPr wrap="square">
            <a:spAutoFit/>
          </a:bodyPr>
          <a:lstStyle/>
          <a:p>
            <a:pPr fontAlgn="base"/>
            <a:r>
              <a:rPr lang="en-US" sz="2000" b="1" dirty="0"/>
              <a:t>Types of IDS:</a:t>
            </a:r>
          </a:p>
          <a:p>
            <a:pPr fontAlgn="base"/>
            <a:r>
              <a:rPr lang="en-US" sz="2000" b="1" dirty="0"/>
              <a:t>Network Intrusion Detection System (NIDS):</a:t>
            </a:r>
          </a:p>
          <a:p>
            <a:pPr algn="just" fontAlgn="base"/>
            <a:r>
              <a:rPr lang="en-US" sz="2000" dirty="0"/>
              <a:t>Network intrusion detection systems (NIDS) are set up at a planned point within the network to examine traffic from all devices on the network. It performs an observation of passing traffic on the entire subnet and matches the traffic that is passed on the subnets to the collection of known attacks. Once an attack is identified or abnormal behavior is observed, the alert can be sent to the administrator. An example of an NIDS is installing it on the subnet where firewalls are located in order to see if someone is trying crack the firewall.</a:t>
            </a:r>
          </a:p>
          <a:p>
            <a:pPr fontAlgn="base"/>
            <a:endParaRPr lang="en-US" sz="2000" dirty="0"/>
          </a:p>
          <a:p>
            <a:pPr fontAlgn="base"/>
            <a:r>
              <a:rPr lang="en-US" sz="2000" b="1" dirty="0"/>
              <a:t>Host Intrusion Detection System (HIDS):</a:t>
            </a:r>
          </a:p>
          <a:p>
            <a:pPr algn="just" fontAlgn="base"/>
            <a:r>
              <a:rPr lang="en-US" sz="2000" dirty="0"/>
              <a:t>Host intrusion detection systems (HIDS) run on independent hosts or devices on the network. A HIDS monitors the incoming and outgoing packets from the device only and will alert the administrator if suspicious or malicious activity is detected. It takes a snapshot of existing system files and compares it with the previous snapshot. If the analytical system files were edited or deleted, an alert is sent to the administrator to investigate. An example of HIDS usage can be seen on mission critical machines, which are not expected to change their layout.</a:t>
            </a:r>
          </a:p>
        </p:txBody>
      </p:sp>
    </p:spTree>
    <p:extLst>
      <p:ext uri="{BB962C8B-B14F-4D97-AF65-F5344CB8AC3E}">
        <p14:creationId xmlns:p14="http://schemas.microsoft.com/office/powerpoint/2010/main" val="23651267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effectLst/>
              </a:rPr>
              <a:t>Intrusion Detection Systems (IDS)</a:t>
            </a:r>
            <a:endParaRPr lang="en-US" sz="2800" dirty="0"/>
          </a:p>
        </p:txBody>
      </p:sp>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white">
                    <a:lumMod val="50000"/>
                  </a:prst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white">
                  <a:lumMod val="50000"/>
                </a:prstClr>
              </a:solidFill>
              <a:effectLst/>
              <a:uLnTx/>
              <a:uFillTx/>
              <a:latin typeface="Century Gothic" pitchFamily="34" charset="0"/>
              <a:ea typeface="+mn-ea"/>
              <a:cs typeface="+mn-cs"/>
            </a:endParaRPr>
          </a:p>
        </p:txBody>
      </p:sp>
      <p:sp>
        <p:nvSpPr>
          <p:cNvPr id="4" name="Rectangle 3"/>
          <p:cNvSpPr/>
          <p:nvPr/>
        </p:nvSpPr>
        <p:spPr>
          <a:xfrm>
            <a:off x="331304" y="1166843"/>
            <a:ext cx="10946296" cy="830997"/>
          </a:xfrm>
          <a:prstGeom prst="rect">
            <a:avLst/>
          </a:prstGeom>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6" name="Rectangle 5"/>
          <p:cNvSpPr/>
          <p:nvPr/>
        </p:nvSpPr>
        <p:spPr>
          <a:xfrm>
            <a:off x="444137" y="1166844"/>
            <a:ext cx="11494821" cy="4893647"/>
          </a:xfrm>
          <a:prstGeom prst="rect">
            <a:avLst/>
          </a:prstGeom>
        </p:spPr>
        <p:txBody>
          <a:bodyPr wrap="square">
            <a:spAutoFit/>
          </a:bodyPr>
          <a:lstStyle/>
          <a:p>
            <a:pPr fontAlgn="base"/>
            <a:r>
              <a:rPr lang="en-US" b="1" dirty="0"/>
              <a:t>Protocol-based Intrusion Detection System (PIDS):</a:t>
            </a:r>
          </a:p>
          <a:p>
            <a:pPr algn="just" fontAlgn="base"/>
            <a:r>
              <a:rPr lang="en-US" dirty="0"/>
              <a:t>Protocol-based intrusion detection system (PIDS) comprises of a system or agent that would consistently resides at the front end of a server, controlling and interpreting the protocol between a user/device and the server. It is trying to secure the web server by regularly monitoring the HTTPS protocol stream and accept the related HTTP protocol. As HTTPS is un-encrypted and before instantly entering its web presentation layer then this system would need to reside in this interface, between to use the HTTPS.</a:t>
            </a:r>
          </a:p>
          <a:p>
            <a:pPr fontAlgn="base"/>
            <a:r>
              <a:rPr lang="en-US" b="1" dirty="0"/>
              <a:t>Application Protocol-based Intrusion Detection System (APIDS):</a:t>
            </a:r>
          </a:p>
          <a:p>
            <a:pPr algn="just" fontAlgn="base"/>
            <a:r>
              <a:rPr lang="en-US" dirty="0"/>
              <a:t>Application Protocol-based Intrusion Detection System (APIDS) is a system or agent that generally resides within a group of servers. It identifies the intrusions by monitoring and interpreting the communication on application specific protocols. For example, this would monitor the SQL protocol explicit to the middleware as it transacts with the database in the web server.</a:t>
            </a:r>
          </a:p>
          <a:p>
            <a:pPr fontAlgn="base"/>
            <a:r>
              <a:rPr lang="en-US" b="1" dirty="0"/>
              <a:t>Hybrid Intrusion Detection System :</a:t>
            </a:r>
          </a:p>
          <a:p>
            <a:pPr algn="just" fontAlgn="base"/>
            <a:r>
              <a:rPr lang="en-US" dirty="0"/>
              <a:t>Hybrid intrusion detection system is made by the combination of two or more approaches of the intrusion detection system. In the hybrid intrusion detection system, host agent or system data is combined with network information to develop a complete view of the network system. Hybrid intrusion detection system is more effective in comparison to the other intrusion detection system. Prelude is an example of Hybrid IDS.</a:t>
            </a:r>
          </a:p>
          <a:p>
            <a:pPr marL="342900" indent="-342900" algn="just">
              <a:buFont typeface="Wingdings" panose="05000000000000000000" pitchFamily="2" charset="2"/>
              <a:buChar char="Ø"/>
            </a:pPr>
            <a:endParaRPr lang="en-US" sz="2400" dirty="0">
              <a:solidFill>
                <a:prstClr val="black"/>
              </a:solidFill>
              <a:latin typeface="Palatino Linotype" panose="02040502050505030304"/>
            </a:endParaRPr>
          </a:p>
        </p:txBody>
      </p:sp>
    </p:spTree>
    <p:extLst>
      <p:ext uri="{BB962C8B-B14F-4D97-AF65-F5344CB8AC3E}">
        <p14:creationId xmlns:p14="http://schemas.microsoft.com/office/powerpoint/2010/main" val="13466535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effectLst/>
              </a:rPr>
              <a:t>intrusion prevention System(IPS)</a:t>
            </a:r>
            <a:endParaRPr lang="en-US" sz="2800" dirty="0"/>
          </a:p>
        </p:txBody>
      </p:sp>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white">
                    <a:lumMod val="50000"/>
                  </a:prst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white">
                  <a:lumMod val="50000"/>
                </a:prstClr>
              </a:solidFill>
              <a:effectLst/>
              <a:uLnTx/>
              <a:uFillTx/>
              <a:latin typeface="Century Gothic" pitchFamily="34" charset="0"/>
              <a:ea typeface="+mn-ea"/>
              <a:cs typeface="+mn-cs"/>
            </a:endParaRPr>
          </a:p>
        </p:txBody>
      </p:sp>
      <p:sp>
        <p:nvSpPr>
          <p:cNvPr id="4" name="Rectangle 3"/>
          <p:cNvSpPr/>
          <p:nvPr/>
        </p:nvSpPr>
        <p:spPr>
          <a:xfrm>
            <a:off x="331304" y="1166843"/>
            <a:ext cx="10946296" cy="830997"/>
          </a:xfrm>
          <a:prstGeom prst="rect">
            <a:avLst/>
          </a:prstGeom>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6" name="Rectangle 5"/>
          <p:cNvSpPr/>
          <p:nvPr/>
        </p:nvSpPr>
        <p:spPr>
          <a:xfrm>
            <a:off x="444137" y="1166844"/>
            <a:ext cx="11494821" cy="461665"/>
          </a:xfrm>
          <a:prstGeom prst="rect">
            <a:avLst/>
          </a:prstGeom>
        </p:spPr>
        <p:txBody>
          <a:bodyPr wrap="square">
            <a:spAutoFit/>
          </a:bodyPr>
          <a:lstStyle/>
          <a:p>
            <a:pPr marL="342900" indent="-342900" algn="just">
              <a:buFont typeface="Wingdings" panose="05000000000000000000" pitchFamily="2" charset="2"/>
              <a:buChar char="Ø"/>
            </a:pPr>
            <a:endParaRPr lang="en-US" sz="2400" dirty="0">
              <a:solidFill>
                <a:prstClr val="black"/>
              </a:solidFill>
              <a:latin typeface="Palatino Linotype" panose="02040502050505030304"/>
            </a:endParaRPr>
          </a:p>
        </p:txBody>
      </p:sp>
      <p:sp>
        <p:nvSpPr>
          <p:cNvPr id="3" name="Rectangle 2"/>
          <p:cNvSpPr/>
          <p:nvPr/>
        </p:nvSpPr>
        <p:spPr>
          <a:xfrm>
            <a:off x="444137" y="1166842"/>
            <a:ext cx="11494821" cy="6124754"/>
          </a:xfrm>
          <a:prstGeom prst="rect">
            <a:avLst/>
          </a:prstGeom>
        </p:spPr>
        <p:txBody>
          <a:bodyPr wrap="square">
            <a:spAutoFit/>
          </a:bodyPr>
          <a:lstStyle/>
          <a:p>
            <a:pPr marL="285750" indent="-285750">
              <a:buFont typeface="Wingdings" panose="05000000000000000000" pitchFamily="2" charset="2"/>
              <a:buChar char="Ø"/>
            </a:pPr>
            <a:r>
              <a:rPr lang="en-US" sz="2800" dirty="0"/>
              <a:t>Intrusion Prevention System is also known as Intrusion Detection and Prevention System. It is a network security application that monitors network or system activities for malicious activity. </a:t>
            </a:r>
          </a:p>
          <a:p>
            <a:pPr marL="285750" indent="-285750">
              <a:buFont typeface="Wingdings" panose="05000000000000000000" pitchFamily="2" charset="2"/>
              <a:buChar char="Ø"/>
            </a:pPr>
            <a:r>
              <a:rPr lang="en-US" sz="2800" dirty="0"/>
              <a:t>Major functions of intrusion prevention systems are to identify malicious activity, collect information about this activity, report it and attempt to block or stop it.</a:t>
            </a:r>
          </a:p>
          <a:p>
            <a:r>
              <a:rPr lang="en-US" sz="2000" b="1" dirty="0"/>
              <a:t>Comparison of IPS with IDS:</a:t>
            </a:r>
            <a:endParaRPr lang="en-US" sz="2000" dirty="0"/>
          </a:p>
          <a:p>
            <a:pPr marL="457200" indent="-457200" fontAlgn="base">
              <a:buFont typeface="+mj-lt"/>
              <a:buAutoNum type="arabicPeriod"/>
            </a:pPr>
            <a:r>
              <a:rPr lang="en-US" sz="2400" dirty="0"/>
              <a:t>Intrusion prevention systems are placed in-line and are able to actively prevent or block intrusions that are detected.</a:t>
            </a:r>
          </a:p>
          <a:p>
            <a:pPr marL="457200" indent="-457200" fontAlgn="base">
              <a:buFont typeface="+mj-lt"/>
              <a:buAutoNum type="arabicPeriod"/>
            </a:pPr>
            <a:r>
              <a:rPr lang="en-US" sz="2400" dirty="0"/>
              <a:t>IPS can take such actions as sending an alarm, dropping detected malicious packets, resetting a connection or blocking traffic from the offending IP address.</a:t>
            </a:r>
          </a:p>
          <a:p>
            <a:pPr marL="457200" indent="-457200" fontAlgn="base">
              <a:buFont typeface="+mj-lt"/>
              <a:buAutoNum type="arabicPeriod"/>
            </a:pPr>
            <a:r>
              <a:rPr lang="en-US" sz="2400" dirty="0"/>
              <a:t>IPS also can correct cyclic redundancy check (CRC) errors, defragment packet streams, mitigate TCP sequencing issues and clean up unwanted transport and network layer options.</a:t>
            </a:r>
          </a:p>
          <a:p>
            <a:pPr marL="285750" indent="-285750">
              <a:buFont typeface="Wingdings" panose="05000000000000000000" pitchFamily="2" charset="2"/>
              <a:buChar char="Ø"/>
            </a:pPr>
            <a:endParaRPr lang="en-US" sz="2800" dirty="0"/>
          </a:p>
        </p:txBody>
      </p:sp>
    </p:spTree>
    <p:extLst>
      <p:ext uri="{BB962C8B-B14F-4D97-AF65-F5344CB8AC3E}">
        <p14:creationId xmlns:p14="http://schemas.microsoft.com/office/powerpoint/2010/main" val="18348888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dirty="0">
                <a:effectLst/>
              </a:rPr>
              <a:t>intrusion prevention System(IPS)</a:t>
            </a:r>
            <a:endParaRPr lang="en-US" sz="2800" dirty="0"/>
          </a:p>
        </p:txBody>
      </p:sp>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white">
                    <a:lumMod val="50000"/>
                  </a:prst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white">
                  <a:lumMod val="50000"/>
                </a:prstClr>
              </a:solidFill>
              <a:effectLst/>
              <a:uLnTx/>
              <a:uFillTx/>
              <a:latin typeface="Century Gothic" pitchFamily="34" charset="0"/>
              <a:ea typeface="+mn-ea"/>
              <a:cs typeface="+mn-cs"/>
            </a:endParaRPr>
          </a:p>
        </p:txBody>
      </p:sp>
      <p:sp>
        <p:nvSpPr>
          <p:cNvPr id="4" name="Rectangle 3"/>
          <p:cNvSpPr/>
          <p:nvPr/>
        </p:nvSpPr>
        <p:spPr>
          <a:xfrm>
            <a:off x="331304" y="1166843"/>
            <a:ext cx="10946296" cy="830997"/>
          </a:xfrm>
          <a:prstGeom prst="rect">
            <a:avLst/>
          </a:prstGeom>
        </p:spPr>
        <p:txBody>
          <a:bodyPr wrap="square">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a:p>
            <a:pPr marL="514350" marR="0" lvl="0"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6" name="Rectangle 5"/>
          <p:cNvSpPr/>
          <p:nvPr/>
        </p:nvSpPr>
        <p:spPr>
          <a:xfrm>
            <a:off x="444137" y="1166844"/>
            <a:ext cx="11494821" cy="461665"/>
          </a:xfrm>
          <a:prstGeom prst="rect">
            <a:avLst/>
          </a:prstGeom>
        </p:spPr>
        <p:txBody>
          <a:bodyPr wrap="square">
            <a:spAutoFit/>
          </a:bodyPr>
          <a:lstStyle/>
          <a:p>
            <a:pPr marL="342900" indent="-342900" algn="just">
              <a:buFont typeface="Wingdings" panose="05000000000000000000" pitchFamily="2" charset="2"/>
              <a:buChar char="Ø"/>
            </a:pPr>
            <a:endParaRPr lang="en-US" sz="2400" dirty="0">
              <a:solidFill>
                <a:prstClr val="black"/>
              </a:solidFill>
              <a:latin typeface="Palatino Linotype" panose="02040502050505030304"/>
            </a:endParaRPr>
          </a:p>
        </p:txBody>
      </p:sp>
      <p:sp>
        <p:nvSpPr>
          <p:cNvPr id="5" name="Rectangle 4"/>
          <p:cNvSpPr/>
          <p:nvPr/>
        </p:nvSpPr>
        <p:spPr>
          <a:xfrm>
            <a:off x="0" y="889844"/>
            <a:ext cx="12192000" cy="4801314"/>
          </a:xfrm>
          <a:prstGeom prst="rect">
            <a:avLst/>
          </a:prstGeom>
        </p:spPr>
        <p:txBody>
          <a:bodyPr wrap="square">
            <a:spAutoFit/>
          </a:bodyPr>
          <a:lstStyle/>
          <a:p>
            <a:r>
              <a:rPr lang="en-US" sz="2400"/>
              <a:t>Types of IPS:</a:t>
            </a:r>
            <a:endParaRPr lang="en-US" sz="2400" dirty="0"/>
          </a:p>
          <a:p>
            <a:endParaRPr lang="en-US" dirty="0"/>
          </a:p>
          <a:p>
            <a:pPr marL="457200" indent="-457200">
              <a:buFont typeface="+mj-lt"/>
              <a:buAutoNum type="arabicPeriod"/>
            </a:pPr>
            <a:r>
              <a:rPr lang="en-US" sz="2400" dirty="0"/>
              <a:t>Network-based intrusion prevention system (NIPS):</a:t>
            </a:r>
          </a:p>
          <a:p>
            <a:r>
              <a:rPr lang="en-US" sz="2400" dirty="0"/>
              <a:t>      It monitors the entire network for suspicious traffic by analyzing protocol activity.</a:t>
            </a:r>
          </a:p>
          <a:p>
            <a:r>
              <a:rPr lang="en-US" sz="2400" dirty="0"/>
              <a:t>2.  Wireless intrusion prevention system (WIPS):</a:t>
            </a:r>
          </a:p>
          <a:p>
            <a:r>
              <a:rPr lang="en-US" sz="2400" dirty="0"/>
              <a:t>     It monitors a wireless network for suspicious traffic by analyzing wireless networking protocols.</a:t>
            </a:r>
          </a:p>
          <a:p>
            <a:r>
              <a:rPr lang="en-US" sz="2400" dirty="0"/>
              <a:t>3. Network behavior analysis (NBA):</a:t>
            </a:r>
          </a:p>
          <a:p>
            <a:r>
              <a:rPr lang="en-US" sz="2400" dirty="0"/>
              <a:t>It examines network traffic to identify threats that generate unusual traffic flows, such as distributed denial of service attacks, specific forms of malware and policy violations.</a:t>
            </a:r>
          </a:p>
          <a:p>
            <a:r>
              <a:rPr lang="en-US" sz="2400" dirty="0"/>
              <a:t>4. Host-based intrusion prevention system (HIPS):</a:t>
            </a:r>
          </a:p>
          <a:p>
            <a:r>
              <a:rPr lang="en-US" sz="2400" dirty="0"/>
              <a:t>It is an inbuilt software package which operates a single host for doubtful activity by scanning events that occur within that host.</a:t>
            </a:r>
          </a:p>
        </p:txBody>
      </p:sp>
    </p:spTree>
    <p:extLst>
      <p:ext uri="{BB962C8B-B14F-4D97-AF65-F5344CB8AC3E}">
        <p14:creationId xmlns:p14="http://schemas.microsoft.com/office/powerpoint/2010/main" val="261035844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US" sz="2800" dirty="0"/>
              <a:t>IPS VS IDS</a:t>
            </a:r>
          </a:p>
        </p:txBody>
      </p:sp>
      <p:sp>
        <p:nvSpPr>
          <p:cNvPr id="2" name="Slide Number Placeholder 1"/>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200" b="0" i="0" u="none" strike="noStrike" kern="1200" cap="none" spc="0" normalizeH="0" baseline="0" noProof="0" smtClean="0">
                <a:ln>
                  <a:noFill/>
                </a:ln>
                <a:solidFill>
                  <a:prstClr val="white">
                    <a:lumMod val="50000"/>
                  </a:prst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white">
                  <a:lumMod val="50000"/>
                </a:prstClr>
              </a:solidFill>
              <a:effectLst/>
              <a:uLnTx/>
              <a:uFillTx/>
              <a:latin typeface="Century Gothic" pitchFamily="34" charset="0"/>
              <a:ea typeface="+mn-ea"/>
              <a:cs typeface="+mn-cs"/>
            </a:endParaRPr>
          </a:p>
        </p:txBody>
      </p:sp>
      <p:sp>
        <p:nvSpPr>
          <p:cNvPr id="4" name="Rectangle 3"/>
          <p:cNvSpPr/>
          <p:nvPr/>
        </p:nvSpPr>
        <p:spPr>
          <a:xfrm>
            <a:off x="159027" y="1166843"/>
            <a:ext cx="11926955" cy="369332"/>
          </a:xfrm>
          <a:prstGeom prst="rect">
            <a:avLst/>
          </a:prstGeom>
        </p:spPr>
        <p:txBody>
          <a:bodyPr wrap="square" numCol="2">
            <a:spAutoFit/>
          </a:bodyPr>
          <a:lstStyle/>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1391064882"/>
              </p:ext>
            </p:extLst>
          </p:nvPr>
        </p:nvGraphicFramePr>
        <p:xfrm>
          <a:off x="1093993" y="949177"/>
          <a:ext cx="11098007" cy="5802294"/>
        </p:xfrm>
        <a:graphic>
          <a:graphicData uri="http://schemas.openxmlformats.org/drawingml/2006/table">
            <a:tbl>
              <a:tblPr/>
              <a:tblGrid>
                <a:gridCol w="1922492">
                  <a:extLst>
                    <a:ext uri="{9D8B030D-6E8A-4147-A177-3AD203B41FA5}">
                      <a16:colId xmlns:a16="http://schemas.microsoft.com/office/drawing/2014/main" val="1631232204"/>
                    </a:ext>
                  </a:extLst>
                </a:gridCol>
                <a:gridCol w="3386818">
                  <a:extLst>
                    <a:ext uri="{9D8B030D-6E8A-4147-A177-3AD203B41FA5}">
                      <a16:colId xmlns:a16="http://schemas.microsoft.com/office/drawing/2014/main" val="45970294"/>
                    </a:ext>
                  </a:extLst>
                </a:gridCol>
                <a:gridCol w="5788697">
                  <a:extLst>
                    <a:ext uri="{9D8B030D-6E8A-4147-A177-3AD203B41FA5}">
                      <a16:colId xmlns:a16="http://schemas.microsoft.com/office/drawing/2014/main" val="3716600698"/>
                    </a:ext>
                  </a:extLst>
                </a:gridCol>
              </a:tblGrid>
              <a:tr h="399818">
                <a:tc>
                  <a:txBody>
                    <a:bodyPr/>
                    <a:lstStyle/>
                    <a:p>
                      <a:pPr algn="l" fontAlgn="base"/>
                      <a:r>
                        <a:rPr lang="en-US" sz="1800" b="1" dirty="0">
                          <a:solidFill>
                            <a:srgbClr val="2B2C33"/>
                          </a:solidFill>
                          <a:effectLst/>
                          <a:latin typeface="inherit"/>
                        </a:rPr>
                        <a:t>PARAMETER</a:t>
                      </a:r>
                      <a:endParaRPr lang="en-US" sz="1800" b="1" dirty="0">
                        <a:solidFill>
                          <a:srgbClr val="2B2C33"/>
                        </a:solidFill>
                        <a:effectLst/>
                        <a:latin typeface="Merriweather"/>
                      </a:endParaRP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fontAlgn="base"/>
                      <a:r>
                        <a:rPr lang="en-US" sz="1800" b="1">
                          <a:solidFill>
                            <a:srgbClr val="2B2C33"/>
                          </a:solidFill>
                          <a:effectLst/>
                          <a:latin typeface="inherit"/>
                        </a:rPr>
                        <a:t>IPS</a:t>
                      </a:r>
                      <a:endParaRPr lang="en-US" sz="1800" b="1">
                        <a:solidFill>
                          <a:srgbClr val="2B2C33"/>
                        </a:solidFill>
                        <a:effectLst/>
                        <a:latin typeface="Merriweather"/>
                      </a:endParaRP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fontAlgn="base"/>
                      <a:r>
                        <a:rPr lang="en-US" sz="1800" b="1">
                          <a:solidFill>
                            <a:srgbClr val="2B2C33"/>
                          </a:solidFill>
                          <a:effectLst/>
                          <a:latin typeface="inherit"/>
                        </a:rPr>
                        <a:t>IDS</a:t>
                      </a:r>
                      <a:endParaRPr lang="en-US" sz="1800" b="1">
                        <a:solidFill>
                          <a:srgbClr val="2B2C33"/>
                        </a:solidFill>
                        <a:effectLst/>
                        <a:latin typeface="Merriweather"/>
                      </a:endParaRP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extLst>
                  <a:ext uri="{0D108BD9-81ED-4DB2-BD59-A6C34878D82A}">
                    <a16:rowId xmlns:a16="http://schemas.microsoft.com/office/drawing/2014/main" val="274676161"/>
                  </a:ext>
                </a:extLst>
              </a:tr>
              <a:tr h="399818">
                <a:tc>
                  <a:txBody>
                    <a:bodyPr/>
                    <a:lstStyle/>
                    <a:p>
                      <a:pPr algn="l" fontAlgn="base"/>
                      <a:r>
                        <a:rPr lang="en-US" sz="1800" dirty="0">
                          <a:effectLst/>
                        </a:rPr>
                        <a:t>Abbreviation for</a:t>
                      </a: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fontAlgn="base"/>
                      <a:r>
                        <a:rPr lang="en-US" sz="1800" dirty="0">
                          <a:effectLst/>
                        </a:rPr>
                        <a:t>Intrusion Prevention System</a:t>
                      </a: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fontAlgn="base"/>
                      <a:r>
                        <a:rPr lang="en-US" sz="1800">
                          <a:effectLst/>
                        </a:rPr>
                        <a:t>Intrusion Detection System</a:t>
                      </a: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extLst>
                  <a:ext uri="{0D108BD9-81ED-4DB2-BD59-A6C34878D82A}">
                    <a16:rowId xmlns:a16="http://schemas.microsoft.com/office/drawing/2014/main" val="966287766"/>
                  </a:ext>
                </a:extLst>
              </a:tr>
              <a:tr h="399818">
                <a:tc>
                  <a:txBody>
                    <a:bodyPr/>
                    <a:lstStyle/>
                    <a:p>
                      <a:pPr algn="l" fontAlgn="base"/>
                      <a:r>
                        <a:rPr lang="en-US" sz="1800" dirty="0">
                          <a:effectLst/>
                        </a:rPr>
                        <a:t>System Type</a:t>
                      </a: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fontAlgn="base"/>
                      <a:r>
                        <a:rPr lang="en-US" sz="1800" dirty="0">
                          <a:effectLst/>
                        </a:rPr>
                        <a:t>Active (monitor &amp; automatically defend) and/ or passive</a:t>
                      </a: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fontAlgn="base"/>
                      <a:r>
                        <a:rPr lang="en-US" sz="1800">
                          <a:effectLst/>
                        </a:rPr>
                        <a:t>Passive (monitor and Notify)</a:t>
                      </a: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extLst>
                  <a:ext uri="{0D108BD9-81ED-4DB2-BD59-A6C34878D82A}">
                    <a16:rowId xmlns:a16="http://schemas.microsoft.com/office/drawing/2014/main" val="3827356451"/>
                  </a:ext>
                </a:extLst>
              </a:tr>
              <a:tr h="1217188">
                <a:tc>
                  <a:txBody>
                    <a:bodyPr/>
                    <a:lstStyle/>
                    <a:p>
                      <a:pPr algn="l" fontAlgn="base"/>
                      <a:r>
                        <a:rPr lang="en-US" sz="1800" dirty="0">
                          <a:effectLst/>
                        </a:rPr>
                        <a:t>Detection mechanism</a:t>
                      </a: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fontAlgn="base">
                        <a:buFont typeface="Arial" panose="020B0604020202020204" pitchFamily="34" charset="0"/>
                        <a:buChar char="•"/>
                      </a:pPr>
                      <a:r>
                        <a:rPr lang="en-US" sz="1800" dirty="0">
                          <a:effectLst/>
                        </a:rPr>
                        <a:t>Statistical anomaly based detection</a:t>
                      </a:r>
                    </a:p>
                    <a:p>
                      <a:pPr algn="l" fontAlgn="base">
                        <a:buFont typeface="Arial" panose="020B0604020202020204" pitchFamily="34" charset="0"/>
                        <a:buChar char="•"/>
                      </a:pPr>
                      <a:r>
                        <a:rPr lang="en-US" sz="1800" dirty="0">
                          <a:effectLst/>
                        </a:rPr>
                        <a:t>Signature detection:</a:t>
                      </a:r>
                    </a:p>
                    <a:p>
                      <a:pPr marL="742950" lvl="1" indent="-285750" algn="l" fontAlgn="base">
                        <a:buFont typeface="Arial" panose="020B0604020202020204" pitchFamily="34" charset="0"/>
                        <a:buChar char="•"/>
                      </a:pPr>
                      <a:r>
                        <a:rPr lang="en-US" sz="1800" dirty="0">
                          <a:effectLst/>
                        </a:rPr>
                        <a:t>Exploit-facing signatures</a:t>
                      </a:r>
                    </a:p>
                    <a:p>
                      <a:pPr marL="742950" lvl="1" indent="-285750" algn="l" fontAlgn="base">
                        <a:buFont typeface="Arial" panose="020B0604020202020204" pitchFamily="34" charset="0"/>
                        <a:buChar char="•"/>
                      </a:pPr>
                      <a:r>
                        <a:rPr lang="en-US" sz="1800" dirty="0">
                          <a:effectLst/>
                        </a:rPr>
                        <a:t>Vulnerability-facing signatures</a:t>
                      </a: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fontAlgn="base">
                        <a:buFont typeface="Arial" panose="020B0604020202020204" pitchFamily="34" charset="0"/>
                        <a:buChar char="•"/>
                      </a:pPr>
                      <a:r>
                        <a:rPr lang="en-US" sz="1800" dirty="0">
                          <a:effectLst/>
                        </a:rPr>
                        <a:t>Signature detection:</a:t>
                      </a:r>
                    </a:p>
                    <a:p>
                      <a:pPr marL="742950" lvl="1" indent="-285750" algn="l" fontAlgn="base">
                        <a:buFont typeface="Arial" panose="020B0604020202020204" pitchFamily="34" charset="0"/>
                        <a:buChar char="•"/>
                      </a:pPr>
                      <a:r>
                        <a:rPr lang="en-US" sz="1800" dirty="0">
                          <a:effectLst/>
                        </a:rPr>
                        <a:t>Exploit-facing signatures</a:t>
                      </a: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extLst>
                  <a:ext uri="{0D108BD9-81ED-4DB2-BD59-A6C34878D82A}">
                    <a16:rowId xmlns:a16="http://schemas.microsoft.com/office/drawing/2014/main" val="976373580"/>
                  </a:ext>
                </a:extLst>
              </a:tr>
              <a:tr h="399818">
                <a:tc>
                  <a:txBody>
                    <a:bodyPr/>
                    <a:lstStyle/>
                    <a:p>
                      <a:pPr algn="l" fontAlgn="base"/>
                      <a:r>
                        <a:rPr lang="en-US" sz="1800" dirty="0">
                          <a:effectLst/>
                        </a:rPr>
                        <a:t>Placement</a:t>
                      </a: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fontAlgn="base"/>
                      <a:r>
                        <a:rPr lang="en-US" sz="1800" dirty="0">
                          <a:effectLst/>
                        </a:rPr>
                        <a:t>Inline to data communication</a:t>
                      </a: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fontAlgn="base"/>
                      <a:r>
                        <a:rPr lang="en-US" sz="1800" dirty="0">
                          <a:effectLst/>
                        </a:rPr>
                        <a:t>Out of band from data communication</a:t>
                      </a: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extLst>
                  <a:ext uri="{0D108BD9-81ED-4DB2-BD59-A6C34878D82A}">
                    <a16:rowId xmlns:a16="http://schemas.microsoft.com/office/drawing/2014/main" val="1169413512"/>
                  </a:ext>
                </a:extLst>
              </a:tr>
              <a:tr h="399818">
                <a:tc>
                  <a:txBody>
                    <a:bodyPr/>
                    <a:lstStyle/>
                    <a:p>
                      <a:pPr algn="l" fontAlgn="base"/>
                      <a:r>
                        <a:rPr lang="en-US" sz="1800">
                          <a:effectLst/>
                        </a:rPr>
                        <a:t>Anomaly response</a:t>
                      </a: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fontAlgn="base"/>
                      <a:r>
                        <a:rPr lang="en-US" sz="1800" dirty="0">
                          <a:effectLst/>
                        </a:rPr>
                        <a:t>Drop, alert or clean malicious traffic</a:t>
                      </a: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fontAlgn="base"/>
                      <a:r>
                        <a:rPr lang="en-US" sz="1800" dirty="0">
                          <a:effectLst/>
                        </a:rPr>
                        <a:t>Sends alarm/alert of detecting malicious traffic</a:t>
                      </a: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extLst>
                  <a:ext uri="{0D108BD9-81ED-4DB2-BD59-A6C34878D82A}">
                    <a16:rowId xmlns:a16="http://schemas.microsoft.com/office/drawing/2014/main" val="3794274099"/>
                  </a:ext>
                </a:extLst>
              </a:tr>
              <a:tr h="672275">
                <a:tc>
                  <a:txBody>
                    <a:bodyPr/>
                    <a:lstStyle/>
                    <a:p>
                      <a:pPr algn="l" fontAlgn="base"/>
                      <a:r>
                        <a:rPr lang="en-US" sz="1800">
                          <a:effectLst/>
                        </a:rPr>
                        <a:t>Network performance impact</a:t>
                      </a: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fontAlgn="base"/>
                      <a:r>
                        <a:rPr lang="en-US" sz="1800" dirty="0">
                          <a:effectLst/>
                        </a:rPr>
                        <a:t>Slows down network performance due to delay caused by inline IPS processing</a:t>
                      </a: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fontAlgn="base"/>
                      <a:r>
                        <a:rPr lang="en-US" sz="1800" dirty="0">
                          <a:effectLst/>
                        </a:rPr>
                        <a:t>Does not impact network performance due to non-line deployment of IDS.</a:t>
                      </a: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extLst>
                  <a:ext uri="{0D108BD9-81ED-4DB2-BD59-A6C34878D82A}">
                    <a16:rowId xmlns:a16="http://schemas.microsoft.com/office/drawing/2014/main" val="3960062134"/>
                  </a:ext>
                </a:extLst>
              </a:tr>
              <a:tr h="672275">
                <a:tc>
                  <a:txBody>
                    <a:bodyPr/>
                    <a:lstStyle/>
                    <a:p>
                      <a:pPr algn="l" fontAlgn="base"/>
                      <a:r>
                        <a:rPr lang="en-US" sz="1800">
                          <a:effectLst/>
                        </a:rPr>
                        <a:t>Benefits</a:t>
                      </a: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fontAlgn="base"/>
                      <a:r>
                        <a:rPr lang="en-US" sz="1800" dirty="0">
                          <a:effectLst/>
                        </a:rPr>
                        <a:t>Preferred by most organizations since detection and prevention are automatically performed</a:t>
                      </a: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fontAlgn="base"/>
                      <a:r>
                        <a:rPr lang="en-US" sz="1800" dirty="0">
                          <a:effectLst/>
                        </a:rPr>
                        <a:t>Does not block legitimate traffic which might be blocked by IPS at times.</a:t>
                      </a:r>
                    </a:p>
                  </a:txBody>
                  <a:tcPr marL="45797" marR="45797" marT="21372" marB="21372"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extLst>
                  <a:ext uri="{0D108BD9-81ED-4DB2-BD59-A6C34878D82A}">
                    <a16:rowId xmlns:a16="http://schemas.microsoft.com/office/drawing/2014/main" val="2397572648"/>
                  </a:ext>
                </a:extLst>
              </a:tr>
            </a:tbl>
          </a:graphicData>
        </a:graphic>
      </p:graphicFrame>
    </p:spTree>
    <p:extLst>
      <p:ext uri="{BB962C8B-B14F-4D97-AF65-F5344CB8AC3E}">
        <p14:creationId xmlns:p14="http://schemas.microsoft.com/office/powerpoint/2010/main" val="488862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251711" y="703054"/>
            <a:ext cx="7232943" cy="5749504"/>
          </a:xfrm>
          <a:prstGeom prst="rect">
            <a:avLst/>
          </a:prstGeom>
        </p:spPr>
      </p:pic>
      <p:sp>
        <p:nvSpPr>
          <p:cNvPr id="4" name="Title 3"/>
          <p:cNvSpPr>
            <a:spLocks noGrp="1"/>
          </p:cNvSpPr>
          <p:nvPr>
            <p:ph type="title"/>
          </p:nvPr>
        </p:nvSpPr>
        <p:spPr>
          <a:xfrm>
            <a:off x="609600" y="-17252"/>
            <a:ext cx="10972800" cy="720306"/>
          </a:xfrm>
        </p:spPr>
        <p:txBody>
          <a:bodyPr/>
          <a:lstStyle/>
          <a:p>
            <a:r>
              <a:rPr lang="en-US" sz="3200" dirty="0"/>
              <a:t>E-commerce Security Concern </a:t>
            </a:r>
          </a:p>
        </p:txBody>
      </p:sp>
    </p:spTree>
    <p:extLst>
      <p:ext uri="{BB962C8B-B14F-4D97-AF65-F5344CB8AC3E}">
        <p14:creationId xmlns:p14="http://schemas.microsoft.com/office/powerpoint/2010/main" val="34052821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252"/>
            <a:ext cx="10972800" cy="720306"/>
          </a:xfrm>
        </p:spPr>
        <p:txBody>
          <a:bodyPr/>
          <a:lstStyle/>
          <a:p>
            <a:r>
              <a:rPr lang="en-US" sz="3200" dirty="0"/>
              <a:t>E-commerce Security Concern </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615679" y="781844"/>
            <a:ext cx="9314789" cy="5548311"/>
          </a:xfrm>
          <a:prstGeom prst="rect">
            <a:avLst/>
          </a:prstGeom>
        </p:spPr>
      </p:pic>
    </p:spTree>
    <p:extLst>
      <p:ext uri="{BB962C8B-B14F-4D97-AF65-F5344CB8AC3E}">
        <p14:creationId xmlns:p14="http://schemas.microsoft.com/office/powerpoint/2010/main" val="10479613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54811"/>
            <a:ext cx="10972800" cy="5784011"/>
          </a:xfrm>
        </p:spPr>
        <p:txBody>
          <a:bodyPr>
            <a:normAutofit fontScale="92500" lnSpcReduction="20000"/>
          </a:bodyPr>
          <a:lstStyle/>
          <a:p>
            <a:pPr algn="just">
              <a:buFont typeface="Wingdings" panose="05000000000000000000" pitchFamily="2" charset="2"/>
              <a:buChar char="Ø"/>
            </a:pPr>
            <a:r>
              <a:rPr lang="en-US" b="1" dirty="0"/>
              <a:t>Authentication </a:t>
            </a:r>
            <a:r>
              <a:rPr lang="en-US" dirty="0"/>
              <a:t>is a process used to verify (assure) the real identity of an EC entity, which could be an individual, software agent, computer program, or EC website. For electronic messages, authentication verifies that the sender/receiver of the message is who the person or organization claims to be (the ability to detect the identity of a person/entity with whom you are doing business).</a:t>
            </a:r>
          </a:p>
          <a:p>
            <a:pPr algn="just">
              <a:buFont typeface="Wingdings" panose="05000000000000000000" pitchFamily="2" charset="2"/>
              <a:buChar char="Ø"/>
            </a:pPr>
            <a:r>
              <a:rPr lang="en-US" b="1" dirty="0"/>
              <a:t>Authorization</a:t>
            </a:r>
            <a:r>
              <a:rPr lang="en-US" dirty="0"/>
              <a:t> is the provision of permission to an authenticated person to access systems and perform certain operations in those specific systems. </a:t>
            </a:r>
          </a:p>
          <a:p>
            <a:pPr algn="just">
              <a:buFont typeface="Wingdings" panose="05000000000000000000" pitchFamily="2" charset="2"/>
              <a:buChar char="Ø"/>
            </a:pPr>
            <a:r>
              <a:rPr lang="en-US" b="1" dirty="0"/>
              <a:t>Auditing</a:t>
            </a:r>
            <a:r>
              <a:rPr lang="en-US" dirty="0"/>
              <a:t>. When a person or program accesses a website or queries a database, various pieces of information are recorded or logged into a file. The process of maintaining or revisiting the sequence of events during the transaction, when and by whom, is known as auditing.</a:t>
            </a:r>
          </a:p>
          <a:p>
            <a:pPr algn="just">
              <a:buFont typeface="Wingdings" panose="05000000000000000000" pitchFamily="2" charset="2"/>
              <a:buChar char="Ø"/>
            </a:pPr>
            <a:r>
              <a:rPr lang="en-US" b="1" dirty="0"/>
              <a:t>Availability</a:t>
            </a:r>
            <a:r>
              <a:rPr lang="en-US" dirty="0"/>
              <a:t> Assuring that systems and information are available to the user when needed and that the site continues to function. Appropriate hardware, software, and procedures ensure availability.</a:t>
            </a:r>
          </a:p>
          <a:p>
            <a:pPr algn="just">
              <a:buFont typeface="Wingdings" panose="05000000000000000000" pitchFamily="2" charset="2"/>
              <a:buChar char="Ø"/>
            </a:pPr>
            <a:r>
              <a:rPr lang="en-US" b="1" dirty="0"/>
              <a:t>Nonrepudiation</a:t>
            </a:r>
            <a:r>
              <a:rPr lang="en-US" dirty="0"/>
              <a:t>. Closely associated with authentication is nonrepudiation, which is the assurance that online customers or trading partners will not be able to falsely deny their purchase, transaction, sale, or other obligation. Nonrepudiation involves several assurances, including providing proof of delivery from the sender and proof of sender and recipient identities and the identity of the delivery company.</a:t>
            </a:r>
          </a:p>
        </p:txBody>
      </p:sp>
      <p:sp>
        <p:nvSpPr>
          <p:cNvPr id="4" name="Title 3"/>
          <p:cNvSpPr>
            <a:spLocks noGrp="1"/>
          </p:cNvSpPr>
          <p:nvPr>
            <p:ph type="title"/>
          </p:nvPr>
        </p:nvSpPr>
        <p:spPr>
          <a:xfrm>
            <a:off x="609600" y="172528"/>
            <a:ext cx="10972800" cy="582283"/>
          </a:xfrm>
        </p:spPr>
        <p:txBody>
          <a:bodyPr/>
          <a:lstStyle/>
          <a:p>
            <a:r>
              <a:rPr lang="en-US" sz="4000" dirty="0">
                <a:effectLst/>
              </a:rPr>
              <a:t>EC Security Requirements</a:t>
            </a:r>
            <a:endParaRPr lang="en-US" sz="3200" dirty="0"/>
          </a:p>
        </p:txBody>
      </p:sp>
    </p:spTree>
    <p:extLst>
      <p:ext uri="{BB962C8B-B14F-4D97-AF65-F5344CB8AC3E}">
        <p14:creationId xmlns:p14="http://schemas.microsoft.com/office/powerpoint/2010/main" val="21624378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 y="754811"/>
            <a:ext cx="10972800" cy="5784011"/>
          </a:xfrm>
        </p:spPr>
        <p:txBody>
          <a:bodyPr>
            <a:normAutofit/>
          </a:bodyPr>
          <a:lstStyle/>
          <a:p>
            <a:pPr algn="just">
              <a:buFont typeface="Wingdings" panose="05000000000000000000" pitchFamily="2" charset="2"/>
              <a:buChar char="Ø"/>
            </a:pPr>
            <a:r>
              <a:rPr lang="en-US" b="1" dirty="0"/>
              <a:t>Confidentiality</a:t>
            </a:r>
            <a:r>
              <a:rPr lang="en-US" dirty="0"/>
              <a:t> : For sender, intended receiver should understand message contents using encryption and decryption. For sender, intended receiver should understand message contents.</a:t>
            </a:r>
          </a:p>
          <a:p>
            <a:pPr algn="just">
              <a:buFont typeface="Wingdings" panose="05000000000000000000" pitchFamily="2" charset="2"/>
              <a:buChar char="Ø"/>
            </a:pPr>
            <a:r>
              <a:rPr lang="en-US" b="1" dirty="0"/>
              <a:t>Integrity</a:t>
            </a:r>
            <a:r>
              <a:rPr lang="en-US" dirty="0"/>
              <a:t>: sender and receiver want to make sure that the message are not altered without detection.</a:t>
            </a:r>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p:txBody>
      </p:sp>
      <p:sp>
        <p:nvSpPr>
          <p:cNvPr id="4" name="Title 3"/>
          <p:cNvSpPr>
            <a:spLocks noGrp="1"/>
          </p:cNvSpPr>
          <p:nvPr>
            <p:ph type="title"/>
          </p:nvPr>
        </p:nvSpPr>
        <p:spPr>
          <a:xfrm>
            <a:off x="609600" y="172528"/>
            <a:ext cx="10972800" cy="582283"/>
          </a:xfrm>
        </p:spPr>
        <p:txBody>
          <a:bodyPr/>
          <a:lstStyle/>
          <a:p>
            <a:r>
              <a:rPr lang="en-US" sz="4000" dirty="0">
                <a:effectLst/>
              </a:rPr>
              <a:t>EC Security Requirements</a:t>
            </a:r>
            <a:endParaRPr lang="en-US" sz="3200" dirty="0"/>
          </a:p>
        </p:txBody>
      </p:sp>
    </p:spTree>
    <p:extLst>
      <p:ext uri="{BB962C8B-B14F-4D97-AF65-F5344CB8AC3E}">
        <p14:creationId xmlns:p14="http://schemas.microsoft.com/office/powerpoint/2010/main" val="21557247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eashore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template" id="{669BADFC-EA6E-476D-A81D-A11567EEB4E2}" vid="{6E8F81BE-4270-402D-9E59-1E13524724B5}"/>
    </a:ext>
  </a:extLst>
</a:theme>
</file>

<file path=ppt/theme/theme2.xml><?xml version="1.0" encoding="utf-8"?>
<a:theme xmlns:a="http://schemas.openxmlformats.org/drawingml/2006/main" name="1_Seashore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ln>
          <a:noFill/>
        </a:ln>
      </a:spPr>
      <a:bodyPr rtlCol="0" anchor="ctr"/>
      <a:lstStyle>
        <a:defPPr algn="ctr">
          <a:defRPr dirty="0"/>
        </a:defPPr>
      </a:lstStyle>
      <a:style>
        <a:lnRef idx="3">
          <a:schemeClr val="lt1"/>
        </a:lnRef>
        <a:fillRef idx="1">
          <a:schemeClr val="accent1"/>
        </a:fillRef>
        <a:effectRef idx="1">
          <a:schemeClr val="accent1"/>
        </a:effectRef>
        <a:fontRef idx="minor">
          <a:schemeClr val="lt1"/>
        </a:fontRef>
      </a:style>
    </a:spDef>
    <a:lnDef>
      <a:spPr>
        <a:ln>
          <a:solidFill>
            <a:schemeClr val="tx2"/>
          </a:solidFill>
        </a:ln>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eashore design template" id="{669BADFC-EA6E-476D-A81D-A11567EEB4E2}" vid="{6E8F81BE-4270-402D-9E59-1E13524724B5}"/>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F79E876-5ED1-42E3-8531-CAE149AFEA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Seashore design slides</Template>
  <TotalTime>0</TotalTime>
  <Words>7637</Words>
  <Application>Microsoft Office PowerPoint</Application>
  <PresentationFormat>Widescreen</PresentationFormat>
  <Paragraphs>494</Paragraphs>
  <Slides>69</Slides>
  <Notes>2</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69</vt:i4>
      </vt:variant>
    </vt:vector>
  </HeadingPairs>
  <TitlesOfParts>
    <vt:vector size="85" baseType="lpstr">
      <vt:lpstr>arial</vt:lpstr>
      <vt:lpstr>arial</vt:lpstr>
      <vt:lpstr>Century Gothic</vt:lpstr>
      <vt:lpstr>Comic Sans MS</vt:lpstr>
      <vt:lpstr>Courier New</vt:lpstr>
      <vt:lpstr>Google Sans</vt:lpstr>
      <vt:lpstr>inherit</vt:lpstr>
      <vt:lpstr>Merriweather</vt:lpstr>
      <vt:lpstr>Palatino Linotype</vt:lpstr>
      <vt:lpstr>Times New Roman</vt:lpstr>
      <vt:lpstr>Trebuchet MS</vt:lpstr>
      <vt:lpstr>Wingdings</vt:lpstr>
      <vt:lpstr>Wingdings 2</vt:lpstr>
      <vt:lpstr>Seashore design template</vt:lpstr>
      <vt:lpstr>1_Seashore design template</vt:lpstr>
      <vt:lpstr>Bitmap Image</vt:lpstr>
      <vt:lpstr>                 BCA Fifth Semester CACS301: MIS and E-Business</vt:lpstr>
      <vt:lpstr>Security</vt:lpstr>
      <vt:lpstr>Threat, attack and attacker</vt:lpstr>
      <vt:lpstr>Threat, attack and attacker</vt:lpstr>
      <vt:lpstr>PowerPoint Presentation</vt:lpstr>
      <vt:lpstr>Basic EC Security Terminology</vt:lpstr>
      <vt:lpstr>E-commerce Security Concern </vt:lpstr>
      <vt:lpstr>EC Security Requirements</vt:lpstr>
      <vt:lpstr>EC Security Requirements</vt:lpstr>
      <vt:lpstr>Technical Malware attack</vt:lpstr>
      <vt:lpstr>Technical Malware attack</vt:lpstr>
      <vt:lpstr>Technical Malware attack</vt:lpstr>
      <vt:lpstr>Technical Malware attack</vt:lpstr>
      <vt:lpstr>Technical Malware attack</vt:lpstr>
      <vt:lpstr>Technical Malware attack</vt:lpstr>
      <vt:lpstr>Technical Malware attack</vt:lpstr>
      <vt:lpstr>Technical Malware attack</vt:lpstr>
      <vt:lpstr>Technical Malware attack</vt:lpstr>
      <vt:lpstr>Technical Malware attack</vt:lpstr>
      <vt:lpstr>Non-Technical malware attack</vt:lpstr>
      <vt:lpstr>Non-Technical malware attack</vt:lpstr>
      <vt:lpstr>Non-Technical malware attack</vt:lpstr>
      <vt:lpstr>Non-Technical malware attack</vt:lpstr>
      <vt:lpstr>Non-Technical malware attack</vt:lpstr>
      <vt:lpstr>Non-Technical malware attack</vt:lpstr>
      <vt:lpstr>Non-Technical malware attack</vt:lpstr>
      <vt:lpstr>EC defense Strategy</vt:lpstr>
      <vt:lpstr>EC defense Strategy</vt:lpstr>
      <vt:lpstr>EC defense Strategy</vt:lpstr>
      <vt:lpstr>EC defense Strategy</vt:lpstr>
      <vt:lpstr>Encryption and PKI </vt:lpstr>
      <vt:lpstr>Encryption and decryption in cryptography</vt:lpstr>
      <vt:lpstr>Encryption and decryption in cryptography</vt:lpstr>
      <vt:lpstr>General Requirement of encryption and decryption</vt:lpstr>
      <vt:lpstr>Benefits of encryption and decryption</vt:lpstr>
      <vt:lpstr>Type of Cryptography</vt:lpstr>
      <vt:lpstr>Secret/Symmetric Cryptography</vt:lpstr>
      <vt:lpstr>Public/Asymmetric Cryptography</vt:lpstr>
      <vt:lpstr>PowerPoint Presentation</vt:lpstr>
      <vt:lpstr>Digital Signature or E-signature</vt:lpstr>
      <vt:lpstr>PowerPoint Presentation</vt:lpstr>
      <vt:lpstr>What is Digital Certificate and Certification authority ?</vt:lpstr>
      <vt:lpstr>What is Digital Certificate and Certification authority ?</vt:lpstr>
      <vt:lpstr>Digital certificate and e-commerce site</vt:lpstr>
      <vt:lpstr>PowerPoint Presentation</vt:lpstr>
      <vt:lpstr>Third party authentication</vt:lpstr>
      <vt:lpstr>Secure Sockets Layer (SSL)</vt:lpstr>
      <vt:lpstr>How does (SSL) work?</vt:lpstr>
      <vt:lpstr>Securing e-commerce networks: Virtual private network (VPN)</vt:lpstr>
      <vt:lpstr>Virtual private network (VPN)</vt:lpstr>
      <vt:lpstr>Virtual private network (VPN)</vt:lpstr>
      <vt:lpstr>Securing e-commerce networks: Firewall</vt:lpstr>
      <vt:lpstr>PowerPoint Presentation</vt:lpstr>
      <vt:lpstr>How does a software firewall work?</vt:lpstr>
      <vt:lpstr>Firewall Rules</vt:lpstr>
      <vt:lpstr>What Can a Firewall Do?</vt:lpstr>
      <vt:lpstr>What Can't a Firewall Do?</vt:lpstr>
      <vt:lpstr>Types of firewalls</vt:lpstr>
      <vt:lpstr>Types of firewalls</vt:lpstr>
      <vt:lpstr>Types of firewalls</vt:lpstr>
      <vt:lpstr>Characteristics of firewall</vt:lpstr>
      <vt:lpstr>Intrusion Detection Systems (IDS)</vt:lpstr>
      <vt:lpstr>Intrusion Detection Systems (IDS)</vt:lpstr>
      <vt:lpstr>Intrusion Detection Systems (IDS)</vt:lpstr>
      <vt:lpstr>Intrusion Detection Systems (IDS)</vt:lpstr>
      <vt:lpstr>intrusion prevention System(IPS)</vt:lpstr>
      <vt:lpstr>intrusion prevention System(IPS)</vt:lpstr>
      <vt:lpstr>IPS VS IDS</vt:lpstr>
      <vt:lpstr>E-commerce Security Concern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2016-04-02T05:46:48Z</dcterms:created>
  <dcterms:modified xsi:type="dcterms:W3CDTF">2024-02-05T23:54:33Z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TC034605669991</vt:lpwstr>
  </property>
</Properties>
</file>