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42"/>
  </p:notesMasterIdLst>
  <p:handoutMasterIdLst>
    <p:handoutMasterId r:id="rId43"/>
  </p:handoutMasterIdLst>
  <p:sldIdLst>
    <p:sldId id="349" r:id="rId3"/>
    <p:sldId id="260" r:id="rId4"/>
    <p:sldId id="285" r:id="rId5"/>
    <p:sldId id="286" r:id="rId6"/>
    <p:sldId id="350" r:id="rId7"/>
    <p:sldId id="357" r:id="rId8"/>
    <p:sldId id="352" r:id="rId9"/>
    <p:sldId id="353" r:id="rId10"/>
    <p:sldId id="354" r:id="rId11"/>
    <p:sldId id="355" r:id="rId12"/>
    <p:sldId id="356" r:id="rId13"/>
    <p:sldId id="358" r:id="rId14"/>
    <p:sldId id="359" r:id="rId15"/>
    <p:sldId id="360" r:id="rId16"/>
    <p:sldId id="361" r:id="rId17"/>
    <p:sldId id="362" r:id="rId18"/>
    <p:sldId id="365" r:id="rId19"/>
    <p:sldId id="366" r:id="rId20"/>
    <p:sldId id="363" r:id="rId21"/>
    <p:sldId id="364" r:id="rId22"/>
    <p:sldId id="370" r:id="rId23"/>
    <p:sldId id="367" r:id="rId24"/>
    <p:sldId id="368" r:id="rId25"/>
    <p:sldId id="369" r:id="rId26"/>
    <p:sldId id="371" r:id="rId27"/>
    <p:sldId id="372" r:id="rId28"/>
    <p:sldId id="373" r:id="rId29"/>
    <p:sldId id="374" r:id="rId30"/>
    <p:sldId id="375" r:id="rId31"/>
    <p:sldId id="376" r:id="rId32"/>
    <p:sldId id="377" r:id="rId33"/>
    <p:sldId id="379" r:id="rId34"/>
    <p:sldId id="380" r:id="rId35"/>
    <p:sldId id="384" r:id="rId36"/>
    <p:sldId id="381" r:id="rId37"/>
    <p:sldId id="382" r:id="rId38"/>
    <p:sldId id="383" r:id="rId39"/>
    <p:sldId id="385" r:id="rId40"/>
    <p:sldId id="38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4660"/>
  </p:normalViewPr>
  <p:slideViewPr>
    <p:cSldViewPr snapToGrid="0">
      <p:cViewPr varScale="1">
        <p:scale>
          <a:sx n="107" d="100"/>
          <a:sy n="107" d="100"/>
        </p:scale>
        <p:origin x="774" y="114"/>
      </p:cViewPr>
      <p:guideLst>
        <p:guide orient="horz" pos="2160"/>
        <p:guide pos="3840"/>
      </p:guideLst>
    </p:cSldViewPr>
  </p:slideViewPr>
  <p:notesTextViewPr>
    <p:cViewPr>
      <p:scale>
        <a:sx n="1" d="1"/>
        <a:sy n="1" d="1"/>
      </p:scale>
      <p:origin x="0" y="0"/>
    </p:cViewPr>
  </p:notesTextViewPr>
  <p:notesViewPr>
    <p:cSldViewPr snapToGrid="0">
      <p:cViewPr varScale="1">
        <p:scale>
          <a:sx n="76" d="100"/>
          <a:sy n="76" d="100"/>
        </p:scale>
        <p:origin x="177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09733D-69F8-45CE-987F-1E3A67C77C5D}" type="datetimeFigureOut">
              <a:rPr lang="en-US" smtClean="0"/>
              <a:pPr/>
              <a:t>2/19/2024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73FB42-312D-429D-A89D-91E21C85F0BA}" type="slidenum">
              <a:rPr lang="en-US" smtClean="0"/>
              <a:pPr/>
              <a:t>‹#›</a:t>
            </a:fld>
            <a:endParaRPr lang="en-US"/>
          </a:p>
        </p:txBody>
      </p:sp>
    </p:spTree>
    <p:extLst>
      <p:ext uri="{BB962C8B-B14F-4D97-AF65-F5344CB8AC3E}">
        <p14:creationId xmlns:p14="http://schemas.microsoft.com/office/powerpoint/2010/main" val="566154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DC3DB-9C0B-4EEA-BE0C-C823D6258BF2}" type="datetimeFigureOut">
              <a:rPr lang="en-US" smtClean="0"/>
              <a:pPr/>
              <a:t>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09D77-6270-417D-B912-9E40620F0D03}" type="slidenum">
              <a:rPr lang="en-US" smtClean="0"/>
              <a:pPr/>
              <a:t>‹#›</a:t>
            </a:fld>
            <a:endParaRPr lang="en-US"/>
          </a:p>
        </p:txBody>
      </p:sp>
    </p:spTree>
    <p:extLst>
      <p:ext uri="{BB962C8B-B14F-4D97-AF65-F5344CB8AC3E}">
        <p14:creationId xmlns:p14="http://schemas.microsoft.com/office/powerpoint/2010/main" val="4085234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Merchant acquiring bank .. Fone pay</a:t>
            </a:r>
          </a:p>
          <a:p>
            <a:r>
              <a:rPr lang="en-US" dirty="0" err="1"/>
              <a:t>Merchan</a:t>
            </a:r>
            <a:r>
              <a:rPr lang="en-US"/>
              <a:t> … big mart </a:t>
            </a:r>
          </a:p>
        </p:txBody>
      </p:sp>
      <p:sp>
        <p:nvSpPr>
          <p:cNvPr id="4" name="Slide Number Placeholder 3"/>
          <p:cNvSpPr>
            <a:spLocks noGrp="1"/>
          </p:cNvSpPr>
          <p:nvPr>
            <p:ph type="sldNum" sz="quarter" idx="5"/>
          </p:nvPr>
        </p:nvSpPr>
        <p:spPr/>
        <p:txBody>
          <a:bodyPr/>
          <a:lstStyle/>
          <a:p>
            <a:fld id="{37809D77-6270-417D-B912-9E40620F0D03}" type="slidenum">
              <a:rPr lang="en-US" smtClean="0"/>
              <a:pPr/>
              <a:t>8</a:t>
            </a:fld>
            <a:endParaRPr lang="en-US"/>
          </a:p>
        </p:txBody>
      </p:sp>
    </p:spTree>
    <p:extLst>
      <p:ext uri="{BB962C8B-B14F-4D97-AF65-F5344CB8AC3E}">
        <p14:creationId xmlns:p14="http://schemas.microsoft.com/office/powerpoint/2010/main" val="333724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4D5156"/>
                </a:solidFill>
                <a:effectLst/>
                <a:latin typeface="Google Sans"/>
              </a:rPr>
              <a:t>An acquirer, also referred to as an acquiring bank or merchant acquirer, is </a:t>
            </a:r>
            <a:r>
              <a:rPr lang="en-US" b="0" i="0" dirty="0">
                <a:solidFill>
                  <a:srgbClr val="040C28"/>
                </a:solidFill>
                <a:effectLst/>
                <a:latin typeface="Google Sans"/>
              </a:rPr>
              <a:t>a financial institution that partners with businesses to process credit and debit card transactions</a:t>
            </a:r>
            <a:r>
              <a:rPr lang="en-US" b="0" i="0" dirty="0">
                <a:solidFill>
                  <a:srgbClr val="4D5156"/>
                </a:solidFill>
                <a:effectLst/>
                <a:latin typeface="Google Sans"/>
              </a:rPr>
              <a:t>.</a:t>
            </a:r>
          </a:p>
          <a:p>
            <a:pPr algn="l"/>
            <a:endParaRPr lang="en-US" b="0" i="0" dirty="0">
              <a:solidFill>
                <a:srgbClr val="4D5156"/>
              </a:solidFill>
              <a:effectLst/>
              <a:latin typeface="Google Sans"/>
            </a:endParaRPr>
          </a:p>
          <a:p>
            <a:pPr algn="l"/>
            <a:r>
              <a:rPr lang="en-US" b="0" i="0" dirty="0">
                <a:solidFill>
                  <a:srgbClr val="4D5156"/>
                </a:solidFill>
                <a:effectLst/>
                <a:latin typeface="Google Sans"/>
              </a:rPr>
              <a:t>Fone pay … </a:t>
            </a:r>
            <a:r>
              <a:rPr lang="en-US" b="0" i="0" dirty="0" err="1">
                <a:solidFill>
                  <a:srgbClr val="4D5156"/>
                </a:solidFill>
                <a:effectLst/>
                <a:latin typeface="Google Sans"/>
              </a:rPr>
              <a:t>merchan</a:t>
            </a:r>
            <a:r>
              <a:rPr lang="en-US" b="0" i="0" dirty="0">
                <a:solidFill>
                  <a:srgbClr val="4D5156"/>
                </a:solidFill>
                <a:effectLst/>
                <a:latin typeface="Google Sans"/>
              </a:rPr>
              <a:t> acquirer bank </a:t>
            </a:r>
          </a:p>
          <a:p>
            <a:pPr algn="l"/>
            <a:r>
              <a:rPr lang="en-US" b="0" i="0" dirty="0" err="1">
                <a:solidFill>
                  <a:srgbClr val="4D5156"/>
                </a:solidFill>
                <a:effectLst/>
                <a:latin typeface="Google Sans"/>
              </a:rPr>
              <a:t>Merchan</a:t>
            </a:r>
            <a:r>
              <a:rPr lang="en-US" b="0" i="0" dirty="0">
                <a:solidFill>
                  <a:srgbClr val="4D5156"/>
                </a:solidFill>
                <a:effectLst/>
                <a:latin typeface="Google Sans"/>
              </a:rPr>
              <a:t> bank == </a:t>
            </a:r>
            <a:r>
              <a:rPr lang="en-US" b="0" i="0">
                <a:solidFill>
                  <a:srgbClr val="4D5156"/>
                </a:solidFill>
                <a:effectLst/>
                <a:latin typeface="Google Sans"/>
              </a:rPr>
              <a:t>prime bank</a:t>
            </a:r>
            <a:endParaRPr lang="en-US" b="0" i="0" dirty="0">
              <a:solidFill>
                <a:srgbClr val="202124"/>
              </a:solidFill>
              <a:effectLst/>
              <a:latin typeface="arial" panose="020B0604020202020204" pitchFamily="34" charset="0"/>
            </a:endParaRPr>
          </a:p>
          <a:p>
            <a:br>
              <a:rPr lang="en-US" b="0" i="0" dirty="0">
                <a:solidFill>
                  <a:srgbClr val="202124"/>
                </a:solidFill>
                <a:effectLst/>
                <a:latin typeface="arial" panose="020B0604020202020204" pitchFamily="34" charset="0"/>
              </a:rPr>
            </a:br>
            <a:endParaRPr lang="en-US" dirty="0"/>
          </a:p>
        </p:txBody>
      </p:sp>
      <p:sp>
        <p:nvSpPr>
          <p:cNvPr id="4" name="Slide Number Placeholder 3"/>
          <p:cNvSpPr>
            <a:spLocks noGrp="1"/>
          </p:cNvSpPr>
          <p:nvPr>
            <p:ph type="sldNum" sz="quarter" idx="5"/>
          </p:nvPr>
        </p:nvSpPr>
        <p:spPr/>
        <p:txBody>
          <a:bodyPr/>
          <a:lstStyle/>
          <a:p>
            <a:fld id="{37809D77-6270-417D-B912-9E40620F0D03}" type="slidenum">
              <a:rPr lang="en-US" smtClean="0"/>
              <a:pPr/>
              <a:t>9</a:t>
            </a:fld>
            <a:endParaRPr lang="en-US"/>
          </a:p>
        </p:txBody>
      </p:sp>
    </p:spTree>
    <p:extLst>
      <p:ext uri="{BB962C8B-B14F-4D97-AF65-F5344CB8AC3E}">
        <p14:creationId xmlns:p14="http://schemas.microsoft.com/office/powerpoint/2010/main" val="12391490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solidFill>
                  <a:schemeClr val="tx2"/>
                </a:solidFill>
              </a:defRPr>
            </a:lvl1pPr>
          </a:lstStyle>
          <a:p>
            <a:fld id="{B39B75AB-A28E-434C-8C96-64194B48E480}" type="datetime1">
              <a:rPr lang="en-US" smtClean="0"/>
              <a:pPr/>
              <a:t>2/19/2024</a:t>
            </a:fld>
            <a:endParaRPr lang="en-US"/>
          </a:p>
        </p:txBody>
      </p:sp>
      <p:sp>
        <p:nvSpPr>
          <p:cNvPr id="8" name="Slide Number Placeholder 7"/>
          <p:cNvSpPr>
            <a:spLocks noGrp="1"/>
          </p:cNvSpPr>
          <p:nvPr>
            <p:ph type="sldNum" sz="quarter" idx="11"/>
          </p:nvPr>
        </p:nvSpPr>
        <p:spPr/>
        <p:txBody>
          <a:bodyPr/>
          <a:lstStyle>
            <a:lvl1pPr>
              <a:defRPr>
                <a:solidFill>
                  <a:schemeClr val="tx2"/>
                </a:solidFill>
              </a:defRPr>
            </a:lvl1pPr>
          </a:lstStyle>
          <a:p>
            <a:fld id="{401CF334-2D5C-4859-84A6-CA7E6E43FAEB}" type="slidenum">
              <a:rPr lang="en-US" smtClean="0"/>
              <a:pPr/>
              <a:t>‹#›</a:t>
            </a:fld>
            <a:endParaRPr lang="en-US"/>
          </a:p>
        </p:txBody>
      </p:sp>
      <p:sp>
        <p:nvSpPr>
          <p:cNvPr id="9" name="Footer Placeholder 8"/>
          <p:cNvSpPr>
            <a:spLocks noGrp="1"/>
          </p:cNvSpPr>
          <p:nvPr>
            <p:ph type="ftr" sz="quarter" idx="12"/>
          </p:nvPr>
        </p:nvSpPr>
        <p:spPr/>
        <p:txBody>
          <a:bodyPr/>
          <a:lstStyle>
            <a:lvl1pPr>
              <a:defRPr>
                <a:solidFill>
                  <a:schemeClr val="tx2"/>
                </a:solidFill>
              </a:defRPr>
            </a:lvl1pPr>
          </a:lstStyle>
          <a:p>
            <a:endParaRPr lang="en-US"/>
          </a:p>
        </p:txBody>
      </p:sp>
      <p:sp>
        <p:nvSpPr>
          <p:cNvPr id="3" name="Subtitle 2"/>
          <p:cNvSpPr>
            <a:spLocks noGrp="1"/>
          </p:cNvSpPr>
          <p:nvPr>
            <p:ph type="subTitle" idx="1"/>
          </p:nvPr>
        </p:nvSpPr>
        <p:spPr>
          <a:xfrm>
            <a:off x="914400" y="4343399"/>
            <a:ext cx="9448800" cy="1219200"/>
          </a:xfrm>
        </p:spPr>
        <p:txBody>
          <a:bodyPr>
            <a:normAutofit/>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5" name="Picture 4"/>
          <p:cNvPicPr>
            <a:picLocks noChangeAspect="1"/>
          </p:cNvPicPr>
          <p:nvPr userDrawn="1"/>
        </p:nvPicPr>
        <p:blipFill>
          <a:blip r:embed="rId2" cstate="print"/>
          <a:stretch>
            <a:fillRect/>
          </a:stretch>
        </p:blipFill>
        <p:spPr>
          <a:xfrm>
            <a:off x="4741817" y="4963886"/>
            <a:ext cx="2076994" cy="1173522"/>
          </a:xfrm>
          <a:prstGeom prst="rect">
            <a:avLst/>
          </a:prstGeom>
        </p:spPr>
      </p:pic>
      <p:sp>
        <p:nvSpPr>
          <p:cNvPr id="2" name="Title 1"/>
          <p:cNvSpPr>
            <a:spLocks noGrp="1"/>
          </p:cNvSpPr>
          <p:nvPr>
            <p:ph type="ctrTitle"/>
          </p:nvPr>
        </p:nvSpPr>
        <p:spPr>
          <a:xfrm>
            <a:off x="914400" y="849086"/>
            <a:ext cx="9448800" cy="3418114"/>
          </a:xfrm>
        </p:spPr>
        <p:txBody>
          <a:bodyPr anchor="b">
            <a:noAutofit/>
          </a:bodyPr>
          <a:lstStyle>
            <a:lvl1pPr>
              <a:lnSpc>
                <a:spcPct val="100000"/>
              </a:lnSpc>
              <a:defRPr sz="6600">
                <a:solidFill>
                  <a:schemeClr val="accent1"/>
                </a:solidFill>
              </a:defRPr>
            </a:lvl1pPr>
          </a:lstStyle>
          <a:p>
            <a:r>
              <a:rPr lang="en-US"/>
              <a:t>Click to edit Master title style</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71793" y="0"/>
            <a:ext cx="1474795" cy="1187881"/>
          </a:xfrm>
          <a:prstGeom prst="rect">
            <a:avLst/>
          </a:prstGeom>
        </p:spPr>
      </p:pic>
    </p:spTree>
    <p:extLst>
      <p:ext uri="{BB962C8B-B14F-4D97-AF65-F5344CB8AC3E}">
        <p14:creationId xmlns:p14="http://schemas.microsoft.com/office/powerpoint/2010/main" val="28567223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tx2"/>
                </a:solidFill>
              </a:defRPr>
            </a:lvl1pPr>
          </a:lstStyle>
          <a:p>
            <a:fld id="{C7C9FDC2-D68A-46C2-8532-EAE98C759357}" type="datetime1">
              <a:rPr lang="en-US" smtClean="0"/>
              <a:pPr/>
              <a:t>2/19/2024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882230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tx2"/>
                </a:solidFill>
              </a:defRPr>
            </a:lvl1pPr>
          </a:lstStyle>
          <a:p>
            <a:fld id="{4E680661-56F0-48B3-BBDC-60DA09ED4CD3}" type="datetime1">
              <a:rPr lang="en-US" smtClean="0"/>
              <a:pPr/>
              <a:t>2/19/2024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
        <p:nvSpPr>
          <p:cNvPr id="3" name="Vertical Text Placeholder 2"/>
          <p:cNvSpPr>
            <a:spLocks noGrp="1"/>
          </p:cNvSpPr>
          <p:nvPr>
            <p:ph type="body" orient="vert" idx="1"/>
          </p:nvPr>
        </p:nvSpPr>
        <p:spPr>
          <a:xfrm>
            <a:off x="609600" y="274639"/>
            <a:ext cx="8026400" cy="49831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Vertical Title 1"/>
          <p:cNvSpPr>
            <a:spLocks noGrp="1"/>
          </p:cNvSpPr>
          <p:nvPr>
            <p:ph type="title" orient="vert"/>
          </p:nvPr>
        </p:nvSpPr>
        <p:spPr>
          <a:xfrm>
            <a:off x="8839200" y="274639"/>
            <a:ext cx="2743200" cy="4983161"/>
          </a:xfrm>
        </p:spPr>
        <p:txBody>
          <a:bodyPr vert="eaVert"/>
          <a:lstStyle/>
          <a:p>
            <a:r>
              <a:rPr lang="en-US"/>
              <a:t>Click to edit Master title style</a:t>
            </a:r>
            <a:endParaRPr lang="en-US" dirty="0"/>
          </a:p>
        </p:txBody>
      </p:sp>
    </p:spTree>
    <p:extLst>
      <p:ext uri="{BB962C8B-B14F-4D97-AF65-F5344CB8AC3E}">
        <p14:creationId xmlns:p14="http://schemas.microsoft.com/office/powerpoint/2010/main" val="42188076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23CC8A6-DB5B-4861-BBEE-6A14C9519E8D}" type="datetime1">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074572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33842C-3C21-4EF4-84CB-A4249EB7673C}" type="datetime1">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
        <p:nvSpPr>
          <p:cNvPr id="3" name="Text Placeholder 2"/>
          <p:cNvSpPr>
            <a:spLocks noGrp="1"/>
          </p:cNvSpPr>
          <p:nvPr>
            <p:ph type="body" idx="1"/>
          </p:nvPr>
        </p:nvSpPr>
        <p:spPr>
          <a:xfrm>
            <a:off x="963084" y="2697163"/>
            <a:ext cx="10363200" cy="11318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2" name="Title 1"/>
          <p:cNvSpPr>
            <a:spLocks noGrp="1"/>
          </p:cNvSpPr>
          <p:nvPr>
            <p:ph type="title"/>
          </p:nvPr>
        </p:nvSpPr>
        <p:spPr>
          <a:xfrm>
            <a:off x="963084" y="0"/>
            <a:ext cx="10363200" cy="2505075"/>
          </a:xfrm>
        </p:spPr>
        <p:txBody>
          <a:bodyPr vert="horz" lIns="91440" tIns="45720" rIns="91440" bIns="45720" rtlCol="0" anchor="b">
            <a:noAutofit/>
          </a:bodyPr>
          <a:lstStyle>
            <a:lvl1pPr>
              <a:defRPr lang="en-US" dirty="0"/>
            </a:lvl1pPr>
          </a:lstStyle>
          <a:p>
            <a:pPr lvl="0"/>
            <a:r>
              <a:rPr lang="en-US"/>
              <a:t>Click to edit Master title style</a:t>
            </a:r>
            <a:endParaRPr lang="en-US" dirty="0"/>
          </a:p>
        </p:txBody>
      </p:sp>
    </p:spTree>
    <p:extLst>
      <p:ext uri="{BB962C8B-B14F-4D97-AF65-F5344CB8AC3E}">
        <p14:creationId xmlns:p14="http://schemas.microsoft.com/office/powerpoint/2010/main" val="40038041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bg1">
                    <a:lumMod val="50000"/>
                  </a:schemeClr>
                </a:solidFill>
              </a:defRPr>
            </a:lvl1pPr>
          </a:lstStyle>
          <a:p>
            <a:fld id="{256C9B73-9B04-4ED0-A60B-F1EEF79045F3}" type="datetime1">
              <a:rPr lang="en-US" smtClean="0"/>
              <a:pPr/>
              <a:t>2/19/2024</a:t>
            </a:fld>
            <a:endParaRPr lang="en-US"/>
          </a:p>
        </p:txBody>
      </p:sp>
      <p:sp>
        <p:nvSpPr>
          <p:cNvPr id="6" name="Footer Placeholder 5"/>
          <p:cNvSpPr>
            <a:spLocks noGrp="1"/>
          </p:cNvSpPr>
          <p:nvPr>
            <p:ph type="ftr" sz="quarter" idx="11"/>
          </p:nvPr>
        </p:nvSpPr>
        <p:spPr/>
        <p:txBody>
          <a:bodyPr/>
          <a:lstStyle>
            <a:lvl1pPr>
              <a:defRPr>
                <a:solidFill>
                  <a:schemeClr val="bg1">
                    <a:lumMod val="50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lumMod val="50000"/>
                  </a:schemeClr>
                </a:solidFill>
              </a:defRPr>
            </a:lvl1pPr>
          </a:lstStyle>
          <a:p>
            <a:fld id="{401CF334-2D5C-4859-84A6-CA7E6E43FAEB}" type="slidenum">
              <a:rPr lang="en-US" smtClean="0"/>
              <a:pPr/>
              <a:t>‹#›</a:t>
            </a:fld>
            <a:endParaRPr lang="en-US"/>
          </a:p>
        </p:txBody>
      </p:sp>
      <p:sp>
        <p:nvSpPr>
          <p:cNvPr id="4" name="Content Placeholder 3"/>
          <p:cNvSpPr>
            <a:spLocks noGrp="1"/>
          </p:cNvSpPr>
          <p:nvPr>
            <p:ph sz="half" idx="2"/>
          </p:nvPr>
        </p:nvSpPr>
        <p:spPr>
          <a:xfrm>
            <a:off x="6197600" y="1129921"/>
            <a:ext cx="5486400" cy="482674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p:nvPr>
        </p:nvSpPr>
        <p:spPr>
          <a:xfrm>
            <a:off x="612805" y="1110344"/>
            <a:ext cx="5388864" cy="48463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444137" y="126217"/>
            <a:ext cx="11239863" cy="822960"/>
          </a:xfrm>
        </p:spPr>
        <p:txBody>
          <a:bodyPr/>
          <a:lstStyle>
            <a:lvl1pPr>
              <a:defRPr sz="4000"/>
            </a:lvl1pPr>
          </a:lstStyle>
          <a:p>
            <a:r>
              <a:rPr lang="en-US" dirty="0"/>
              <a:t>Click to edit Master title style</a:t>
            </a:r>
          </a:p>
        </p:txBody>
      </p:sp>
    </p:spTree>
    <p:extLst>
      <p:ext uri="{BB962C8B-B14F-4D97-AF65-F5344CB8AC3E}">
        <p14:creationId xmlns:p14="http://schemas.microsoft.com/office/powerpoint/2010/main" val="26720579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21A41167-9B89-4148-9311-83B099BF6F80}" type="datetime1">
              <a:rPr lang="en-US" smtClean="0"/>
              <a:pPr/>
              <a:t>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a:p>
        </p:txBody>
      </p:sp>
      <p:sp>
        <p:nvSpPr>
          <p:cNvPr id="13" name="Content Placeholder 12"/>
          <p:cNvSpPr>
            <a:spLocks noGrp="1"/>
          </p:cNvSpPr>
          <p:nvPr>
            <p:ph sz="quarter" idx="14"/>
          </p:nvPr>
        </p:nvSpPr>
        <p:spPr>
          <a:xfrm>
            <a:off x="6201237" y="2453474"/>
            <a:ext cx="5388864" cy="2833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1" y="1840825"/>
            <a:ext cx="5389033"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Content Placeholder 10"/>
          <p:cNvSpPr>
            <a:spLocks noGrp="1"/>
          </p:cNvSpPr>
          <p:nvPr>
            <p:ph sz="quarter" idx="13"/>
          </p:nvPr>
        </p:nvSpPr>
        <p:spPr>
          <a:xfrm>
            <a:off x="609600" y="2453473"/>
            <a:ext cx="5388864" cy="28340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p:cNvSpPr>
            <a:spLocks noGrp="1"/>
          </p:cNvSpPr>
          <p:nvPr>
            <p:ph type="body" idx="1"/>
          </p:nvPr>
        </p:nvSpPr>
        <p:spPr>
          <a:xfrm>
            <a:off x="609600" y="1840825"/>
            <a:ext cx="5386917"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 name="Title 1"/>
          <p:cNvSpPr>
            <a:spLocks noGrp="1"/>
          </p:cNvSpPr>
          <p:nvPr>
            <p:ph type="title"/>
          </p:nvPr>
        </p:nvSpPr>
        <p:spPr/>
        <p:txBody>
          <a:bodyPr/>
          <a:lstStyle>
            <a:lvl1pPr>
              <a:defRPr/>
            </a:lvl1pPr>
          </a:lstStyle>
          <a:p>
            <a:r>
              <a:rPr lang="en-US"/>
              <a:t>Click to edit Master title style</a:t>
            </a:r>
          </a:p>
        </p:txBody>
      </p:sp>
    </p:spTree>
    <p:extLst>
      <p:ext uri="{BB962C8B-B14F-4D97-AF65-F5344CB8AC3E}">
        <p14:creationId xmlns:p14="http://schemas.microsoft.com/office/powerpoint/2010/main" val="25010683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9EE1AF-F206-450E-8E30-074FBC0C4C54}" type="datetime1">
              <a:rPr lang="en-US" smtClean="0"/>
              <a:pPr/>
              <a:t>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41300022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27296E-B689-47BF-A9B3-1645A80F1118}" type="datetime1">
              <a:rPr lang="en-US" smtClean="0"/>
              <a:pPr/>
              <a:t>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6694374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6AEE7C7-56C2-4A8E-BCD9-91CD7714CD19}" type="datetime1">
              <a:rPr lang="en-US" smtClean="0"/>
              <a:pPr/>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
        <p:nvSpPr>
          <p:cNvPr id="3" name="Content Placeholder 2"/>
          <p:cNvSpPr>
            <a:spLocks noGrp="1"/>
          </p:cNvSpPr>
          <p:nvPr>
            <p:ph idx="1"/>
          </p:nvPr>
        </p:nvSpPr>
        <p:spPr>
          <a:xfrm>
            <a:off x="958850" y="273052"/>
            <a:ext cx="6661151" cy="49847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2819399"/>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Tree>
    <p:extLst>
      <p:ext uri="{BB962C8B-B14F-4D97-AF65-F5344CB8AC3E}">
        <p14:creationId xmlns:p14="http://schemas.microsoft.com/office/powerpoint/2010/main" val="37615791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tx2"/>
                </a:solidFill>
              </a:defRPr>
            </a:lvl1pPr>
          </a:lstStyle>
          <a:p>
            <a:fld id="{403580EE-5C94-4B32-98B0-DF124511E0F2}" type="datetime1">
              <a:rPr lang="en-US" smtClean="0"/>
              <a:pPr/>
              <a:t>2/19/2024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
        <p:nvSpPr>
          <p:cNvPr id="3" name="Picture Placeholder 2"/>
          <p:cNvSpPr>
            <a:spLocks noGrp="1"/>
          </p:cNvSpPr>
          <p:nvPr>
            <p:ph type="pic" idx="1"/>
          </p:nvPr>
        </p:nvSpPr>
        <p:spPr>
          <a:xfrm>
            <a:off x="2010835" y="1597800"/>
            <a:ext cx="8072965" cy="38552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579250"/>
            <a:ext cx="7615765" cy="533400"/>
          </a:xfrm>
        </p:spPr>
        <p:txBody>
          <a:bodyPr>
            <a:normAutofit/>
          </a:bodyPr>
          <a:lstStyle>
            <a:lvl1pPr marL="0" indent="0" algn="ctr">
              <a:buNone/>
              <a:defRPr sz="16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Tree>
    <p:extLst>
      <p:ext uri="{BB962C8B-B14F-4D97-AF65-F5344CB8AC3E}">
        <p14:creationId xmlns:p14="http://schemas.microsoft.com/office/powerpoint/2010/main" val="13371835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7303488" y="6137408"/>
            <a:ext cx="1173043" cy="365125"/>
          </a:xfrm>
          <a:prstGeom prst="rect">
            <a:avLst/>
          </a:prstGeom>
        </p:spPr>
        <p:txBody>
          <a:bodyPr vert="horz" lIns="91440" tIns="45720" rIns="45720" bIns="45720" rtlCol="0" anchor="ctr"/>
          <a:lstStyle>
            <a:lvl1pPr algn="r">
              <a:defRPr sz="1200">
                <a:solidFill>
                  <a:schemeClr val="tx2"/>
                </a:solidFill>
                <a:latin typeface="Century Gothic" pitchFamily="34" charset="0"/>
              </a:defRPr>
            </a:lvl1pPr>
          </a:lstStyle>
          <a:p>
            <a:fld id="{17ED7EE4-9BC0-43C5-A1B5-4BBB8DE2C55D}" type="datetime1">
              <a:rPr lang="en-US" smtClean="0"/>
              <a:pPr/>
              <a:t>2/19/2024</a:t>
            </a:fld>
            <a:endParaRPr lang="en-US"/>
          </a:p>
        </p:txBody>
      </p:sp>
      <p:sp>
        <p:nvSpPr>
          <p:cNvPr id="5" name="Footer Placeholder 4"/>
          <p:cNvSpPr>
            <a:spLocks noGrp="1"/>
          </p:cNvSpPr>
          <p:nvPr>
            <p:ph type="ftr" sz="quarter" idx="3"/>
          </p:nvPr>
        </p:nvSpPr>
        <p:spPr>
          <a:xfrm>
            <a:off x="2692275" y="6137408"/>
            <a:ext cx="3654313" cy="365125"/>
          </a:xfrm>
          <a:prstGeom prst="rect">
            <a:avLst/>
          </a:prstGeom>
        </p:spPr>
        <p:txBody>
          <a:bodyPr vert="horz" lIns="45720" tIns="45720" rIns="91440" bIns="45720" rtlCol="0" anchor="ctr"/>
          <a:lstStyle>
            <a:lvl1pPr algn="l">
              <a:defRPr sz="1200">
                <a:solidFill>
                  <a:schemeClr val="tx2"/>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9433430" y="6137408"/>
            <a:ext cx="749300" cy="365125"/>
          </a:xfrm>
          <a:prstGeom prst="rect">
            <a:avLst/>
          </a:prstGeom>
        </p:spPr>
        <p:txBody>
          <a:bodyPr vert="horz" lIns="27432" tIns="45720" rIns="45720" bIns="45720" rtlCol="0" anchor="ctr"/>
          <a:lstStyle>
            <a:lvl1pPr algn="l">
              <a:defRPr sz="1200">
                <a:solidFill>
                  <a:schemeClr val="tx2"/>
                </a:solidFill>
                <a:latin typeface="Century Gothic" pitchFamily="34" charset="0"/>
              </a:defRPr>
            </a:lvl1pPr>
          </a:lstStyle>
          <a:p>
            <a:fld id="{401CF334-2D5C-4859-84A6-CA7E6E43FAEB}" type="slidenum">
              <a:rPr lang="en-US" smtClean="0"/>
              <a:pPr/>
              <a:t>‹#›</a:t>
            </a:fld>
            <a:endParaRPr lang="en-US"/>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2"/>
              </a:solidFill>
            </a:endParaRPr>
          </a:p>
        </p:txBody>
      </p:sp>
      <p:sp>
        <p:nvSpPr>
          <p:cNvPr id="10" name="Freeform 2"/>
          <p:cNvSpPr>
            <a:spLocks/>
          </p:cNvSpPr>
          <p:nvPr/>
        </p:nvSpPr>
        <p:spPr bwMode="ltGray">
          <a:xfrm>
            <a:off x="11112" y="6456363"/>
            <a:ext cx="12180887" cy="423862"/>
          </a:xfrm>
          <a:custGeom>
            <a:avLst/>
            <a:gdLst>
              <a:gd name="T0" fmla="*/ 0 w 5760"/>
              <a:gd name="T1" fmla="*/ 266 h 267"/>
              <a:gd name="T2" fmla="*/ 5759 w 5760"/>
              <a:gd name="T3" fmla="*/ 266 h 267"/>
              <a:gd name="T4" fmla="*/ 5759 w 5760"/>
              <a:gd name="T5" fmla="*/ 81 h 267"/>
              <a:gd name="T6" fmla="*/ 5573 w 5760"/>
              <a:gd name="T7" fmla="*/ 111 h 267"/>
              <a:gd name="T8" fmla="*/ 5104 w 5760"/>
              <a:gd name="T9" fmla="*/ 131 h 267"/>
              <a:gd name="T10" fmla="*/ 4602 w 5760"/>
              <a:gd name="T11" fmla="*/ 101 h 267"/>
              <a:gd name="T12" fmla="*/ 4143 w 5760"/>
              <a:gd name="T13" fmla="*/ 141 h 267"/>
              <a:gd name="T14" fmla="*/ 3918 w 5760"/>
              <a:gd name="T15" fmla="*/ 141 h 267"/>
              <a:gd name="T16" fmla="*/ 3790 w 5760"/>
              <a:gd name="T17" fmla="*/ 131 h 267"/>
              <a:gd name="T18" fmla="*/ 3459 w 5760"/>
              <a:gd name="T19" fmla="*/ 81 h 267"/>
              <a:gd name="T20" fmla="*/ 2979 w 5760"/>
              <a:gd name="T21" fmla="*/ 91 h 267"/>
              <a:gd name="T22" fmla="*/ 2733 w 5760"/>
              <a:gd name="T23" fmla="*/ 20 h 267"/>
              <a:gd name="T24" fmla="*/ 2434 w 5760"/>
              <a:gd name="T25" fmla="*/ 51 h 267"/>
              <a:gd name="T26" fmla="*/ 2220 w 5760"/>
              <a:gd name="T27" fmla="*/ 81 h 267"/>
              <a:gd name="T28" fmla="*/ 2050 w 5760"/>
              <a:gd name="T29" fmla="*/ 91 h 267"/>
              <a:gd name="T30" fmla="*/ 1751 w 5760"/>
              <a:gd name="T31" fmla="*/ 71 h 267"/>
              <a:gd name="T32" fmla="*/ 1441 w 5760"/>
              <a:gd name="T33" fmla="*/ 51 h 267"/>
              <a:gd name="T34" fmla="*/ 1131 w 5760"/>
              <a:gd name="T35" fmla="*/ 20 h 267"/>
              <a:gd name="T36" fmla="*/ 757 w 5760"/>
              <a:gd name="T37" fmla="*/ 40 h 267"/>
              <a:gd name="T38" fmla="*/ 384 w 5760"/>
              <a:gd name="T39" fmla="*/ 71 h 267"/>
              <a:gd name="T40" fmla="*/ 128 w 5760"/>
              <a:gd name="T41" fmla="*/ 10 h 267"/>
              <a:gd name="T42" fmla="*/ 0 w 5760"/>
              <a:gd name="T43" fmla="*/ 0 h 267"/>
              <a:gd name="T44" fmla="*/ 0 w 5760"/>
              <a:gd name="T45" fmla="*/ 26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60" h="267">
                <a:moveTo>
                  <a:pt x="0" y="266"/>
                </a:moveTo>
                <a:lnTo>
                  <a:pt x="5759" y="266"/>
                </a:lnTo>
                <a:lnTo>
                  <a:pt x="5759" y="81"/>
                </a:lnTo>
                <a:lnTo>
                  <a:pt x="5573" y="111"/>
                </a:lnTo>
                <a:lnTo>
                  <a:pt x="5104" y="131"/>
                </a:lnTo>
                <a:lnTo>
                  <a:pt x="4602" y="101"/>
                </a:lnTo>
                <a:lnTo>
                  <a:pt x="4143" y="141"/>
                </a:lnTo>
                <a:lnTo>
                  <a:pt x="3918" y="141"/>
                </a:lnTo>
                <a:lnTo>
                  <a:pt x="3790" y="131"/>
                </a:lnTo>
                <a:lnTo>
                  <a:pt x="3459" y="81"/>
                </a:lnTo>
                <a:lnTo>
                  <a:pt x="2979" y="91"/>
                </a:lnTo>
                <a:lnTo>
                  <a:pt x="2733" y="20"/>
                </a:lnTo>
                <a:lnTo>
                  <a:pt x="2434" y="51"/>
                </a:lnTo>
                <a:lnTo>
                  <a:pt x="2220" y="81"/>
                </a:lnTo>
                <a:lnTo>
                  <a:pt x="2050" y="91"/>
                </a:lnTo>
                <a:lnTo>
                  <a:pt x="1751" y="71"/>
                </a:lnTo>
                <a:lnTo>
                  <a:pt x="1441" y="51"/>
                </a:lnTo>
                <a:lnTo>
                  <a:pt x="1131" y="20"/>
                </a:lnTo>
                <a:lnTo>
                  <a:pt x="757" y="40"/>
                </a:lnTo>
                <a:lnTo>
                  <a:pt x="384" y="71"/>
                </a:lnTo>
                <a:lnTo>
                  <a:pt x="128" y="10"/>
                </a:lnTo>
                <a:lnTo>
                  <a:pt x="0" y="0"/>
                </a:lnTo>
                <a:lnTo>
                  <a:pt x="0" y="266"/>
                </a:lnTo>
              </a:path>
            </a:pathLst>
          </a:custGeom>
          <a:solidFill>
            <a:srgbClr val="9DA09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 name="Group 68"/>
          <p:cNvGrpSpPr>
            <a:grpSpLocks/>
          </p:cNvGrpSpPr>
          <p:nvPr/>
        </p:nvGrpSpPr>
        <p:grpSpPr bwMode="auto">
          <a:xfrm>
            <a:off x="68263" y="4291013"/>
            <a:ext cx="2384425" cy="2447925"/>
            <a:chOff x="43" y="2703"/>
            <a:chExt cx="1502" cy="1542"/>
          </a:xfrm>
        </p:grpSpPr>
        <p:grpSp>
          <p:nvGrpSpPr>
            <p:cNvPr id="55" name="Group 28"/>
            <p:cNvGrpSpPr>
              <a:grpSpLocks/>
            </p:cNvGrpSpPr>
            <p:nvPr/>
          </p:nvGrpSpPr>
          <p:grpSpPr bwMode="auto">
            <a:xfrm>
              <a:off x="106" y="2703"/>
              <a:ext cx="1387" cy="1542"/>
              <a:chOff x="106" y="2703"/>
              <a:chExt cx="1387" cy="1542"/>
            </a:xfrm>
          </p:grpSpPr>
          <p:grpSp>
            <p:nvGrpSpPr>
              <p:cNvPr id="95" name="Group 5"/>
              <p:cNvGrpSpPr>
                <a:grpSpLocks/>
              </p:cNvGrpSpPr>
              <p:nvPr/>
            </p:nvGrpSpPr>
            <p:grpSpPr bwMode="auto">
              <a:xfrm>
                <a:off x="506" y="3583"/>
                <a:ext cx="135" cy="584"/>
                <a:chOff x="506" y="3583"/>
                <a:chExt cx="135" cy="584"/>
              </a:xfrm>
            </p:grpSpPr>
            <p:sp>
              <p:nvSpPr>
                <p:cNvPr id="118" name="Freeform 3"/>
                <p:cNvSpPr>
                  <a:spLocks/>
                </p:cNvSpPr>
                <p:nvPr/>
              </p:nvSpPr>
              <p:spPr bwMode="ltGray">
                <a:xfrm>
                  <a:off x="509" y="3861"/>
                  <a:ext cx="132" cy="239"/>
                </a:xfrm>
                <a:custGeom>
                  <a:avLst/>
                  <a:gdLst>
                    <a:gd name="T0" fmla="*/ 0 w 132"/>
                    <a:gd name="T1" fmla="*/ 238 h 239"/>
                    <a:gd name="T2" fmla="*/ 19 w 132"/>
                    <a:gd name="T3" fmla="*/ 184 h 239"/>
                    <a:gd name="T4" fmla="*/ 36 w 132"/>
                    <a:gd name="T5" fmla="*/ 126 h 239"/>
                    <a:gd name="T6" fmla="*/ 44 w 132"/>
                    <a:gd name="T7" fmla="*/ 100 h 239"/>
                    <a:gd name="T8" fmla="*/ 55 w 132"/>
                    <a:gd name="T9" fmla="*/ 70 h 239"/>
                    <a:gd name="T10" fmla="*/ 72 w 132"/>
                    <a:gd name="T11" fmla="*/ 39 h 239"/>
                    <a:gd name="T12" fmla="*/ 83 w 132"/>
                    <a:gd name="T13" fmla="*/ 19 h 239"/>
                    <a:gd name="T14" fmla="*/ 93 w 132"/>
                    <a:gd name="T15" fmla="*/ 10 h 239"/>
                    <a:gd name="T16" fmla="*/ 105 w 132"/>
                    <a:gd name="T17" fmla="*/ 2 h 239"/>
                    <a:gd name="T18" fmla="*/ 118 w 132"/>
                    <a:gd name="T19" fmla="*/ 0 h 239"/>
                    <a:gd name="T20" fmla="*/ 124 w 132"/>
                    <a:gd name="T21" fmla="*/ 6 h 239"/>
                    <a:gd name="T22" fmla="*/ 131 w 132"/>
                    <a:gd name="T23" fmla="*/ 2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239">
                      <a:moveTo>
                        <a:pt x="0" y="238"/>
                      </a:moveTo>
                      <a:lnTo>
                        <a:pt x="19" y="184"/>
                      </a:lnTo>
                      <a:lnTo>
                        <a:pt x="36" y="126"/>
                      </a:lnTo>
                      <a:lnTo>
                        <a:pt x="44" y="100"/>
                      </a:lnTo>
                      <a:lnTo>
                        <a:pt x="55" y="70"/>
                      </a:lnTo>
                      <a:lnTo>
                        <a:pt x="72" y="39"/>
                      </a:lnTo>
                      <a:lnTo>
                        <a:pt x="83" y="19"/>
                      </a:lnTo>
                      <a:lnTo>
                        <a:pt x="93" y="10"/>
                      </a:lnTo>
                      <a:lnTo>
                        <a:pt x="105" y="2"/>
                      </a:lnTo>
                      <a:lnTo>
                        <a:pt x="118" y="0"/>
                      </a:lnTo>
                      <a:lnTo>
                        <a:pt x="124" y="6"/>
                      </a:lnTo>
                      <a:lnTo>
                        <a:pt x="131" y="22"/>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 name="Freeform 4"/>
                <p:cNvSpPr>
                  <a:spLocks/>
                </p:cNvSpPr>
                <p:nvPr/>
              </p:nvSpPr>
              <p:spPr bwMode="ltGray">
                <a:xfrm>
                  <a:off x="506" y="3583"/>
                  <a:ext cx="90" cy="584"/>
                </a:xfrm>
                <a:custGeom>
                  <a:avLst/>
                  <a:gdLst>
                    <a:gd name="T0" fmla="*/ 0 w 90"/>
                    <a:gd name="T1" fmla="*/ 583 h 584"/>
                    <a:gd name="T2" fmla="*/ 0 w 90"/>
                    <a:gd name="T3" fmla="*/ 528 h 584"/>
                    <a:gd name="T4" fmla="*/ 0 w 90"/>
                    <a:gd name="T5" fmla="*/ 487 h 584"/>
                    <a:gd name="T6" fmla="*/ 2 w 90"/>
                    <a:gd name="T7" fmla="*/ 458 h 584"/>
                    <a:gd name="T8" fmla="*/ 2 w 90"/>
                    <a:gd name="T9" fmla="*/ 423 h 584"/>
                    <a:gd name="T10" fmla="*/ 2 w 90"/>
                    <a:gd name="T11" fmla="*/ 387 h 584"/>
                    <a:gd name="T12" fmla="*/ 3 w 90"/>
                    <a:gd name="T13" fmla="*/ 357 h 584"/>
                    <a:gd name="T14" fmla="*/ 5 w 90"/>
                    <a:gd name="T15" fmla="*/ 329 h 584"/>
                    <a:gd name="T16" fmla="*/ 8 w 90"/>
                    <a:gd name="T17" fmla="*/ 280 h 584"/>
                    <a:gd name="T18" fmla="*/ 13 w 90"/>
                    <a:gd name="T19" fmla="*/ 227 h 584"/>
                    <a:gd name="T20" fmla="*/ 19 w 90"/>
                    <a:gd name="T21" fmla="*/ 173 h 584"/>
                    <a:gd name="T22" fmla="*/ 23 w 90"/>
                    <a:gd name="T23" fmla="*/ 116 h 584"/>
                    <a:gd name="T24" fmla="*/ 27 w 90"/>
                    <a:gd name="T25" fmla="*/ 81 h 584"/>
                    <a:gd name="T26" fmla="*/ 30 w 90"/>
                    <a:gd name="T27" fmla="*/ 68 h 584"/>
                    <a:gd name="T28" fmla="*/ 38 w 90"/>
                    <a:gd name="T29" fmla="*/ 45 h 584"/>
                    <a:gd name="T30" fmla="*/ 46 w 90"/>
                    <a:gd name="T31" fmla="*/ 28 h 584"/>
                    <a:gd name="T32" fmla="*/ 55 w 90"/>
                    <a:gd name="T33" fmla="*/ 15 h 584"/>
                    <a:gd name="T34" fmla="*/ 63 w 90"/>
                    <a:gd name="T35" fmla="*/ 3 h 584"/>
                    <a:gd name="T36" fmla="*/ 69 w 90"/>
                    <a:gd name="T37" fmla="*/ 0 h 584"/>
                    <a:gd name="T38" fmla="*/ 78 w 90"/>
                    <a:gd name="T39" fmla="*/ 0 h 584"/>
                    <a:gd name="T40" fmla="*/ 86 w 90"/>
                    <a:gd name="T41" fmla="*/ 4 h 584"/>
                    <a:gd name="T42" fmla="*/ 89 w 90"/>
                    <a:gd name="T43" fmla="*/ 1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584">
                      <a:moveTo>
                        <a:pt x="0" y="583"/>
                      </a:moveTo>
                      <a:lnTo>
                        <a:pt x="0" y="528"/>
                      </a:lnTo>
                      <a:lnTo>
                        <a:pt x="0" y="487"/>
                      </a:lnTo>
                      <a:lnTo>
                        <a:pt x="2" y="458"/>
                      </a:lnTo>
                      <a:lnTo>
                        <a:pt x="2" y="423"/>
                      </a:lnTo>
                      <a:lnTo>
                        <a:pt x="2" y="387"/>
                      </a:lnTo>
                      <a:lnTo>
                        <a:pt x="3" y="357"/>
                      </a:lnTo>
                      <a:lnTo>
                        <a:pt x="5" y="329"/>
                      </a:lnTo>
                      <a:lnTo>
                        <a:pt x="8" y="280"/>
                      </a:lnTo>
                      <a:lnTo>
                        <a:pt x="13" y="227"/>
                      </a:lnTo>
                      <a:lnTo>
                        <a:pt x="19" y="173"/>
                      </a:lnTo>
                      <a:lnTo>
                        <a:pt x="23" y="116"/>
                      </a:lnTo>
                      <a:lnTo>
                        <a:pt x="27" y="81"/>
                      </a:lnTo>
                      <a:lnTo>
                        <a:pt x="30" y="68"/>
                      </a:lnTo>
                      <a:lnTo>
                        <a:pt x="38" y="45"/>
                      </a:lnTo>
                      <a:lnTo>
                        <a:pt x="46" y="28"/>
                      </a:lnTo>
                      <a:lnTo>
                        <a:pt x="55" y="15"/>
                      </a:lnTo>
                      <a:lnTo>
                        <a:pt x="63" y="3"/>
                      </a:lnTo>
                      <a:lnTo>
                        <a:pt x="69" y="0"/>
                      </a:lnTo>
                      <a:lnTo>
                        <a:pt x="78" y="0"/>
                      </a:lnTo>
                      <a:lnTo>
                        <a:pt x="86" y="4"/>
                      </a:lnTo>
                      <a:lnTo>
                        <a:pt x="89"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6" name="Group 8"/>
              <p:cNvGrpSpPr>
                <a:grpSpLocks/>
              </p:cNvGrpSpPr>
              <p:nvPr/>
            </p:nvGrpSpPr>
            <p:grpSpPr bwMode="auto">
              <a:xfrm>
                <a:off x="243" y="3542"/>
                <a:ext cx="270" cy="631"/>
                <a:chOff x="243" y="3542"/>
                <a:chExt cx="270" cy="631"/>
              </a:xfrm>
            </p:grpSpPr>
            <p:sp>
              <p:nvSpPr>
                <p:cNvPr id="116" name="Freeform 6"/>
                <p:cNvSpPr>
                  <a:spLocks/>
                </p:cNvSpPr>
                <p:nvPr/>
              </p:nvSpPr>
              <p:spPr bwMode="ltGray">
                <a:xfrm>
                  <a:off x="350" y="3908"/>
                  <a:ext cx="163" cy="265"/>
                </a:xfrm>
                <a:custGeom>
                  <a:avLst/>
                  <a:gdLst>
                    <a:gd name="T0" fmla="*/ 162 w 163"/>
                    <a:gd name="T1" fmla="*/ 264 h 265"/>
                    <a:gd name="T2" fmla="*/ 138 w 163"/>
                    <a:gd name="T3" fmla="*/ 239 h 265"/>
                    <a:gd name="T4" fmla="*/ 128 w 163"/>
                    <a:gd name="T5" fmla="*/ 222 h 265"/>
                    <a:gd name="T6" fmla="*/ 122 w 163"/>
                    <a:gd name="T7" fmla="*/ 210 h 265"/>
                    <a:gd name="T8" fmla="*/ 86 w 163"/>
                    <a:gd name="T9" fmla="*/ 88 h 265"/>
                    <a:gd name="T10" fmla="*/ 66 w 163"/>
                    <a:gd name="T11" fmla="*/ 49 h 265"/>
                    <a:gd name="T12" fmla="*/ 52 w 163"/>
                    <a:gd name="T13" fmla="*/ 24 h 265"/>
                    <a:gd name="T14" fmla="*/ 41 w 163"/>
                    <a:gd name="T15" fmla="*/ 13 h 265"/>
                    <a:gd name="T16" fmla="*/ 27 w 163"/>
                    <a:gd name="T17" fmla="*/ 3 h 265"/>
                    <a:gd name="T18" fmla="*/ 15 w 163"/>
                    <a:gd name="T19" fmla="*/ 0 h 265"/>
                    <a:gd name="T20" fmla="*/ 5 w 163"/>
                    <a:gd name="T21" fmla="*/ 2 h 265"/>
                    <a:gd name="T22" fmla="*/ 0 w 163"/>
                    <a:gd name="T23" fmla="*/ 1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265">
                      <a:moveTo>
                        <a:pt x="162" y="264"/>
                      </a:moveTo>
                      <a:lnTo>
                        <a:pt x="138" y="239"/>
                      </a:lnTo>
                      <a:lnTo>
                        <a:pt x="128" y="222"/>
                      </a:lnTo>
                      <a:lnTo>
                        <a:pt x="122" y="210"/>
                      </a:lnTo>
                      <a:lnTo>
                        <a:pt x="86" y="88"/>
                      </a:lnTo>
                      <a:lnTo>
                        <a:pt x="66" y="49"/>
                      </a:lnTo>
                      <a:lnTo>
                        <a:pt x="52" y="24"/>
                      </a:lnTo>
                      <a:lnTo>
                        <a:pt x="41" y="13"/>
                      </a:lnTo>
                      <a:lnTo>
                        <a:pt x="27" y="3"/>
                      </a:lnTo>
                      <a:lnTo>
                        <a:pt x="15" y="0"/>
                      </a:lnTo>
                      <a:lnTo>
                        <a:pt x="5" y="2"/>
                      </a:lnTo>
                      <a:lnTo>
                        <a:pt x="0" y="17"/>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 name="Freeform 7"/>
                <p:cNvSpPr>
                  <a:spLocks/>
                </p:cNvSpPr>
                <p:nvPr/>
              </p:nvSpPr>
              <p:spPr bwMode="ltGray">
                <a:xfrm>
                  <a:off x="243" y="3542"/>
                  <a:ext cx="250" cy="628"/>
                </a:xfrm>
                <a:custGeom>
                  <a:avLst/>
                  <a:gdLst>
                    <a:gd name="T0" fmla="*/ 249 w 250"/>
                    <a:gd name="T1" fmla="*/ 627 h 628"/>
                    <a:gd name="T2" fmla="*/ 242 w 250"/>
                    <a:gd name="T3" fmla="*/ 577 h 628"/>
                    <a:gd name="T4" fmla="*/ 164 w 250"/>
                    <a:gd name="T5" fmla="*/ 237 h 628"/>
                    <a:gd name="T6" fmla="*/ 128 w 250"/>
                    <a:gd name="T7" fmla="*/ 132 h 628"/>
                    <a:gd name="T8" fmla="*/ 118 w 250"/>
                    <a:gd name="T9" fmla="*/ 97 h 628"/>
                    <a:gd name="T10" fmla="*/ 105 w 250"/>
                    <a:gd name="T11" fmla="*/ 57 h 628"/>
                    <a:gd name="T12" fmla="*/ 90 w 250"/>
                    <a:gd name="T13" fmla="*/ 27 h 628"/>
                    <a:gd name="T14" fmla="*/ 75 w 250"/>
                    <a:gd name="T15" fmla="*/ 11 h 628"/>
                    <a:gd name="T16" fmla="*/ 57 w 250"/>
                    <a:gd name="T17" fmla="*/ 0 h 628"/>
                    <a:gd name="T18" fmla="*/ 38 w 250"/>
                    <a:gd name="T19" fmla="*/ 0 h 628"/>
                    <a:gd name="T20" fmla="*/ 26 w 250"/>
                    <a:gd name="T21" fmla="*/ 12 h 628"/>
                    <a:gd name="T22" fmla="*/ 0 w 250"/>
                    <a:gd name="T23" fmla="*/ 7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628">
                      <a:moveTo>
                        <a:pt x="249" y="627"/>
                      </a:moveTo>
                      <a:lnTo>
                        <a:pt x="242" y="577"/>
                      </a:lnTo>
                      <a:lnTo>
                        <a:pt x="164" y="237"/>
                      </a:lnTo>
                      <a:lnTo>
                        <a:pt x="128" y="132"/>
                      </a:lnTo>
                      <a:lnTo>
                        <a:pt x="118" y="97"/>
                      </a:lnTo>
                      <a:lnTo>
                        <a:pt x="105" y="57"/>
                      </a:lnTo>
                      <a:lnTo>
                        <a:pt x="90" y="27"/>
                      </a:lnTo>
                      <a:lnTo>
                        <a:pt x="75" y="11"/>
                      </a:lnTo>
                      <a:lnTo>
                        <a:pt x="57" y="0"/>
                      </a:lnTo>
                      <a:lnTo>
                        <a:pt x="38" y="0"/>
                      </a:lnTo>
                      <a:lnTo>
                        <a:pt x="26" y="12"/>
                      </a:lnTo>
                      <a:lnTo>
                        <a:pt x="0" y="70"/>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 name="Freeform 9"/>
              <p:cNvSpPr>
                <a:spLocks/>
              </p:cNvSpPr>
              <p:nvPr/>
            </p:nvSpPr>
            <p:spPr bwMode="ltGray">
              <a:xfrm>
                <a:off x="351" y="3908"/>
                <a:ext cx="59" cy="262"/>
              </a:xfrm>
              <a:custGeom>
                <a:avLst/>
                <a:gdLst>
                  <a:gd name="T0" fmla="*/ 0 w 59"/>
                  <a:gd name="T1" fmla="*/ 261 h 262"/>
                  <a:gd name="T2" fmla="*/ 8 w 59"/>
                  <a:gd name="T3" fmla="*/ 202 h 262"/>
                  <a:gd name="T4" fmla="*/ 15 w 59"/>
                  <a:gd name="T5" fmla="*/ 138 h 262"/>
                  <a:gd name="T6" fmla="*/ 19 w 59"/>
                  <a:gd name="T7" fmla="*/ 110 h 262"/>
                  <a:gd name="T8" fmla="*/ 24 w 59"/>
                  <a:gd name="T9" fmla="*/ 77 h 262"/>
                  <a:gd name="T10" fmla="*/ 31 w 59"/>
                  <a:gd name="T11" fmla="*/ 43 h 262"/>
                  <a:gd name="T12" fmla="*/ 36 w 59"/>
                  <a:gd name="T13" fmla="*/ 21 h 262"/>
                  <a:gd name="T14" fmla="*/ 41 w 59"/>
                  <a:gd name="T15" fmla="*/ 11 h 262"/>
                  <a:gd name="T16" fmla="*/ 46 w 59"/>
                  <a:gd name="T17" fmla="*/ 2 h 262"/>
                  <a:gd name="T18" fmla="*/ 52 w 59"/>
                  <a:gd name="T19" fmla="*/ 0 h 262"/>
                  <a:gd name="T20" fmla="*/ 55 w 59"/>
                  <a:gd name="T21" fmla="*/ 7 h 262"/>
                  <a:gd name="T22" fmla="*/ 58 w 59"/>
                  <a:gd name="T23" fmla="*/ 2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262">
                    <a:moveTo>
                      <a:pt x="0" y="261"/>
                    </a:moveTo>
                    <a:lnTo>
                      <a:pt x="8" y="202"/>
                    </a:lnTo>
                    <a:lnTo>
                      <a:pt x="15" y="138"/>
                    </a:lnTo>
                    <a:lnTo>
                      <a:pt x="19" y="110"/>
                    </a:lnTo>
                    <a:lnTo>
                      <a:pt x="24" y="77"/>
                    </a:lnTo>
                    <a:lnTo>
                      <a:pt x="31" y="43"/>
                    </a:lnTo>
                    <a:lnTo>
                      <a:pt x="36" y="21"/>
                    </a:lnTo>
                    <a:lnTo>
                      <a:pt x="41" y="11"/>
                    </a:lnTo>
                    <a:lnTo>
                      <a:pt x="46" y="2"/>
                    </a:lnTo>
                    <a:lnTo>
                      <a:pt x="52" y="0"/>
                    </a:lnTo>
                    <a:lnTo>
                      <a:pt x="55" y="7"/>
                    </a:lnTo>
                    <a:lnTo>
                      <a:pt x="58" y="2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Freeform 10"/>
              <p:cNvSpPr>
                <a:spLocks/>
              </p:cNvSpPr>
              <p:nvPr/>
            </p:nvSpPr>
            <p:spPr bwMode="ltGray">
              <a:xfrm>
                <a:off x="349" y="3605"/>
                <a:ext cx="41" cy="640"/>
              </a:xfrm>
              <a:custGeom>
                <a:avLst/>
                <a:gdLst>
                  <a:gd name="T0" fmla="*/ 0 w 41"/>
                  <a:gd name="T1" fmla="*/ 639 h 640"/>
                  <a:gd name="T2" fmla="*/ 0 w 41"/>
                  <a:gd name="T3" fmla="*/ 579 h 640"/>
                  <a:gd name="T4" fmla="*/ 0 w 41"/>
                  <a:gd name="T5" fmla="*/ 534 h 640"/>
                  <a:gd name="T6" fmla="*/ 0 w 41"/>
                  <a:gd name="T7" fmla="*/ 503 h 640"/>
                  <a:gd name="T8" fmla="*/ 1 w 41"/>
                  <a:gd name="T9" fmla="*/ 464 h 640"/>
                  <a:gd name="T10" fmla="*/ 1 w 41"/>
                  <a:gd name="T11" fmla="*/ 424 h 640"/>
                  <a:gd name="T12" fmla="*/ 1 w 41"/>
                  <a:gd name="T13" fmla="*/ 391 h 640"/>
                  <a:gd name="T14" fmla="*/ 2 w 41"/>
                  <a:gd name="T15" fmla="*/ 361 h 640"/>
                  <a:gd name="T16" fmla="*/ 4 w 41"/>
                  <a:gd name="T17" fmla="*/ 307 h 640"/>
                  <a:gd name="T18" fmla="*/ 5 w 41"/>
                  <a:gd name="T19" fmla="*/ 249 h 640"/>
                  <a:gd name="T20" fmla="*/ 8 w 41"/>
                  <a:gd name="T21" fmla="*/ 190 h 640"/>
                  <a:gd name="T22" fmla="*/ 10 w 41"/>
                  <a:gd name="T23" fmla="*/ 127 h 640"/>
                  <a:gd name="T24" fmla="*/ 12 w 41"/>
                  <a:gd name="T25" fmla="*/ 89 h 640"/>
                  <a:gd name="T26" fmla="*/ 13 w 41"/>
                  <a:gd name="T27" fmla="*/ 75 h 640"/>
                  <a:gd name="T28" fmla="*/ 17 w 41"/>
                  <a:gd name="T29" fmla="*/ 49 h 640"/>
                  <a:gd name="T30" fmla="*/ 20 w 41"/>
                  <a:gd name="T31" fmla="*/ 31 h 640"/>
                  <a:gd name="T32" fmla="*/ 24 w 41"/>
                  <a:gd name="T33" fmla="*/ 16 h 640"/>
                  <a:gd name="T34" fmla="*/ 28 w 41"/>
                  <a:gd name="T35" fmla="*/ 3 h 640"/>
                  <a:gd name="T36" fmla="*/ 31 w 41"/>
                  <a:gd name="T37" fmla="*/ 0 h 640"/>
                  <a:gd name="T38" fmla="*/ 35 w 41"/>
                  <a:gd name="T39" fmla="*/ 0 h 640"/>
                  <a:gd name="T40" fmla="*/ 38 w 41"/>
                  <a:gd name="T41" fmla="*/ 5 h 640"/>
                  <a:gd name="T42" fmla="*/ 40 w 41"/>
                  <a:gd name="T43" fmla="*/ 1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640">
                    <a:moveTo>
                      <a:pt x="0" y="639"/>
                    </a:moveTo>
                    <a:lnTo>
                      <a:pt x="0" y="579"/>
                    </a:lnTo>
                    <a:lnTo>
                      <a:pt x="0" y="534"/>
                    </a:lnTo>
                    <a:lnTo>
                      <a:pt x="0" y="503"/>
                    </a:lnTo>
                    <a:lnTo>
                      <a:pt x="1" y="464"/>
                    </a:lnTo>
                    <a:lnTo>
                      <a:pt x="1" y="424"/>
                    </a:lnTo>
                    <a:lnTo>
                      <a:pt x="1" y="391"/>
                    </a:lnTo>
                    <a:lnTo>
                      <a:pt x="2" y="361"/>
                    </a:lnTo>
                    <a:lnTo>
                      <a:pt x="4" y="307"/>
                    </a:lnTo>
                    <a:lnTo>
                      <a:pt x="5" y="249"/>
                    </a:lnTo>
                    <a:lnTo>
                      <a:pt x="8" y="190"/>
                    </a:lnTo>
                    <a:lnTo>
                      <a:pt x="10" y="127"/>
                    </a:lnTo>
                    <a:lnTo>
                      <a:pt x="12" y="89"/>
                    </a:lnTo>
                    <a:lnTo>
                      <a:pt x="13" y="75"/>
                    </a:lnTo>
                    <a:lnTo>
                      <a:pt x="17" y="49"/>
                    </a:lnTo>
                    <a:lnTo>
                      <a:pt x="20" y="31"/>
                    </a:lnTo>
                    <a:lnTo>
                      <a:pt x="24" y="16"/>
                    </a:lnTo>
                    <a:lnTo>
                      <a:pt x="28" y="3"/>
                    </a:lnTo>
                    <a:lnTo>
                      <a:pt x="31" y="0"/>
                    </a:lnTo>
                    <a:lnTo>
                      <a:pt x="35" y="0"/>
                    </a:lnTo>
                    <a:lnTo>
                      <a:pt x="38" y="5"/>
                    </a:lnTo>
                    <a:lnTo>
                      <a:pt x="4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 name="Freeform 11"/>
              <p:cNvSpPr>
                <a:spLocks/>
              </p:cNvSpPr>
              <p:nvPr/>
            </p:nvSpPr>
            <p:spPr bwMode="ltGray">
              <a:xfrm>
                <a:off x="106" y="3013"/>
                <a:ext cx="140" cy="1097"/>
              </a:xfrm>
              <a:custGeom>
                <a:avLst/>
                <a:gdLst>
                  <a:gd name="T0" fmla="*/ 139 w 140"/>
                  <a:gd name="T1" fmla="*/ 1096 h 1097"/>
                  <a:gd name="T2" fmla="*/ 135 w 140"/>
                  <a:gd name="T3" fmla="*/ 1009 h 1097"/>
                  <a:gd name="T4" fmla="*/ 90 w 140"/>
                  <a:gd name="T5" fmla="*/ 415 h 1097"/>
                  <a:gd name="T6" fmla="*/ 71 w 140"/>
                  <a:gd name="T7" fmla="*/ 230 h 1097"/>
                  <a:gd name="T8" fmla="*/ 66 w 140"/>
                  <a:gd name="T9" fmla="*/ 170 h 1097"/>
                  <a:gd name="T10" fmla="*/ 58 w 140"/>
                  <a:gd name="T11" fmla="*/ 100 h 1097"/>
                  <a:gd name="T12" fmla="*/ 50 w 140"/>
                  <a:gd name="T13" fmla="*/ 47 h 1097"/>
                  <a:gd name="T14" fmla="*/ 41 w 140"/>
                  <a:gd name="T15" fmla="*/ 19 h 1097"/>
                  <a:gd name="T16" fmla="*/ 32 w 140"/>
                  <a:gd name="T17" fmla="*/ 1 h 1097"/>
                  <a:gd name="T18" fmla="*/ 21 w 140"/>
                  <a:gd name="T19" fmla="*/ 0 h 1097"/>
                  <a:gd name="T20" fmla="*/ 14 w 140"/>
                  <a:gd name="T21" fmla="*/ 21 h 1097"/>
                  <a:gd name="T22" fmla="*/ 0 w 140"/>
                  <a:gd name="T23" fmla="*/ 12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097">
                    <a:moveTo>
                      <a:pt x="139" y="1096"/>
                    </a:moveTo>
                    <a:lnTo>
                      <a:pt x="135" y="1009"/>
                    </a:lnTo>
                    <a:lnTo>
                      <a:pt x="90" y="415"/>
                    </a:lnTo>
                    <a:lnTo>
                      <a:pt x="71" y="230"/>
                    </a:lnTo>
                    <a:lnTo>
                      <a:pt x="66" y="170"/>
                    </a:lnTo>
                    <a:lnTo>
                      <a:pt x="58" y="100"/>
                    </a:lnTo>
                    <a:lnTo>
                      <a:pt x="50" y="47"/>
                    </a:lnTo>
                    <a:lnTo>
                      <a:pt x="41" y="19"/>
                    </a:lnTo>
                    <a:lnTo>
                      <a:pt x="32" y="1"/>
                    </a:lnTo>
                    <a:lnTo>
                      <a:pt x="21" y="0"/>
                    </a:lnTo>
                    <a:lnTo>
                      <a:pt x="14" y="21"/>
                    </a:lnTo>
                    <a:lnTo>
                      <a:pt x="0" y="12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0" name="Group 16"/>
              <p:cNvGrpSpPr>
                <a:grpSpLocks/>
              </p:cNvGrpSpPr>
              <p:nvPr/>
            </p:nvGrpSpPr>
            <p:grpSpPr bwMode="auto">
              <a:xfrm>
                <a:off x="193" y="2703"/>
                <a:ext cx="152" cy="1529"/>
                <a:chOff x="193" y="2703"/>
                <a:chExt cx="152" cy="1529"/>
              </a:xfrm>
            </p:grpSpPr>
            <p:sp>
              <p:nvSpPr>
                <p:cNvPr id="112" name="Freeform 12"/>
                <p:cNvSpPr>
                  <a:spLocks/>
                </p:cNvSpPr>
                <p:nvPr/>
              </p:nvSpPr>
              <p:spPr bwMode="ltGray">
                <a:xfrm>
                  <a:off x="193" y="3846"/>
                  <a:ext cx="92" cy="386"/>
                </a:xfrm>
                <a:custGeom>
                  <a:avLst/>
                  <a:gdLst>
                    <a:gd name="T0" fmla="*/ 91 w 92"/>
                    <a:gd name="T1" fmla="*/ 385 h 386"/>
                    <a:gd name="T2" fmla="*/ 77 w 92"/>
                    <a:gd name="T3" fmla="*/ 347 h 386"/>
                    <a:gd name="T4" fmla="*/ 72 w 92"/>
                    <a:gd name="T5" fmla="*/ 325 h 386"/>
                    <a:gd name="T6" fmla="*/ 69 w 92"/>
                    <a:gd name="T7" fmla="*/ 306 h 386"/>
                    <a:gd name="T8" fmla="*/ 48 w 92"/>
                    <a:gd name="T9" fmla="*/ 129 h 386"/>
                    <a:gd name="T10" fmla="*/ 37 w 92"/>
                    <a:gd name="T11" fmla="*/ 73 h 386"/>
                    <a:gd name="T12" fmla="*/ 29 w 92"/>
                    <a:gd name="T13" fmla="*/ 37 h 386"/>
                    <a:gd name="T14" fmla="*/ 23 w 92"/>
                    <a:gd name="T15" fmla="*/ 18 h 386"/>
                    <a:gd name="T16" fmla="*/ 15 w 92"/>
                    <a:gd name="T17" fmla="*/ 5 h 386"/>
                    <a:gd name="T18" fmla="*/ 8 w 92"/>
                    <a:gd name="T19" fmla="*/ 0 h 386"/>
                    <a:gd name="T20" fmla="*/ 2 w 92"/>
                    <a:gd name="T21" fmla="*/ 3 h 386"/>
                    <a:gd name="T22" fmla="*/ 0 w 92"/>
                    <a:gd name="T23" fmla="*/ 2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386">
                      <a:moveTo>
                        <a:pt x="91" y="385"/>
                      </a:moveTo>
                      <a:lnTo>
                        <a:pt x="77" y="347"/>
                      </a:lnTo>
                      <a:lnTo>
                        <a:pt x="72" y="325"/>
                      </a:lnTo>
                      <a:lnTo>
                        <a:pt x="69" y="306"/>
                      </a:lnTo>
                      <a:lnTo>
                        <a:pt x="48" y="129"/>
                      </a:lnTo>
                      <a:lnTo>
                        <a:pt x="37" y="73"/>
                      </a:lnTo>
                      <a:lnTo>
                        <a:pt x="29" y="37"/>
                      </a:lnTo>
                      <a:lnTo>
                        <a:pt x="23" y="18"/>
                      </a:lnTo>
                      <a:lnTo>
                        <a:pt x="15" y="5"/>
                      </a:lnTo>
                      <a:lnTo>
                        <a:pt x="8" y="0"/>
                      </a:lnTo>
                      <a:lnTo>
                        <a:pt x="2" y="3"/>
                      </a:lnTo>
                      <a:lnTo>
                        <a:pt x="0" y="2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 name="Freeform 13"/>
                <p:cNvSpPr>
                  <a:spLocks/>
                </p:cNvSpPr>
                <p:nvPr/>
              </p:nvSpPr>
              <p:spPr bwMode="ltGray">
                <a:xfrm>
                  <a:off x="215" y="2703"/>
                  <a:ext cx="130" cy="1413"/>
                </a:xfrm>
                <a:custGeom>
                  <a:avLst/>
                  <a:gdLst>
                    <a:gd name="T0" fmla="*/ 0 w 130"/>
                    <a:gd name="T1" fmla="*/ 1412 h 1413"/>
                    <a:gd name="T2" fmla="*/ 45 w 130"/>
                    <a:gd name="T3" fmla="*/ 888 h 1413"/>
                    <a:gd name="T4" fmla="*/ 50 w 130"/>
                    <a:gd name="T5" fmla="*/ 804 h 1413"/>
                    <a:gd name="T6" fmla="*/ 62 w 130"/>
                    <a:gd name="T7" fmla="*/ 668 h 1413"/>
                    <a:gd name="T8" fmla="*/ 73 w 130"/>
                    <a:gd name="T9" fmla="*/ 526 h 1413"/>
                    <a:gd name="T10" fmla="*/ 79 w 130"/>
                    <a:gd name="T11" fmla="*/ 450 h 1413"/>
                    <a:gd name="T12" fmla="*/ 82 w 130"/>
                    <a:gd name="T13" fmla="*/ 368 h 1413"/>
                    <a:gd name="T14" fmla="*/ 85 w 130"/>
                    <a:gd name="T15" fmla="*/ 291 h 1413"/>
                    <a:gd name="T16" fmla="*/ 93 w 130"/>
                    <a:gd name="T17" fmla="*/ 202 h 1413"/>
                    <a:gd name="T18" fmla="*/ 100 w 130"/>
                    <a:gd name="T19" fmla="*/ 120 h 1413"/>
                    <a:gd name="T20" fmla="*/ 110 w 130"/>
                    <a:gd name="T21" fmla="*/ 48 h 1413"/>
                    <a:gd name="T22" fmla="*/ 117 w 130"/>
                    <a:gd name="T23" fmla="*/ 3 h 1413"/>
                    <a:gd name="T24" fmla="*/ 122 w 130"/>
                    <a:gd name="T25" fmla="*/ 0 h 1413"/>
                    <a:gd name="T26" fmla="*/ 126 w 130"/>
                    <a:gd name="T27" fmla="*/ 23 h 1413"/>
                    <a:gd name="T28" fmla="*/ 129 w 130"/>
                    <a:gd name="T29" fmla="*/ 102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413">
                      <a:moveTo>
                        <a:pt x="0" y="1412"/>
                      </a:moveTo>
                      <a:lnTo>
                        <a:pt x="45" y="888"/>
                      </a:lnTo>
                      <a:lnTo>
                        <a:pt x="50" y="804"/>
                      </a:lnTo>
                      <a:lnTo>
                        <a:pt x="62" y="668"/>
                      </a:lnTo>
                      <a:lnTo>
                        <a:pt x="73" y="526"/>
                      </a:lnTo>
                      <a:lnTo>
                        <a:pt x="79" y="450"/>
                      </a:lnTo>
                      <a:lnTo>
                        <a:pt x="82" y="368"/>
                      </a:lnTo>
                      <a:lnTo>
                        <a:pt x="85" y="291"/>
                      </a:lnTo>
                      <a:lnTo>
                        <a:pt x="93" y="202"/>
                      </a:lnTo>
                      <a:lnTo>
                        <a:pt x="100" y="120"/>
                      </a:lnTo>
                      <a:lnTo>
                        <a:pt x="110" y="48"/>
                      </a:lnTo>
                      <a:lnTo>
                        <a:pt x="117" y="3"/>
                      </a:lnTo>
                      <a:lnTo>
                        <a:pt x="122" y="0"/>
                      </a:lnTo>
                      <a:lnTo>
                        <a:pt x="126" y="23"/>
                      </a:lnTo>
                      <a:lnTo>
                        <a:pt x="129" y="10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 name="Freeform 14"/>
                <p:cNvSpPr>
                  <a:spLocks/>
                </p:cNvSpPr>
                <p:nvPr/>
              </p:nvSpPr>
              <p:spPr bwMode="ltGray">
                <a:xfrm>
                  <a:off x="237" y="3336"/>
                  <a:ext cx="106" cy="522"/>
                </a:xfrm>
                <a:custGeom>
                  <a:avLst/>
                  <a:gdLst>
                    <a:gd name="T0" fmla="*/ 0 w 106"/>
                    <a:gd name="T1" fmla="*/ 521 h 522"/>
                    <a:gd name="T2" fmla="*/ 20 w 106"/>
                    <a:gd name="T3" fmla="*/ 408 h 522"/>
                    <a:gd name="T4" fmla="*/ 32 w 106"/>
                    <a:gd name="T5" fmla="*/ 278 h 522"/>
                    <a:gd name="T6" fmla="*/ 38 w 106"/>
                    <a:gd name="T7" fmla="*/ 220 h 522"/>
                    <a:gd name="T8" fmla="*/ 47 w 106"/>
                    <a:gd name="T9" fmla="*/ 153 h 522"/>
                    <a:gd name="T10" fmla="*/ 59 w 106"/>
                    <a:gd name="T11" fmla="*/ 84 h 522"/>
                    <a:gd name="T12" fmla="*/ 69 w 106"/>
                    <a:gd name="T13" fmla="*/ 40 h 522"/>
                    <a:gd name="T14" fmla="*/ 75 w 106"/>
                    <a:gd name="T15" fmla="*/ 19 h 522"/>
                    <a:gd name="T16" fmla="*/ 84 w 106"/>
                    <a:gd name="T17" fmla="*/ 3 h 522"/>
                    <a:gd name="T18" fmla="*/ 96 w 106"/>
                    <a:gd name="T19" fmla="*/ 0 h 522"/>
                    <a:gd name="T20" fmla="*/ 101 w 106"/>
                    <a:gd name="T21" fmla="*/ 11 h 522"/>
                    <a:gd name="T22" fmla="*/ 105 w 106"/>
                    <a:gd name="T23" fmla="*/ 4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522">
                      <a:moveTo>
                        <a:pt x="0" y="521"/>
                      </a:moveTo>
                      <a:lnTo>
                        <a:pt x="20" y="408"/>
                      </a:lnTo>
                      <a:lnTo>
                        <a:pt x="32" y="278"/>
                      </a:lnTo>
                      <a:lnTo>
                        <a:pt x="38" y="220"/>
                      </a:lnTo>
                      <a:lnTo>
                        <a:pt x="47" y="153"/>
                      </a:lnTo>
                      <a:lnTo>
                        <a:pt x="59" y="84"/>
                      </a:lnTo>
                      <a:lnTo>
                        <a:pt x="69" y="40"/>
                      </a:lnTo>
                      <a:lnTo>
                        <a:pt x="75" y="19"/>
                      </a:lnTo>
                      <a:lnTo>
                        <a:pt x="84" y="3"/>
                      </a:lnTo>
                      <a:lnTo>
                        <a:pt x="96" y="0"/>
                      </a:lnTo>
                      <a:lnTo>
                        <a:pt x="101" y="11"/>
                      </a:lnTo>
                      <a:lnTo>
                        <a:pt x="105" y="4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 name="Freeform 15"/>
                <p:cNvSpPr>
                  <a:spLocks/>
                </p:cNvSpPr>
                <p:nvPr/>
              </p:nvSpPr>
              <p:spPr bwMode="ltGray">
                <a:xfrm>
                  <a:off x="194" y="3521"/>
                  <a:ext cx="48" cy="255"/>
                </a:xfrm>
                <a:custGeom>
                  <a:avLst/>
                  <a:gdLst>
                    <a:gd name="T0" fmla="*/ 0 w 48"/>
                    <a:gd name="T1" fmla="*/ 0 h 255"/>
                    <a:gd name="T2" fmla="*/ 7 w 48"/>
                    <a:gd name="T3" fmla="*/ 16 h 255"/>
                    <a:gd name="T4" fmla="*/ 18 w 48"/>
                    <a:gd name="T5" fmla="*/ 34 h 255"/>
                    <a:gd name="T6" fmla="*/ 26 w 48"/>
                    <a:gd name="T7" fmla="*/ 70 h 255"/>
                    <a:gd name="T8" fmla="*/ 33 w 48"/>
                    <a:gd name="T9" fmla="*/ 101 h 255"/>
                    <a:gd name="T10" fmla="*/ 40 w 48"/>
                    <a:gd name="T11" fmla="*/ 132 h 255"/>
                    <a:gd name="T12" fmla="*/ 43 w 48"/>
                    <a:gd name="T13" fmla="*/ 158 h 255"/>
                    <a:gd name="T14" fmla="*/ 45 w 48"/>
                    <a:gd name="T15" fmla="*/ 184 h 255"/>
                    <a:gd name="T16" fmla="*/ 47 w 48"/>
                    <a:gd name="T17" fmla="*/ 219 h 255"/>
                    <a:gd name="T18" fmla="*/ 47 w 48"/>
                    <a:gd name="T19"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55">
                      <a:moveTo>
                        <a:pt x="0" y="0"/>
                      </a:moveTo>
                      <a:lnTo>
                        <a:pt x="7" y="16"/>
                      </a:lnTo>
                      <a:lnTo>
                        <a:pt x="18" y="34"/>
                      </a:lnTo>
                      <a:lnTo>
                        <a:pt x="26" y="70"/>
                      </a:lnTo>
                      <a:lnTo>
                        <a:pt x="33" y="101"/>
                      </a:lnTo>
                      <a:lnTo>
                        <a:pt x="40" y="132"/>
                      </a:lnTo>
                      <a:lnTo>
                        <a:pt x="43" y="158"/>
                      </a:lnTo>
                      <a:lnTo>
                        <a:pt x="45" y="184"/>
                      </a:lnTo>
                      <a:lnTo>
                        <a:pt x="47" y="219"/>
                      </a:lnTo>
                      <a:lnTo>
                        <a:pt x="47" y="25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1" name="Freeform 17"/>
              <p:cNvSpPr>
                <a:spLocks/>
              </p:cNvSpPr>
              <p:nvPr/>
            </p:nvSpPr>
            <p:spPr bwMode="ltGray">
              <a:xfrm>
                <a:off x="782" y="4015"/>
                <a:ext cx="164" cy="130"/>
              </a:xfrm>
              <a:custGeom>
                <a:avLst/>
                <a:gdLst>
                  <a:gd name="T0" fmla="*/ 163 w 164"/>
                  <a:gd name="T1" fmla="*/ 129 h 130"/>
                  <a:gd name="T2" fmla="*/ 138 w 164"/>
                  <a:gd name="T3" fmla="*/ 116 h 130"/>
                  <a:gd name="T4" fmla="*/ 129 w 164"/>
                  <a:gd name="T5" fmla="*/ 109 h 130"/>
                  <a:gd name="T6" fmla="*/ 123 w 164"/>
                  <a:gd name="T7" fmla="*/ 103 h 130"/>
                  <a:gd name="T8" fmla="*/ 86 w 164"/>
                  <a:gd name="T9" fmla="*/ 43 h 130"/>
                  <a:gd name="T10" fmla="*/ 67 w 164"/>
                  <a:gd name="T11" fmla="*/ 24 h 130"/>
                  <a:gd name="T12" fmla="*/ 52 w 164"/>
                  <a:gd name="T13" fmla="*/ 12 h 130"/>
                  <a:gd name="T14" fmla="*/ 41 w 164"/>
                  <a:gd name="T15" fmla="*/ 6 h 130"/>
                  <a:gd name="T16" fmla="*/ 27 w 164"/>
                  <a:gd name="T17" fmla="*/ 2 h 130"/>
                  <a:gd name="T18" fmla="*/ 14 w 164"/>
                  <a:gd name="T19" fmla="*/ 0 h 130"/>
                  <a:gd name="T20" fmla="*/ 5 w 164"/>
                  <a:gd name="T21" fmla="*/ 0 h 130"/>
                  <a:gd name="T22" fmla="*/ 0 w 164"/>
                  <a:gd name="T23" fmla="*/ 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0">
                    <a:moveTo>
                      <a:pt x="163" y="129"/>
                    </a:moveTo>
                    <a:lnTo>
                      <a:pt x="138" y="116"/>
                    </a:lnTo>
                    <a:lnTo>
                      <a:pt x="129" y="109"/>
                    </a:lnTo>
                    <a:lnTo>
                      <a:pt x="123" y="103"/>
                    </a:lnTo>
                    <a:lnTo>
                      <a:pt x="86" y="43"/>
                    </a:lnTo>
                    <a:lnTo>
                      <a:pt x="67" y="24"/>
                    </a:lnTo>
                    <a:lnTo>
                      <a:pt x="52" y="12"/>
                    </a:lnTo>
                    <a:lnTo>
                      <a:pt x="41" y="6"/>
                    </a:lnTo>
                    <a:lnTo>
                      <a:pt x="27" y="2"/>
                    </a:lnTo>
                    <a:lnTo>
                      <a:pt x="14" y="0"/>
                    </a:lnTo>
                    <a:lnTo>
                      <a:pt x="5" y="0"/>
                    </a:lnTo>
                    <a:lnTo>
                      <a:pt x="0" y="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Freeform 18"/>
              <p:cNvSpPr>
                <a:spLocks/>
              </p:cNvSpPr>
              <p:nvPr/>
            </p:nvSpPr>
            <p:spPr bwMode="ltGray">
              <a:xfrm>
                <a:off x="1275" y="3966"/>
                <a:ext cx="218" cy="140"/>
              </a:xfrm>
              <a:custGeom>
                <a:avLst/>
                <a:gdLst>
                  <a:gd name="T0" fmla="*/ 0 w 218"/>
                  <a:gd name="T1" fmla="*/ 139 h 140"/>
                  <a:gd name="T2" fmla="*/ 32 w 218"/>
                  <a:gd name="T3" fmla="*/ 108 h 140"/>
                  <a:gd name="T4" fmla="*/ 59 w 218"/>
                  <a:gd name="T5" fmla="*/ 73 h 140"/>
                  <a:gd name="T6" fmla="*/ 73 w 218"/>
                  <a:gd name="T7" fmla="*/ 58 h 140"/>
                  <a:gd name="T8" fmla="*/ 93 w 218"/>
                  <a:gd name="T9" fmla="*/ 41 h 140"/>
                  <a:gd name="T10" fmla="*/ 119 w 218"/>
                  <a:gd name="T11" fmla="*/ 23 h 140"/>
                  <a:gd name="T12" fmla="*/ 139 w 218"/>
                  <a:gd name="T13" fmla="*/ 11 h 140"/>
                  <a:gd name="T14" fmla="*/ 153 w 218"/>
                  <a:gd name="T15" fmla="*/ 5 h 140"/>
                  <a:gd name="T16" fmla="*/ 173 w 218"/>
                  <a:gd name="T17" fmla="*/ 1 h 140"/>
                  <a:gd name="T18" fmla="*/ 196 w 218"/>
                  <a:gd name="T19" fmla="*/ 0 h 140"/>
                  <a:gd name="T20" fmla="*/ 206 w 218"/>
                  <a:gd name="T21" fmla="*/ 3 h 140"/>
                  <a:gd name="T22" fmla="*/ 217 w 218"/>
                  <a:gd name="T23"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 h="140">
                    <a:moveTo>
                      <a:pt x="0" y="139"/>
                    </a:moveTo>
                    <a:lnTo>
                      <a:pt x="32" y="108"/>
                    </a:lnTo>
                    <a:lnTo>
                      <a:pt x="59" y="73"/>
                    </a:lnTo>
                    <a:lnTo>
                      <a:pt x="73" y="58"/>
                    </a:lnTo>
                    <a:lnTo>
                      <a:pt x="93" y="41"/>
                    </a:lnTo>
                    <a:lnTo>
                      <a:pt x="119" y="23"/>
                    </a:lnTo>
                    <a:lnTo>
                      <a:pt x="139" y="11"/>
                    </a:lnTo>
                    <a:lnTo>
                      <a:pt x="153" y="5"/>
                    </a:lnTo>
                    <a:lnTo>
                      <a:pt x="173" y="1"/>
                    </a:lnTo>
                    <a:lnTo>
                      <a:pt x="196" y="0"/>
                    </a:lnTo>
                    <a:lnTo>
                      <a:pt x="206" y="3"/>
                    </a:lnTo>
                    <a:lnTo>
                      <a:pt x="217"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 name="Freeform 19"/>
              <p:cNvSpPr>
                <a:spLocks/>
              </p:cNvSpPr>
              <p:nvPr/>
            </p:nvSpPr>
            <p:spPr bwMode="ltGray">
              <a:xfrm>
                <a:off x="1268" y="3802"/>
                <a:ext cx="150" cy="345"/>
              </a:xfrm>
              <a:custGeom>
                <a:avLst/>
                <a:gdLst>
                  <a:gd name="T0" fmla="*/ 0 w 150"/>
                  <a:gd name="T1" fmla="*/ 344 h 345"/>
                  <a:gd name="T2" fmla="*/ 0 w 150"/>
                  <a:gd name="T3" fmla="*/ 311 h 345"/>
                  <a:gd name="T4" fmla="*/ 0 w 150"/>
                  <a:gd name="T5" fmla="*/ 287 h 345"/>
                  <a:gd name="T6" fmla="*/ 3 w 150"/>
                  <a:gd name="T7" fmla="*/ 270 h 345"/>
                  <a:gd name="T8" fmla="*/ 5 w 150"/>
                  <a:gd name="T9" fmla="*/ 249 h 345"/>
                  <a:gd name="T10" fmla="*/ 5 w 150"/>
                  <a:gd name="T11" fmla="*/ 228 h 345"/>
                  <a:gd name="T12" fmla="*/ 5 w 150"/>
                  <a:gd name="T13" fmla="*/ 211 h 345"/>
                  <a:gd name="T14" fmla="*/ 10 w 150"/>
                  <a:gd name="T15" fmla="*/ 194 h 345"/>
                  <a:gd name="T16" fmla="*/ 14 w 150"/>
                  <a:gd name="T17" fmla="*/ 165 h 345"/>
                  <a:gd name="T18" fmla="*/ 22 w 150"/>
                  <a:gd name="T19" fmla="*/ 134 h 345"/>
                  <a:gd name="T20" fmla="*/ 31 w 150"/>
                  <a:gd name="T21" fmla="*/ 102 h 345"/>
                  <a:gd name="T22" fmla="*/ 38 w 150"/>
                  <a:gd name="T23" fmla="*/ 68 h 345"/>
                  <a:gd name="T24" fmla="*/ 45 w 150"/>
                  <a:gd name="T25" fmla="*/ 48 h 345"/>
                  <a:gd name="T26" fmla="*/ 50 w 150"/>
                  <a:gd name="T27" fmla="*/ 40 h 345"/>
                  <a:gd name="T28" fmla="*/ 64 w 150"/>
                  <a:gd name="T29" fmla="*/ 27 h 345"/>
                  <a:gd name="T30" fmla="*/ 77 w 150"/>
                  <a:gd name="T31" fmla="*/ 16 h 345"/>
                  <a:gd name="T32" fmla="*/ 91 w 150"/>
                  <a:gd name="T33" fmla="*/ 8 h 345"/>
                  <a:gd name="T34" fmla="*/ 106 w 150"/>
                  <a:gd name="T35" fmla="*/ 2 h 345"/>
                  <a:gd name="T36" fmla="*/ 117 w 150"/>
                  <a:gd name="T37" fmla="*/ 0 h 345"/>
                  <a:gd name="T38" fmla="*/ 131 w 150"/>
                  <a:gd name="T39" fmla="*/ 0 h 345"/>
                  <a:gd name="T40" fmla="*/ 143 w 150"/>
                  <a:gd name="T41" fmla="*/ 2 h 345"/>
                  <a:gd name="T42" fmla="*/ 149 w 150"/>
                  <a:gd name="T43" fmla="*/ 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0" h="345">
                    <a:moveTo>
                      <a:pt x="0" y="344"/>
                    </a:moveTo>
                    <a:lnTo>
                      <a:pt x="0" y="311"/>
                    </a:lnTo>
                    <a:lnTo>
                      <a:pt x="0" y="287"/>
                    </a:lnTo>
                    <a:lnTo>
                      <a:pt x="3" y="270"/>
                    </a:lnTo>
                    <a:lnTo>
                      <a:pt x="5" y="249"/>
                    </a:lnTo>
                    <a:lnTo>
                      <a:pt x="5" y="228"/>
                    </a:lnTo>
                    <a:lnTo>
                      <a:pt x="5" y="211"/>
                    </a:lnTo>
                    <a:lnTo>
                      <a:pt x="10" y="194"/>
                    </a:lnTo>
                    <a:lnTo>
                      <a:pt x="14" y="165"/>
                    </a:lnTo>
                    <a:lnTo>
                      <a:pt x="22" y="134"/>
                    </a:lnTo>
                    <a:lnTo>
                      <a:pt x="31" y="102"/>
                    </a:lnTo>
                    <a:lnTo>
                      <a:pt x="38" y="68"/>
                    </a:lnTo>
                    <a:lnTo>
                      <a:pt x="45" y="48"/>
                    </a:lnTo>
                    <a:lnTo>
                      <a:pt x="50" y="40"/>
                    </a:lnTo>
                    <a:lnTo>
                      <a:pt x="64" y="27"/>
                    </a:lnTo>
                    <a:lnTo>
                      <a:pt x="77" y="16"/>
                    </a:lnTo>
                    <a:lnTo>
                      <a:pt x="91" y="8"/>
                    </a:lnTo>
                    <a:lnTo>
                      <a:pt x="106" y="2"/>
                    </a:lnTo>
                    <a:lnTo>
                      <a:pt x="117" y="0"/>
                    </a:lnTo>
                    <a:lnTo>
                      <a:pt x="131" y="0"/>
                    </a:lnTo>
                    <a:lnTo>
                      <a:pt x="143" y="2"/>
                    </a:lnTo>
                    <a:lnTo>
                      <a:pt x="149" y="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 name="Freeform 20"/>
              <p:cNvSpPr>
                <a:spLocks/>
              </p:cNvSpPr>
              <p:nvPr/>
            </p:nvSpPr>
            <p:spPr bwMode="ltGray">
              <a:xfrm>
                <a:off x="707" y="3886"/>
                <a:ext cx="261" cy="312"/>
              </a:xfrm>
              <a:custGeom>
                <a:avLst/>
                <a:gdLst>
                  <a:gd name="T0" fmla="*/ 260 w 261"/>
                  <a:gd name="T1" fmla="*/ 311 h 312"/>
                  <a:gd name="T2" fmla="*/ 252 w 261"/>
                  <a:gd name="T3" fmla="*/ 286 h 312"/>
                  <a:gd name="T4" fmla="*/ 171 w 261"/>
                  <a:gd name="T5" fmla="*/ 117 h 312"/>
                  <a:gd name="T6" fmla="*/ 134 w 261"/>
                  <a:gd name="T7" fmla="*/ 65 h 312"/>
                  <a:gd name="T8" fmla="*/ 124 w 261"/>
                  <a:gd name="T9" fmla="*/ 48 h 312"/>
                  <a:gd name="T10" fmla="*/ 109 w 261"/>
                  <a:gd name="T11" fmla="*/ 28 h 312"/>
                  <a:gd name="T12" fmla="*/ 94 w 261"/>
                  <a:gd name="T13" fmla="*/ 13 h 312"/>
                  <a:gd name="T14" fmla="*/ 78 w 261"/>
                  <a:gd name="T15" fmla="*/ 5 h 312"/>
                  <a:gd name="T16" fmla="*/ 59 w 261"/>
                  <a:gd name="T17" fmla="*/ 0 h 312"/>
                  <a:gd name="T18" fmla="*/ 40 w 261"/>
                  <a:gd name="T19" fmla="*/ 0 h 312"/>
                  <a:gd name="T20" fmla="*/ 27 w 261"/>
                  <a:gd name="T21" fmla="*/ 5 h 312"/>
                  <a:gd name="T22" fmla="*/ 0 w 261"/>
                  <a:gd name="T23" fmla="*/ 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 h="312">
                    <a:moveTo>
                      <a:pt x="260" y="311"/>
                    </a:moveTo>
                    <a:lnTo>
                      <a:pt x="252" y="286"/>
                    </a:lnTo>
                    <a:lnTo>
                      <a:pt x="171" y="117"/>
                    </a:lnTo>
                    <a:lnTo>
                      <a:pt x="134" y="65"/>
                    </a:lnTo>
                    <a:lnTo>
                      <a:pt x="124" y="48"/>
                    </a:lnTo>
                    <a:lnTo>
                      <a:pt x="109" y="28"/>
                    </a:lnTo>
                    <a:lnTo>
                      <a:pt x="94" y="13"/>
                    </a:lnTo>
                    <a:lnTo>
                      <a:pt x="78" y="5"/>
                    </a:lnTo>
                    <a:lnTo>
                      <a:pt x="59" y="0"/>
                    </a:lnTo>
                    <a:lnTo>
                      <a:pt x="40" y="0"/>
                    </a:lnTo>
                    <a:lnTo>
                      <a:pt x="27" y="5"/>
                    </a:lnTo>
                    <a:lnTo>
                      <a:pt x="0" y="3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 name="Freeform 21"/>
              <p:cNvSpPr>
                <a:spLocks/>
              </p:cNvSpPr>
              <p:nvPr/>
            </p:nvSpPr>
            <p:spPr bwMode="ltGray">
              <a:xfrm>
                <a:off x="1026" y="3664"/>
                <a:ext cx="236" cy="479"/>
              </a:xfrm>
              <a:custGeom>
                <a:avLst/>
                <a:gdLst>
                  <a:gd name="T0" fmla="*/ 0 w 236"/>
                  <a:gd name="T1" fmla="*/ 478 h 479"/>
                  <a:gd name="T2" fmla="*/ 84 w 236"/>
                  <a:gd name="T3" fmla="*/ 300 h 479"/>
                  <a:gd name="T4" fmla="*/ 93 w 236"/>
                  <a:gd name="T5" fmla="*/ 272 h 479"/>
                  <a:gd name="T6" fmla="*/ 114 w 236"/>
                  <a:gd name="T7" fmla="*/ 226 h 479"/>
                  <a:gd name="T8" fmla="*/ 133 w 236"/>
                  <a:gd name="T9" fmla="*/ 178 h 479"/>
                  <a:gd name="T10" fmla="*/ 144 w 236"/>
                  <a:gd name="T11" fmla="*/ 152 h 479"/>
                  <a:gd name="T12" fmla="*/ 149 w 236"/>
                  <a:gd name="T13" fmla="*/ 124 h 479"/>
                  <a:gd name="T14" fmla="*/ 157 w 236"/>
                  <a:gd name="T15" fmla="*/ 98 h 479"/>
                  <a:gd name="T16" fmla="*/ 169 w 236"/>
                  <a:gd name="T17" fmla="*/ 68 h 479"/>
                  <a:gd name="T18" fmla="*/ 183 w 236"/>
                  <a:gd name="T19" fmla="*/ 40 h 479"/>
                  <a:gd name="T20" fmla="*/ 200 w 236"/>
                  <a:gd name="T21" fmla="*/ 16 h 479"/>
                  <a:gd name="T22" fmla="*/ 214 w 236"/>
                  <a:gd name="T23" fmla="*/ 1 h 479"/>
                  <a:gd name="T24" fmla="*/ 222 w 236"/>
                  <a:gd name="T25" fmla="*/ 0 h 479"/>
                  <a:gd name="T26" fmla="*/ 230 w 236"/>
                  <a:gd name="T27" fmla="*/ 8 h 479"/>
                  <a:gd name="T28" fmla="*/ 235 w 236"/>
                  <a:gd name="T29" fmla="*/ 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479">
                    <a:moveTo>
                      <a:pt x="0" y="478"/>
                    </a:moveTo>
                    <a:lnTo>
                      <a:pt x="84" y="300"/>
                    </a:lnTo>
                    <a:lnTo>
                      <a:pt x="93" y="272"/>
                    </a:lnTo>
                    <a:lnTo>
                      <a:pt x="114" y="226"/>
                    </a:lnTo>
                    <a:lnTo>
                      <a:pt x="133" y="178"/>
                    </a:lnTo>
                    <a:lnTo>
                      <a:pt x="144" y="152"/>
                    </a:lnTo>
                    <a:lnTo>
                      <a:pt x="149" y="124"/>
                    </a:lnTo>
                    <a:lnTo>
                      <a:pt x="157" y="98"/>
                    </a:lnTo>
                    <a:lnTo>
                      <a:pt x="169" y="68"/>
                    </a:lnTo>
                    <a:lnTo>
                      <a:pt x="183" y="40"/>
                    </a:lnTo>
                    <a:lnTo>
                      <a:pt x="200" y="16"/>
                    </a:lnTo>
                    <a:lnTo>
                      <a:pt x="214" y="1"/>
                    </a:lnTo>
                    <a:lnTo>
                      <a:pt x="222" y="0"/>
                    </a:lnTo>
                    <a:lnTo>
                      <a:pt x="230" y="8"/>
                    </a:lnTo>
                    <a:lnTo>
                      <a:pt x="235" y="3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 name="Freeform 22"/>
              <p:cNvSpPr>
                <a:spLocks/>
              </p:cNvSpPr>
              <p:nvPr/>
            </p:nvSpPr>
            <p:spPr bwMode="ltGray">
              <a:xfrm>
                <a:off x="1067" y="3877"/>
                <a:ext cx="189" cy="178"/>
              </a:xfrm>
              <a:custGeom>
                <a:avLst/>
                <a:gdLst>
                  <a:gd name="T0" fmla="*/ 0 w 189"/>
                  <a:gd name="T1" fmla="*/ 177 h 178"/>
                  <a:gd name="T2" fmla="*/ 35 w 189"/>
                  <a:gd name="T3" fmla="*/ 138 h 178"/>
                  <a:gd name="T4" fmla="*/ 57 w 189"/>
                  <a:gd name="T5" fmla="*/ 94 h 178"/>
                  <a:gd name="T6" fmla="*/ 70 w 189"/>
                  <a:gd name="T7" fmla="*/ 74 h 178"/>
                  <a:gd name="T8" fmla="*/ 86 w 189"/>
                  <a:gd name="T9" fmla="*/ 51 h 178"/>
                  <a:gd name="T10" fmla="*/ 107 w 189"/>
                  <a:gd name="T11" fmla="*/ 28 h 178"/>
                  <a:gd name="T12" fmla="*/ 123 w 189"/>
                  <a:gd name="T13" fmla="*/ 13 h 178"/>
                  <a:gd name="T14" fmla="*/ 136 w 189"/>
                  <a:gd name="T15" fmla="*/ 6 h 178"/>
                  <a:gd name="T16" fmla="*/ 152 w 189"/>
                  <a:gd name="T17" fmla="*/ 1 h 178"/>
                  <a:gd name="T18" fmla="*/ 171 w 189"/>
                  <a:gd name="T19" fmla="*/ 0 h 178"/>
                  <a:gd name="T20" fmla="*/ 179 w 189"/>
                  <a:gd name="T21" fmla="*/ 3 h 178"/>
                  <a:gd name="T22" fmla="*/ 188 w 189"/>
                  <a:gd name="T23" fmla="*/ 1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78">
                    <a:moveTo>
                      <a:pt x="0" y="177"/>
                    </a:moveTo>
                    <a:lnTo>
                      <a:pt x="35" y="138"/>
                    </a:lnTo>
                    <a:lnTo>
                      <a:pt x="57" y="94"/>
                    </a:lnTo>
                    <a:lnTo>
                      <a:pt x="70" y="74"/>
                    </a:lnTo>
                    <a:lnTo>
                      <a:pt x="86" y="51"/>
                    </a:lnTo>
                    <a:lnTo>
                      <a:pt x="107" y="28"/>
                    </a:lnTo>
                    <a:lnTo>
                      <a:pt x="123" y="13"/>
                    </a:lnTo>
                    <a:lnTo>
                      <a:pt x="136" y="6"/>
                    </a:lnTo>
                    <a:lnTo>
                      <a:pt x="152" y="1"/>
                    </a:lnTo>
                    <a:lnTo>
                      <a:pt x="171" y="0"/>
                    </a:lnTo>
                    <a:lnTo>
                      <a:pt x="179" y="3"/>
                    </a:lnTo>
                    <a:lnTo>
                      <a:pt x="188" y="1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 name="Freeform 23"/>
              <p:cNvSpPr>
                <a:spLocks/>
              </p:cNvSpPr>
              <p:nvPr/>
            </p:nvSpPr>
            <p:spPr bwMode="ltGray">
              <a:xfrm>
                <a:off x="988" y="3941"/>
                <a:ext cx="91" cy="87"/>
              </a:xfrm>
              <a:custGeom>
                <a:avLst/>
                <a:gdLst>
                  <a:gd name="T0" fmla="*/ 0 w 91"/>
                  <a:gd name="T1" fmla="*/ 0 h 87"/>
                  <a:gd name="T2" fmla="*/ 15 w 91"/>
                  <a:gd name="T3" fmla="*/ 5 h 87"/>
                  <a:gd name="T4" fmla="*/ 33 w 91"/>
                  <a:gd name="T5" fmla="*/ 11 h 87"/>
                  <a:gd name="T6" fmla="*/ 50 w 91"/>
                  <a:gd name="T7" fmla="*/ 23 h 87"/>
                  <a:gd name="T8" fmla="*/ 65 w 91"/>
                  <a:gd name="T9" fmla="*/ 33 h 87"/>
                  <a:gd name="T10" fmla="*/ 77 w 91"/>
                  <a:gd name="T11" fmla="*/ 44 h 87"/>
                  <a:gd name="T12" fmla="*/ 84 w 91"/>
                  <a:gd name="T13" fmla="*/ 53 h 87"/>
                  <a:gd name="T14" fmla="*/ 87 w 91"/>
                  <a:gd name="T15" fmla="*/ 62 h 87"/>
                  <a:gd name="T16" fmla="*/ 90 w 91"/>
                  <a:gd name="T17" fmla="*/ 74 h 87"/>
                  <a:gd name="T18" fmla="*/ 90 w 91"/>
                  <a:gd name="T19" fmla="*/ 8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87">
                    <a:moveTo>
                      <a:pt x="0" y="0"/>
                    </a:moveTo>
                    <a:lnTo>
                      <a:pt x="15" y="5"/>
                    </a:lnTo>
                    <a:lnTo>
                      <a:pt x="33" y="11"/>
                    </a:lnTo>
                    <a:lnTo>
                      <a:pt x="50" y="23"/>
                    </a:lnTo>
                    <a:lnTo>
                      <a:pt x="65" y="33"/>
                    </a:lnTo>
                    <a:lnTo>
                      <a:pt x="77" y="44"/>
                    </a:lnTo>
                    <a:lnTo>
                      <a:pt x="84" y="53"/>
                    </a:lnTo>
                    <a:lnTo>
                      <a:pt x="87" y="62"/>
                    </a:lnTo>
                    <a:lnTo>
                      <a:pt x="90" y="74"/>
                    </a:lnTo>
                    <a:lnTo>
                      <a:pt x="90" y="8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 name="Freeform 24"/>
              <p:cNvSpPr>
                <a:spLocks/>
              </p:cNvSpPr>
              <p:nvPr/>
            </p:nvSpPr>
            <p:spPr bwMode="ltGray">
              <a:xfrm>
                <a:off x="460" y="3189"/>
                <a:ext cx="227" cy="968"/>
              </a:xfrm>
              <a:custGeom>
                <a:avLst/>
                <a:gdLst>
                  <a:gd name="T0" fmla="*/ 0 w 227"/>
                  <a:gd name="T1" fmla="*/ 967 h 968"/>
                  <a:gd name="T2" fmla="*/ 80 w 227"/>
                  <a:gd name="T3" fmla="*/ 608 h 968"/>
                  <a:gd name="T4" fmla="*/ 89 w 227"/>
                  <a:gd name="T5" fmla="*/ 550 h 968"/>
                  <a:gd name="T6" fmla="*/ 109 w 227"/>
                  <a:gd name="T7" fmla="*/ 458 h 968"/>
                  <a:gd name="T8" fmla="*/ 128 w 227"/>
                  <a:gd name="T9" fmla="*/ 361 h 968"/>
                  <a:gd name="T10" fmla="*/ 138 w 227"/>
                  <a:gd name="T11" fmla="*/ 307 h 968"/>
                  <a:gd name="T12" fmla="*/ 143 w 227"/>
                  <a:gd name="T13" fmla="*/ 252 h 968"/>
                  <a:gd name="T14" fmla="*/ 151 w 227"/>
                  <a:gd name="T15" fmla="*/ 199 h 968"/>
                  <a:gd name="T16" fmla="*/ 163 w 227"/>
                  <a:gd name="T17" fmla="*/ 138 h 968"/>
                  <a:gd name="T18" fmla="*/ 175 w 227"/>
                  <a:gd name="T19" fmla="*/ 81 h 968"/>
                  <a:gd name="T20" fmla="*/ 192 w 227"/>
                  <a:gd name="T21" fmla="*/ 32 h 968"/>
                  <a:gd name="T22" fmla="*/ 206 w 227"/>
                  <a:gd name="T23" fmla="*/ 2 h 968"/>
                  <a:gd name="T24" fmla="*/ 214 w 227"/>
                  <a:gd name="T25" fmla="*/ 0 h 968"/>
                  <a:gd name="T26" fmla="*/ 221 w 227"/>
                  <a:gd name="T27" fmla="*/ 15 h 968"/>
                  <a:gd name="T28" fmla="*/ 226 w 227"/>
                  <a:gd name="T29" fmla="*/ 6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968">
                    <a:moveTo>
                      <a:pt x="0" y="967"/>
                    </a:moveTo>
                    <a:lnTo>
                      <a:pt x="80" y="608"/>
                    </a:lnTo>
                    <a:lnTo>
                      <a:pt x="89" y="550"/>
                    </a:lnTo>
                    <a:lnTo>
                      <a:pt x="109" y="458"/>
                    </a:lnTo>
                    <a:lnTo>
                      <a:pt x="128" y="361"/>
                    </a:lnTo>
                    <a:lnTo>
                      <a:pt x="138" y="307"/>
                    </a:lnTo>
                    <a:lnTo>
                      <a:pt x="143" y="252"/>
                    </a:lnTo>
                    <a:lnTo>
                      <a:pt x="151" y="199"/>
                    </a:lnTo>
                    <a:lnTo>
                      <a:pt x="163" y="138"/>
                    </a:lnTo>
                    <a:lnTo>
                      <a:pt x="175" y="81"/>
                    </a:lnTo>
                    <a:lnTo>
                      <a:pt x="192" y="32"/>
                    </a:lnTo>
                    <a:lnTo>
                      <a:pt x="206" y="2"/>
                    </a:lnTo>
                    <a:lnTo>
                      <a:pt x="214" y="0"/>
                    </a:lnTo>
                    <a:lnTo>
                      <a:pt x="221" y="15"/>
                    </a:lnTo>
                    <a:lnTo>
                      <a:pt x="226" y="6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 name="Freeform 25"/>
              <p:cNvSpPr>
                <a:spLocks/>
              </p:cNvSpPr>
              <p:nvPr/>
            </p:nvSpPr>
            <p:spPr bwMode="ltGray">
              <a:xfrm>
                <a:off x="501" y="3621"/>
                <a:ext cx="179" cy="360"/>
              </a:xfrm>
              <a:custGeom>
                <a:avLst/>
                <a:gdLst>
                  <a:gd name="T0" fmla="*/ 0 w 179"/>
                  <a:gd name="T1" fmla="*/ 359 h 360"/>
                  <a:gd name="T2" fmla="*/ 33 w 179"/>
                  <a:gd name="T3" fmla="*/ 281 h 360"/>
                  <a:gd name="T4" fmla="*/ 54 w 179"/>
                  <a:gd name="T5" fmla="*/ 191 h 360"/>
                  <a:gd name="T6" fmla="*/ 65 w 179"/>
                  <a:gd name="T7" fmla="*/ 151 h 360"/>
                  <a:gd name="T8" fmla="*/ 81 w 179"/>
                  <a:gd name="T9" fmla="*/ 105 h 360"/>
                  <a:gd name="T10" fmla="*/ 101 w 179"/>
                  <a:gd name="T11" fmla="*/ 57 h 360"/>
                  <a:gd name="T12" fmla="*/ 117 w 179"/>
                  <a:gd name="T13" fmla="*/ 28 h 360"/>
                  <a:gd name="T14" fmla="*/ 128 w 179"/>
                  <a:gd name="T15" fmla="*/ 13 h 360"/>
                  <a:gd name="T16" fmla="*/ 144 w 179"/>
                  <a:gd name="T17" fmla="*/ 2 h 360"/>
                  <a:gd name="T18" fmla="*/ 162 w 179"/>
                  <a:gd name="T19" fmla="*/ 0 h 360"/>
                  <a:gd name="T20" fmla="*/ 169 w 179"/>
                  <a:gd name="T21" fmla="*/ 8 h 360"/>
                  <a:gd name="T22" fmla="*/ 178 w 179"/>
                  <a:gd name="T23" fmla="*/ 3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360">
                    <a:moveTo>
                      <a:pt x="0" y="359"/>
                    </a:moveTo>
                    <a:lnTo>
                      <a:pt x="33" y="281"/>
                    </a:lnTo>
                    <a:lnTo>
                      <a:pt x="54" y="191"/>
                    </a:lnTo>
                    <a:lnTo>
                      <a:pt x="65" y="151"/>
                    </a:lnTo>
                    <a:lnTo>
                      <a:pt x="81" y="105"/>
                    </a:lnTo>
                    <a:lnTo>
                      <a:pt x="101" y="57"/>
                    </a:lnTo>
                    <a:lnTo>
                      <a:pt x="117" y="28"/>
                    </a:lnTo>
                    <a:lnTo>
                      <a:pt x="128" y="13"/>
                    </a:lnTo>
                    <a:lnTo>
                      <a:pt x="144" y="2"/>
                    </a:lnTo>
                    <a:lnTo>
                      <a:pt x="162" y="0"/>
                    </a:lnTo>
                    <a:lnTo>
                      <a:pt x="169" y="8"/>
                    </a:lnTo>
                    <a:lnTo>
                      <a:pt x="178" y="31"/>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 name="Freeform 26"/>
              <p:cNvSpPr>
                <a:spLocks/>
              </p:cNvSpPr>
              <p:nvPr/>
            </p:nvSpPr>
            <p:spPr bwMode="ltGray">
              <a:xfrm>
                <a:off x="425" y="3751"/>
                <a:ext cx="88" cy="174"/>
              </a:xfrm>
              <a:custGeom>
                <a:avLst/>
                <a:gdLst>
                  <a:gd name="T0" fmla="*/ 0 w 88"/>
                  <a:gd name="T1" fmla="*/ 0 h 174"/>
                  <a:gd name="T2" fmla="*/ 14 w 88"/>
                  <a:gd name="T3" fmla="*/ 10 h 174"/>
                  <a:gd name="T4" fmla="*/ 32 w 88"/>
                  <a:gd name="T5" fmla="*/ 24 h 174"/>
                  <a:gd name="T6" fmla="*/ 48 w 88"/>
                  <a:gd name="T7" fmla="*/ 47 h 174"/>
                  <a:gd name="T8" fmla="*/ 62 w 88"/>
                  <a:gd name="T9" fmla="*/ 68 h 174"/>
                  <a:gd name="T10" fmla="*/ 75 w 88"/>
                  <a:gd name="T11" fmla="*/ 90 h 174"/>
                  <a:gd name="T12" fmla="*/ 81 w 88"/>
                  <a:gd name="T13" fmla="*/ 108 h 174"/>
                  <a:gd name="T14" fmla="*/ 84 w 88"/>
                  <a:gd name="T15" fmla="*/ 125 h 174"/>
                  <a:gd name="T16" fmla="*/ 87 w 88"/>
                  <a:gd name="T17" fmla="*/ 148 h 174"/>
                  <a:gd name="T18" fmla="*/ 87 w 88"/>
                  <a:gd name="T19"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74">
                    <a:moveTo>
                      <a:pt x="0" y="0"/>
                    </a:moveTo>
                    <a:lnTo>
                      <a:pt x="14" y="10"/>
                    </a:lnTo>
                    <a:lnTo>
                      <a:pt x="32" y="24"/>
                    </a:lnTo>
                    <a:lnTo>
                      <a:pt x="48" y="47"/>
                    </a:lnTo>
                    <a:lnTo>
                      <a:pt x="62" y="68"/>
                    </a:lnTo>
                    <a:lnTo>
                      <a:pt x="75" y="90"/>
                    </a:lnTo>
                    <a:lnTo>
                      <a:pt x="81" y="108"/>
                    </a:lnTo>
                    <a:lnTo>
                      <a:pt x="84" y="125"/>
                    </a:lnTo>
                    <a:lnTo>
                      <a:pt x="87" y="148"/>
                    </a:lnTo>
                    <a:lnTo>
                      <a:pt x="87" y="173"/>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Freeform 27"/>
              <p:cNvSpPr>
                <a:spLocks/>
              </p:cNvSpPr>
              <p:nvPr/>
            </p:nvSpPr>
            <p:spPr bwMode="ltGray">
              <a:xfrm>
                <a:off x="915" y="3389"/>
                <a:ext cx="123" cy="805"/>
              </a:xfrm>
              <a:custGeom>
                <a:avLst/>
                <a:gdLst>
                  <a:gd name="T0" fmla="*/ 121 w 123"/>
                  <a:gd name="T1" fmla="*/ 804 h 805"/>
                  <a:gd name="T2" fmla="*/ 122 w 123"/>
                  <a:gd name="T3" fmla="*/ 687 h 805"/>
                  <a:gd name="T4" fmla="*/ 122 w 123"/>
                  <a:gd name="T5" fmla="*/ 634 h 805"/>
                  <a:gd name="T6" fmla="*/ 119 w 123"/>
                  <a:gd name="T7" fmla="*/ 596 h 805"/>
                  <a:gd name="T8" fmla="*/ 117 w 123"/>
                  <a:gd name="T9" fmla="*/ 551 h 805"/>
                  <a:gd name="T10" fmla="*/ 118 w 123"/>
                  <a:gd name="T11" fmla="*/ 503 h 805"/>
                  <a:gd name="T12" fmla="*/ 116 w 123"/>
                  <a:gd name="T13" fmla="*/ 464 h 805"/>
                  <a:gd name="T14" fmla="*/ 114 w 123"/>
                  <a:gd name="T15" fmla="*/ 428 h 805"/>
                  <a:gd name="T16" fmla="*/ 109 w 123"/>
                  <a:gd name="T17" fmla="*/ 365 h 805"/>
                  <a:gd name="T18" fmla="*/ 103 w 123"/>
                  <a:gd name="T19" fmla="*/ 296 h 805"/>
                  <a:gd name="T20" fmla="*/ 96 w 123"/>
                  <a:gd name="T21" fmla="*/ 226 h 805"/>
                  <a:gd name="T22" fmla="*/ 90 w 123"/>
                  <a:gd name="T23" fmla="*/ 151 h 805"/>
                  <a:gd name="T24" fmla="*/ 84 w 123"/>
                  <a:gd name="T25" fmla="*/ 106 h 805"/>
                  <a:gd name="T26" fmla="*/ 80 w 123"/>
                  <a:gd name="T27" fmla="*/ 89 h 805"/>
                  <a:gd name="T28" fmla="*/ 68 w 123"/>
                  <a:gd name="T29" fmla="*/ 59 h 805"/>
                  <a:gd name="T30" fmla="*/ 58 w 123"/>
                  <a:gd name="T31" fmla="*/ 37 h 805"/>
                  <a:gd name="T32" fmla="*/ 47 w 123"/>
                  <a:gd name="T33" fmla="*/ 18 h 805"/>
                  <a:gd name="T34" fmla="*/ 34 w 123"/>
                  <a:gd name="T35" fmla="*/ 4 h 805"/>
                  <a:gd name="T36" fmla="*/ 26 w 123"/>
                  <a:gd name="T37" fmla="*/ 0 h 805"/>
                  <a:gd name="T38" fmla="*/ 14 w 123"/>
                  <a:gd name="T39" fmla="*/ 0 h 805"/>
                  <a:gd name="T40" fmla="*/ 5 w 123"/>
                  <a:gd name="T41" fmla="*/ 5 h 805"/>
                  <a:gd name="T42" fmla="*/ 0 w 123"/>
                  <a:gd name="T43" fmla="*/ 13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3" h="805">
                    <a:moveTo>
                      <a:pt x="121" y="804"/>
                    </a:moveTo>
                    <a:lnTo>
                      <a:pt x="122" y="687"/>
                    </a:lnTo>
                    <a:lnTo>
                      <a:pt x="122" y="634"/>
                    </a:lnTo>
                    <a:lnTo>
                      <a:pt x="119" y="596"/>
                    </a:lnTo>
                    <a:lnTo>
                      <a:pt x="117" y="551"/>
                    </a:lnTo>
                    <a:lnTo>
                      <a:pt x="118" y="503"/>
                    </a:lnTo>
                    <a:lnTo>
                      <a:pt x="116" y="464"/>
                    </a:lnTo>
                    <a:lnTo>
                      <a:pt x="114" y="428"/>
                    </a:lnTo>
                    <a:lnTo>
                      <a:pt x="109" y="365"/>
                    </a:lnTo>
                    <a:lnTo>
                      <a:pt x="103" y="296"/>
                    </a:lnTo>
                    <a:lnTo>
                      <a:pt x="96" y="226"/>
                    </a:lnTo>
                    <a:lnTo>
                      <a:pt x="90" y="151"/>
                    </a:lnTo>
                    <a:lnTo>
                      <a:pt x="84" y="106"/>
                    </a:lnTo>
                    <a:lnTo>
                      <a:pt x="80" y="89"/>
                    </a:lnTo>
                    <a:lnTo>
                      <a:pt x="68" y="59"/>
                    </a:lnTo>
                    <a:lnTo>
                      <a:pt x="58" y="37"/>
                    </a:lnTo>
                    <a:lnTo>
                      <a:pt x="47" y="18"/>
                    </a:lnTo>
                    <a:lnTo>
                      <a:pt x="34" y="4"/>
                    </a:lnTo>
                    <a:lnTo>
                      <a:pt x="26" y="0"/>
                    </a:lnTo>
                    <a:lnTo>
                      <a:pt x="14" y="0"/>
                    </a:lnTo>
                    <a:lnTo>
                      <a:pt x="5" y="5"/>
                    </a:lnTo>
                    <a:lnTo>
                      <a:pt x="0"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 name="Freeform 29"/>
            <p:cNvSpPr>
              <a:spLocks/>
            </p:cNvSpPr>
            <p:nvPr/>
          </p:nvSpPr>
          <p:spPr bwMode="ltGray">
            <a:xfrm>
              <a:off x="324" y="3805"/>
              <a:ext cx="29" cy="224"/>
            </a:xfrm>
            <a:custGeom>
              <a:avLst/>
              <a:gdLst>
                <a:gd name="T0" fmla="*/ 27 w 29"/>
                <a:gd name="T1" fmla="*/ 35 h 224"/>
                <a:gd name="T2" fmla="*/ 21 w 29"/>
                <a:gd name="T3" fmla="*/ 0 h 224"/>
                <a:gd name="T4" fmla="*/ 17 w 29"/>
                <a:gd name="T5" fmla="*/ 0 h 224"/>
                <a:gd name="T6" fmla="*/ 14 w 29"/>
                <a:gd name="T7" fmla="*/ 2 h 224"/>
                <a:gd name="T8" fmla="*/ 12 w 29"/>
                <a:gd name="T9" fmla="*/ 11 h 224"/>
                <a:gd name="T10" fmla="*/ 5 w 29"/>
                <a:gd name="T11" fmla="*/ 40 h 224"/>
                <a:gd name="T12" fmla="*/ 3 w 29"/>
                <a:gd name="T13" fmla="*/ 53 h 224"/>
                <a:gd name="T14" fmla="*/ 2 w 29"/>
                <a:gd name="T15" fmla="*/ 66 h 224"/>
                <a:gd name="T16" fmla="*/ 0 w 29"/>
                <a:gd name="T17" fmla="*/ 104 h 224"/>
                <a:gd name="T18" fmla="*/ 0 w 29"/>
                <a:gd name="T19" fmla="*/ 116 h 224"/>
                <a:gd name="T20" fmla="*/ 0 w 29"/>
                <a:gd name="T21" fmla="*/ 130 h 224"/>
                <a:gd name="T22" fmla="*/ 1 w 29"/>
                <a:gd name="T23" fmla="*/ 146 h 224"/>
                <a:gd name="T24" fmla="*/ 3 w 29"/>
                <a:gd name="T25" fmla="*/ 169 h 224"/>
                <a:gd name="T26" fmla="*/ 6 w 29"/>
                <a:gd name="T27" fmla="*/ 185 h 224"/>
                <a:gd name="T28" fmla="*/ 9 w 29"/>
                <a:gd name="T29" fmla="*/ 202 h 224"/>
                <a:gd name="T30" fmla="*/ 15 w 29"/>
                <a:gd name="T31" fmla="*/ 223 h 224"/>
                <a:gd name="T32" fmla="*/ 12 w 29"/>
                <a:gd name="T33" fmla="*/ 197 h 224"/>
                <a:gd name="T34" fmla="*/ 9 w 29"/>
                <a:gd name="T35" fmla="*/ 173 h 224"/>
                <a:gd name="T36" fmla="*/ 8 w 29"/>
                <a:gd name="T37" fmla="*/ 152 h 224"/>
                <a:gd name="T38" fmla="*/ 9 w 29"/>
                <a:gd name="T39" fmla="*/ 130 h 224"/>
                <a:gd name="T40" fmla="*/ 9 w 29"/>
                <a:gd name="T41" fmla="*/ 116 h 224"/>
                <a:gd name="T42" fmla="*/ 8 w 29"/>
                <a:gd name="T43" fmla="*/ 97 h 224"/>
                <a:gd name="T44" fmla="*/ 7 w 29"/>
                <a:gd name="T45" fmla="*/ 83 h 224"/>
                <a:gd name="T46" fmla="*/ 10 w 29"/>
                <a:gd name="T47" fmla="*/ 53 h 224"/>
                <a:gd name="T48" fmla="*/ 10 w 29"/>
                <a:gd name="T49" fmla="*/ 38 h 224"/>
                <a:gd name="T50" fmla="*/ 12 w 29"/>
                <a:gd name="T51" fmla="*/ 25 h 224"/>
                <a:gd name="T52" fmla="*/ 17 w 29"/>
                <a:gd name="T53" fmla="*/ 8 h 224"/>
                <a:gd name="T54" fmla="*/ 19 w 29"/>
                <a:gd name="T55" fmla="*/ 21 h 224"/>
                <a:gd name="T56" fmla="*/ 28 w 29"/>
                <a:gd name="T57" fmla="*/ 42 h 224"/>
                <a:gd name="T58" fmla="*/ 27 w 29"/>
                <a:gd name="T59" fmla="*/ 3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 h="224">
                  <a:moveTo>
                    <a:pt x="27" y="35"/>
                  </a:moveTo>
                  <a:lnTo>
                    <a:pt x="21" y="0"/>
                  </a:lnTo>
                  <a:lnTo>
                    <a:pt x="17" y="0"/>
                  </a:lnTo>
                  <a:lnTo>
                    <a:pt x="14" y="2"/>
                  </a:lnTo>
                  <a:lnTo>
                    <a:pt x="12" y="11"/>
                  </a:lnTo>
                  <a:lnTo>
                    <a:pt x="5" y="40"/>
                  </a:lnTo>
                  <a:lnTo>
                    <a:pt x="3" y="53"/>
                  </a:lnTo>
                  <a:lnTo>
                    <a:pt x="2" y="66"/>
                  </a:lnTo>
                  <a:lnTo>
                    <a:pt x="0" y="104"/>
                  </a:lnTo>
                  <a:lnTo>
                    <a:pt x="0" y="116"/>
                  </a:lnTo>
                  <a:lnTo>
                    <a:pt x="0" y="130"/>
                  </a:lnTo>
                  <a:lnTo>
                    <a:pt x="1" y="146"/>
                  </a:lnTo>
                  <a:lnTo>
                    <a:pt x="3" y="169"/>
                  </a:lnTo>
                  <a:lnTo>
                    <a:pt x="6" y="185"/>
                  </a:lnTo>
                  <a:lnTo>
                    <a:pt x="9" y="202"/>
                  </a:lnTo>
                  <a:lnTo>
                    <a:pt x="15" y="223"/>
                  </a:lnTo>
                  <a:lnTo>
                    <a:pt x="12" y="197"/>
                  </a:lnTo>
                  <a:lnTo>
                    <a:pt x="9" y="173"/>
                  </a:lnTo>
                  <a:lnTo>
                    <a:pt x="8" y="152"/>
                  </a:lnTo>
                  <a:lnTo>
                    <a:pt x="9" y="130"/>
                  </a:lnTo>
                  <a:lnTo>
                    <a:pt x="9" y="116"/>
                  </a:lnTo>
                  <a:lnTo>
                    <a:pt x="8" y="97"/>
                  </a:lnTo>
                  <a:lnTo>
                    <a:pt x="7" y="83"/>
                  </a:lnTo>
                  <a:lnTo>
                    <a:pt x="10" y="53"/>
                  </a:lnTo>
                  <a:lnTo>
                    <a:pt x="10" y="38"/>
                  </a:lnTo>
                  <a:lnTo>
                    <a:pt x="12" y="25"/>
                  </a:lnTo>
                  <a:lnTo>
                    <a:pt x="17" y="8"/>
                  </a:lnTo>
                  <a:lnTo>
                    <a:pt x="19" y="21"/>
                  </a:lnTo>
                  <a:lnTo>
                    <a:pt x="28" y="42"/>
                  </a:lnTo>
                  <a:lnTo>
                    <a:pt x="27" y="3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 name="Group 33"/>
            <p:cNvGrpSpPr>
              <a:grpSpLocks/>
            </p:cNvGrpSpPr>
            <p:nvPr/>
          </p:nvGrpSpPr>
          <p:grpSpPr bwMode="auto">
            <a:xfrm>
              <a:off x="454" y="3586"/>
              <a:ext cx="255" cy="498"/>
              <a:chOff x="454" y="3586"/>
              <a:chExt cx="255" cy="498"/>
            </a:xfrm>
          </p:grpSpPr>
          <p:sp>
            <p:nvSpPr>
              <p:cNvPr id="92" name="Freeform 30"/>
              <p:cNvSpPr>
                <a:spLocks/>
              </p:cNvSpPr>
              <p:nvPr/>
            </p:nvSpPr>
            <p:spPr bwMode="ltGray">
              <a:xfrm>
                <a:off x="633" y="3878"/>
                <a:ext cx="38" cy="206"/>
              </a:xfrm>
              <a:custGeom>
                <a:avLst/>
                <a:gdLst>
                  <a:gd name="T0" fmla="*/ 7 w 38"/>
                  <a:gd name="T1" fmla="*/ 0 h 206"/>
                  <a:gd name="T2" fmla="*/ 14 w 38"/>
                  <a:gd name="T3" fmla="*/ 15 h 206"/>
                  <a:gd name="T4" fmla="*/ 22 w 38"/>
                  <a:gd name="T5" fmla="*/ 40 h 206"/>
                  <a:gd name="T6" fmla="*/ 29 w 38"/>
                  <a:gd name="T7" fmla="*/ 74 h 206"/>
                  <a:gd name="T8" fmla="*/ 37 w 38"/>
                  <a:gd name="T9" fmla="*/ 118 h 206"/>
                  <a:gd name="T10" fmla="*/ 37 w 38"/>
                  <a:gd name="T11" fmla="*/ 164 h 206"/>
                  <a:gd name="T12" fmla="*/ 33 w 38"/>
                  <a:gd name="T13" fmla="*/ 205 h 206"/>
                  <a:gd name="T14" fmla="*/ 29 w 38"/>
                  <a:gd name="T15" fmla="*/ 205 h 206"/>
                  <a:gd name="T16" fmla="*/ 33 w 38"/>
                  <a:gd name="T17" fmla="*/ 164 h 206"/>
                  <a:gd name="T18" fmla="*/ 33 w 38"/>
                  <a:gd name="T19" fmla="*/ 130 h 206"/>
                  <a:gd name="T20" fmla="*/ 26 w 38"/>
                  <a:gd name="T21" fmla="*/ 93 h 206"/>
                  <a:gd name="T22" fmla="*/ 14 w 38"/>
                  <a:gd name="T23" fmla="*/ 56 h 206"/>
                  <a:gd name="T24" fmla="*/ 0 w 38"/>
                  <a:gd name="T25" fmla="*/ 9 h 206"/>
                  <a:gd name="T26" fmla="*/ 7 w 38"/>
                  <a:gd name="T2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06">
                    <a:moveTo>
                      <a:pt x="7" y="0"/>
                    </a:moveTo>
                    <a:lnTo>
                      <a:pt x="14" y="15"/>
                    </a:lnTo>
                    <a:lnTo>
                      <a:pt x="22" y="40"/>
                    </a:lnTo>
                    <a:lnTo>
                      <a:pt x="29" y="74"/>
                    </a:lnTo>
                    <a:lnTo>
                      <a:pt x="37" y="118"/>
                    </a:lnTo>
                    <a:lnTo>
                      <a:pt x="37" y="164"/>
                    </a:lnTo>
                    <a:lnTo>
                      <a:pt x="33" y="205"/>
                    </a:lnTo>
                    <a:lnTo>
                      <a:pt x="29" y="205"/>
                    </a:lnTo>
                    <a:lnTo>
                      <a:pt x="33" y="164"/>
                    </a:lnTo>
                    <a:lnTo>
                      <a:pt x="33" y="130"/>
                    </a:lnTo>
                    <a:lnTo>
                      <a:pt x="26" y="93"/>
                    </a:lnTo>
                    <a:lnTo>
                      <a:pt x="14" y="56"/>
                    </a:lnTo>
                    <a:lnTo>
                      <a:pt x="0" y="9"/>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 name="Freeform 31"/>
              <p:cNvSpPr>
                <a:spLocks/>
              </p:cNvSpPr>
              <p:nvPr/>
            </p:nvSpPr>
            <p:spPr bwMode="ltGray">
              <a:xfrm>
                <a:off x="454" y="3767"/>
                <a:ext cx="61" cy="205"/>
              </a:xfrm>
              <a:custGeom>
                <a:avLst/>
                <a:gdLst>
                  <a:gd name="T0" fmla="*/ 58 w 61"/>
                  <a:gd name="T1" fmla="*/ 32 h 205"/>
                  <a:gd name="T2" fmla="*/ 46 w 61"/>
                  <a:gd name="T3" fmla="*/ 0 h 205"/>
                  <a:gd name="T4" fmla="*/ 37 w 61"/>
                  <a:gd name="T5" fmla="*/ 0 h 205"/>
                  <a:gd name="T6" fmla="*/ 31 w 61"/>
                  <a:gd name="T7" fmla="*/ 2 h 205"/>
                  <a:gd name="T8" fmla="*/ 26 w 61"/>
                  <a:gd name="T9" fmla="*/ 10 h 205"/>
                  <a:gd name="T10" fmla="*/ 12 w 61"/>
                  <a:gd name="T11" fmla="*/ 37 h 205"/>
                  <a:gd name="T12" fmla="*/ 7 w 61"/>
                  <a:gd name="T13" fmla="*/ 48 h 205"/>
                  <a:gd name="T14" fmla="*/ 4 w 61"/>
                  <a:gd name="T15" fmla="*/ 60 h 205"/>
                  <a:gd name="T16" fmla="*/ 0 w 61"/>
                  <a:gd name="T17" fmla="*/ 95 h 205"/>
                  <a:gd name="T18" fmla="*/ 0 w 61"/>
                  <a:gd name="T19" fmla="*/ 106 h 205"/>
                  <a:gd name="T20" fmla="*/ 0 w 61"/>
                  <a:gd name="T21" fmla="*/ 119 h 205"/>
                  <a:gd name="T22" fmla="*/ 2 w 61"/>
                  <a:gd name="T23" fmla="*/ 133 h 205"/>
                  <a:gd name="T24" fmla="*/ 8 w 61"/>
                  <a:gd name="T25" fmla="*/ 155 h 205"/>
                  <a:gd name="T26" fmla="*/ 13 w 61"/>
                  <a:gd name="T27" fmla="*/ 169 h 205"/>
                  <a:gd name="T28" fmla="*/ 20 w 61"/>
                  <a:gd name="T29" fmla="*/ 184 h 205"/>
                  <a:gd name="T30" fmla="*/ 33 w 61"/>
                  <a:gd name="T31" fmla="*/ 204 h 205"/>
                  <a:gd name="T32" fmla="*/ 26 w 61"/>
                  <a:gd name="T33" fmla="*/ 180 h 205"/>
                  <a:gd name="T34" fmla="*/ 20 w 61"/>
                  <a:gd name="T35" fmla="*/ 158 h 205"/>
                  <a:gd name="T36" fmla="*/ 18 w 61"/>
                  <a:gd name="T37" fmla="*/ 138 h 205"/>
                  <a:gd name="T38" fmla="*/ 18 w 61"/>
                  <a:gd name="T39" fmla="*/ 119 h 205"/>
                  <a:gd name="T40" fmla="*/ 20 w 61"/>
                  <a:gd name="T41" fmla="*/ 106 h 205"/>
                  <a:gd name="T42" fmla="*/ 18 w 61"/>
                  <a:gd name="T43" fmla="*/ 89 h 205"/>
                  <a:gd name="T44" fmla="*/ 16 w 61"/>
                  <a:gd name="T45" fmla="*/ 76 h 205"/>
                  <a:gd name="T46" fmla="*/ 22 w 61"/>
                  <a:gd name="T47" fmla="*/ 48 h 205"/>
                  <a:gd name="T48" fmla="*/ 23 w 61"/>
                  <a:gd name="T49" fmla="*/ 35 h 205"/>
                  <a:gd name="T50" fmla="*/ 28 w 61"/>
                  <a:gd name="T51" fmla="*/ 23 h 205"/>
                  <a:gd name="T52" fmla="*/ 37 w 61"/>
                  <a:gd name="T53" fmla="*/ 8 h 205"/>
                  <a:gd name="T54" fmla="*/ 42 w 61"/>
                  <a:gd name="T55" fmla="*/ 19 h 205"/>
                  <a:gd name="T56" fmla="*/ 60 w 61"/>
                  <a:gd name="T57" fmla="*/ 38 h 205"/>
                  <a:gd name="T58" fmla="*/ 58 w 61"/>
                  <a:gd name="T59" fmla="*/ 3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205">
                    <a:moveTo>
                      <a:pt x="58" y="32"/>
                    </a:moveTo>
                    <a:lnTo>
                      <a:pt x="46" y="0"/>
                    </a:lnTo>
                    <a:lnTo>
                      <a:pt x="37" y="0"/>
                    </a:lnTo>
                    <a:lnTo>
                      <a:pt x="31" y="2"/>
                    </a:lnTo>
                    <a:lnTo>
                      <a:pt x="26" y="10"/>
                    </a:lnTo>
                    <a:lnTo>
                      <a:pt x="12" y="37"/>
                    </a:lnTo>
                    <a:lnTo>
                      <a:pt x="7" y="48"/>
                    </a:lnTo>
                    <a:lnTo>
                      <a:pt x="4" y="60"/>
                    </a:lnTo>
                    <a:lnTo>
                      <a:pt x="0" y="95"/>
                    </a:lnTo>
                    <a:lnTo>
                      <a:pt x="0" y="106"/>
                    </a:lnTo>
                    <a:lnTo>
                      <a:pt x="0" y="119"/>
                    </a:lnTo>
                    <a:lnTo>
                      <a:pt x="2" y="133"/>
                    </a:lnTo>
                    <a:lnTo>
                      <a:pt x="8" y="155"/>
                    </a:lnTo>
                    <a:lnTo>
                      <a:pt x="13" y="169"/>
                    </a:lnTo>
                    <a:lnTo>
                      <a:pt x="20" y="184"/>
                    </a:lnTo>
                    <a:lnTo>
                      <a:pt x="33" y="204"/>
                    </a:lnTo>
                    <a:lnTo>
                      <a:pt x="26" y="180"/>
                    </a:lnTo>
                    <a:lnTo>
                      <a:pt x="20" y="158"/>
                    </a:lnTo>
                    <a:lnTo>
                      <a:pt x="18" y="138"/>
                    </a:lnTo>
                    <a:lnTo>
                      <a:pt x="18" y="119"/>
                    </a:lnTo>
                    <a:lnTo>
                      <a:pt x="20" y="106"/>
                    </a:lnTo>
                    <a:lnTo>
                      <a:pt x="18" y="89"/>
                    </a:lnTo>
                    <a:lnTo>
                      <a:pt x="16" y="76"/>
                    </a:lnTo>
                    <a:lnTo>
                      <a:pt x="22" y="48"/>
                    </a:lnTo>
                    <a:lnTo>
                      <a:pt x="23" y="35"/>
                    </a:lnTo>
                    <a:lnTo>
                      <a:pt x="28" y="23"/>
                    </a:lnTo>
                    <a:lnTo>
                      <a:pt x="37" y="8"/>
                    </a:lnTo>
                    <a:lnTo>
                      <a:pt x="42" y="19"/>
                    </a:lnTo>
                    <a:lnTo>
                      <a:pt x="60" y="38"/>
                    </a:lnTo>
                    <a:lnTo>
                      <a:pt x="58" y="3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 name="Freeform 32"/>
              <p:cNvSpPr>
                <a:spLocks/>
              </p:cNvSpPr>
              <p:nvPr/>
            </p:nvSpPr>
            <p:spPr bwMode="ltGray">
              <a:xfrm>
                <a:off x="559" y="3586"/>
                <a:ext cx="150" cy="369"/>
              </a:xfrm>
              <a:custGeom>
                <a:avLst/>
                <a:gdLst>
                  <a:gd name="T0" fmla="*/ 48 w 150"/>
                  <a:gd name="T1" fmla="*/ 4 h 369"/>
                  <a:gd name="T2" fmla="*/ 52 w 150"/>
                  <a:gd name="T3" fmla="*/ 15 h 369"/>
                  <a:gd name="T4" fmla="*/ 85 w 150"/>
                  <a:gd name="T5" fmla="*/ 13 h 369"/>
                  <a:gd name="T6" fmla="*/ 72 w 150"/>
                  <a:gd name="T7" fmla="*/ 19 h 369"/>
                  <a:gd name="T8" fmla="*/ 58 w 150"/>
                  <a:gd name="T9" fmla="*/ 24 h 369"/>
                  <a:gd name="T10" fmla="*/ 89 w 150"/>
                  <a:gd name="T11" fmla="*/ 34 h 369"/>
                  <a:gd name="T12" fmla="*/ 65 w 150"/>
                  <a:gd name="T13" fmla="*/ 38 h 369"/>
                  <a:gd name="T14" fmla="*/ 63 w 150"/>
                  <a:gd name="T15" fmla="*/ 48 h 369"/>
                  <a:gd name="T16" fmla="*/ 133 w 150"/>
                  <a:gd name="T17" fmla="*/ 100 h 369"/>
                  <a:gd name="T18" fmla="*/ 68 w 150"/>
                  <a:gd name="T19" fmla="*/ 62 h 369"/>
                  <a:gd name="T20" fmla="*/ 82 w 150"/>
                  <a:gd name="T21" fmla="*/ 84 h 369"/>
                  <a:gd name="T22" fmla="*/ 73 w 150"/>
                  <a:gd name="T23" fmla="*/ 85 h 369"/>
                  <a:gd name="T24" fmla="*/ 85 w 150"/>
                  <a:gd name="T25" fmla="*/ 115 h 369"/>
                  <a:gd name="T26" fmla="*/ 112 w 150"/>
                  <a:gd name="T27" fmla="*/ 146 h 369"/>
                  <a:gd name="T28" fmla="*/ 82 w 150"/>
                  <a:gd name="T29" fmla="*/ 123 h 369"/>
                  <a:gd name="T30" fmla="*/ 107 w 150"/>
                  <a:gd name="T31" fmla="*/ 170 h 369"/>
                  <a:gd name="T32" fmla="*/ 85 w 150"/>
                  <a:gd name="T33" fmla="*/ 139 h 369"/>
                  <a:gd name="T34" fmla="*/ 79 w 150"/>
                  <a:gd name="T35" fmla="*/ 139 h 369"/>
                  <a:gd name="T36" fmla="*/ 87 w 150"/>
                  <a:gd name="T37" fmla="*/ 166 h 369"/>
                  <a:gd name="T38" fmla="*/ 81 w 150"/>
                  <a:gd name="T39" fmla="*/ 166 h 369"/>
                  <a:gd name="T40" fmla="*/ 94 w 150"/>
                  <a:gd name="T41" fmla="*/ 198 h 369"/>
                  <a:gd name="T42" fmla="*/ 86 w 150"/>
                  <a:gd name="T43" fmla="*/ 190 h 369"/>
                  <a:gd name="T44" fmla="*/ 93 w 150"/>
                  <a:gd name="T45" fmla="*/ 220 h 369"/>
                  <a:gd name="T46" fmla="*/ 87 w 150"/>
                  <a:gd name="T47" fmla="*/ 210 h 369"/>
                  <a:gd name="T48" fmla="*/ 81 w 150"/>
                  <a:gd name="T49" fmla="*/ 207 h 369"/>
                  <a:gd name="T50" fmla="*/ 85 w 150"/>
                  <a:gd name="T51" fmla="*/ 229 h 369"/>
                  <a:gd name="T52" fmla="*/ 99 w 150"/>
                  <a:gd name="T53" fmla="*/ 269 h 369"/>
                  <a:gd name="T54" fmla="*/ 81 w 150"/>
                  <a:gd name="T55" fmla="*/ 238 h 369"/>
                  <a:gd name="T56" fmla="*/ 77 w 150"/>
                  <a:gd name="T57" fmla="*/ 233 h 369"/>
                  <a:gd name="T58" fmla="*/ 78 w 150"/>
                  <a:gd name="T59" fmla="*/ 267 h 369"/>
                  <a:gd name="T60" fmla="*/ 72 w 150"/>
                  <a:gd name="T61" fmla="*/ 283 h 369"/>
                  <a:gd name="T62" fmla="*/ 70 w 150"/>
                  <a:gd name="T63" fmla="*/ 264 h 369"/>
                  <a:gd name="T64" fmla="*/ 17 w 150"/>
                  <a:gd name="T65" fmla="*/ 315 h 369"/>
                  <a:gd name="T66" fmla="*/ 65 w 150"/>
                  <a:gd name="T67" fmla="*/ 241 h 369"/>
                  <a:gd name="T68" fmla="*/ 55 w 150"/>
                  <a:gd name="T69" fmla="*/ 257 h 369"/>
                  <a:gd name="T70" fmla="*/ 69 w 150"/>
                  <a:gd name="T71" fmla="*/ 216 h 369"/>
                  <a:gd name="T72" fmla="*/ 10 w 150"/>
                  <a:gd name="T73" fmla="*/ 248 h 369"/>
                  <a:gd name="T74" fmla="*/ 69 w 150"/>
                  <a:gd name="T75" fmla="*/ 204 h 369"/>
                  <a:gd name="T76" fmla="*/ 61 w 150"/>
                  <a:gd name="T77" fmla="*/ 193 h 369"/>
                  <a:gd name="T78" fmla="*/ 67 w 150"/>
                  <a:gd name="T79" fmla="*/ 177 h 369"/>
                  <a:gd name="T80" fmla="*/ 58 w 150"/>
                  <a:gd name="T81" fmla="*/ 177 h 369"/>
                  <a:gd name="T82" fmla="*/ 32 w 150"/>
                  <a:gd name="T83" fmla="*/ 208 h 369"/>
                  <a:gd name="T84" fmla="*/ 57 w 150"/>
                  <a:gd name="T85" fmla="*/ 148 h 369"/>
                  <a:gd name="T86" fmla="*/ 62 w 150"/>
                  <a:gd name="T87" fmla="*/ 126 h 369"/>
                  <a:gd name="T88" fmla="*/ 55 w 150"/>
                  <a:gd name="T89" fmla="*/ 122 h 369"/>
                  <a:gd name="T90" fmla="*/ 57 w 150"/>
                  <a:gd name="T91" fmla="*/ 101 h 369"/>
                  <a:gd name="T92" fmla="*/ 53 w 150"/>
                  <a:gd name="T93" fmla="*/ 99 h 369"/>
                  <a:gd name="T94" fmla="*/ 35 w 150"/>
                  <a:gd name="T95" fmla="*/ 117 h 369"/>
                  <a:gd name="T96" fmla="*/ 49 w 150"/>
                  <a:gd name="T97" fmla="*/ 87 h 369"/>
                  <a:gd name="T98" fmla="*/ 48 w 150"/>
                  <a:gd name="T99" fmla="*/ 62 h 369"/>
                  <a:gd name="T100" fmla="*/ 49 w 150"/>
                  <a:gd name="T101" fmla="*/ 46 h 369"/>
                  <a:gd name="T102" fmla="*/ 34 w 150"/>
                  <a:gd name="T103" fmla="*/ 46 h 369"/>
                  <a:gd name="T104" fmla="*/ 38 w 150"/>
                  <a:gd name="T105" fmla="*/ 24 h 369"/>
                  <a:gd name="T106" fmla="*/ 31 w 150"/>
                  <a:gd name="T107" fmla="*/ 19 h 369"/>
                  <a:gd name="T108" fmla="*/ 33 w 150"/>
                  <a:gd name="T109"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0" h="369">
                    <a:moveTo>
                      <a:pt x="33" y="0"/>
                    </a:moveTo>
                    <a:lnTo>
                      <a:pt x="39" y="1"/>
                    </a:lnTo>
                    <a:lnTo>
                      <a:pt x="48" y="4"/>
                    </a:lnTo>
                    <a:lnTo>
                      <a:pt x="42" y="5"/>
                    </a:lnTo>
                    <a:lnTo>
                      <a:pt x="47" y="10"/>
                    </a:lnTo>
                    <a:lnTo>
                      <a:pt x="52" y="15"/>
                    </a:lnTo>
                    <a:lnTo>
                      <a:pt x="60" y="17"/>
                    </a:lnTo>
                    <a:lnTo>
                      <a:pt x="72" y="16"/>
                    </a:lnTo>
                    <a:lnTo>
                      <a:pt x="85" y="13"/>
                    </a:lnTo>
                    <a:lnTo>
                      <a:pt x="119" y="16"/>
                    </a:lnTo>
                    <a:lnTo>
                      <a:pt x="86" y="14"/>
                    </a:lnTo>
                    <a:lnTo>
                      <a:pt x="72" y="19"/>
                    </a:lnTo>
                    <a:lnTo>
                      <a:pt x="60" y="17"/>
                    </a:lnTo>
                    <a:lnTo>
                      <a:pt x="52" y="21"/>
                    </a:lnTo>
                    <a:lnTo>
                      <a:pt x="58" y="24"/>
                    </a:lnTo>
                    <a:lnTo>
                      <a:pt x="54" y="27"/>
                    </a:lnTo>
                    <a:lnTo>
                      <a:pt x="65" y="35"/>
                    </a:lnTo>
                    <a:lnTo>
                      <a:pt x="89" y="34"/>
                    </a:lnTo>
                    <a:lnTo>
                      <a:pt x="121" y="63"/>
                    </a:lnTo>
                    <a:lnTo>
                      <a:pt x="89" y="35"/>
                    </a:lnTo>
                    <a:lnTo>
                      <a:pt x="65" y="38"/>
                    </a:lnTo>
                    <a:lnTo>
                      <a:pt x="58" y="38"/>
                    </a:lnTo>
                    <a:lnTo>
                      <a:pt x="71" y="48"/>
                    </a:lnTo>
                    <a:lnTo>
                      <a:pt x="63" y="48"/>
                    </a:lnTo>
                    <a:lnTo>
                      <a:pt x="77" y="59"/>
                    </a:lnTo>
                    <a:lnTo>
                      <a:pt x="103" y="74"/>
                    </a:lnTo>
                    <a:lnTo>
                      <a:pt x="133" y="100"/>
                    </a:lnTo>
                    <a:lnTo>
                      <a:pt x="103" y="76"/>
                    </a:lnTo>
                    <a:lnTo>
                      <a:pt x="76" y="62"/>
                    </a:lnTo>
                    <a:lnTo>
                      <a:pt x="68" y="62"/>
                    </a:lnTo>
                    <a:lnTo>
                      <a:pt x="81" y="70"/>
                    </a:lnTo>
                    <a:lnTo>
                      <a:pt x="72" y="73"/>
                    </a:lnTo>
                    <a:lnTo>
                      <a:pt x="82" y="84"/>
                    </a:lnTo>
                    <a:lnTo>
                      <a:pt x="146" y="172"/>
                    </a:lnTo>
                    <a:lnTo>
                      <a:pt x="82" y="85"/>
                    </a:lnTo>
                    <a:lnTo>
                      <a:pt x="73" y="85"/>
                    </a:lnTo>
                    <a:lnTo>
                      <a:pt x="83" y="99"/>
                    </a:lnTo>
                    <a:lnTo>
                      <a:pt x="76" y="98"/>
                    </a:lnTo>
                    <a:lnTo>
                      <a:pt x="85" y="115"/>
                    </a:lnTo>
                    <a:lnTo>
                      <a:pt x="112" y="145"/>
                    </a:lnTo>
                    <a:lnTo>
                      <a:pt x="138" y="189"/>
                    </a:lnTo>
                    <a:lnTo>
                      <a:pt x="112" y="146"/>
                    </a:lnTo>
                    <a:lnTo>
                      <a:pt x="85" y="116"/>
                    </a:lnTo>
                    <a:lnTo>
                      <a:pt x="76" y="112"/>
                    </a:lnTo>
                    <a:lnTo>
                      <a:pt x="82" y="123"/>
                    </a:lnTo>
                    <a:lnTo>
                      <a:pt x="77" y="121"/>
                    </a:lnTo>
                    <a:lnTo>
                      <a:pt x="85" y="138"/>
                    </a:lnTo>
                    <a:lnTo>
                      <a:pt x="107" y="170"/>
                    </a:lnTo>
                    <a:lnTo>
                      <a:pt x="149" y="211"/>
                    </a:lnTo>
                    <a:lnTo>
                      <a:pt x="107" y="170"/>
                    </a:lnTo>
                    <a:lnTo>
                      <a:pt x="85" y="139"/>
                    </a:lnTo>
                    <a:lnTo>
                      <a:pt x="81" y="139"/>
                    </a:lnTo>
                    <a:lnTo>
                      <a:pt x="120" y="233"/>
                    </a:lnTo>
                    <a:lnTo>
                      <a:pt x="79" y="139"/>
                    </a:lnTo>
                    <a:lnTo>
                      <a:pt x="85" y="152"/>
                    </a:lnTo>
                    <a:lnTo>
                      <a:pt x="79" y="147"/>
                    </a:lnTo>
                    <a:lnTo>
                      <a:pt x="87" y="166"/>
                    </a:lnTo>
                    <a:lnTo>
                      <a:pt x="115" y="210"/>
                    </a:lnTo>
                    <a:lnTo>
                      <a:pt x="87" y="170"/>
                    </a:lnTo>
                    <a:lnTo>
                      <a:pt x="81" y="166"/>
                    </a:lnTo>
                    <a:lnTo>
                      <a:pt x="87" y="179"/>
                    </a:lnTo>
                    <a:lnTo>
                      <a:pt x="120" y="264"/>
                    </a:lnTo>
                    <a:lnTo>
                      <a:pt x="94" y="198"/>
                    </a:lnTo>
                    <a:lnTo>
                      <a:pt x="85" y="179"/>
                    </a:lnTo>
                    <a:lnTo>
                      <a:pt x="81" y="177"/>
                    </a:lnTo>
                    <a:lnTo>
                      <a:pt x="86" y="190"/>
                    </a:lnTo>
                    <a:lnTo>
                      <a:pt x="81" y="188"/>
                    </a:lnTo>
                    <a:lnTo>
                      <a:pt x="89" y="205"/>
                    </a:lnTo>
                    <a:lnTo>
                      <a:pt x="93" y="220"/>
                    </a:lnTo>
                    <a:lnTo>
                      <a:pt x="135" y="269"/>
                    </a:lnTo>
                    <a:lnTo>
                      <a:pt x="92" y="220"/>
                    </a:lnTo>
                    <a:lnTo>
                      <a:pt x="87" y="210"/>
                    </a:lnTo>
                    <a:lnTo>
                      <a:pt x="82" y="207"/>
                    </a:lnTo>
                    <a:lnTo>
                      <a:pt x="92" y="235"/>
                    </a:lnTo>
                    <a:lnTo>
                      <a:pt x="81" y="207"/>
                    </a:lnTo>
                    <a:lnTo>
                      <a:pt x="87" y="220"/>
                    </a:lnTo>
                    <a:lnTo>
                      <a:pt x="81" y="218"/>
                    </a:lnTo>
                    <a:lnTo>
                      <a:pt x="85" y="229"/>
                    </a:lnTo>
                    <a:lnTo>
                      <a:pt x="99" y="269"/>
                    </a:lnTo>
                    <a:lnTo>
                      <a:pt x="113" y="294"/>
                    </a:lnTo>
                    <a:lnTo>
                      <a:pt x="99" y="269"/>
                    </a:lnTo>
                    <a:lnTo>
                      <a:pt x="85" y="231"/>
                    </a:lnTo>
                    <a:lnTo>
                      <a:pt x="79" y="229"/>
                    </a:lnTo>
                    <a:lnTo>
                      <a:pt x="81" y="238"/>
                    </a:lnTo>
                    <a:lnTo>
                      <a:pt x="92" y="264"/>
                    </a:lnTo>
                    <a:lnTo>
                      <a:pt x="81" y="241"/>
                    </a:lnTo>
                    <a:lnTo>
                      <a:pt x="77" y="233"/>
                    </a:lnTo>
                    <a:lnTo>
                      <a:pt x="82" y="254"/>
                    </a:lnTo>
                    <a:lnTo>
                      <a:pt x="76" y="250"/>
                    </a:lnTo>
                    <a:lnTo>
                      <a:pt x="78" y="267"/>
                    </a:lnTo>
                    <a:lnTo>
                      <a:pt x="74" y="259"/>
                    </a:lnTo>
                    <a:lnTo>
                      <a:pt x="71" y="266"/>
                    </a:lnTo>
                    <a:lnTo>
                      <a:pt x="72" y="283"/>
                    </a:lnTo>
                    <a:lnTo>
                      <a:pt x="99" y="368"/>
                    </a:lnTo>
                    <a:lnTo>
                      <a:pt x="70" y="283"/>
                    </a:lnTo>
                    <a:lnTo>
                      <a:pt x="70" y="264"/>
                    </a:lnTo>
                    <a:lnTo>
                      <a:pt x="70" y="253"/>
                    </a:lnTo>
                    <a:lnTo>
                      <a:pt x="65" y="259"/>
                    </a:lnTo>
                    <a:lnTo>
                      <a:pt x="17" y="315"/>
                    </a:lnTo>
                    <a:lnTo>
                      <a:pt x="66" y="254"/>
                    </a:lnTo>
                    <a:lnTo>
                      <a:pt x="70" y="238"/>
                    </a:lnTo>
                    <a:lnTo>
                      <a:pt x="65" y="241"/>
                    </a:lnTo>
                    <a:lnTo>
                      <a:pt x="72" y="223"/>
                    </a:lnTo>
                    <a:lnTo>
                      <a:pt x="66" y="230"/>
                    </a:lnTo>
                    <a:lnTo>
                      <a:pt x="55" y="257"/>
                    </a:lnTo>
                    <a:lnTo>
                      <a:pt x="65" y="228"/>
                    </a:lnTo>
                    <a:lnTo>
                      <a:pt x="70" y="216"/>
                    </a:lnTo>
                    <a:lnTo>
                      <a:pt x="69" y="216"/>
                    </a:lnTo>
                    <a:lnTo>
                      <a:pt x="63" y="223"/>
                    </a:lnTo>
                    <a:lnTo>
                      <a:pt x="51" y="237"/>
                    </a:lnTo>
                    <a:lnTo>
                      <a:pt x="10" y="248"/>
                    </a:lnTo>
                    <a:lnTo>
                      <a:pt x="52" y="235"/>
                    </a:lnTo>
                    <a:lnTo>
                      <a:pt x="65" y="218"/>
                    </a:lnTo>
                    <a:lnTo>
                      <a:pt x="69" y="204"/>
                    </a:lnTo>
                    <a:lnTo>
                      <a:pt x="63" y="204"/>
                    </a:lnTo>
                    <a:lnTo>
                      <a:pt x="69" y="190"/>
                    </a:lnTo>
                    <a:lnTo>
                      <a:pt x="61" y="193"/>
                    </a:lnTo>
                    <a:lnTo>
                      <a:pt x="33" y="220"/>
                    </a:lnTo>
                    <a:lnTo>
                      <a:pt x="61" y="193"/>
                    </a:lnTo>
                    <a:lnTo>
                      <a:pt x="67" y="177"/>
                    </a:lnTo>
                    <a:lnTo>
                      <a:pt x="60" y="181"/>
                    </a:lnTo>
                    <a:lnTo>
                      <a:pt x="65" y="168"/>
                    </a:lnTo>
                    <a:lnTo>
                      <a:pt x="58" y="177"/>
                    </a:lnTo>
                    <a:lnTo>
                      <a:pt x="63" y="158"/>
                    </a:lnTo>
                    <a:lnTo>
                      <a:pt x="57" y="167"/>
                    </a:lnTo>
                    <a:lnTo>
                      <a:pt x="32" y="208"/>
                    </a:lnTo>
                    <a:lnTo>
                      <a:pt x="58" y="167"/>
                    </a:lnTo>
                    <a:lnTo>
                      <a:pt x="65" y="143"/>
                    </a:lnTo>
                    <a:lnTo>
                      <a:pt x="57" y="148"/>
                    </a:lnTo>
                    <a:lnTo>
                      <a:pt x="15" y="171"/>
                    </a:lnTo>
                    <a:lnTo>
                      <a:pt x="57" y="147"/>
                    </a:lnTo>
                    <a:lnTo>
                      <a:pt x="62" y="126"/>
                    </a:lnTo>
                    <a:lnTo>
                      <a:pt x="57" y="130"/>
                    </a:lnTo>
                    <a:lnTo>
                      <a:pt x="61" y="117"/>
                    </a:lnTo>
                    <a:lnTo>
                      <a:pt x="55" y="122"/>
                    </a:lnTo>
                    <a:lnTo>
                      <a:pt x="36" y="179"/>
                    </a:lnTo>
                    <a:lnTo>
                      <a:pt x="57" y="117"/>
                    </a:lnTo>
                    <a:lnTo>
                      <a:pt x="57" y="101"/>
                    </a:lnTo>
                    <a:lnTo>
                      <a:pt x="50" y="109"/>
                    </a:lnTo>
                    <a:lnTo>
                      <a:pt x="38" y="141"/>
                    </a:lnTo>
                    <a:lnTo>
                      <a:pt x="53" y="99"/>
                    </a:lnTo>
                    <a:lnTo>
                      <a:pt x="55" y="85"/>
                    </a:lnTo>
                    <a:lnTo>
                      <a:pt x="50" y="92"/>
                    </a:lnTo>
                    <a:lnTo>
                      <a:pt x="35" y="117"/>
                    </a:lnTo>
                    <a:lnTo>
                      <a:pt x="0" y="133"/>
                    </a:lnTo>
                    <a:lnTo>
                      <a:pt x="36" y="116"/>
                    </a:lnTo>
                    <a:lnTo>
                      <a:pt x="49" y="87"/>
                    </a:lnTo>
                    <a:lnTo>
                      <a:pt x="51" y="70"/>
                    </a:lnTo>
                    <a:lnTo>
                      <a:pt x="45" y="79"/>
                    </a:lnTo>
                    <a:lnTo>
                      <a:pt x="48" y="62"/>
                    </a:lnTo>
                    <a:lnTo>
                      <a:pt x="25" y="106"/>
                    </a:lnTo>
                    <a:lnTo>
                      <a:pt x="47" y="59"/>
                    </a:lnTo>
                    <a:lnTo>
                      <a:pt x="49" y="46"/>
                    </a:lnTo>
                    <a:lnTo>
                      <a:pt x="42" y="57"/>
                    </a:lnTo>
                    <a:lnTo>
                      <a:pt x="43" y="36"/>
                    </a:lnTo>
                    <a:lnTo>
                      <a:pt x="34" y="46"/>
                    </a:lnTo>
                    <a:lnTo>
                      <a:pt x="2" y="81"/>
                    </a:lnTo>
                    <a:lnTo>
                      <a:pt x="34" y="44"/>
                    </a:lnTo>
                    <a:lnTo>
                      <a:pt x="38" y="24"/>
                    </a:lnTo>
                    <a:lnTo>
                      <a:pt x="33" y="30"/>
                    </a:lnTo>
                    <a:lnTo>
                      <a:pt x="36" y="15"/>
                    </a:lnTo>
                    <a:lnTo>
                      <a:pt x="31" y="19"/>
                    </a:lnTo>
                    <a:lnTo>
                      <a:pt x="30" y="8"/>
                    </a:lnTo>
                    <a:lnTo>
                      <a:pt x="31" y="3"/>
                    </a:lnTo>
                    <a:lnTo>
                      <a:pt x="33"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8" name="Freeform 34"/>
            <p:cNvSpPr>
              <a:spLocks/>
            </p:cNvSpPr>
            <p:nvPr/>
          </p:nvSpPr>
          <p:spPr bwMode="ltGray">
            <a:xfrm>
              <a:off x="407" y="3928"/>
              <a:ext cx="17" cy="225"/>
            </a:xfrm>
            <a:custGeom>
              <a:avLst/>
              <a:gdLst>
                <a:gd name="T0" fmla="*/ 2 w 17"/>
                <a:gd name="T1" fmla="*/ 0 h 225"/>
                <a:gd name="T2" fmla="*/ 6 w 17"/>
                <a:gd name="T3" fmla="*/ 16 h 225"/>
                <a:gd name="T4" fmla="*/ 9 w 17"/>
                <a:gd name="T5" fmla="*/ 43 h 225"/>
                <a:gd name="T6" fmla="*/ 13 w 17"/>
                <a:gd name="T7" fmla="*/ 81 h 225"/>
                <a:gd name="T8" fmla="*/ 16 w 17"/>
                <a:gd name="T9" fmla="*/ 128 h 225"/>
                <a:gd name="T10" fmla="*/ 16 w 17"/>
                <a:gd name="T11" fmla="*/ 179 h 225"/>
                <a:gd name="T12" fmla="*/ 14 w 17"/>
                <a:gd name="T13" fmla="*/ 224 h 225"/>
                <a:gd name="T14" fmla="*/ 13 w 17"/>
                <a:gd name="T15" fmla="*/ 224 h 225"/>
                <a:gd name="T16" fmla="*/ 14 w 17"/>
                <a:gd name="T17" fmla="*/ 179 h 225"/>
                <a:gd name="T18" fmla="*/ 14 w 17"/>
                <a:gd name="T19" fmla="*/ 142 h 225"/>
                <a:gd name="T20" fmla="*/ 10 w 17"/>
                <a:gd name="T21" fmla="*/ 101 h 225"/>
                <a:gd name="T22" fmla="*/ 6 w 17"/>
                <a:gd name="T23" fmla="*/ 61 h 225"/>
                <a:gd name="T24" fmla="*/ 0 w 17"/>
                <a:gd name="T25" fmla="*/ 10 h 225"/>
                <a:gd name="T26" fmla="*/ 2 w 17"/>
                <a:gd name="T2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25">
                  <a:moveTo>
                    <a:pt x="2" y="0"/>
                  </a:moveTo>
                  <a:lnTo>
                    <a:pt x="6" y="16"/>
                  </a:lnTo>
                  <a:lnTo>
                    <a:pt x="9" y="43"/>
                  </a:lnTo>
                  <a:lnTo>
                    <a:pt x="13" y="81"/>
                  </a:lnTo>
                  <a:lnTo>
                    <a:pt x="16" y="128"/>
                  </a:lnTo>
                  <a:lnTo>
                    <a:pt x="16" y="179"/>
                  </a:lnTo>
                  <a:lnTo>
                    <a:pt x="14" y="224"/>
                  </a:lnTo>
                  <a:lnTo>
                    <a:pt x="13" y="224"/>
                  </a:lnTo>
                  <a:lnTo>
                    <a:pt x="14" y="179"/>
                  </a:lnTo>
                  <a:lnTo>
                    <a:pt x="14" y="142"/>
                  </a:lnTo>
                  <a:lnTo>
                    <a:pt x="10" y="101"/>
                  </a:lnTo>
                  <a:lnTo>
                    <a:pt x="6" y="61"/>
                  </a:lnTo>
                  <a:lnTo>
                    <a:pt x="0" y="10"/>
                  </a:lnTo>
                  <a:lnTo>
                    <a:pt x="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Freeform 35"/>
            <p:cNvSpPr>
              <a:spLocks/>
            </p:cNvSpPr>
            <p:nvPr/>
          </p:nvSpPr>
          <p:spPr bwMode="ltGray">
            <a:xfrm>
              <a:off x="372" y="3608"/>
              <a:ext cx="70" cy="404"/>
            </a:xfrm>
            <a:custGeom>
              <a:avLst/>
              <a:gdLst>
                <a:gd name="T0" fmla="*/ 22 w 70"/>
                <a:gd name="T1" fmla="*/ 5 h 404"/>
                <a:gd name="T2" fmla="*/ 23 w 70"/>
                <a:gd name="T3" fmla="*/ 16 h 404"/>
                <a:gd name="T4" fmla="*/ 39 w 70"/>
                <a:gd name="T5" fmla="*/ 15 h 404"/>
                <a:gd name="T6" fmla="*/ 33 w 70"/>
                <a:gd name="T7" fmla="*/ 20 h 404"/>
                <a:gd name="T8" fmla="*/ 26 w 70"/>
                <a:gd name="T9" fmla="*/ 27 h 404"/>
                <a:gd name="T10" fmla="*/ 41 w 70"/>
                <a:gd name="T11" fmla="*/ 37 h 404"/>
                <a:gd name="T12" fmla="*/ 30 w 70"/>
                <a:gd name="T13" fmla="*/ 40 h 404"/>
                <a:gd name="T14" fmla="*/ 29 w 70"/>
                <a:gd name="T15" fmla="*/ 52 h 404"/>
                <a:gd name="T16" fmla="*/ 61 w 70"/>
                <a:gd name="T17" fmla="*/ 109 h 404"/>
                <a:gd name="T18" fmla="*/ 31 w 70"/>
                <a:gd name="T19" fmla="*/ 68 h 404"/>
                <a:gd name="T20" fmla="*/ 38 w 70"/>
                <a:gd name="T21" fmla="*/ 92 h 404"/>
                <a:gd name="T22" fmla="*/ 34 w 70"/>
                <a:gd name="T23" fmla="*/ 94 h 404"/>
                <a:gd name="T24" fmla="*/ 39 w 70"/>
                <a:gd name="T25" fmla="*/ 126 h 404"/>
                <a:gd name="T26" fmla="*/ 51 w 70"/>
                <a:gd name="T27" fmla="*/ 160 h 404"/>
                <a:gd name="T28" fmla="*/ 38 w 70"/>
                <a:gd name="T29" fmla="*/ 135 h 404"/>
                <a:gd name="T30" fmla="*/ 49 w 70"/>
                <a:gd name="T31" fmla="*/ 186 h 404"/>
                <a:gd name="T32" fmla="*/ 39 w 70"/>
                <a:gd name="T33" fmla="*/ 152 h 404"/>
                <a:gd name="T34" fmla="*/ 37 w 70"/>
                <a:gd name="T35" fmla="*/ 152 h 404"/>
                <a:gd name="T36" fmla="*/ 40 w 70"/>
                <a:gd name="T37" fmla="*/ 182 h 404"/>
                <a:gd name="T38" fmla="*/ 37 w 70"/>
                <a:gd name="T39" fmla="*/ 182 h 404"/>
                <a:gd name="T40" fmla="*/ 44 w 70"/>
                <a:gd name="T41" fmla="*/ 217 h 404"/>
                <a:gd name="T42" fmla="*/ 39 w 70"/>
                <a:gd name="T43" fmla="*/ 208 h 404"/>
                <a:gd name="T44" fmla="*/ 43 w 70"/>
                <a:gd name="T45" fmla="*/ 240 h 404"/>
                <a:gd name="T46" fmla="*/ 40 w 70"/>
                <a:gd name="T47" fmla="*/ 230 h 404"/>
                <a:gd name="T48" fmla="*/ 37 w 70"/>
                <a:gd name="T49" fmla="*/ 227 h 404"/>
                <a:gd name="T50" fmla="*/ 39 w 70"/>
                <a:gd name="T51" fmla="*/ 251 h 404"/>
                <a:gd name="T52" fmla="*/ 46 w 70"/>
                <a:gd name="T53" fmla="*/ 295 h 404"/>
                <a:gd name="T54" fmla="*/ 37 w 70"/>
                <a:gd name="T55" fmla="*/ 261 h 404"/>
                <a:gd name="T56" fmla="*/ 35 w 70"/>
                <a:gd name="T57" fmla="*/ 255 h 404"/>
                <a:gd name="T58" fmla="*/ 36 w 70"/>
                <a:gd name="T59" fmla="*/ 292 h 404"/>
                <a:gd name="T60" fmla="*/ 33 w 70"/>
                <a:gd name="T61" fmla="*/ 310 h 404"/>
                <a:gd name="T62" fmla="*/ 32 w 70"/>
                <a:gd name="T63" fmla="*/ 290 h 404"/>
                <a:gd name="T64" fmla="*/ 7 w 70"/>
                <a:gd name="T65" fmla="*/ 345 h 404"/>
                <a:gd name="T66" fmla="*/ 30 w 70"/>
                <a:gd name="T67" fmla="*/ 264 h 404"/>
                <a:gd name="T68" fmla="*/ 26 w 70"/>
                <a:gd name="T69" fmla="*/ 282 h 404"/>
                <a:gd name="T70" fmla="*/ 31 w 70"/>
                <a:gd name="T71" fmla="*/ 236 h 404"/>
                <a:gd name="T72" fmla="*/ 5 w 70"/>
                <a:gd name="T73" fmla="*/ 272 h 404"/>
                <a:gd name="T74" fmla="*/ 31 w 70"/>
                <a:gd name="T75" fmla="*/ 223 h 404"/>
                <a:gd name="T76" fmla="*/ 28 w 70"/>
                <a:gd name="T77" fmla="*/ 212 h 404"/>
                <a:gd name="T78" fmla="*/ 31 w 70"/>
                <a:gd name="T79" fmla="*/ 193 h 404"/>
                <a:gd name="T80" fmla="*/ 26 w 70"/>
                <a:gd name="T81" fmla="*/ 193 h 404"/>
                <a:gd name="T82" fmla="*/ 15 w 70"/>
                <a:gd name="T83" fmla="*/ 228 h 404"/>
                <a:gd name="T84" fmla="*/ 26 w 70"/>
                <a:gd name="T85" fmla="*/ 162 h 404"/>
                <a:gd name="T86" fmla="*/ 29 w 70"/>
                <a:gd name="T87" fmla="*/ 138 h 404"/>
                <a:gd name="T88" fmla="*/ 26 w 70"/>
                <a:gd name="T89" fmla="*/ 133 h 404"/>
                <a:gd name="T90" fmla="*/ 26 w 70"/>
                <a:gd name="T91" fmla="*/ 111 h 404"/>
                <a:gd name="T92" fmla="*/ 24 w 70"/>
                <a:gd name="T93" fmla="*/ 108 h 404"/>
                <a:gd name="T94" fmla="*/ 16 w 70"/>
                <a:gd name="T95" fmla="*/ 129 h 404"/>
                <a:gd name="T96" fmla="*/ 23 w 70"/>
                <a:gd name="T97" fmla="*/ 96 h 404"/>
                <a:gd name="T98" fmla="*/ 22 w 70"/>
                <a:gd name="T99" fmla="*/ 68 h 404"/>
                <a:gd name="T100" fmla="*/ 23 w 70"/>
                <a:gd name="T101" fmla="*/ 51 h 404"/>
                <a:gd name="T102" fmla="*/ 15 w 70"/>
                <a:gd name="T103" fmla="*/ 50 h 404"/>
                <a:gd name="T104" fmla="*/ 18 w 70"/>
                <a:gd name="T105" fmla="*/ 27 h 404"/>
                <a:gd name="T106" fmla="*/ 14 w 70"/>
                <a:gd name="T107" fmla="*/ 21 h 404"/>
                <a:gd name="T108" fmla="*/ 15 w 70"/>
                <a:gd name="T109"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404">
                  <a:moveTo>
                    <a:pt x="15" y="0"/>
                  </a:moveTo>
                  <a:lnTo>
                    <a:pt x="18" y="1"/>
                  </a:lnTo>
                  <a:lnTo>
                    <a:pt x="22" y="5"/>
                  </a:lnTo>
                  <a:lnTo>
                    <a:pt x="19" y="6"/>
                  </a:lnTo>
                  <a:lnTo>
                    <a:pt x="21" y="11"/>
                  </a:lnTo>
                  <a:lnTo>
                    <a:pt x="23" y="16"/>
                  </a:lnTo>
                  <a:lnTo>
                    <a:pt x="28" y="19"/>
                  </a:lnTo>
                  <a:lnTo>
                    <a:pt x="33" y="18"/>
                  </a:lnTo>
                  <a:lnTo>
                    <a:pt x="39" y="15"/>
                  </a:lnTo>
                  <a:lnTo>
                    <a:pt x="55" y="18"/>
                  </a:lnTo>
                  <a:lnTo>
                    <a:pt x="39" y="16"/>
                  </a:lnTo>
                  <a:lnTo>
                    <a:pt x="33" y="20"/>
                  </a:lnTo>
                  <a:lnTo>
                    <a:pt x="28" y="19"/>
                  </a:lnTo>
                  <a:lnTo>
                    <a:pt x="23" y="23"/>
                  </a:lnTo>
                  <a:lnTo>
                    <a:pt x="26" y="27"/>
                  </a:lnTo>
                  <a:lnTo>
                    <a:pt x="25" y="29"/>
                  </a:lnTo>
                  <a:lnTo>
                    <a:pt x="30" y="38"/>
                  </a:lnTo>
                  <a:lnTo>
                    <a:pt x="41" y="37"/>
                  </a:lnTo>
                  <a:lnTo>
                    <a:pt x="55" y="69"/>
                  </a:lnTo>
                  <a:lnTo>
                    <a:pt x="41" y="38"/>
                  </a:lnTo>
                  <a:lnTo>
                    <a:pt x="30" y="40"/>
                  </a:lnTo>
                  <a:lnTo>
                    <a:pt x="26" y="42"/>
                  </a:lnTo>
                  <a:lnTo>
                    <a:pt x="33" y="52"/>
                  </a:lnTo>
                  <a:lnTo>
                    <a:pt x="29" y="52"/>
                  </a:lnTo>
                  <a:lnTo>
                    <a:pt x="35" y="65"/>
                  </a:lnTo>
                  <a:lnTo>
                    <a:pt x="47" y="81"/>
                  </a:lnTo>
                  <a:lnTo>
                    <a:pt x="61" y="109"/>
                  </a:lnTo>
                  <a:lnTo>
                    <a:pt x="47" y="84"/>
                  </a:lnTo>
                  <a:lnTo>
                    <a:pt x="35" y="68"/>
                  </a:lnTo>
                  <a:lnTo>
                    <a:pt x="31" y="68"/>
                  </a:lnTo>
                  <a:lnTo>
                    <a:pt x="37" y="77"/>
                  </a:lnTo>
                  <a:lnTo>
                    <a:pt x="33" y="80"/>
                  </a:lnTo>
                  <a:lnTo>
                    <a:pt x="38" y="92"/>
                  </a:lnTo>
                  <a:lnTo>
                    <a:pt x="67" y="189"/>
                  </a:lnTo>
                  <a:lnTo>
                    <a:pt x="38" y="94"/>
                  </a:lnTo>
                  <a:lnTo>
                    <a:pt x="34" y="94"/>
                  </a:lnTo>
                  <a:lnTo>
                    <a:pt x="38" y="108"/>
                  </a:lnTo>
                  <a:lnTo>
                    <a:pt x="35" y="107"/>
                  </a:lnTo>
                  <a:lnTo>
                    <a:pt x="39" y="126"/>
                  </a:lnTo>
                  <a:lnTo>
                    <a:pt x="51" y="159"/>
                  </a:lnTo>
                  <a:lnTo>
                    <a:pt x="64" y="207"/>
                  </a:lnTo>
                  <a:lnTo>
                    <a:pt x="51" y="160"/>
                  </a:lnTo>
                  <a:lnTo>
                    <a:pt x="39" y="127"/>
                  </a:lnTo>
                  <a:lnTo>
                    <a:pt x="35" y="122"/>
                  </a:lnTo>
                  <a:lnTo>
                    <a:pt x="38" y="135"/>
                  </a:lnTo>
                  <a:lnTo>
                    <a:pt x="35" y="133"/>
                  </a:lnTo>
                  <a:lnTo>
                    <a:pt x="39" y="151"/>
                  </a:lnTo>
                  <a:lnTo>
                    <a:pt x="49" y="186"/>
                  </a:lnTo>
                  <a:lnTo>
                    <a:pt x="69" y="231"/>
                  </a:lnTo>
                  <a:lnTo>
                    <a:pt x="50" y="187"/>
                  </a:lnTo>
                  <a:lnTo>
                    <a:pt x="39" y="152"/>
                  </a:lnTo>
                  <a:lnTo>
                    <a:pt x="37" y="152"/>
                  </a:lnTo>
                  <a:lnTo>
                    <a:pt x="55" y="255"/>
                  </a:lnTo>
                  <a:lnTo>
                    <a:pt x="37" y="152"/>
                  </a:lnTo>
                  <a:lnTo>
                    <a:pt x="39" y="166"/>
                  </a:lnTo>
                  <a:lnTo>
                    <a:pt x="37" y="161"/>
                  </a:lnTo>
                  <a:lnTo>
                    <a:pt x="40" y="182"/>
                  </a:lnTo>
                  <a:lnTo>
                    <a:pt x="53" y="230"/>
                  </a:lnTo>
                  <a:lnTo>
                    <a:pt x="40" y="186"/>
                  </a:lnTo>
                  <a:lnTo>
                    <a:pt x="37" y="182"/>
                  </a:lnTo>
                  <a:lnTo>
                    <a:pt x="40" y="196"/>
                  </a:lnTo>
                  <a:lnTo>
                    <a:pt x="55" y="290"/>
                  </a:lnTo>
                  <a:lnTo>
                    <a:pt x="44" y="217"/>
                  </a:lnTo>
                  <a:lnTo>
                    <a:pt x="39" y="196"/>
                  </a:lnTo>
                  <a:lnTo>
                    <a:pt x="37" y="193"/>
                  </a:lnTo>
                  <a:lnTo>
                    <a:pt x="39" y="208"/>
                  </a:lnTo>
                  <a:lnTo>
                    <a:pt x="37" y="206"/>
                  </a:lnTo>
                  <a:lnTo>
                    <a:pt x="41" y="225"/>
                  </a:lnTo>
                  <a:lnTo>
                    <a:pt x="43" y="240"/>
                  </a:lnTo>
                  <a:lnTo>
                    <a:pt x="62" y="294"/>
                  </a:lnTo>
                  <a:lnTo>
                    <a:pt x="42" y="242"/>
                  </a:lnTo>
                  <a:lnTo>
                    <a:pt x="40" y="230"/>
                  </a:lnTo>
                  <a:lnTo>
                    <a:pt x="38" y="227"/>
                  </a:lnTo>
                  <a:lnTo>
                    <a:pt x="42" y="258"/>
                  </a:lnTo>
                  <a:lnTo>
                    <a:pt x="37" y="227"/>
                  </a:lnTo>
                  <a:lnTo>
                    <a:pt x="40" y="242"/>
                  </a:lnTo>
                  <a:lnTo>
                    <a:pt x="37" y="238"/>
                  </a:lnTo>
                  <a:lnTo>
                    <a:pt x="39" y="251"/>
                  </a:lnTo>
                  <a:lnTo>
                    <a:pt x="46" y="295"/>
                  </a:lnTo>
                  <a:lnTo>
                    <a:pt x="52" y="322"/>
                  </a:lnTo>
                  <a:lnTo>
                    <a:pt x="46" y="295"/>
                  </a:lnTo>
                  <a:lnTo>
                    <a:pt x="39" y="253"/>
                  </a:lnTo>
                  <a:lnTo>
                    <a:pt x="37" y="251"/>
                  </a:lnTo>
                  <a:lnTo>
                    <a:pt x="37" y="261"/>
                  </a:lnTo>
                  <a:lnTo>
                    <a:pt x="42" y="290"/>
                  </a:lnTo>
                  <a:lnTo>
                    <a:pt x="37" y="264"/>
                  </a:lnTo>
                  <a:lnTo>
                    <a:pt x="35" y="255"/>
                  </a:lnTo>
                  <a:lnTo>
                    <a:pt x="38" y="278"/>
                  </a:lnTo>
                  <a:lnTo>
                    <a:pt x="35" y="274"/>
                  </a:lnTo>
                  <a:lnTo>
                    <a:pt x="36" y="292"/>
                  </a:lnTo>
                  <a:lnTo>
                    <a:pt x="34" y="284"/>
                  </a:lnTo>
                  <a:lnTo>
                    <a:pt x="33" y="291"/>
                  </a:lnTo>
                  <a:lnTo>
                    <a:pt x="33" y="310"/>
                  </a:lnTo>
                  <a:lnTo>
                    <a:pt x="45" y="403"/>
                  </a:lnTo>
                  <a:lnTo>
                    <a:pt x="32" y="310"/>
                  </a:lnTo>
                  <a:lnTo>
                    <a:pt x="32" y="290"/>
                  </a:lnTo>
                  <a:lnTo>
                    <a:pt x="32" y="277"/>
                  </a:lnTo>
                  <a:lnTo>
                    <a:pt x="29" y="284"/>
                  </a:lnTo>
                  <a:lnTo>
                    <a:pt x="7" y="345"/>
                  </a:lnTo>
                  <a:lnTo>
                    <a:pt x="30" y="278"/>
                  </a:lnTo>
                  <a:lnTo>
                    <a:pt x="32" y="261"/>
                  </a:lnTo>
                  <a:lnTo>
                    <a:pt x="30" y="264"/>
                  </a:lnTo>
                  <a:lnTo>
                    <a:pt x="33" y="244"/>
                  </a:lnTo>
                  <a:lnTo>
                    <a:pt x="30" y="252"/>
                  </a:lnTo>
                  <a:lnTo>
                    <a:pt x="26" y="282"/>
                  </a:lnTo>
                  <a:lnTo>
                    <a:pt x="30" y="250"/>
                  </a:lnTo>
                  <a:lnTo>
                    <a:pt x="32" y="236"/>
                  </a:lnTo>
                  <a:lnTo>
                    <a:pt x="31" y="236"/>
                  </a:lnTo>
                  <a:lnTo>
                    <a:pt x="29" y="244"/>
                  </a:lnTo>
                  <a:lnTo>
                    <a:pt x="23" y="260"/>
                  </a:lnTo>
                  <a:lnTo>
                    <a:pt x="5" y="272"/>
                  </a:lnTo>
                  <a:lnTo>
                    <a:pt x="23" y="258"/>
                  </a:lnTo>
                  <a:lnTo>
                    <a:pt x="30" y="238"/>
                  </a:lnTo>
                  <a:lnTo>
                    <a:pt x="31" y="223"/>
                  </a:lnTo>
                  <a:lnTo>
                    <a:pt x="29" y="223"/>
                  </a:lnTo>
                  <a:lnTo>
                    <a:pt x="31" y="208"/>
                  </a:lnTo>
                  <a:lnTo>
                    <a:pt x="28" y="212"/>
                  </a:lnTo>
                  <a:lnTo>
                    <a:pt x="15" y="240"/>
                  </a:lnTo>
                  <a:lnTo>
                    <a:pt x="28" y="211"/>
                  </a:lnTo>
                  <a:lnTo>
                    <a:pt x="31" y="193"/>
                  </a:lnTo>
                  <a:lnTo>
                    <a:pt x="28" y="198"/>
                  </a:lnTo>
                  <a:lnTo>
                    <a:pt x="30" y="184"/>
                  </a:lnTo>
                  <a:lnTo>
                    <a:pt x="26" y="193"/>
                  </a:lnTo>
                  <a:lnTo>
                    <a:pt x="29" y="172"/>
                  </a:lnTo>
                  <a:lnTo>
                    <a:pt x="26" y="183"/>
                  </a:lnTo>
                  <a:lnTo>
                    <a:pt x="15" y="228"/>
                  </a:lnTo>
                  <a:lnTo>
                    <a:pt x="26" y="183"/>
                  </a:lnTo>
                  <a:lnTo>
                    <a:pt x="29" y="157"/>
                  </a:lnTo>
                  <a:lnTo>
                    <a:pt x="26" y="162"/>
                  </a:lnTo>
                  <a:lnTo>
                    <a:pt x="7" y="187"/>
                  </a:lnTo>
                  <a:lnTo>
                    <a:pt x="26" y="161"/>
                  </a:lnTo>
                  <a:lnTo>
                    <a:pt x="29" y="138"/>
                  </a:lnTo>
                  <a:lnTo>
                    <a:pt x="26" y="142"/>
                  </a:lnTo>
                  <a:lnTo>
                    <a:pt x="28" y="129"/>
                  </a:lnTo>
                  <a:lnTo>
                    <a:pt x="26" y="133"/>
                  </a:lnTo>
                  <a:lnTo>
                    <a:pt x="16" y="197"/>
                  </a:lnTo>
                  <a:lnTo>
                    <a:pt x="26" y="128"/>
                  </a:lnTo>
                  <a:lnTo>
                    <a:pt x="26" y="111"/>
                  </a:lnTo>
                  <a:lnTo>
                    <a:pt x="23" y="119"/>
                  </a:lnTo>
                  <a:lnTo>
                    <a:pt x="18" y="155"/>
                  </a:lnTo>
                  <a:lnTo>
                    <a:pt x="24" y="108"/>
                  </a:lnTo>
                  <a:lnTo>
                    <a:pt x="26" y="94"/>
                  </a:lnTo>
                  <a:lnTo>
                    <a:pt x="23" y="100"/>
                  </a:lnTo>
                  <a:lnTo>
                    <a:pt x="16" y="129"/>
                  </a:lnTo>
                  <a:lnTo>
                    <a:pt x="0" y="145"/>
                  </a:lnTo>
                  <a:lnTo>
                    <a:pt x="16" y="127"/>
                  </a:lnTo>
                  <a:lnTo>
                    <a:pt x="23" y="96"/>
                  </a:lnTo>
                  <a:lnTo>
                    <a:pt x="23" y="76"/>
                  </a:lnTo>
                  <a:lnTo>
                    <a:pt x="21" y="86"/>
                  </a:lnTo>
                  <a:lnTo>
                    <a:pt x="22" y="68"/>
                  </a:lnTo>
                  <a:lnTo>
                    <a:pt x="11" y="115"/>
                  </a:lnTo>
                  <a:lnTo>
                    <a:pt x="21" y="65"/>
                  </a:lnTo>
                  <a:lnTo>
                    <a:pt x="23" y="51"/>
                  </a:lnTo>
                  <a:lnTo>
                    <a:pt x="19" y="62"/>
                  </a:lnTo>
                  <a:lnTo>
                    <a:pt x="20" y="40"/>
                  </a:lnTo>
                  <a:lnTo>
                    <a:pt x="15" y="50"/>
                  </a:lnTo>
                  <a:lnTo>
                    <a:pt x="0" y="88"/>
                  </a:lnTo>
                  <a:lnTo>
                    <a:pt x="15" y="49"/>
                  </a:lnTo>
                  <a:lnTo>
                    <a:pt x="18" y="27"/>
                  </a:lnTo>
                  <a:lnTo>
                    <a:pt x="15" y="33"/>
                  </a:lnTo>
                  <a:lnTo>
                    <a:pt x="16" y="16"/>
                  </a:lnTo>
                  <a:lnTo>
                    <a:pt x="14" y="21"/>
                  </a:lnTo>
                  <a:lnTo>
                    <a:pt x="13" y="8"/>
                  </a:lnTo>
                  <a:lnTo>
                    <a:pt x="14" y="3"/>
                  </a:lnTo>
                  <a:lnTo>
                    <a:pt x="1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0" name="Group 38"/>
            <p:cNvGrpSpPr>
              <a:grpSpLocks/>
            </p:cNvGrpSpPr>
            <p:nvPr/>
          </p:nvGrpSpPr>
          <p:grpSpPr bwMode="auto">
            <a:xfrm>
              <a:off x="139" y="3607"/>
              <a:ext cx="217" cy="566"/>
              <a:chOff x="139" y="3607"/>
              <a:chExt cx="217" cy="566"/>
            </a:xfrm>
          </p:grpSpPr>
          <p:sp>
            <p:nvSpPr>
              <p:cNvPr id="90" name="Freeform 36"/>
              <p:cNvSpPr>
                <a:spLocks/>
              </p:cNvSpPr>
              <p:nvPr/>
            </p:nvSpPr>
            <p:spPr bwMode="ltGray">
              <a:xfrm>
                <a:off x="308" y="3918"/>
                <a:ext cx="48" cy="255"/>
              </a:xfrm>
              <a:custGeom>
                <a:avLst/>
                <a:gdLst>
                  <a:gd name="T0" fmla="*/ 37 w 48"/>
                  <a:gd name="T1" fmla="*/ 0 h 255"/>
                  <a:gd name="T2" fmla="*/ 34 w 48"/>
                  <a:gd name="T3" fmla="*/ 5 h 255"/>
                  <a:gd name="T4" fmla="*/ 18 w 48"/>
                  <a:gd name="T5" fmla="*/ 50 h 255"/>
                  <a:gd name="T6" fmla="*/ 9 w 48"/>
                  <a:gd name="T7" fmla="*/ 92 h 255"/>
                  <a:gd name="T8" fmla="*/ 0 w 48"/>
                  <a:gd name="T9" fmla="*/ 145 h 255"/>
                  <a:gd name="T10" fmla="*/ 0 w 48"/>
                  <a:gd name="T11" fmla="*/ 203 h 255"/>
                  <a:gd name="T12" fmla="*/ 4 w 48"/>
                  <a:gd name="T13" fmla="*/ 254 h 255"/>
                  <a:gd name="T14" fmla="*/ 9 w 48"/>
                  <a:gd name="T15" fmla="*/ 254 h 255"/>
                  <a:gd name="T16" fmla="*/ 4 w 48"/>
                  <a:gd name="T17" fmla="*/ 203 h 255"/>
                  <a:gd name="T18" fmla="*/ 4 w 48"/>
                  <a:gd name="T19" fmla="*/ 161 h 255"/>
                  <a:gd name="T20" fmla="*/ 14 w 48"/>
                  <a:gd name="T21" fmla="*/ 115 h 255"/>
                  <a:gd name="T22" fmla="*/ 28 w 48"/>
                  <a:gd name="T23" fmla="*/ 69 h 255"/>
                  <a:gd name="T24" fmla="*/ 47 w 48"/>
                  <a:gd name="T25" fmla="*/ 11 h 255"/>
                  <a:gd name="T26" fmla="*/ 37 w 48"/>
                  <a:gd name="T2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55">
                    <a:moveTo>
                      <a:pt x="37" y="0"/>
                    </a:moveTo>
                    <a:lnTo>
                      <a:pt x="34" y="5"/>
                    </a:lnTo>
                    <a:lnTo>
                      <a:pt x="18" y="50"/>
                    </a:lnTo>
                    <a:lnTo>
                      <a:pt x="9" y="92"/>
                    </a:lnTo>
                    <a:lnTo>
                      <a:pt x="0" y="145"/>
                    </a:lnTo>
                    <a:lnTo>
                      <a:pt x="0" y="203"/>
                    </a:lnTo>
                    <a:lnTo>
                      <a:pt x="4" y="254"/>
                    </a:lnTo>
                    <a:lnTo>
                      <a:pt x="9" y="254"/>
                    </a:lnTo>
                    <a:lnTo>
                      <a:pt x="4" y="203"/>
                    </a:lnTo>
                    <a:lnTo>
                      <a:pt x="4" y="161"/>
                    </a:lnTo>
                    <a:lnTo>
                      <a:pt x="14" y="115"/>
                    </a:lnTo>
                    <a:lnTo>
                      <a:pt x="28" y="69"/>
                    </a:lnTo>
                    <a:lnTo>
                      <a:pt x="47" y="11"/>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Freeform 37"/>
              <p:cNvSpPr>
                <a:spLocks/>
              </p:cNvSpPr>
              <p:nvPr/>
            </p:nvSpPr>
            <p:spPr bwMode="ltGray">
              <a:xfrm>
                <a:off x="139" y="3607"/>
                <a:ext cx="186" cy="326"/>
              </a:xfrm>
              <a:custGeom>
                <a:avLst/>
                <a:gdLst>
                  <a:gd name="T0" fmla="*/ 84 w 186"/>
                  <a:gd name="T1" fmla="*/ 8 h 326"/>
                  <a:gd name="T2" fmla="*/ 13 w 186"/>
                  <a:gd name="T3" fmla="*/ 14 h 326"/>
                  <a:gd name="T4" fmla="*/ 79 w 186"/>
                  <a:gd name="T5" fmla="*/ 14 h 326"/>
                  <a:gd name="T6" fmla="*/ 68 w 186"/>
                  <a:gd name="T7" fmla="*/ 28 h 326"/>
                  <a:gd name="T8" fmla="*/ 68 w 186"/>
                  <a:gd name="T9" fmla="*/ 34 h 326"/>
                  <a:gd name="T10" fmla="*/ 36 w 186"/>
                  <a:gd name="T11" fmla="*/ 49 h 326"/>
                  <a:gd name="T12" fmla="*/ 60 w 186"/>
                  <a:gd name="T13" fmla="*/ 43 h 326"/>
                  <a:gd name="T14" fmla="*/ 60 w 186"/>
                  <a:gd name="T15" fmla="*/ 51 h 326"/>
                  <a:gd name="T16" fmla="*/ 66 w 186"/>
                  <a:gd name="T17" fmla="*/ 54 h 326"/>
                  <a:gd name="T18" fmla="*/ 8 w 186"/>
                  <a:gd name="T19" fmla="*/ 88 h 326"/>
                  <a:gd name="T20" fmla="*/ 63 w 186"/>
                  <a:gd name="T21" fmla="*/ 71 h 326"/>
                  <a:gd name="T22" fmla="*/ 49 w 186"/>
                  <a:gd name="T23" fmla="*/ 94 h 326"/>
                  <a:gd name="T24" fmla="*/ 8 w 186"/>
                  <a:gd name="T25" fmla="*/ 109 h 326"/>
                  <a:gd name="T26" fmla="*/ 52 w 186"/>
                  <a:gd name="T27" fmla="*/ 97 h 326"/>
                  <a:gd name="T28" fmla="*/ 18 w 186"/>
                  <a:gd name="T29" fmla="*/ 122 h 326"/>
                  <a:gd name="T30" fmla="*/ 39 w 186"/>
                  <a:gd name="T31" fmla="*/ 111 h 326"/>
                  <a:gd name="T32" fmla="*/ 52 w 186"/>
                  <a:gd name="T33" fmla="*/ 109 h 326"/>
                  <a:gd name="T34" fmla="*/ 52 w 186"/>
                  <a:gd name="T35" fmla="*/ 117 h 326"/>
                  <a:gd name="T36" fmla="*/ 44 w 186"/>
                  <a:gd name="T37" fmla="*/ 133 h 326"/>
                  <a:gd name="T38" fmla="*/ 5 w 186"/>
                  <a:gd name="T39" fmla="*/ 154 h 326"/>
                  <a:gd name="T40" fmla="*/ 49 w 186"/>
                  <a:gd name="T41" fmla="*/ 136 h 326"/>
                  <a:gd name="T42" fmla="*/ 42 w 186"/>
                  <a:gd name="T43" fmla="*/ 160 h 326"/>
                  <a:gd name="T44" fmla="*/ 32 w 186"/>
                  <a:gd name="T45" fmla="*/ 174 h 326"/>
                  <a:gd name="T46" fmla="*/ 36 w 186"/>
                  <a:gd name="T47" fmla="*/ 174 h 326"/>
                  <a:gd name="T48" fmla="*/ 36 w 186"/>
                  <a:gd name="T49" fmla="*/ 182 h 326"/>
                  <a:gd name="T50" fmla="*/ 8 w 186"/>
                  <a:gd name="T51" fmla="*/ 202 h 326"/>
                  <a:gd name="T52" fmla="*/ 32 w 186"/>
                  <a:gd name="T53" fmla="*/ 199 h 326"/>
                  <a:gd name="T54" fmla="*/ 32 w 186"/>
                  <a:gd name="T55" fmla="*/ 202 h 326"/>
                  <a:gd name="T56" fmla="*/ 34 w 186"/>
                  <a:gd name="T57" fmla="*/ 211 h 326"/>
                  <a:gd name="T58" fmla="*/ 28 w 186"/>
                  <a:gd name="T59" fmla="*/ 228 h 326"/>
                  <a:gd name="T60" fmla="*/ 34 w 186"/>
                  <a:gd name="T61" fmla="*/ 237 h 326"/>
                  <a:gd name="T62" fmla="*/ 36 w 186"/>
                  <a:gd name="T63" fmla="*/ 273 h 326"/>
                  <a:gd name="T64" fmla="*/ 42 w 186"/>
                  <a:gd name="T65" fmla="*/ 228 h 326"/>
                  <a:gd name="T66" fmla="*/ 86 w 186"/>
                  <a:gd name="T67" fmla="*/ 325 h 326"/>
                  <a:gd name="T68" fmla="*/ 60 w 186"/>
                  <a:gd name="T69" fmla="*/ 211 h 326"/>
                  <a:gd name="T70" fmla="*/ 60 w 186"/>
                  <a:gd name="T71" fmla="*/ 208 h 326"/>
                  <a:gd name="T72" fmla="*/ 63 w 186"/>
                  <a:gd name="T73" fmla="*/ 199 h 326"/>
                  <a:gd name="T74" fmla="*/ 100 w 186"/>
                  <a:gd name="T75" fmla="*/ 256 h 326"/>
                  <a:gd name="T76" fmla="*/ 76 w 186"/>
                  <a:gd name="T77" fmla="*/ 225 h 326"/>
                  <a:gd name="T78" fmla="*/ 68 w 186"/>
                  <a:gd name="T79" fmla="*/ 174 h 326"/>
                  <a:gd name="T80" fmla="*/ 70 w 186"/>
                  <a:gd name="T81" fmla="*/ 160 h 326"/>
                  <a:gd name="T82" fmla="*/ 84 w 186"/>
                  <a:gd name="T83" fmla="*/ 193 h 326"/>
                  <a:gd name="T84" fmla="*/ 76 w 186"/>
                  <a:gd name="T85" fmla="*/ 142 h 326"/>
                  <a:gd name="T86" fmla="*/ 89 w 186"/>
                  <a:gd name="T87" fmla="*/ 133 h 326"/>
                  <a:gd name="T88" fmla="*/ 100 w 186"/>
                  <a:gd name="T89" fmla="*/ 168 h 326"/>
                  <a:gd name="T90" fmla="*/ 86 w 186"/>
                  <a:gd name="T91" fmla="*/ 109 h 326"/>
                  <a:gd name="T92" fmla="*/ 89 w 186"/>
                  <a:gd name="T93" fmla="*/ 102 h 326"/>
                  <a:gd name="T94" fmla="*/ 92 w 186"/>
                  <a:gd name="T95" fmla="*/ 74 h 326"/>
                  <a:gd name="T96" fmla="*/ 105 w 186"/>
                  <a:gd name="T97" fmla="*/ 76 h 326"/>
                  <a:gd name="T98" fmla="*/ 152 w 186"/>
                  <a:gd name="T99" fmla="*/ 151 h 326"/>
                  <a:gd name="T100" fmla="*/ 118 w 186"/>
                  <a:gd name="T101" fmla="*/ 109 h 326"/>
                  <a:gd name="T102" fmla="*/ 100 w 186"/>
                  <a:gd name="T103" fmla="*/ 49 h 326"/>
                  <a:gd name="T104" fmla="*/ 105 w 186"/>
                  <a:gd name="T105" fmla="*/ 38 h 326"/>
                  <a:gd name="T106" fmla="*/ 128 w 186"/>
                  <a:gd name="T107" fmla="*/ 71 h 326"/>
                  <a:gd name="T108" fmla="*/ 123 w 186"/>
                  <a:gd name="T109" fmla="*/ 68 h 326"/>
                  <a:gd name="T110" fmla="*/ 113 w 186"/>
                  <a:gd name="T111" fmla="*/ 22 h 326"/>
                  <a:gd name="T112" fmla="*/ 142 w 186"/>
                  <a:gd name="T113" fmla="*/ 68 h 326"/>
                  <a:gd name="T114" fmla="*/ 123 w 186"/>
                  <a:gd name="T115" fmla="*/ 46 h 326"/>
                  <a:gd name="T116" fmla="*/ 108 w 186"/>
                  <a:gd name="T117" fmla="*/ 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326">
                    <a:moveTo>
                      <a:pt x="104" y="4"/>
                    </a:moveTo>
                    <a:lnTo>
                      <a:pt x="92" y="0"/>
                    </a:lnTo>
                    <a:lnTo>
                      <a:pt x="84" y="8"/>
                    </a:lnTo>
                    <a:lnTo>
                      <a:pt x="76" y="11"/>
                    </a:lnTo>
                    <a:lnTo>
                      <a:pt x="58" y="14"/>
                    </a:lnTo>
                    <a:lnTo>
                      <a:pt x="13" y="14"/>
                    </a:lnTo>
                    <a:lnTo>
                      <a:pt x="58" y="16"/>
                    </a:lnTo>
                    <a:lnTo>
                      <a:pt x="70" y="11"/>
                    </a:lnTo>
                    <a:lnTo>
                      <a:pt x="79" y="14"/>
                    </a:lnTo>
                    <a:lnTo>
                      <a:pt x="68" y="19"/>
                    </a:lnTo>
                    <a:lnTo>
                      <a:pt x="76" y="19"/>
                    </a:lnTo>
                    <a:lnTo>
                      <a:pt x="68" y="28"/>
                    </a:lnTo>
                    <a:lnTo>
                      <a:pt x="10" y="76"/>
                    </a:lnTo>
                    <a:lnTo>
                      <a:pt x="70" y="28"/>
                    </a:lnTo>
                    <a:lnTo>
                      <a:pt x="68" y="34"/>
                    </a:lnTo>
                    <a:lnTo>
                      <a:pt x="60" y="43"/>
                    </a:lnTo>
                    <a:lnTo>
                      <a:pt x="52" y="46"/>
                    </a:lnTo>
                    <a:lnTo>
                      <a:pt x="36" y="49"/>
                    </a:lnTo>
                    <a:lnTo>
                      <a:pt x="10" y="43"/>
                    </a:lnTo>
                    <a:lnTo>
                      <a:pt x="52" y="49"/>
                    </a:lnTo>
                    <a:lnTo>
                      <a:pt x="60" y="43"/>
                    </a:lnTo>
                    <a:lnTo>
                      <a:pt x="68" y="40"/>
                    </a:lnTo>
                    <a:lnTo>
                      <a:pt x="66" y="49"/>
                    </a:lnTo>
                    <a:lnTo>
                      <a:pt x="60" y="51"/>
                    </a:lnTo>
                    <a:lnTo>
                      <a:pt x="8" y="79"/>
                    </a:lnTo>
                    <a:lnTo>
                      <a:pt x="60" y="54"/>
                    </a:lnTo>
                    <a:lnTo>
                      <a:pt x="66" y="54"/>
                    </a:lnTo>
                    <a:lnTo>
                      <a:pt x="60" y="62"/>
                    </a:lnTo>
                    <a:lnTo>
                      <a:pt x="52" y="71"/>
                    </a:lnTo>
                    <a:lnTo>
                      <a:pt x="8" y="88"/>
                    </a:lnTo>
                    <a:lnTo>
                      <a:pt x="58" y="68"/>
                    </a:lnTo>
                    <a:lnTo>
                      <a:pt x="60" y="68"/>
                    </a:lnTo>
                    <a:lnTo>
                      <a:pt x="63" y="71"/>
                    </a:lnTo>
                    <a:lnTo>
                      <a:pt x="52" y="82"/>
                    </a:lnTo>
                    <a:lnTo>
                      <a:pt x="63" y="79"/>
                    </a:lnTo>
                    <a:lnTo>
                      <a:pt x="49" y="94"/>
                    </a:lnTo>
                    <a:lnTo>
                      <a:pt x="39" y="102"/>
                    </a:lnTo>
                    <a:lnTo>
                      <a:pt x="18" y="109"/>
                    </a:lnTo>
                    <a:lnTo>
                      <a:pt x="8" y="109"/>
                    </a:lnTo>
                    <a:lnTo>
                      <a:pt x="26" y="106"/>
                    </a:lnTo>
                    <a:lnTo>
                      <a:pt x="47" y="99"/>
                    </a:lnTo>
                    <a:lnTo>
                      <a:pt x="52" y="97"/>
                    </a:lnTo>
                    <a:lnTo>
                      <a:pt x="47" y="106"/>
                    </a:lnTo>
                    <a:lnTo>
                      <a:pt x="36" y="117"/>
                    </a:lnTo>
                    <a:lnTo>
                      <a:pt x="18" y="122"/>
                    </a:lnTo>
                    <a:lnTo>
                      <a:pt x="0" y="128"/>
                    </a:lnTo>
                    <a:lnTo>
                      <a:pt x="23" y="120"/>
                    </a:lnTo>
                    <a:lnTo>
                      <a:pt x="39" y="111"/>
                    </a:lnTo>
                    <a:lnTo>
                      <a:pt x="52" y="102"/>
                    </a:lnTo>
                    <a:lnTo>
                      <a:pt x="55" y="99"/>
                    </a:lnTo>
                    <a:lnTo>
                      <a:pt x="52" y="109"/>
                    </a:lnTo>
                    <a:lnTo>
                      <a:pt x="58" y="106"/>
                    </a:lnTo>
                    <a:lnTo>
                      <a:pt x="63" y="109"/>
                    </a:lnTo>
                    <a:lnTo>
                      <a:pt x="52" y="117"/>
                    </a:lnTo>
                    <a:lnTo>
                      <a:pt x="52" y="122"/>
                    </a:lnTo>
                    <a:lnTo>
                      <a:pt x="39" y="133"/>
                    </a:lnTo>
                    <a:lnTo>
                      <a:pt x="44" y="133"/>
                    </a:lnTo>
                    <a:lnTo>
                      <a:pt x="39" y="140"/>
                    </a:lnTo>
                    <a:lnTo>
                      <a:pt x="21" y="151"/>
                    </a:lnTo>
                    <a:lnTo>
                      <a:pt x="5" y="154"/>
                    </a:lnTo>
                    <a:lnTo>
                      <a:pt x="28" y="147"/>
                    </a:lnTo>
                    <a:lnTo>
                      <a:pt x="42" y="140"/>
                    </a:lnTo>
                    <a:lnTo>
                      <a:pt x="49" y="136"/>
                    </a:lnTo>
                    <a:lnTo>
                      <a:pt x="49" y="145"/>
                    </a:lnTo>
                    <a:lnTo>
                      <a:pt x="49" y="147"/>
                    </a:lnTo>
                    <a:lnTo>
                      <a:pt x="42" y="160"/>
                    </a:lnTo>
                    <a:lnTo>
                      <a:pt x="34" y="168"/>
                    </a:lnTo>
                    <a:lnTo>
                      <a:pt x="39" y="168"/>
                    </a:lnTo>
                    <a:lnTo>
                      <a:pt x="32" y="174"/>
                    </a:lnTo>
                    <a:lnTo>
                      <a:pt x="5" y="188"/>
                    </a:lnTo>
                    <a:lnTo>
                      <a:pt x="23" y="179"/>
                    </a:lnTo>
                    <a:lnTo>
                      <a:pt x="36" y="174"/>
                    </a:lnTo>
                    <a:lnTo>
                      <a:pt x="36" y="182"/>
                    </a:lnTo>
                    <a:lnTo>
                      <a:pt x="28" y="185"/>
                    </a:lnTo>
                    <a:lnTo>
                      <a:pt x="36" y="182"/>
                    </a:lnTo>
                    <a:lnTo>
                      <a:pt x="36" y="188"/>
                    </a:lnTo>
                    <a:lnTo>
                      <a:pt x="32" y="193"/>
                    </a:lnTo>
                    <a:lnTo>
                      <a:pt x="8" y="202"/>
                    </a:lnTo>
                    <a:lnTo>
                      <a:pt x="28" y="193"/>
                    </a:lnTo>
                    <a:lnTo>
                      <a:pt x="28" y="196"/>
                    </a:lnTo>
                    <a:lnTo>
                      <a:pt x="32" y="199"/>
                    </a:lnTo>
                    <a:lnTo>
                      <a:pt x="8" y="219"/>
                    </a:lnTo>
                    <a:lnTo>
                      <a:pt x="26" y="204"/>
                    </a:lnTo>
                    <a:lnTo>
                      <a:pt x="32" y="202"/>
                    </a:lnTo>
                    <a:lnTo>
                      <a:pt x="34" y="208"/>
                    </a:lnTo>
                    <a:lnTo>
                      <a:pt x="28" y="213"/>
                    </a:lnTo>
                    <a:lnTo>
                      <a:pt x="34" y="211"/>
                    </a:lnTo>
                    <a:lnTo>
                      <a:pt x="28" y="228"/>
                    </a:lnTo>
                    <a:lnTo>
                      <a:pt x="5" y="248"/>
                    </a:lnTo>
                    <a:lnTo>
                      <a:pt x="28" y="228"/>
                    </a:lnTo>
                    <a:lnTo>
                      <a:pt x="26" y="237"/>
                    </a:lnTo>
                    <a:lnTo>
                      <a:pt x="34" y="228"/>
                    </a:lnTo>
                    <a:lnTo>
                      <a:pt x="34" y="237"/>
                    </a:lnTo>
                    <a:lnTo>
                      <a:pt x="36" y="276"/>
                    </a:lnTo>
                    <a:lnTo>
                      <a:pt x="60" y="325"/>
                    </a:lnTo>
                    <a:lnTo>
                      <a:pt x="36" y="273"/>
                    </a:lnTo>
                    <a:lnTo>
                      <a:pt x="36" y="253"/>
                    </a:lnTo>
                    <a:lnTo>
                      <a:pt x="39" y="239"/>
                    </a:lnTo>
                    <a:lnTo>
                      <a:pt x="42" y="228"/>
                    </a:lnTo>
                    <a:lnTo>
                      <a:pt x="47" y="208"/>
                    </a:lnTo>
                    <a:lnTo>
                      <a:pt x="52" y="216"/>
                    </a:lnTo>
                    <a:lnTo>
                      <a:pt x="86" y="325"/>
                    </a:lnTo>
                    <a:lnTo>
                      <a:pt x="55" y="216"/>
                    </a:lnTo>
                    <a:lnTo>
                      <a:pt x="55" y="204"/>
                    </a:lnTo>
                    <a:lnTo>
                      <a:pt x="60" y="211"/>
                    </a:lnTo>
                    <a:lnTo>
                      <a:pt x="66" y="316"/>
                    </a:lnTo>
                    <a:lnTo>
                      <a:pt x="63" y="225"/>
                    </a:lnTo>
                    <a:lnTo>
                      <a:pt x="60" y="208"/>
                    </a:lnTo>
                    <a:lnTo>
                      <a:pt x="58" y="202"/>
                    </a:lnTo>
                    <a:lnTo>
                      <a:pt x="60" y="188"/>
                    </a:lnTo>
                    <a:lnTo>
                      <a:pt x="63" y="199"/>
                    </a:lnTo>
                    <a:lnTo>
                      <a:pt x="70" y="222"/>
                    </a:lnTo>
                    <a:lnTo>
                      <a:pt x="79" y="237"/>
                    </a:lnTo>
                    <a:lnTo>
                      <a:pt x="100" y="256"/>
                    </a:lnTo>
                    <a:lnTo>
                      <a:pt x="145" y="294"/>
                    </a:lnTo>
                    <a:lnTo>
                      <a:pt x="86" y="239"/>
                    </a:lnTo>
                    <a:lnTo>
                      <a:pt x="76" y="225"/>
                    </a:lnTo>
                    <a:lnTo>
                      <a:pt x="70" y="216"/>
                    </a:lnTo>
                    <a:lnTo>
                      <a:pt x="66" y="204"/>
                    </a:lnTo>
                    <a:lnTo>
                      <a:pt x="68" y="174"/>
                    </a:lnTo>
                    <a:lnTo>
                      <a:pt x="70" y="182"/>
                    </a:lnTo>
                    <a:lnTo>
                      <a:pt x="70" y="165"/>
                    </a:lnTo>
                    <a:lnTo>
                      <a:pt x="70" y="160"/>
                    </a:lnTo>
                    <a:lnTo>
                      <a:pt x="76" y="174"/>
                    </a:lnTo>
                    <a:lnTo>
                      <a:pt x="126" y="279"/>
                    </a:lnTo>
                    <a:lnTo>
                      <a:pt x="84" y="193"/>
                    </a:lnTo>
                    <a:lnTo>
                      <a:pt x="79" y="185"/>
                    </a:lnTo>
                    <a:lnTo>
                      <a:pt x="76" y="174"/>
                    </a:lnTo>
                    <a:lnTo>
                      <a:pt x="76" y="142"/>
                    </a:lnTo>
                    <a:lnTo>
                      <a:pt x="79" y="145"/>
                    </a:lnTo>
                    <a:lnTo>
                      <a:pt x="81" y="128"/>
                    </a:lnTo>
                    <a:lnTo>
                      <a:pt x="89" y="133"/>
                    </a:lnTo>
                    <a:lnTo>
                      <a:pt x="128" y="251"/>
                    </a:lnTo>
                    <a:lnTo>
                      <a:pt x="108" y="193"/>
                    </a:lnTo>
                    <a:lnTo>
                      <a:pt x="100" y="168"/>
                    </a:lnTo>
                    <a:lnTo>
                      <a:pt x="89" y="145"/>
                    </a:lnTo>
                    <a:lnTo>
                      <a:pt x="89" y="131"/>
                    </a:lnTo>
                    <a:lnTo>
                      <a:pt x="86" y="109"/>
                    </a:lnTo>
                    <a:lnTo>
                      <a:pt x="92" y="111"/>
                    </a:lnTo>
                    <a:lnTo>
                      <a:pt x="113" y="228"/>
                    </a:lnTo>
                    <a:lnTo>
                      <a:pt x="89" y="102"/>
                    </a:lnTo>
                    <a:lnTo>
                      <a:pt x="89" y="91"/>
                    </a:lnTo>
                    <a:lnTo>
                      <a:pt x="92" y="99"/>
                    </a:lnTo>
                    <a:lnTo>
                      <a:pt x="92" y="74"/>
                    </a:lnTo>
                    <a:lnTo>
                      <a:pt x="97" y="82"/>
                    </a:lnTo>
                    <a:lnTo>
                      <a:pt x="97" y="68"/>
                    </a:lnTo>
                    <a:lnTo>
                      <a:pt x="105" y="76"/>
                    </a:lnTo>
                    <a:lnTo>
                      <a:pt x="116" y="106"/>
                    </a:lnTo>
                    <a:lnTo>
                      <a:pt x="128" y="122"/>
                    </a:lnTo>
                    <a:lnTo>
                      <a:pt x="152" y="151"/>
                    </a:lnTo>
                    <a:lnTo>
                      <a:pt x="166" y="177"/>
                    </a:lnTo>
                    <a:lnTo>
                      <a:pt x="128" y="122"/>
                    </a:lnTo>
                    <a:lnTo>
                      <a:pt x="118" y="109"/>
                    </a:lnTo>
                    <a:lnTo>
                      <a:pt x="108" y="88"/>
                    </a:lnTo>
                    <a:lnTo>
                      <a:pt x="105" y="74"/>
                    </a:lnTo>
                    <a:lnTo>
                      <a:pt x="100" y="49"/>
                    </a:lnTo>
                    <a:lnTo>
                      <a:pt x="102" y="51"/>
                    </a:lnTo>
                    <a:lnTo>
                      <a:pt x="108" y="49"/>
                    </a:lnTo>
                    <a:lnTo>
                      <a:pt x="105" y="38"/>
                    </a:lnTo>
                    <a:lnTo>
                      <a:pt x="110" y="49"/>
                    </a:lnTo>
                    <a:lnTo>
                      <a:pt x="116" y="60"/>
                    </a:lnTo>
                    <a:lnTo>
                      <a:pt x="128" y="71"/>
                    </a:lnTo>
                    <a:lnTo>
                      <a:pt x="148" y="82"/>
                    </a:lnTo>
                    <a:lnTo>
                      <a:pt x="185" y="111"/>
                    </a:lnTo>
                    <a:lnTo>
                      <a:pt x="123" y="68"/>
                    </a:lnTo>
                    <a:lnTo>
                      <a:pt x="116" y="57"/>
                    </a:lnTo>
                    <a:lnTo>
                      <a:pt x="113" y="51"/>
                    </a:lnTo>
                    <a:lnTo>
                      <a:pt x="113" y="22"/>
                    </a:lnTo>
                    <a:lnTo>
                      <a:pt x="118" y="31"/>
                    </a:lnTo>
                    <a:lnTo>
                      <a:pt x="126" y="46"/>
                    </a:lnTo>
                    <a:lnTo>
                      <a:pt x="142" y="68"/>
                    </a:lnTo>
                    <a:lnTo>
                      <a:pt x="163" y="91"/>
                    </a:lnTo>
                    <a:lnTo>
                      <a:pt x="168" y="102"/>
                    </a:lnTo>
                    <a:lnTo>
                      <a:pt x="123" y="46"/>
                    </a:lnTo>
                    <a:lnTo>
                      <a:pt x="118" y="25"/>
                    </a:lnTo>
                    <a:lnTo>
                      <a:pt x="120" y="11"/>
                    </a:lnTo>
                    <a:lnTo>
                      <a:pt x="108" y="2"/>
                    </a:lnTo>
                    <a:lnTo>
                      <a:pt x="104" y="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 name="Freeform 39"/>
            <p:cNvSpPr>
              <a:spLocks/>
            </p:cNvSpPr>
            <p:nvPr/>
          </p:nvSpPr>
          <p:spPr bwMode="ltGray">
            <a:xfrm>
              <a:off x="43" y="3130"/>
              <a:ext cx="108" cy="566"/>
            </a:xfrm>
            <a:custGeom>
              <a:avLst/>
              <a:gdLst>
                <a:gd name="T0" fmla="*/ 48 w 108"/>
                <a:gd name="T1" fmla="*/ 15 h 566"/>
                <a:gd name="T2" fmla="*/ 8 w 108"/>
                <a:gd name="T3" fmla="*/ 24 h 566"/>
                <a:gd name="T4" fmla="*/ 45 w 108"/>
                <a:gd name="T5" fmla="*/ 24 h 566"/>
                <a:gd name="T6" fmla="*/ 38 w 108"/>
                <a:gd name="T7" fmla="*/ 50 h 566"/>
                <a:gd name="T8" fmla="*/ 38 w 108"/>
                <a:gd name="T9" fmla="*/ 59 h 566"/>
                <a:gd name="T10" fmla="*/ 20 w 108"/>
                <a:gd name="T11" fmla="*/ 83 h 566"/>
                <a:gd name="T12" fmla="*/ 35 w 108"/>
                <a:gd name="T13" fmla="*/ 75 h 566"/>
                <a:gd name="T14" fmla="*/ 35 w 108"/>
                <a:gd name="T15" fmla="*/ 90 h 566"/>
                <a:gd name="T16" fmla="*/ 38 w 108"/>
                <a:gd name="T17" fmla="*/ 94 h 566"/>
                <a:gd name="T18" fmla="*/ 3 w 108"/>
                <a:gd name="T19" fmla="*/ 154 h 566"/>
                <a:gd name="T20" fmla="*/ 36 w 108"/>
                <a:gd name="T21" fmla="*/ 124 h 566"/>
                <a:gd name="T22" fmla="*/ 28 w 108"/>
                <a:gd name="T23" fmla="*/ 163 h 566"/>
                <a:gd name="T24" fmla="*/ 3 w 108"/>
                <a:gd name="T25" fmla="*/ 188 h 566"/>
                <a:gd name="T26" fmla="*/ 30 w 108"/>
                <a:gd name="T27" fmla="*/ 168 h 566"/>
                <a:gd name="T28" fmla="*/ 10 w 108"/>
                <a:gd name="T29" fmla="*/ 214 h 566"/>
                <a:gd name="T30" fmla="*/ 21 w 108"/>
                <a:gd name="T31" fmla="*/ 192 h 566"/>
                <a:gd name="T32" fmla="*/ 30 w 108"/>
                <a:gd name="T33" fmla="*/ 188 h 566"/>
                <a:gd name="T34" fmla="*/ 30 w 108"/>
                <a:gd name="T35" fmla="*/ 203 h 566"/>
                <a:gd name="T36" fmla="*/ 26 w 108"/>
                <a:gd name="T37" fmla="*/ 232 h 566"/>
                <a:gd name="T38" fmla="*/ 2 w 108"/>
                <a:gd name="T39" fmla="*/ 267 h 566"/>
                <a:gd name="T40" fmla="*/ 28 w 108"/>
                <a:gd name="T41" fmla="*/ 238 h 566"/>
                <a:gd name="T42" fmla="*/ 24 w 108"/>
                <a:gd name="T43" fmla="*/ 278 h 566"/>
                <a:gd name="T44" fmla="*/ 18 w 108"/>
                <a:gd name="T45" fmla="*/ 302 h 566"/>
                <a:gd name="T46" fmla="*/ 20 w 108"/>
                <a:gd name="T47" fmla="*/ 302 h 566"/>
                <a:gd name="T48" fmla="*/ 20 w 108"/>
                <a:gd name="T49" fmla="*/ 318 h 566"/>
                <a:gd name="T50" fmla="*/ 3 w 108"/>
                <a:gd name="T51" fmla="*/ 351 h 566"/>
                <a:gd name="T52" fmla="*/ 18 w 108"/>
                <a:gd name="T53" fmla="*/ 347 h 566"/>
                <a:gd name="T54" fmla="*/ 18 w 108"/>
                <a:gd name="T55" fmla="*/ 351 h 566"/>
                <a:gd name="T56" fmla="*/ 19 w 108"/>
                <a:gd name="T57" fmla="*/ 367 h 566"/>
                <a:gd name="T58" fmla="*/ 16 w 108"/>
                <a:gd name="T59" fmla="*/ 396 h 566"/>
                <a:gd name="T60" fmla="*/ 19 w 108"/>
                <a:gd name="T61" fmla="*/ 411 h 566"/>
                <a:gd name="T62" fmla="*/ 20 w 108"/>
                <a:gd name="T63" fmla="*/ 475 h 566"/>
                <a:gd name="T64" fmla="*/ 24 w 108"/>
                <a:gd name="T65" fmla="*/ 396 h 566"/>
                <a:gd name="T66" fmla="*/ 50 w 108"/>
                <a:gd name="T67" fmla="*/ 565 h 566"/>
                <a:gd name="T68" fmla="*/ 35 w 108"/>
                <a:gd name="T69" fmla="*/ 367 h 566"/>
                <a:gd name="T70" fmla="*/ 35 w 108"/>
                <a:gd name="T71" fmla="*/ 362 h 566"/>
                <a:gd name="T72" fmla="*/ 36 w 108"/>
                <a:gd name="T73" fmla="*/ 347 h 566"/>
                <a:gd name="T74" fmla="*/ 58 w 108"/>
                <a:gd name="T75" fmla="*/ 446 h 566"/>
                <a:gd name="T76" fmla="*/ 44 w 108"/>
                <a:gd name="T77" fmla="*/ 391 h 566"/>
                <a:gd name="T78" fmla="*/ 38 w 108"/>
                <a:gd name="T79" fmla="*/ 302 h 566"/>
                <a:gd name="T80" fmla="*/ 40 w 108"/>
                <a:gd name="T81" fmla="*/ 278 h 566"/>
                <a:gd name="T82" fmla="*/ 48 w 108"/>
                <a:gd name="T83" fmla="*/ 336 h 566"/>
                <a:gd name="T84" fmla="*/ 44 w 108"/>
                <a:gd name="T85" fmla="*/ 248 h 566"/>
                <a:gd name="T86" fmla="*/ 52 w 108"/>
                <a:gd name="T87" fmla="*/ 232 h 566"/>
                <a:gd name="T88" fmla="*/ 58 w 108"/>
                <a:gd name="T89" fmla="*/ 292 h 566"/>
                <a:gd name="T90" fmla="*/ 50 w 108"/>
                <a:gd name="T91" fmla="*/ 188 h 566"/>
                <a:gd name="T92" fmla="*/ 52 w 108"/>
                <a:gd name="T93" fmla="*/ 177 h 566"/>
                <a:gd name="T94" fmla="*/ 53 w 108"/>
                <a:gd name="T95" fmla="*/ 128 h 566"/>
                <a:gd name="T96" fmla="*/ 61 w 108"/>
                <a:gd name="T97" fmla="*/ 135 h 566"/>
                <a:gd name="T98" fmla="*/ 88 w 108"/>
                <a:gd name="T99" fmla="*/ 263 h 566"/>
                <a:gd name="T100" fmla="*/ 68 w 108"/>
                <a:gd name="T101" fmla="*/ 188 h 566"/>
                <a:gd name="T102" fmla="*/ 58 w 108"/>
                <a:gd name="T103" fmla="*/ 83 h 566"/>
                <a:gd name="T104" fmla="*/ 61 w 108"/>
                <a:gd name="T105" fmla="*/ 65 h 566"/>
                <a:gd name="T106" fmla="*/ 74 w 108"/>
                <a:gd name="T107" fmla="*/ 124 h 566"/>
                <a:gd name="T108" fmla="*/ 71 w 108"/>
                <a:gd name="T109" fmla="*/ 118 h 566"/>
                <a:gd name="T110" fmla="*/ 65 w 108"/>
                <a:gd name="T111" fmla="*/ 40 h 566"/>
                <a:gd name="T112" fmla="*/ 82 w 108"/>
                <a:gd name="T113" fmla="*/ 118 h 566"/>
                <a:gd name="T114" fmla="*/ 71 w 108"/>
                <a:gd name="T115" fmla="*/ 79 h 566"/>
                <a:gd name="T116" fmla="*/ 62 w 108"/>
                <a:gd name="T117" fmla="*/ 4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 h="566">
                  <a:moveTo>
                    <a:pt x="60" y="7"/>
                  </a:moveTo>
                  <a:lnTo>
                    <a:pt x="53" y="0"/>
                  </a:lnTo>
                  <a:lnTo>
                    <a:pt x="48" y="15"/>
                  </a:lnTo>
                  <a:lnTo>
                    <a:pt x="44" y="19"/>
                  </a:lnTo>
                  <a:lnTo>
                    <a:pt x="33" y="24"/>
                  </a:lnTo>
                  <a:lnTo>
                    <a:pt x="8" y="24"/>
                  </a:lnTo>
                  <a:lnTo>
                    <a:pt x="33" y="29"/>
                  </a:lnTo>
                  <a:lnTo>
                    <a:pt x="40" y="19"/>
                  </a:lnTo>
                  <a:lnTo>
                    <a:pt x="45" y="24"/>
                  </a:lnTo>
                  <a:lnTo>
                    <a:pt x="38" y="35"/>
                  </a:lnTo>
                  <a:lnTo>
                    <a:pt x="44" y="35"/>
                  </a:lnTo>
                  <a:lnTo>
                    <a:pt x="38" y="50"/>
                  </a:lnTo>
                  <a:lnTo>
                    <a:pt x="5" y="135"/>
                  </a:lnTo>
                  <a:lnTo>
                    <a:pt x="40" y="50"/>
                  </a:lnTo>
                  <a:lnTo>
                    <a:pt x="38" y="59"/>
                  </a:lnTo>
                  <a:lnTo>
                    <a:pt x="35" y="75"/>
                  </a:lnTo>
                  <a:lnTo>
                    <a:pt x="30" y="79"/>
                  </a:lnTo>
                  <a:lnTo>
                    <a:pt x="20" y="83"/>
                  </a:lnTo>
                  <a:lnTo>
                    <a:pt x="5" y="75"/>
                  </a:lnTo>
                  <a:lnTo>
                    <a:pt x="30" y="83"/>
                  </a:lnTo>
                  <a:lnTo>
                    <a:pt x="35" y="75"/>
                  </a:lnTo>
                  <a:lnTo>
                    <a:pt x="38" y="68"/>
                  </a:lnTo>
                  <a:lnTo>
                    <a:pt x="38" y="83"/>
                  </a:lnTo>
                  <a:lnTo>
                    <a:pt x="35" y="90"/>
                  </a:lnTo>
                  <a:lnTo>
                    <a:pt x="3" y="139"/>
                  </a:lnTo>
                  <a:lnTo>
                    <a:pt x="35" y="94"/>
                  </a:lnTo>
                  <a:lnTo>
                    <a:pt x="38" y="94"/>
                  </a:lnTo>
                  <a:lnTo>
                    <a:pt x="35" y="108"/>
                  </a:lnTo>
                  <a:lnTo>
                    <a:pt x="30" y="124"/>
                  </a:lnTo>
                  <a:lnTo>
                    <a:pt x="3" y="154"/>
                  </a:lnTo>
                  <a:lnTo>
                    <a:pt x="33" y="118"/>
                  </a:lnTo>
                  <a:lnTo>
                    <a:pt x="35" y="118"/>
                  </a:lnTo>
                  <a:lnTo>
                    <a:pt x="36" y="124"/>
                  </a:lnTo>
                  <a:lnTo>
                    <a:pt x="30" y="143"/>
                  </a:lnTo>
                  <a:lnTo>
                    <a:pt x="36" y="139"/>
                  </a:lnTo>
                  <a:lnTo>
                    <a:pt x="28" y="163"/>
                  </a:lnTo>
                  <a:lnTo>
                    <a:pt x="21" y="177"/>
                  </a:lnTo>
                  <a:lnTo>
                    <a:pt x="10" y="188"/>
                  </a:lnTo>
                  <a:lnTo>
                    <a:pt x="3" y="188"/>
                  </a:lnTo>
                  <a:lnTo>
                    <a:pt x="15" y="183"/>
                  </a:lnTo>
                  <a:lnTo>
                    <a:pt x="27" y="173"/>
                  </a:lnTo>
                  <a:lnTo>
                    <a:pt x="30" y="168"/>
                  </a:lnTo>
                  <a:lnTo>
                    <a:pt x="27" y="183"/>
                  </a:lnTo>
                  <a:lnTo>
                    <a:pt x="20" y="203"/>
                  </a:lnTo>
                  <a:lnTo>
                    <a:pt x="10" y="214"/>
                  </a:lnTo>
                  <a:lnTo>
                    <a:pt x="0" y="221"/>
                  </a:lnTo>
                  <a:lnTo>
                    <a:pt x="13" y="208"/>
                  </a:lnTo>
                  <a:lnTo>
                    <a:pt x="21" y="192"/>
                  </a:lnTo>
                  <a:lnTo>
                    <a:pt x="30" y="177"/>
                  </a:lnTo>
                  <a:lnTo>
                    <a:pt x="31" y="173"/>
                  </a:lnTo>
                  <a:lnTo>
                    <a:pt x="30" y="188"/>
                  </a:lnTo>
                  <a:lnTo>
                    <a:pt x="33" y="183"/>
                  </a:lnTo>
                  <a:lnTo>
                    <a:pt x="36" y="188"/>
                  </a:lnTo>
                  <a:lnTo>
                    <a:pt x="30" y="203"/>
                  </a:lnTo>
                  <a:lnTo>
                    <a:pt x="30" y="214"/>
                  </a:lnTo>
                  <a:lnTo>
                    <a:pt x="21" y="232"/>
                  </a:lnTo>
                  <a:lnTo>
                    <a:pt x="26" y="232"/>
                  </a:lnTo>
                  <a:lnTo>
                    <a:pt x="21" y="243"/>
                  </a:lnTo>
                  <a:lnTo>
                    <a:pt x="11" y="263"/>
                  </a:lnTo>
                  <a:lnTo>
                    <a:pt x="2" y="267"/>
                  </a:lnTo>
                  <a:lnTo>
                    <a:pt x="16" y="256"/>
                  </a:lnTo>
                  <a:lnTo>
                    <a:pt x="24" y="243"/>
                  </a:lnTo>
                  <a:lnTo>
                    <a:pt x="28" y="238"/>
                  </a:lnTo>
                  <a:lnTo>
                    <a:pt x="28" y="252"/>
                  </a:lnTo>
                  <a:lnTo>
                    <a:pt x="28" y="256"/>
                  </a:lnTo>
                  <a:lnTo>
                    <a:pt x="24" y="278"/>
                  </a:lnTo>
                  <a:lnTo>
                    <a:pt x="19" y="292"/>
                  </a:lnTo>
                  <a:lnTo>
                    <a:pt x="21" y="292"/>
                  </a:lnTo>
                  <a:lnTo>
                    <a:pt x="18" y="302"/>
                  </a:lnTo>
                  <a:lnTo>
                    <a:pt x="2" y="327"/>
                  </a:lnTo>
                  <a:lnTo>
                    <a:pt x="13" y="312"/>
                  </a:lnTo>
                  <a:lnTo>
                    <a:pt x="20" y="302"/>
                  </a:lnTo>
                  <a:lnTo>
                    <a:pt x="20" y="318"/>
                  </a:lnTo>
                  <a:lnTo>
                    <a:pt x="16" y="321"/>
                  </a:lnTo>
                  <a:lnTo>
                    <a:pt x="20" y="318"/>
                  </a:lnTo>
                  <a:lnTo>
                    <a:pt x="20" y="327"/>
                  </a:lnTo>
                  <a:lnTo>
                    <a:pt x="18" y="336"/>
                  </a:lnTo>
                  <a:lnTo>
                    <a:pt x="3" y="351"/>
                  </a:lnTo>
                  <a:lnTo>
                    <a:pt x="16" y="336"/>
                  </a:lnTo>
                  <a:lnTo>
                    <a:pt x="16" y="343"/>
                  </a:lnTo>
                  <a:lnTo>
                    <a:pt x="18" y="347"/>
                  </a:lnTo>
                  <a:lnTo>
                    <a:pt x="3" y="381"/>
                  </a:lnTo>
                  <a:lnTo>
                    <a:pt x="15" y="356"/>
                  </a:lnTo>
                  <a:lnTo>
                    <a:pt x="18" y="351"/>
                  </a:lnTo>
                  <a:lnTo>
                    <a:pt x="19" y="362"/>
                  </a:lnTo>
                  <a:lnTo>
                    <a:pt x="16" y="372"/>
                  </a:lnTo>
                  <a:lnTo>
                    <a:pt x="19" y="367"/>
                  </a:lnTo>
                  <a:lnTo>
                    <a:pt x="16" y="396"/>
                  </a:lnTo>
                  <a:lnTo>
                    <a:pt x="2" y="429"/>
                  </a:lnTo>
                  <a:lnTo>
                    <a:pt x="16" y="396"/>
                  </a:lnTo>
                  <a:lnTo>
                    <a:pt x="15" y="411"/>
                  </a:lnTo>
                  <a:lnTo>
                    <a:pt x="19" y="396"/>
                  </a:lnTo>
                  <a:lnTo>
                    <a:pt x="19" y="411"/>
                  </a:lnTo>
                  <a:lnTo>
                    <a:pt x="20" y="481"/>
                  </a:lnTo>
                  <a:lnTo>
                    <a:pt x="35" y="565"/>
                  </a:lnTo>
                  <a:lnTo>
                    <a:pt x="20" y="475"/>
                  </a:lnTo>
                  <a:lnTo>
                    <a:pt x="20" y="440"/>
                  </a:lnTo>
                  <a:lnTo>
                    <a:pt x="21" y="416"/>
                  </a:lnTo>
                  <a:lnTo>
                    <a:pt x="24" y="396"/>
                  </a:lnTo>
                  <a:lnTo>
                    <a:pt x="27" y="362"/>
                  </a:lnTo>
                  <a:lnTo>
                    <a:pt x="30" y="376"/>
                  </a:lnTo>
                  <a:lnTo>
                    <a:pt x="50" y="565"/>
                  </a:lnTo>
                  <a:lnTo>
                    <a:pt x="31" y="376"/>
                  </a:lnTo>
                  <a:lnTo>
                    <a:pt x="31" y="356"/>
                  </a:lnTo>
                  <a:lnTo>
                    <a:pt x="35" y="367"/>
                  </a:lnTo>
                  <a:lnTo>
                    <a:pt x="38" y="551"/>
                  </a:lnTo>
                  <a:lnTo>
                    <a:pt x="36" y="391"/>
                  </a:lnTo>
                  <a:lnTo>
                    <a:pt x="35" y="362"/>
                  </a:lnTo>
                  <a:lnTo>
                    <a:pt x="33" y="351"/>
                  </a:lnTo>
                  <a:lnTo>
                    <a:pt x="35" y="327"/>
                  </a:lnTo>
                  <a:lnTo>
                    <a:pt x="36" y="347"/>
                  </a:lnTo>
                  <a:lnTo>
                    <a:pt x="40" y="387"/>
                  </a:lnTo>
                  <a:lnTo>
                    <a:pt x="45" y="411"/>
                  </a:lnTo>
                  <a:lnTo>
                    <a:pt x="58" y="446"/>
                  </a:lnTo>
                  <a:lnTo>
                    <a:pt x="83" y="511"/>
                  </a:lnTo>
                  <a:lnTo>
                    <a:pt x="50" y="416"/>
                  </a:lnTo>
                  <a:lnTo>
                    <a:pt x="44" y="391"/>
                  </a:lnTo>
                  <a:lnTo>
                    <a:pt x="40" y="376"/>
                  </a:lnTo>
                  <a:lnTo>
                    <a:pt x="38" y="356"/>
                  </a:lnTo>
                  <a:lnTo>
                    <a:pt x="38" y="302"/>
                  </a:lnTo>
                  <a:lnTo>
                    <a:pt x="40" y="318"/>
                  </a:lnTo>
                  <a:lnTo>
                    <a:pt x="40" y="287"/>
                  </a:lnTo>
                  <a:lnTo>
                    <a:pt x="40" y="278"/>
                  </a:lnTo>
                  <a:lnTo>
                    <a:pt x="44" y="302"/>
                  </a:lnTo>
                  <a:lnTo>
                    <a:pt x="73" y="485"/>
                  </a:lnTo>
                  <a:lnTo>
                    <a:pt x="48" y="336"/>
                  </a:lnTo>
                  <a:lnTo>
                    <a:pt x="45" y="321"/>
                  </a:lnTo>
                  <a:lnTo>
                    <a:pt x="44" y="302"/>
                  </a:lnTo>
                  <a:lnTo>
                    <a:pt x="44" y="248"/>
                  </a:lnTo>
                  <a:lnTo>
                    <a:pt x="45" y="252"/>
                  </a:lnTo>
                  <a:lnTo>
                    <a:pt x="46" y="221"/>
                  </a:lnTo>
                  <a:lnTo>
                    <a:pt x="52" y="232"/>
                  </a:lnTo>
                  <a:lnTo>
                    <a:pt x="74" y="436"/>
                  </a:lnTo>
                  <a:lnTo>
                    <a:pt x="62" y="336"/>
                  </a:lnTo>
                  <a:lnTo>
                    <a:pt x="58" y="292"/>
                  </a:lnTo>
                  <a:lnTo>
                    <a:pt x="52" y="252"/>
                  </a:lnTo>
                  <a:lnTo>
                    <a:pt x="52" y="228"/>
                  </a:lnTo>
                  <a:lnTo>
                    <a:pt x="50" y="188"/>
                  </a:lnTo>
                  <a:lnTo>
                    <a:pt x="53" y="192"/>
                  </a:lnTo>
                  <a:lnTo>
                    <a:pt x="65" y="396"/>
                  </a:lnTo>
                  <a:lnTo>
                    <a:pt x="52" y="177"/>
                  </a:lnTo>
                  <a:lnTo>
                    <a:pt x="52" y="159"/>
                  </a:lnTo>
                  <a:lnTo>
                    <a:pt x="53" y="173"/>
                  </a:lnTo>
                  <a:lnTo>
                    <a:pt x="53" y="128"/>
                  </a:lnTo>
                  <a:lnTo>
                    <a:pt x="56" y="143"/>
                  </a:lnTo>
                  <a:lnTo>
                    <a:pt x="56" y="118"/>
                  </a:lnTo>
                  <a:lnTo>
                    <a:pt x="61" y="135"/>
                  </a:lnTo>
                  <a:lnTo>
                    <a:pt x="68" y="183"/>
                  </a:lnTo>
                  <a:lnTo>
                    <a:pt x="74" y="214"/>
                  </a:lnTo>
                  <a:lnTo>
                    <a:pt x="88" y="263"/>
                  </a:lnTo>
                  <a:lnTo>
                    <a:pt x="96" y="308"/>
                  </a:lnTo>
                  <a:lnTo>
                    <a:pt x="74" y="214"/>
                  </a:lnTo>
                  <a:lnTo>
                    <a:pt x="68" y="188"/>
                  </a:lnTo>
                  <a:lnTo>
                    <a:pt x="62" y="154"/>
                  </a:lnTo>
                  <a:lnTo>
                    <a:pt x="61" y="128"/>
                  </a:lnTo>
                  <a:lnTo>
                    <a:pt x="58" y="83"/>
                  </a:lnTo>
                  <a:lnTo>
                    <a:pt x="60" y="90"/>
                  </a:lnTo>
                  <a:lnTo>
                    <a:pt x="62" y="83"/>
                  </a:lnTo>
                  <a:lnTo>
                    <a:pt x="61" y="65"/>
                  </a:lnTo>
                  <a:lnTo>
                    <a:pt x="63" y="83"/>
                  </a:lnTo>
                  <a:lnTo>
                    <a:pt x="68" y="104"/>
                  </a:lnTo>
                  <a:lnTo>
                    <a:pt x="74" y="124"/>
                  </a:lnTo>
                  <a:lnTo>
                    <a:pt x="86" y="143"/>
                  </a:lnTo>
                  <a:lnTo>
                    <a:pt x="107" y="192"/>
                  </a:lnTo>
                  <a:lnTo>
                    <a:pt x="71" y="118"/>
                  </a:lnTo>
                  <a:lnTo>
                    <a:pt x="68" y="99"/>
                  </a:lnTo>
                  <a:lnTo>
                    <a:pt x="65" y="90"/>
                  </a:lnTo>
                  <a:lnTo>
                    <a:pt x="65" y="40"/>
                  </a:lnTo>
                  <a:lnTo>
                    <a:pt x="68" y="55"/>
                  </a:lnTo>
                  <a:lnTo>
                    <a:pt x="73" y="79"/>
                  </a:lnTo>
                  <a:lnTo>
                    <a:pt x="82" y="118"/>
                  </a:lnTo>
                  <a:lnTo>
                    <a:pt x="95" y="159"/>
                  </a:lnTo>
                  <a:lnTo>
                    <a:pt x="98" y="177"/>
                  </a:lnTo>
                  <a:lnTo>
                    <a:pt x="71" y="79"/>
                  </a:lnTo>
                  <a:lnTo>
                    <a:pt x="68" y="44"/>
                  </a:lnTo>
                  <a:lnTo>
                    <a:pt x="70" y="19"/>
                  </a:lnTo>
                  <a:lnTo>
                    <a:pt x="62" y="4"/>
                  </a:lnTo>
                  <a:lnTo>
                    <a:pt x="60" y="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2" name="Group 47"/>
            <p:cNvGrpSpPr>
              <a:grpSpLocks/>
            </p:cNvGrpSpPr>
            <p:nvPr/>
          </p:nvGrpSpPr>
          <p:grpSpPr bwMode="auto">
            <a:xfrm>
              <a:off x="117" y="2718"/>
              <a:ext cx="332" cy="1514"/>
              <a:chOff x="117" y="2718"/>
              <a:chExt cx="332" cy="1514"/>
            </a:xfrm>
          </p:grpSpPr>
          <p:sp>
            <p:nvSpPr>
              <p:cNvPr id="83" name="Freeform 40"/>
              <p:cNvSpPr>
                <a:spLocks/>
              </p:cNvSpPr>
              <p:nvPr/>
            </p:nvSpPr>
            <p:spPr bwMode="ltGray">
              <a:xfrm>
                <a:off x="167" y="3861"/>
                <a:ext cx="28" cy="371"/>
              </a:xfrm>
              <a:custGeom>
                <a:avLst/>
                <a:gdLst>
                  <a:gd name="T0" fmla="*/ 21 w 28"/>
                  <a:gd name="T1" fmla="*/ 0 h 371"/>
                  <a:gd name="T2" fmla="*/ 19 w 28"/>
                  <a:gd name="T3" fmla="*/ 7 h 371"/>
                  <a:gd name="T4" fmla="*/ 11 w 28"/>
                  <a:gd name="T5" fmla="*/ 72 h 371"/>
                  <a:gd name="T6" fmla="*/ 5 w 28"/>
                  <a:gd name="T7" fmla="*/ 135 h 371"/>
                  <a:gd name="T8" fmla="*/ 0 w 28"/>
                  <a:gd name="T9" fmla="*/ 212 h 371"/>
                  <a:gd name="T10" fmla="*/ 0 w 28"/>
                  <a:gd name="T11" fmla="*/ 296 h 371"/>
                  <a:gd name="T12" fmla="*/ 3 w 28"/>
                  <a:gd name="T13" fmla="*/ 370 h 371"/>
                  <a:gd name="T14" fmla="*/ 5 w 28"/>
                  <a:gd name="T15" fmla="*/ 370 h 371"/>
                  <a:gd name="T16" fmla="*/ 3 w 28"/>
                  <a:gd name="T17" fmla="*/ 296 h 371"/>
                  <a:gd name="T18" fmla="*/ 3 w 28"/>
                  <a:gd name="T19" fmla="*/ 234 h 371"/>
                  <a:gd name="T20" fmla="*/ 8 w 28"/>
                  <a:gd name="T21" fmla="*/ 167 h 371"/>
                  <a:gd name="T22" fmla="*/ 15 w 28"/>
                  <a:gd name="T23" fmla="*/ 101 h 371"/>
                  <a:gd name="T24" fmla="*/ 27 w 28"/>
                  <a:gd name="T25" fmla="*/ 16 h 371"/>
                  <a:gd name="T26" fmla="*/ 21 w 28"/>
                  <a:gd name="T27"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71">
                    <a:moveTo>
                      <a:pt x="21" y="0"/>
                    </a:moveTo>
                    <a:lnTo>
                      <a:pt x="19" y="7"/>
                    </a:lnTo>
                    <a:lnTo>
                      <a:pt x="11" y="72"/>
                    </a:lnTo>
                    <a:lnTo>
                      <a:pt x="5" y="135"/>
                    </a:lnTo>
                    <a:lnTo>
                      <a:pt x="0" y="212"/>
                    </a:lnTo>
                    <a:lnTo>
                      <a:pt x="0" y="296"/>
                    </a:lnTo>
                    <a:lnTo>
                      <a:pt x="3" y="370"/>
                    </a:lnTo>
                    <a:lnTo>
                      <a:pt x="5" y="370"/>
                    </a:lnTo>
                    <a:lnTo>
                      <a:pt x="3" y="296"/>
                    </a:lnTo>
                    <a:lnTo>
                      <a:pt x="3" y="234"/>
                    </a:lnTo>
                    <a:lnTo>
                      <a:pt x="8" y="167"/>
                    </a:lnTo>
                    <a:lnTo>
                      <a:pt x="15" y="101"/>
                    </a:lnTo>
                    <a:lnTo>
                      <a:pt x="27" y="16"/>
                    </a:lnTo>
                    <a:lnTo>
                      <a:pt x="2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 name="Freeform 41"/>
              <p:cNvSpPr>
                <a:spLocks/>
              </p:cNvSpPr>
              <p:nvPr/>
            </p:nvSpPr>
            <p:spPr bwMode="ltGray">
              <a:xfrm>
                <a:off x="117" y="3482"/>
                <a:ext cx="88" cy="450"/>
              </a:xfrm>
              <a:custGeom>
                <a:avLst/>
                <a:gdLst>
                  <a:gd name="T0" fmla="*/ 86 w 88"/>
                  <a:gd name="T1" fmla="*/ 70 h 450"/>
                  <a:gd name="T2" fmla="*/ 79 w 88"/>
                  <a:gd name="T3" fmla="*/ 40 h 450"/>
                  <a:gd name="T4" fmla="*/ 76 w 88"/>
                  <a:gd name="T5" fmla="*/ 29 h 450"/>
                  <a:gd name="T6" fmla="*/ 70 w 88"/>
                  <a:gd name="T7" fmla="*/ 18 h 450"/>
                  <a:gd name="T8" fmla="*/ 64 w 88"/>
                  <a:gd name="T9" fmla="*/ 10 h 450"/>
                  <a:gd name="T10" fmla="*/ 56 w 88"/>
                  <a:gd name="T11" fmla="*/ 1 h 450"/>
                  <a:gd name="T12" fmla="*/ 49 w 88"/>
                  <a:gd name="T13" fmla="*/ 0 h 450"/>
                  <a:gd name="T14" fmla="*/ 42 w 88"/>
                  <a:gd name="T15" fmla="*/ 4 h 450"/>
                  <a:gd name="T16" fmla="*/ 35 w 88"/>
                  <a:gd name="T17" fmla="*/ 8 h 450"/>
                  <a:gd name="T18" fmla="*/ 27 w 88"/>
                  <a:gd name="T19" fmla="*/ 16 h 450"/>
                  <a:gd name="T20" fmla="*/ 22 w 88"/>
                  <a:gd name="T21" fmla="*/ 33 h 450"/>
                  <a:gd name="T22" fmla="*/ 17 w 88"/>
                  <a:gd name="T23" fmla="*/ 57 h 450"/>
                  <a:gd name="T24" fmla="*/ 12 w 88"/>
                  <a:gd name="T25" fmla="*/ 76 h 450"/>
                  <a:gd name="T26" fmla="*/ 7 w 88"/>
                  <a:gd name="T27" fmla="*/ 95 h 450"/>
                  <a:gd name="T28" fmla="*/ 2 w 88"/>
                  <a:gd name="T29" fmla="*/ 121 h 450"/>
                  <a:gd name="T30" fmla="*/ 0 w 88"/>
                  <a:gd name="T31" fmla="*/ 175 h 450"/>
                  <a:gd name="T32" fmla="*/ 0 w 88"/>
                  <a:gd name="T33" fmla="*/ 216 h 450"/>
                  <a:gd name="T34" fmla="*/ 5 w 88"/>
                  <a:gd name="T35" fmla="*/ 275 h 450"/>
                  <a:gd name="T36" fmla="*/ 12 w 88"/>
                  <a:gd name="T37" fmla="*/ 327 h 450"/>
                  <a:gd name="T38" fmla="*/ 27 w 88"/>
                  <a:gd name="T39" fmla="*/ 449 h 450"/>
                  <a:gd name="T40" fmla="*/ 21 w 88"/>
                  <a:gd name="T41" fmla="*/ 318 h 450"/>
                  <a:gd name="T42" fmla="*/ 18 w 88"/>
                  <a:gd name="T43" fmla="*/ 273 h 450"/>
                  <a:gd name="T44" fmla="*/ 15 w 88"/>
                  <a:gd name="T45" fmla="*/ 232 h 450"/>
                  <a:gd name="T46" fmla="*/ 15 w 88"/>
                  <a:gd name="T47" fmla="*/ 190 h 450"/>
                  <a:gd name="T48" fmla="*/ 17 w 88"/>
                  <a:gd name="T49" fmla="*/ 143 h 450"/>
                  <a:gd name="T50" fmla="*/ 19 w 88"/>
                  <a:gd name="T51" fmla="*/ 106 h 450"/>
                  <a:gd name="T52" fmla="*/ 23 w 88"/>
                  <a:gd name="T53" fmla="*/ 62 h 450"/>
                  <a:gd name="T54" fmla="*/ 29 w 88"/>
                  <a:gd name="T55" fmla="*/ 40 h 450"/>
                  <a:gd name="T56" fmla="*/ 37 w 88"/>
                  <a:gd name="T57" fmla="*/ 32 h 450"/>
                  <a:gd name="T58" fmla="*/ 59 w 88"/>
                  <a:gd name="T59" fmla="*/ 27 h 450"/>
                  <a:gd name="T60" fmla="*/ 72 w 88"/>
                  <a:gd name="T61" fmla="*/ 42 h 450"/>
                  <a:gd name="T62" fmla="*/ 87 w 88"/>
                  <a:gd name="T63" fmla="*/ 75 h 450"/>
                  <a:gd name="T64" fmla="*/ 86 w 88"/>
                  <a:gd name="T65" fmla="*/ 7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450">
                    <a:moveTo>
                      <a:pt x="86" y="70"/>
                    </a:moveTo>
                    <a:lnTo>
                      <a:pt x="79" y="40"/>
                    </a:lnTo>
                    <a:lnTo>
                      <a:pt x="76" y="29"/>
                    </a:lnTo>
                    <a:lnTo>
                      <a:pt x="70" y="18"/>
                    </a:lnTo>
                    <a:lnTo>
                      <a:pt x="64" y="10"/>
                    </a:lnTo>
                    <a:lnTo>
                      <a:pt x="56" y="1"/>
                    </a:lnTo>
                    <a:lnTo>
                      <a:pt x="49" y="0"/>
                    </a:lnTo>
                    <a:lnTo>
                      <a:pt x="42" y="4"/>
                    </a:lnTo>
                    <a:lnTo>
                      <a:pt x="35" y="8"/>
                    </a:lnTo>
                    <a:lnTo>
                      <a:pt x="27" y="16"/>
                    </a:lnTo>
                    <a:lnTo>
                      <a:pt x="22" y="33"/>
                    </a:lnTo>
                    <a:lnTo>
                      <a:pt x="17" y="57"/>
                    </a:lnTo>
                    <a:lnTo>
                      <a:pt x="12" y="76"/>
                    </a:lnTo>
                    <a:lnTo>
                      <a:pt x="7" y="95"/>
                    </a:lnTo>
                    <a:lnTo>
                      <a:pt x="2" y="121"/>
                    </a:lnTo>
                    <a:lnTo>
                      <a:pt x="0" y="175"/>
                    </a:lnTo>
                    <a:lnTo>
                      <a:pt x="0" y="216"/>
                    </a:lnTo>
                    <a:lnTo>
                      <a:pt x="5" y="275"/>
                    </a:lnTo>
                    <a:lnTo>
                      <a:pt x="12" y="327"/>
                    </a:lnTo>
                    <a:lnTo>
                      <a:pt x="27" y="449"/>
                    </a:lnTo>
                    <a:lnTo>
                      <a:pt x="21" y="318"/>
                    </a:lnTo>
                    <a:lnTo>
                      <a:pt x="18" y="273"/>
                    </a:lnTo>
                    <a:lnTo>
                      <a:pt x="15" y="232"/>
                    </a:lnTo>
                    <a:lnTo>
                      <a:pt x="15" y="190"/>
                    </a:lnTo>
                    <a:lnTo>
                      <a:pt x="17" y="143"/>
                    </a:lnTo>
                    <a:lnTo>
                      <a:pt x="19" y="106"/>
                    </a:lnTo>
                    <a:lnTo>
                      <a:pt x="23" y="62"/>
                    </a:lnTo>
                    <a:lnTo>
                      <a:pt x="29" y="40"/>
                    </a:lnTo>
                    <a:lnTo>
                      <a:pt x="37" y="32"/>
                    </a:lnTo>
                    <a:lnTo>
                      <a:pt x="59" y="27"/>
                    </a:lnTo>
                    <a:lnTo>
                      <a:pt x="72" y="42"/>
                    </a:lnTo>
                    <a:lnTo>
                      <a:pt x="87" y="75"/>
                    </a:lnTo>
                    <a:lnTo>
                      <a:pt x="86" y="7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5" name="Group 44"/>
              <p:cNvGrpSpPr>
                <a:grpSpLocks/>
              </p:cNvGrpSpPr>
              <p:nvPr/>
            </p:nvGrpSpPr>
            <p:grpSpPr bwMode="auto">
              <a:xfrm>
                <a:off x="231" y="2718"/>
                <a:ext cx="218" cy="641"/>
                <a:chOff x="231" y="2718"/>
                <a:chExt cx="218" cy="641"/>
              </a:xfrm>
            </p:grpSpPr>
            <p:sp>
              <p:nvSpPr>
                <p:cNvPr id="88" name="Freeform 42"/>
                <p:cNvSpPr>
                  <a:spLocks/>
                </p:cNvSpPr>
                <p:nvPr/>
              </p:nvSpPr>
              <p:spPr bwMode="ltGray">
                <a:xfrm>
                  <a:off x="231" y="2718"/>
                  <a:ext cx="122" cy="641"/>
                </a:xfrm>
                <a:custGeom>
                  <a:avLst/>
                  <a:gdLst>
                    <a:gd name="T0" fmla="*/ 114 w 122"/>
                    <a:gd name="T1" fmla="*/ 14 h 641"/>
                    <a:gd name="T2" fmla="*/ 112 w 122"/>
                    <a:gd name="T3" fmla="*/ 0 h 641"/>
                    <a:gd name="T4" fmla="*/ 104 w 122"/>
                    <a:gd name="T5" fmla="*/ 5 h 641"/>
                    <a:gd name="T6" fmla="*/ 99 w 122"/>
                    <a:gd name="T7" fmla="*/ 22 h 641"/>
                    <a:gd name="T8" fmla="*/ 3 w 122"/>
                    <a:gd name="T9" fmla="*/ 140 h 641"/>
                    <a:gd name="T10" fmla="*/ 89 w 122"/>
                    <a:gd name="T11" fmla="*/ 57 h 641"/>
                    <a:gd name="T12" fmla="*/ 90 w 122"/>
                    <a:gd name="T13" fmla="*/ 73 h 641"/>
                    <a:gd name="T14" fmla="*/ 47 w 122"/>
                    <a:gd name="T15" fmla="*/ 173 h 641"/>
                    <a:gd name="T16" fmla="*/ 100 w 122"/>
                    <a:gd name="T17" fmla="*/ 93 h 641"/>
                    <a:gd name="T18" fmla="*/ 93 w 122"/>
                    <a:gd name="T19" fmla="*/ 126 h 641"/>
                    <a:gd name="T20" fmla="*/ 76 w 122"/>
                    <a:gd name="T21" fmla="*/ 181 h 641"/>
                    <a:gd name="T22" fmla="*/ 26 w 122"/>
                    <a:gd name="T23" fmla="*/ 326 h 641"/>
                    <a:gd name="T24" fmla="*/ 28 w 122"/>
                    <a:gd name="T25" fmla="*/ 315 h 641"/>
                    <a:gd name="T26" fmla="*/ 61 w 122"/>
                    <a:gd name="T27" fmla="*/ 224 h 641"/>
                    <a:gd name="T28" fmla="*/ 87 w 122"/>
                    <a:gd name="T29" fmla="*/ 154 h 641"/>
                    <a:gd name="T30" fmla="*/ 99 w 122"/>
                    <a:gd name="T31" fmla="*/ 120 h 641"/>
                    <a:gd name="T32" fmla="*/ 101 w 122"/>
                    <a:gd name="T33" fmla="*/ 132 h 641"/>
                    <a:gd name="T34" fmla="*/ 87 w 122"/>
                    <a:gd name="T35" fmla="*/ 176 h 641"/>
                    <a:gd name="T36" fmla="*/ 67 w 122"/>
                    <a:gd name="T37" fmla="*/ 237 h 641"/>
                    <a:gd name="T38" fmla="*/ 93 w 122"/>
                    <a:gd name="T39" fmla="*/ 154 h 641"/>
                    <a:gd name="T40" fmla="*/ 101 w 122"/>
                    <a:gd name="T41" fmla="*/ 132 h 641"/>
                    <a:gd name="T42" fmla="*/ 102 w 122"/>
                    <a:gd name="T43" fmla="*/ 156 h 641"/>
                    <a:gd name="T44" fmla="*/ 93 w 122"/>
                    <a:gd name="T45" fmla="*/ 198 h 641"/>
                    <a:gd name="T46" fmla="*/ 67 w 122"/>
                    <a:gd name="T47" fmla="*/ 254 h 641"/>
                    <a:gd name="T48" fmla="*/ 44 w 122"/>
                    <a:gd name="T49" fmla="*/ 305 h 641"/>
                    <a:gd name="T50" fmla="*/ 70 w 122"/>
                    <a:gd name="T51" fmla="*/ 253 h 641"/>
                    <a:gd name="T52" fmla="*/ 97 w 122"/>
                    <a:gd name="T53" fmla="*/ 193 h 641"/>
                    <a:gd name="T54" fmla="*/ 96 w 122"/>
                    <a:gd name="T55" fmla="*/ 213 h 641"/>
                    <a:gd name="T56" fmla="*/ 97 w 122"/>
                    <a:gd name="T57" fmla="*/ 248 h 641"/>
                    <a:gd name="T58" fmla="*/ 92 w 122"/>
                    <a:gd name="T59" fmla="*/ 266 h 641"/>
                    <a:gd name="T60" fmla="*/ 71 w 122"/>
                    <a:gd name="T61" fmla="*/ 317 h 641"/>
                    <a:gd name="T62" fmla="*/ 30 w 122"/>
                    <a:gd name="T63" fmla="*/ 399 h 641"/>
                    <a:gd name="T64" fmla="*/ 36 w 122"/>
                    <a:gd name="T65" fmla="*/ 381 h 641"/>
                    <a:gd name="T66" fmla="*/ 87 w 122"/>
                    <a:gd name="T67" fmla="*/ 282 h 641"/>
                    <a:gd name="T68" fmla="*/ 103 w 122"/>
                    <a:gd name="T69" fmla="*/ 239 h 641"/>
                    <a:gd name="T70" fmla="*/ 62 w 122"/>
                    <a:gd name="T71" fmla="*/ 367 h 641"/>
                    <a:gd name="T72" fmla="*/ 102 w 122"/>
                    <a:gd name="T73" fmla="*/ 277 h 641"/>
                    <a:gd name="T74" fmla="*/ 101 w 122"/>
                    <a:gd name="T75" fmla="*/ 313 h 641"/>
                    <a:gd name="T76" fmla="*/ 81 w 122"/>
                    <a:gd name="T77" fmla="*/ 399 h 641"/>
                    <a:gd name="T78" fmla="*/ 46 w 122"/>
                    <a:gd name="T79" fmla="*/ 460 h 641"/>
                    <a:gd name="T80" fmla="*/ 14 w 122"/>
                    <a:gd name="T81" fmla="*/ 515 h 641"/>
                    <a:gd name="T82" fmla="*/ 63 w 122"/>
                    <a:gd name="T83" fmla="*/ 438 h 641"/>
                    <a:gd name="T84" fmla="*/ 83 w 122"/>
                    <a:gd name="T85" fmla="*/ 393 h 641"/>
                    <a:gd name="T86" fmla="*/ 101 w 122"/>
                    <a:gd name="T87" fmla="*/ 328 h 641"/>
                    <a:gd name="T88" fmla="*/ 99 w 122"/>
                    <a:gd name="T89" fmla="*/ 357 h 641"/>
                    <a:gd name="T90" fmla="*/ 98 w 122"/>
                    <a:gd name="T91" fmla="*/ 386 h 641"/>
                    <a:gd name="T92" fmla="*/ 99 w 122"/>
                    <a:gd name="T93" fmla="*/ 415 h 641"/>
                    <a:gd name="T94" fmla="*/ 81 w 122"/>
                    <a:gd name="T95" fmla="*/ 471 h 641"/>
                    <a:gd name="T96" fmla="*/ 47 w 122"/>
                    <a:gd name="T97" fmla="*/ 521 h 641"/>
                    <a:gd name="T98" fmla="*/ 50 w 122"/>
                    <a:gd name="T99" fmla="*/ 517 h 641"/>
                    <a:gd name="T100" fmla="*/ 91 w 122"/>
                    <a:gd name="T101" fmla="*/ 449 h 641"/>
                    <a:gd name="T102" fmla="*/ 89 w 122"/>
                    <a:gd name="T103" fmla="*/ 466 h 641"/>
                    <a:gd name="T104" fmla="*/ 91 w 122"/>
                    <a:gd name="T105" fmla="*/ 476 h 641"/>
                    <a:gd name="T106" fmla="*/ 93 w 122"/>
                    <a:gd name="T107" fmla="*/ 492 h 641"/>
                    <a:gd name="T108" fmla="*/ 73 w 122"/>
                    <a:gd name="T109" fmla="*/ 544 h 641"/>
                    <a:gd name="T110" fmla="*/ 50 w 122"/>
                    <a:gd name="T111" fmla="*/ 555 h 641"/>
                    <a:gd name="T112" fmla="*/ 91 w 122"/>
                    <a:gd name="T113" fmla="*/ 510 h 641"/>
                    <a:gd name="T114" fmla="*/ 89 w 122"/>
                    <a:gd name="T115" fmla="*/ 536 h 641"/>
                    <a:gd name="T116" fmla="*/ 92 w 122"/>
                    <a:gd name="T117" fmla="*/ 550 h 641"/>
                    <a:gd name="T118" fmla="*/ 44 w 122"/>
                    <a:gd name="T119" fmla="*/ 640 h 641"/>
                    <a:gd name="T120" fmla="*/ 89 w 122"/>
                    <a:gd name="T121" fmla="*/ 571 h 641"/>
                    <a:gd name="T122" fmla="*/ 98 w 122"/>
                    <a:gd name="T123" fmla="*/ 546 h 641"/>
                    <a:gd name="T124" fmla="*/ 105 w 122"/>
                    <a:gd name="T125" fmla="*/ 52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641">
                      <a:moveTo>
                        <a:pt x="112" y="49"/>
                      </a:moveTo>
                      <a:lnTo>
                        <a:pt x="114" y="14"/>
                      </a:lnTo>
                      <a:lnTo>
                        <a:pt x="121" y="12"/>
                      </a:lnTo>
                      <a:lnTo>
                        <a:pt x="112" y="0"/>
                      </a:lnTo>
                      <a:lnTo>
                        <a:pt x="109" y="0"/>
                      </a:lnTo>
                      <a:lnTo>
                        <a:pt x="104" y="5"/>
                      </a:lnTo>
                      <a:lnTo>
                        <a:pt x="104" y="16"/>
                      </a:lnTo>
                      <a:lnTo>
                        <a:pt x="99" y="22"/>
                      </a:lnTo>
                      <a:lnTo>
                        <a:pt x="59" y="114"/>
                      </a:lnTo>
                      <a:lnTo>
                        <a:pt x="3" y="140"/>
                      </a:lnTo>
                      <a:lnTo>
                        <a:pt x="58" y="113"/>
                      </a:lnTo>
                      <a:lnTo>
                        <a:pt x="89" y="57"/>
                      </a:lnTo>
                      <a:lnTo>
                        <a:pt x="99" y="49"/>
                      </a:lnTo>
                      <a:lnTo>
                        <a:pt x="90" y="73"/>
                      </a:lnTo>
                      <a:lnTo>
                        <a:pt x="99" y="74"/>
                      </a:lnTo>
                      <a:lnTo>
                        <a:pt x="47" y="173"/>
                      </a:lnTo>
                      <a:lnTo>
                        <a:pt x="83" y="111"/>
                      </a:lnTo>
                      <a:lnTo>
                        <a:pt x="100" y="93"/>
                      </a:lnTo>
                      <a:lnTo>
                        <a:pt x="99" y="106"/>
                      </a:lnTo>
                      <a:lnTo>
                        <a:pt x="93" y="126"/>
                      </a:lnTo>
                      <a:lnTo>
                        <a:pt x="89" y="143"/>
                      </a:lnTo>
                      <a:lnTo>
                        <a:pt x="76" y="181"/>
                      </a:lnTo>
                      <a:lnTo>
                        <a:pt x="54" y="248"/>
                      </a:lnTo>
                      <a:lnTo>
                        <a:pt x="26" y="326"/>
                      </a:lnTo>
                      <a:lnTo>
                        <a:pt x="3" y="381"/>
                      </a:lnTo>
                      <a:lnTo>
                        <a:pt x="28" y="315"/>
                      </a:lnTo>
                      <a:lnTo>
                        <a:pt x="42" y="275"/>
                      </a:lnTo>
                      <a:lnTo>
                        <a:pt x="61" y="224"/>
                      </a:lnTo>
                      <a:lnTo>
                        <a:pt x="71" y="193"/>
                      </a:lnTo>
                      <a:lnTo>
                        <a:pt x="87" y="154"/>
                      </a:lnTo>
                      <a:lnTo>
                        <a:pt x="93" y="136"/>
                      </a:lnTo>
                      <a:lnTo>
                        <a:pt x="99" y="120"/>
                      </a:lnTo>
                      <a:lnTo>
                        <a:pt x="95" y="122"/>
                      </a:lnTo>
                      <a:lnTo>
                        <a:pt x="101" y="132"/>
                      </a:lnTo>
                      <a:lnTo>
                        <a:pt x="95" y="143"/>
                      </a:lnTo>
                      <a:lnTo>
                        <a:pt x="87" y="176"/>
                      </a:lnTo>
                      <a:lnTo>
                        <a:pt x="78" y="210"/>
                      </a:lnTo>
                      <a:lnTo>
                        <a:pt x="67" y="237"/>
                      </a:lnTo>
                      <a:lnTo>
                        <a:pt x="85" y="181"/>
                      </a:lnTo>
                      <a:lnTo>
                        <a:pt x="93" y="154"/>
                      </a:lnTo>
                      <a:lnTo>
                        <a:pt x="99" y="132"/>
                      </a:lnTo>
                      <a:lnTo>
                        <a:pt x="101" y="132"/>
                      </a:lnTo>
                      <a:lnTo>
                        <a:pt x="97" y="164"/>
                      </a:lnTo>
                      <a:lnTo>
                        <a:pt x="102" y="156"/>
                      </a:lnTo>
                      <a:lnTo>
                        <a:pt x="99" y="176"/>
                      </a:lnTo>
                      <a:lnTo>
                        <a:pt x="93" y="198"/>
                      </a:lnTo>
                      <a:lnTo>
                        <a:pt x="81" y="231"/>
                      </a:lnTo>
                      <a:lnTo>
                        <a:pt x="67" y="254"/>
                      </a:lnTo>
                      <a:lnTo>
                        <a:pt x="54" y="282"/>
                      </a:lnTo>
                      <a:lnTo>
                        <a:pt x="44" y="305"/>
                      </a:lnTo>
                      <a:lnTo>
                        <a:pt x="50" y="293"/>
                      </a:lnTo>
                      <a:lnTo>
                        <a:pt x="70" y="253"/>
                      </a:lnTo>
                      <a:lnTo>
                        <a:pt x="93" y="204"/>
                      </a:lnTo>
                      <a:lnTo>
                        <a:pt x="97" y="193"/>
                      </a:lnTo>
                      <a:lnTo>
                        <a:pt x="101" y="176"/>
                      </a:lnTo>
                      <a:lnTo>
                        <a:pt x="96" y="213"/>
                      </a:lnTo>
                      <a:lnTo>
                        <a:pt x="105" y="199"/>
                      </a:lnTo>
                      <a:lnTo>
                        <a:pt x="97" y="248"/>
                      </a:lnTo>
                      <a:lnTo>
                        <a:pt x="95" y="259"/>
                      </a:lnTo>
                      <a:lnTo>
                        <a:pt x="92" y="266"/>
                      </a:lnTo>
                      <a:lnTo>
                        <a:pt x="82" y="292"/>
                      </a:lnTo>
                      <a:lnTo>
                        <a:pt x="71" y="317"/>
                      </a:lnTo>
                      <a:lnTo>
                        <a:pt x="50" y="359"/>
                      </a:lnTo>
                      <a:lnTo>
                        <a:pt x="30" y="399"/>
                      </a:lnTo>
                      <a:lnTo>
                        <a:pt x="0" y="454"/>
                      </a:lnTo>
                      <a:lnTo>
                        <a:pt x="36" y="381"/>
                      </a:lnTo>
                      <a:lnTo>
                        <a:pt x="73" y="310"/>
                      </a:lnTo>
                      <a:lnTo>
                        <a:pt x="87" y="282"/>
                      </a:lnTo>
                      <a:lnTo>
                        <a:pt x="95" y="252"/>
                      </a:lnTo>
                      <a:lnTo>
                        <a:pt x="103" y="239"/>
                      </a:lnTo>
                      <a:lnTo>
                        <a:pt x="104" y="240"/>
                      </a:lnTo>
                      <a:lnTo>
                        <a:pt x="62" y="367"/>
                      </a:lnTo>
                      <a:lnTo>
                        <a:pt x="95" y="280"/>
                      </a:lnTo>
                      <a:lnTo>
                        <a:pt x="102" y="277"/>
                      </a:lnTo>
                      <a:lnTo>
                        <a:pt x="93" y="324"/>
                      </a:lnTo>
                      <a:lnTo>
                        <a:pt x="101" y="313"/>
                      </a:lnTo>
                      <a:lnTo>
                        <a:pt x="89" y="365"/>
                      </a:lnTo>
                      <a:lnTo>
                        <a:pt x="81" y="399"/>
                      </a:lnTo>
                      <a:lnTo>
                        <a:pt x="67" y="426"/>
                      </a:lnTo>
                      <a:lnTo>
                        <a:pt x="46" y="460"/>
                      </a:lnTo>
                      <a:lnTo>
                        <a:pt x="28" y="492"/>
                      </a:lnTo>
                      <a:lnTo>
                        <a:pt x="14" y="515"/>
                      </a:lnTo>
                      <a:lnTo>
                        <a:pt x="3" y="527"/>
                      </a:lnTo>
                      <a:lnTo>
                        <a:pt x="63" y="438"/>
                      </a:lnTo>
                      <a:lnTo>
                        <a:pt x="76" y="411"/>
                      </a:lnTo>
                      <a:lnTo>
                        <a:pt x="83" y="393"/>
                      </a:lnTo>
                      <a:lnTo>
                        <a:pt x="92" y="359"/>
                      </a:lnTo>
                      <a:lnTo>
                        <a:pt x="101" y="328"/>
                      </a:lnTo>
                      <a:lnTo>
                        <a:pt x="92" y="373"/>
                      </a:lnTo>
                      <a:lnTo>
                        <a:pt x="99" y="357"/>
                      </a:lnTo>
                      <a:lnTo>
                        <a:pt x="91" y="394"/>
                      </a:lnTo>
                      <a:lnTo>
                        <a:pt x="98" y="386"/>
                      </a:lnTo>
                      <a:lnTo>
                        <a:pt x="90" y="430"/>
                      </a:lnTo>
                      <a:lnTo>
                        <a:pt x="99" y="415"/>
                      </a:lnTo>
                      <a:lnTo>
                        <a:pt x="91" y="438"/>
                      </a:lnTo>
                      <a:lnTo>
                        <a:pt x="81" y="471"/>
                      </a:lnTo>
                      <a:lnTo>
                        <a:pt x="73" y="481"/>
                      </a:lnTo>
                      <a:lnTo>
                        <a:pt x="47" y="521"/>
                      </a:lnTo>
                      <a:lnTo>
                        <a:pt x="24" y="544"/>
                      </a:lnTo>
                      <a:lnTo>
                        <a:pt x="50" y="517"/>
                      </a:lnTo>
                      <a:lnTo>
                        <a:pt x="71" y="482"/>
                      </a:lnTo>
                      <a:lnTo>
                        <a:pt x="91" y="449"/>
                      </a:lnTo>
                      <a:lnTo>
                        <a:pt x="97" y="433"/>
                      </a:lnTo>
                      <a:lnTo>
                        <a:pt x="89" y="466"/>
                      </a:lnTo>
                      <a:lnTo>
                        <a:pt x="95" y="460"/>
                      </a:lnTo>
                      <a:lnTo>
                        <a:pt x="91" y="476"/>
                      </a:lnTo>
                      <a:lnTo>
                        <a:pt x="89" y="499"/>
                      </a:lnTo>
                      <a:lnTo>
                        <a:pt x="93" y="492"/>
                      </a:lnTo>
                      <a:lnTo>
                        <a:pt x="88" y="512"/>
                      </a:lnTo>
                      <a:lnTo>
                        <a:pt x="73" y="544"/>
                      </a:lnTo>
                      <a:lnTo>
                        <a:pt x="63" y="549"/>
                      </a:lnTo>
                      <a:lnTo>
                        <a:pt x="50" y="555"/>
                      </a:lnTo>
                      <a:lnTo>
                        <a:pt x="75" y="538"/>
                      </a:lnTo>
                      <a:lnTo>
                        <a:pt x="91" y="510"/>
                      </a:lnTo>
                      <a:lnTo>
                        <a:pt x="95" y="488"/>
                      </a:lnTo>
                      <a:lnTo>
                        <a:pt x="89" y="536"/>
                      </a:lnTo>
                      <a:lnTo>
                        <a:pt x="95" y="523"/>
                      </a:lnTo>
                      <a:lnTo>
                        <a:pt x="92" y="550"/>
                      </a:lnTo>
                      <a:lnTo>
                        <a:pt x="85" y="585"/>
                      </a:lnTo>
                      <a:lnTo>
                        <a:pt x="44" y="640"/>
                      </a:lnTo>
                      <a:lnTo>
                        <a:pt x="85" y="589"/>
                      </a:lnTo>
                      <a:lnTo>
                        <a:pt x="89" y="571"/>
                      </a:lnTo>
                      <a:lnTo>
                        <a:pt x="92" y="560"/>
                      </a:lnTo>
                      <a:lnTo>
                        <a:pt x="98" y="546"/>
                      </a:lnTo>
                      <a:lnTo>
                        <a:pt x="103" y="572"/>
                      </a:lnTo>
                      <a:lnTo>
                        <a:pt x="105" y="523"/>
                      </a:lnTo>
                      <a:lnTo>
                        <a:pt x="112" y="4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 name="Freeform 43"/>
                <p:cNvSpPr>
                  <a:spLocks/>
                </p:cNvSpPr>
                <p:nvPr/>
              </p:nvSpPr>
              <p:spPr bwMode="ltGray">
                <a:xfrm>
                  <a:off x="335" y="2718"/>
                  <a:ext cx="114" cy="641"/>
                </a:xfrm>
                <a:custGeom>
                  <a:avLst/>
                  <a:gdLst>
                    <a:gd name="T0" fmla="*/ 0 w 114"/>
                    <a:gd name="T1" fmla="*/ 529 h 641"/>
                    <a:gd name="T2" fmla="*/ 4 w 114"/>
                    <a:gd name="T3" fmla="*/ 507 h 641"/>
                    <a:gd name="T4" fmla="*/ 32 w 114"/>
                    <a:gd name="T5" fmla="*/ 640 h 641"/>
                    <a:gd name="T6" fmla="*/ 10 w 114"/>
                    <a:gd name="T7" fmla="*/ 510 h 641"/>
                    <a:gd name="T8" fmla="*/ 12 w 114"/>
                    <a:gd name="T9" fmla="*/ 496 h 641"/>
                    <a:gd name="T10" fmla="*/ 39 w 114"/>
                    <a:gd name="T11" fmla="*/ 591 h 641"/>
                    <a:gd name="T12" fmla="*/ 11 w 114"/>
                    <a:gd name="T13" fmla="*/ 490 h 641"/>
                    <a:gd name="T14" fmla="*/ 15 w 114"/>
                    <a:gd name="T15" fmla="*/ 469 h 641"/>
                    <a:gd name="T16" fmla="*/ 18 w 114"/>
                    <a:gd name="T17" fmla="*/ 446 h 641"/>
                    <a:gd name="T18" fmla="*/ 16 w 114"/>
                    <a:gd name="T19" fmla="*/ 430 h 641"/>
                    <a:gd name="T20" fmla="*/ 20 w 114"/>
                    <a:gd name="T21" fmla="*/ 420 h 641"/>
                    <a:gd name="T22" fmla="*/ 18 w 114"/>
                    <a:gd name="T23" fmla="*/ 418 h 641"/>
                    <a:gd name="T24" fmla="*/ 18 w 114"/>
                    <a:gd name="T25" fmla="*/ 395 h 641"/>
                    <a:gd name="T26" fmla="*/ 20 w 114"/>
                    <a:gd name="T27" fmla="*/ 379 h 641"/>
                    <a:gd name="T28" fmla="*/ 53 w 114"/>
                    <a:gd name="T29" fmla="*/ 491 h 641"/>
                    <a:gd name="T30" fmla="*/ 18 w 114"/>
                    <a:gd name="T31" fmla="*/ 374 h 641"/>
                    <a:gd name="T32" fmla="*/ 22 w 114"/>
                    <a:gd name="T33" fmla="*/ 374 h 641"/>
                    <a:gd name="T34" fmla="*/ 22 w 114"/>
                    <a:gd name="T35" fmla="*/ 340 h 641"/>
                    <a:gd name="T36" fmla="*/ 64 w 114"/>
                    <a:gd name="T37" fmla="*/ 419 h 641"/>
                    <a:gd name="T38" fmla="*/ 31 w 114"/>
                    <a:gd name="T39" fmla="*/ 364 h 641"/>
                    <a:gd name="T40" fmla="*/ 19 w 114"/>
                    <a:gd name="T41" fmla="*/ 318 h 641"/>
                    <a:gd name="T42" fmla="*/ 20 w 114"/>
                    <a:gd name="T43" fmla="*/ 301 h 641"/>
                    <a:gd name="T44" fmla="*/ 27 w 114"/>
                    <a:gd name="T45" fmla="*/ 316 h 641"/>
                    <a:gd name="T46" fmla="*/ 28 w 114"/>
                    <a:gd name="T47" fmla="*/ 295 h 641"/>
                    <a:gd name="T48" fmla="*/ 59 w 114"/>
                    <a:gd name="T49" fmla="*/ 330 h 641"/>
                    <a:gd name="T50" fmla="*/ 47 w 114"/>
                    <a:gd name="T51" fmla="*/ 313 h 641"/>
                    <a:gd name="T52" fmla="*/ 23 w 114"/>
                    <a:gd name="T53" fmla="*/ 269 h 641"/>
                    <a:gd name="T54" fmla="*/ 22 w 114"/>
                    <a:gd name="T55" fmla="*/ 240 h 641"/>
                    <a:gd name="T56" fmla="*/ 24 w 114"/>
                    <a:gd name="T57" fmla="*/ 222 h 641"/>
                    <a:gd name="T58" fmla="*/ 32 w 114"/>
                    <a:gd name="T59" fmla="*/ 235 h 641"/>
                    <a:gd name="T60" fmla="*/ 31 w 114"/>
                    <a:gd name="T61" fmla="*/ 206 h 641"/>
                    <a:gd name="T62" fmla="*/ 28 w 114"/>
                    <a:gd name="T63" fmla="*/ 185 h 641"/>
                    <a:gd name="T64" fmla="*/ 30 w 114"/>
                    <a:gd name="T65" fmla="*/ 174 h 641"/>
                    <a:gd name="T66" fmla="*/ 63 w 114"/>
                    <a:gd name="T67" fmla="*/ 228 h 641"/>
                    <a:gd name="T68" fmla="*/ 101 w 114"/>
                    <a:gd name="T69" fmla="*/ 269 h 641"/>
                    <a:gd name="T70" fmla="*/ 47 w 114"/>
                    <a:gd name="T71" fmla="*/ 202 h 641"/>
                    <a:gd name="T72" fmla="*/ 30 w 114"/>
                    <a:gd name="T73" fmla="*/ 174 h 641"/>
                    <a:gd name="T74" fmla="*/ 32 w 114"/>
                    <a:gd name="T75" fmla="*/ 158 h 641"/>
                    <a:gd name="T76" fmla="*/ 28 w 114"/>
                    <a:gd name="T77" fmla="*/ 122 h 641"/>
                    <a:gd name="T78" fmla="*/ 30 w 114"/>
                    <a:gd name="T79" fmla="*/ 97 h 641"/>
                    <a:gd name="T80" fmla="*/ 47 w 114"/>
                    <a:gd name="T81" fmla="*/ 127 h 641"/>
                    <a:gd name="T82" fmla="*/ 44 w 114"/>
                    <a:gd name="T83" fmla="*/ 119 h 641"/>
                    <a:gd name="T84" fmla="*/ 32 w 114"/>
                    <a:gd name="T85" fmla="*/ 97 h 641"/>
                    <a:gd name="T86" fmla="*/ 30 w 114"/>
                    <a:gd name="T87" fmla="*/ 86 h 641"/>
                    <a:gd name="T88" fmla="*/ 24 w 114"/>
                    <a:gd name="T89" fmla="*/ 70 h 641"/>
                    <a:gd name="T90" fmla="*/ 59 w 114"/>
                    <a:gd name="T91" fmla="*/ 99 h 641"/>
                    <a:gd name="T92" fmla="*/ 24 w 114"/>
                    <a:gd name="T93" fmla="*/ 47 h 641"/>
                    <a:gd name="T94" fmla="*/ 65 w 114"/>
                    <a:gd name="T95" fmla="*/ 47 h 641"/>
                    <a:gd name="T96" fmla="*/ 84 w 114"/>
                    <a:gd name="T97" fmla="*/ 40 h 641"/>
                    <a:gd name="T98" fmla="*/ 30 w 114"/>
                    <a:gd name="T99" fmla="*/ 47 h 641"/>
                    <a:gd name="T100" fmla="*/ 22 w 114"/>
                    <a:gd name="T101" fmla="*/ 19 h 641"/>
                    <a:gd name="T102" fmla="*/ 10 w 114"/>
                    <a:gd name="T103" fmla="*/ 8 h 641"/>
                    <a:gd name="T104" fmla="*/ 0 w 114"/>
                    <a:gd name="T105" fmla="*/ 556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 h="641">
                      <a:moveTo>
                        <a:pt x="0" y="556"/>
                      </a:moveTo>
                      <a:lnTo>
                        <a:pt x="0" y="529"/>
                      </a:lnTo>
                      <a:lnTo>
                        <a:pt x="7" y="545"/>
                      </a:lnTo>
                      <a:lnTo>
                        <a:pt x="4" y="507"/>
                      </a:lnTo>
                      <a:lnTo>
                        <a:pt x="10" y="512"/>
                      </a:lnTo>
                      <a:lnTo>
                        <a:pt x="32" y="640"/>
                      </a:lnTo>
                      <a:lnTo>
                        <a:pt x="12" y="529"/>
                      </a:lnTo>
                      <a:lnTo>
                        <a:pt x="10" y="510"/>
                      </a:lnTo>
                      <a:lnTo>
                        <a:pt x="8" y="491"/>
                      </a:lnTo>
                      <a:lnTo>
                        <a:pt x="12" y="496"/>
                      </a:lnTo>
                      <a:lnTo>
                        <a:pt x="25" y="531"/>
                      </a:lnTo>
                      <a:lnTo>
                        <a:pt x="39" y="591"/>
                      </a:lnTo>
                      <a:lnTo>
                        <a:pt x="18" y="512"/>
                      </a:lnTo>
                      <a:lnTo>
                        <a:pt x="11" y="490"/>
                      </a:lnTo>
                      <a:lnTo>
                        <a:pt x="10" y="460"/>
                      </a:lnTo>
                      <a:lnTo>
                        <a:pt x="15" y="469"/>
                      </a:lnTo>
                      <a:lnTo>
                        <a:pt x="14" y="434"/>
                      </a:lnTo>
                      <a:lnTo>
                        <a:pt x="18" y="446"/>
                      </a:lnTo>
                      <a:lnTo>
                        <a:pt x="38" y="562"/>
                      </a:lnTo>
                      <a:lnTo>
                        <a:pt x="16" y="430"/>
                      </a:lnTo>
                      <a:lnTo>
                        <a:pt x="14" y="407"/>
                      </a:lnTo>
                      <a:lnTo>
                        <a:pt x="20" y="420"/>
                      </a:lnTo>
                      <a:lnTo>
                        <a:pt x="36" y="485"/>
                      </a:lnTo>
                      <a:lnTo>
                        <a:pt x="18" y="418"/>
                      </a:lnTo>
                      <a:lnTo>
                        <a:pt x="12" y="385"/>
                      </a:lnTo>
                      <a:lnTo>
                        <a:pt x="18" y="395"/>
                      </a:lnTo>
                      <a:lnTo>
                        <a:pt x="14" y="374"/>
                      </a:lnTo>
                      <a:lnTo>
                        <a:pt x="20" y="379"/>
                      </a:lnTo>
                      <a:lnTo>
                        <a:pt x="26" y="418"/>
                      </a:lnTo>
                      <a:lnTo>
                        <a:pt x="53" y="491"/>
                      </a:lnTo>
                      <a:lnTo>
                        <a:pt x="24" y="407"/>
                      </a:lnTo>
                      <a:lnTo>
                        <a:pt x="18" y="374"/>
                      </a:lnTo>
                      <a:lnTo>
                        <a:pt x="16" y="357"/>
                      </a:lnTo>
                      <a:lnTo>
                        <a:pt x="22" y="374"/>
                      </a:lnTo>
                      <a:lnTo>
                        <a:pt x="18" y="336"/>
                      </a:lnTo>
                      <a:lnTo>
                        <a:pt x="22" y="340"/>
                      </a:lnTo>
                      <a:lnTo>
                        <a:pt x="25" y="360"/>
                      </a:lnTo>
                      <a:lnTo>
                        <a:pt x="64" y="419"/>
                      </a:lnTo>
                      <a:lnTo>
                        <a:pt x="43" y="384"/>
                      </a:lnTo>
                      <a:lnTo>
                        <a:pt x="31" y="364"/>
                      </a:lnTo>
                      <a:lnTo>
                        <a:pt x="28" y="357"/>
                      </a:lnTo>
                      <a:lnTo>
                        <a:pt x="19" y="318"/>
                      </a:lnTo>
                      <a:lnTo>
                        <a:pt x="22" y="325"/>
                      </a:lnTo>
                      <a:lnTo>
                        <a:pt x="20" y="301"/>
                      </a:lnTo>
                      <a:lnTo>
                        <a:pt x="19" y="306"/>
                      </a:lnTo>
                      <a:lnTo>
                        <a:pt x="27" y="316"/>
                      </a:lnTo>
                      <a:lnTo>
                        <a:pt x="21" y="290"/>
                      </a:lnTo>
                      <a:lnTo>
                        <a:pt x="28" y="295"/>
                      </a:lnTo>
                      <a:lnTo>
                        <a:pt x="43" y="308"/>
                      </a:lnTo>
                      <a:lnTo>
                        <a:pt x="59" y="330"/>
                      </a:lnTo>
                      <a:lnTo>
                        <a:pt x="99" y="413"/>
                      </a:lnTo>
                      <a:lnTo>
                        <a:pt x="47" y="313"/>
                      </a:lnTo>
                      <a:lnTo>
                        <a:pt x="28" y="290"/>
                      </a:lnTo>
                      <a:lnTo>
                        <a:pt x="23" y="269"/>
                      </a:lnTo>
                      <a:lnTo>
                        <a:pt x="31" y="279"/>
                      </a:lnTo>
                      <a:lnTo>
                        <a:pt x="22" y="240"/>
                      </a:lnTo>
                      <a:lnTo>
                        <a:pt x="28" y="243"/>
                      </a:lnTo>
                      <a:lnTo>
                        <a:pt x="24" y="222"/>
                      </a:lnTo>
                      <a:lnTo>
                        <a:pt x="25" y="218"/>
                      </a:lnTo>
                      <a:lnTo>
                        <a:pt x="32" y="235"/>
                      </a:lnTo>
                      <a:lnTo>
                        <a:pt x="25" y="206"/>
                      </a:lnTo>
                      <a:lnTo>
                        <a:pt x="31" y="206"/>
                      </a:lnTo>
                      <a:lnTo>
                        <a:pt x="24" y="185"/>
                      </a:lnTo>
                      <a:lnTo>
                        <a:pt x="28" y="185"/>
                      </a:lnTo>
                      <a:lnTo>
                        <a:pt x="24" y="174"/>
                      </a:lnTo>
                      <a:lnTo>
                        <a:pt x="30" y="174"/>
                      </a:lnTo>
                      <a:lnTo>
                        <a:pt x="42" y="198"/>
                      </a:lnTo>
                      <a:lnTo>
                        <a:pt x="63" y="228"/>
                      </a:lnTo>
                      <a:lnTo>
                        <a:pt x="83" y="252"/>
                      </a:lnTo>
                      <a:lnTo>
                        <a:pt x="101" y="269"/>
                      </a:lnTo>
                      <a:lnTo>
                        <a:pt x="57" y="218"/>
                      </a:lnTo>
                      <a:lnTo>
                        <a:pt x="47" y="202"/>
                      </a:lnTo>
                      <a:lnTo>
                        <a:pt x="32" y="181"/>
                      </a:lnTo>
                      <a:lnTo>
                        <a:pt x="30" y="174"/>
                      </a:lnTo>
                      <a:lnTo>
                        <a:pt x="26" y="152"/>
                      </a:lnTo>
                      <a:lnTo>
                        <a:pt x="32" y="158"/>
                      </a:lnTo>
                      <a:lnTo>
                        <a:pt x="25" y="122"/>
                      </a:lnTo>
                      <a:lnTo>
                        <a:pt x="28" y="122"/>
                      </a:lnTo>
                      <a:lnTo>
                        <a:pt x="24" y="97"/>
                      </a:lnTo>
                      <a:lnTo>
                        <a:pt x="30" y="97"/>
                      </a:lnTo>
                      <a:lnTo>
                        <a:pt x="34" y="109"/>
                      </a:lnTo>
                      <a:lnTo>
                        <a:pt x="47" y="127"/>
                      </a:lnTo>
                      <a:lnTo>
                        <a:pt x="87" y="169"/>
                      </a:lnTo>
                      <a:lnTo>
                        <a:pt x="44" y="119"/>
                      </a:lnTo>
                      <a:lnTo>
                        <a:pt x="34" y="108"/>
                      </a:lnTo>
                      <a:lnTo>
                        <a:pt x="32" y="97"/>
                      </a:lnTo>
                      <a:lnTo>
                        <a:pt x="26" y="80"/>
                      </a:lnTo>
                      <a:lnTo>
                        <a:pt x="30" y="86"/>
                      </a:lnTo>
                      <a:lnTo>
                        <a:pt x="20" y="63"/>
                      </a:lnTo>
                      <a:lnTo>
                        <a:pt x="24" y="70"/>
                      </a:lnTo>
                      <a:lnTo>
                        <a:pt x="33" y="69"/>
                      </a:lnTo>
                      <a:lnTo>
                        <a:pt x="59" y="99"/>
                      </a:lnTo>
                      <a:lnTo>
                        <a:pt x="32" y="70"/>
                      </a:lnTo>
                      <a:lnTo>
                        <a:pt x="24" y="47"/>
                      </a:lnTo>
                      <a:lnTo>
                        <a:pt x="32" y="47"/>
                      </a:lnTo>
                      <a:lnTo>
                        <a:pt x="65" y="47"/>
                      </a:lnTo>
                      <a:lnTo>
                        <a:pt x="113" y="24"/>
                      </a:lnTo>
                      <a:lnTo>
                        <a:pt x="84" y="40"/>
                      </a:lnTo>
                      <a:lnTo>
                        <a:pt x="42" y="52"/>
                      </a:lnTo>
                      <a:lnTo>
                        <a:pt x="30" y="47"/>
                      </a:lnTo>
                      <a:lnTo>
                        <a:pt x="26" y="36"/>
                      </a:lnTo>
                      <a:lnTo>
                        <a:pt x="22" y="19"/>
                      </a:lnTo>
                      <a:lnTo>
                        <a:pt x="13" y="0"/>
                      </a:lnTo>
                      <a:lnTo>
                        <a:pt x="10" y="8"/>
                      </a:lnTo>
                      <a:lnTo>
                        <a:pt x="8" y="1"/>
                      </a:lnTo>
                      <a:lnTo>
                        <a:pt x="0" y="55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6" name="Freeform 45"/>
              <p:cNvSpPr>
                <a:spLocks/>
              </p:cNvSpPr>
              <p:nvPr/>
            </p:nvSpPr>
            <p:spPr bwMode="ltGray">
              <a:xfrm>
                <a:off x="336" y="3361"/>
                <a:ext cx="31" cy="490"/>
              </a:xfrm>
              <a:custGeom>
                <a:avLst/>
                <a:gdLst>
                  <a:gd name="T0" fmla="*/ 5 w 31"/>
                  <a:gd name="T1" fmla="*/ 0 h 490"/>
                  <a:gd name="T2" fmla="*/ 11 w 31"/>
                  <a:gd name="T3" fmla="*/ 37 h 490"/>
                  <a:gd name="T4" fmla="*/ 18 w 31"/>
                  <a:gd name="T5" fmla="*/ 96 h 490"/>
                  <a:gd name="T6" fmla="*/ 24 w 31"/>
                  <a:gd name="T7" fmla="*/ 178 h 490"/>
                  <a:gd name="T8" fmla="*/ 30 w 31"/>
                  <a:gd name="T9" fmla="*/ 282 h 490"/>
                  <a:gd name="T10" fmla="*/ 30 w 31"/>
                  <a:gd name="T11" fmla="*/ 393 h 490"/>
                  <a:gd name="T12" fmla="*/ 27 w 31"/>
                  <a:gd name="T13" fmla="*/ 489 h 490"/>
                  <a:gd name="T14" fmla="*/ 24 w 31"/>
                  <a:gd name="T15" fmla="*/ 489 h 490"/>
                  <a:gd name="T16" fmla="*/ 27 w 31"/>
                  <a:gd name="T17" fmla="*/ 393 h 490"/>
                  <a:gd name="T18" fmla="*/ 27 w 31"/>
                  <a:gd name="T19" fmla="*/ 311 h 490"/>
                  <a:gd name="T20" fmla="*/ 21 w 31"/>
                  <a:gd name="T21" fmla="*/ 222 h 490"/>
                  <a:gd name="T22" fmla="*/ 11 w 31"/>
                  <a:gd name="T23" fmla="*/ 133 h 490"/>
                  <a:gd name="T24" fmla="*/ 0 w 31"/>
                  <a:gd name="T25" fmla="*/ 22 h 490"/>
                  <a:gd name="T26" fmla="*/ 5 w 31"/>
                  <a:gd name="T27"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490">
                    <a:moveTo>
                      <a:pt x="5" y="0"/>
                    </a:moveTo>
                    <a:lnTo>
                      <a:pt x="11" y="37"/>
                    </a:lnTo>
                    <a:lnTo>
                      <a:pt x="18" y="96"/>
                    </a:lnTo>
                    <a:lnTo>
                      <a:pt x="24" y="178"/>
                    </a:lnTo>
                    <a:lnTo>
                      <a:pt x="30" y="282"/>
                    </a:lnTo>
                    <a:lnTo>
                      <a:pt x="30" y="393"/>
                    </a:lnTo>
                    <a:lnTo>
                      <a:pt x="27" y="489"/>
                    </a:lnTo>
                    <a:lnTo>
                      <a:pt x="24" y="489"/>
                    </a:lnTo>
                    <a:lnTo>
                      <a:pt x="27" y="393"/>
                    </a:lnTo>
                    <a:lnTo>
                      <a:pt x="27" y="311"/>
                    </a:lnTo>
                    <a:lnTo>
                      <a:pt x="21" y="222"/>
                    </a:lnTo>
                    <a:lnTo>
                      <a:pt x="11" y="133"/>
                    </a:lnTo>
                    <a:lnTo>
                      <a:pt x="0" y="22"/>
                    </a:lnTo>
                    <a:lnTo>
                      <a:pt x="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Freeform 46"/>
              <p:cNvSpPr>
                <a:spLocks/>
              </p:cNvSpPr>
              <p:nvPr/>
            </p:nvSpPr>
            <p:spPr bwMode="ltGray">
              <a:xfrm>
                <a:off x="181" y="3161"/>
                <a:ext cx="90" cy="439"/>
              </a:xfrm>
              <a:custGeom>
                <a:avLst/>
                <a:gdLst>
                  <a:gd name="T0" fmla="*/ 25 w 90"/>
                  <a:gd name="T1" fmla="*/ 438 h 439"/>
                  <a:gd name="T2" fmla="*/ 19 w 90"/>
                  <a:gd name="T3" fmla="*/ 362 h 439"/>
                  <a:gd name="T4" fmla="*/ 16 w 90"/>
                  <a:gd name="T5" fmla="*/ 330 h 439"/>
                  <a:gd name="T6" fmla="*/ 10 w 90"/>
                  <a:gd name="T7" fmla="*/ 291 h 439"/>
                  <a:gd name="T8" fmla="*/ 3 w 90"/>
                  <a:gd name="T9" fmla="*/ 253 h 439"/>
                  <a:gd name="T10" fmla="*/ 1 w 90"/>
                  <a:gd name="T11" fmla="*/ 231 h 439"/>
                  <a:gd name="T12" fmla="*/ 0 w 90"/>
                  <a:gd name="T13" fmla="*/ 209 h 439"/>
                  <a:gd name="T14" fmla="*/ 1 w 90"/>
                  <a:gd name="T15" fmla="*/ 176 h 439"/>
                  <a:gd name="T16" fmla="*/ 2 w 90"/>
                  <a:gd name="T17" fmla="*/ 143 h 439"/>
                  <a:gd name="T18" fmla="*/ 13 w 90"/>
                  <a:gd name="T19" fmla="*/ 59 h 439"/>
                  <a:gd name="T20" fmla="*/ 16 w 90"/>
                  <a:gd name="T21" fmla="*/ 40 h 439"/>
                  <a:gd name="T22" fmla="*/ 25 w 90"/>
                  <a:gd name="T23" fmla="*/ 19 h 439"/>
                  <a:gd name="T24" fmla="*/ 32 w 90"/>
                  <a:gd name="T25" fmla="*/ 5 h 439"/>
                  <a:gd name="T26" fmla="*/ 41 w 90"/>
                  <a:gd name="T27" fmla="*/ 0 h 439"/>
                  <a:gd name="T28" fmla="*/ 48 w 90"/>
                  <a:gd name="T29" fmla="*/ 5 h 439"/>
                  <a:gd name="T30" fmla="*/ 58 w 90"/>
                  <a:gd name="T31" fmla="*/ 19 h 439"/>
                  <a:gd name="T32" fmla="*/ 67 w 90"/>
                  <a:gd name="T33" fmla="*/ 44 h 439"/>
                  <a:gd name="T34" fmla="*/ 69 w 90"/>
                  <a:gd name="T35" fmla="*/ 62 h 439"/>
                  <a:gd name="T36" fmla="*/ 75 w 90"/>
                  <a:gd name="T37" fmla="*/ 89 h 439"/>
                  <a:gd name="T38" fmla="*/ 80 w 90"/>
                  <a:gd name="T39" fmla="*/ 112 h 439"/>
                  <a:gd name="T40" fmla="*/ 87 w 90"/>
                  <a:gd name="T41" fmla="*/ 227 h 439"/>
                  <a:gd name="T42" fmla="*/ 89 w 90"/>
                  <a:gd name="T43" fmla="*/ 249 h 439"/>
                  <a:gd name="T44" fmla="*/ 87 w 90"/>
                  <a:gd name="T45" fmla="*/ 285 h 439"/>
                  <a:gd name="T46" fmla="*/ 82 w 90"/>
                  <a:gd name="T47" fmla="*/ 393 h 439"/>
                  <a:gd name="T48" fmla="*/ 82 w 90"/>
                  <a:gd name="T49" fmla="*/ 288 h 439"/>
                  <a:gd name="T50" fmla="*/ 80 w 90"/>
                  <a:gd name="T51" fmla="*/ 242 h 439"/>
                  <a:gd name="T52" fmla="*/ 78 w 90"/>
                  <a:gd name="T53" fmla="*/ 213 h 439"/>
                  <a:gd name="T54" fmla="*/ 75 w 90"/>
                  <a:gd name="T55" fmla="*/ 176 h 439"/>
                  <a:gd name="T56" fmla="*/ 70 w 90"/>
                  <a:gd name="T57" fmla="*/ 138 h 439"/>
                  <a:gd name="T58" fmla="*/ 65 w 90"/>
                  <a:gd name="T59" fmla="*/ 100 h 439"/>
                  <a:gd name="T60" fmla="*/ 59 w 90"/>
                  <a:gd name="T61" fmla="*/ 66 h 439"/>
                  <a:gd name="T62" fmla="*/ 53 w 90"/>
                  <a:gd name="T63" fmla="*/ 35 h 439"/>
                  <a:gd name="T64" fmla="*/ 48 w 90"/>
                  <a:gd name="T65" fmla="*/ 19 h 439"/>
                  <a:gd name="T66" fmla="*/ 42 w 90"/>
                  <a:gd name="T67" fmla="*/ 11 h 439"/>
                  <a:gd name="T68" fmla="*/ 36 w 90"/>
                  <a:gd name="T69" fmla="*/ 19 h 439"/>
                  <a:gd name="T70" fmla="*/ 30 w 90"/>
                  <a:gd name="T71" fmla="*/ 34 h 439"/>
                  <a:gd name="T72" fmla="*/ 28 w 90"/>
                  <a:gd name="T73" fmla="*/ 62 h 439"/>
                  <a:gd name="T74" fmla="*/ 28 w 90"/>
                  <a:gd name="T75" fmla="*/ 84 h 439"/>
                  <a:gd name="T76" fmla="*/ 26 w 90"/>
                  <a:gd name="T77" fmla="*/ 125 h 439"/>
                  <a:gd name="T78" fmla="*/ 24 w 90"/>
                  <a:gd name="T79" fmla="*/ 149 h 439"/>
                  <a:gd name="T80" fmla="*/ 18 w 90"/>
                  <a:gd name="T81" fmla="*/ 188 h 439"/>
                  <a:gd name="T82" fmla="*/ 16 w 90"/>
                  <a:gd name="T83" fmla="*/ 209 h 439"/>
                  <a:gd name="T84" fmla="*/ 15 w 90"/>
                  <a:gd name="T85" fmla="*/ 228 h 439"/>
                  <a:gd name="T86" fmla="*/ 15 w 90"/>
                  <a:gd name="T87" fmla="*/ 258 h 439"/>
                  <a:gd name="T88" fmla="*/ 26 w 90"/>
                  <a:gd name="T89" fmla="*/ 356 h 439"/>
                  <a:gd name="T90" fmla="*/ 25 w 90"/>
                  <a:gd name="T91" fmla="*/ 438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439">
                    <a:moveTo>
                      <a:pt x="25" y="438"/>
                    </a:moveTo>
                    <a:lnTo>
                      <a:pt x="19" y="362"/>
                    </a:lnTo>
                    <a:lnTo>
                      <a:pt x="16" y="330"/>
                    </a:lnTo>
                    <a:lnTo>
                      <a:pt x="10" y="291"/>
                    </a:lnTo>
                    <a:lnTo>
                      <a:pt x="3" y="253"/>
                    </a:lnTo>
                    <a:lnTo>
                      <a:pt x="1" y="231"/>
                    </a:lnTo>
                    <a:lnTo>
                      <a:pt x="0" y="209"/>
                    </a:lnTo>
                    <a:lnTo>
                      <a:pt x="1" y="176"/>
                    </a:lnTo>
                    <a:lnTo>
                      <a:pt x="2" y="143"/>
                    </a:lnTo>
                    <a:lnTo>
                      <a:pt x="13" y="59"/>
                    </a:lnTo>
                    <a:lnTo>
                      <a:pt x="16" y="40"/>
                    </a:lnTo>
                    <a:lnTo>
                      <a:pt x="25" y="19"/>
                    </a:lnTo>
                    <a:lnTo>
                      <a:pt x="32" y="5"/>
                    </a:lnTo>
                    <a:lnTo>
                      <a:pt x="41" y="0"/>
                    </a:lnTo>
                    <a:lnTo>
                      <a:pt x="48" y="5"/>
                    </a:lnTo>
                    <a:lnTo>
                      <a:pt x="58" y="19"/>
                    </a:lnTo>
                    <a:lnTo>
                      <a:pt x="67" y="44"/>
                    </a:lnTo>
                    <a:lnTo>
                      <a:pt x="69" y="62"/>
                    </a:lnTo>
                    <a:lnTo>
                      <a:pt x="75" y="89"/>
                    </a:lnTo>
                    <a:lnTo>
                      <a:pt x="80" y="112"/>
                    </a:lnTo>
                    <a:lnTo>
                      <a:pt x="87" y="227"/>
                    </a:lnTo>
                    <a:lnTo>
                      <a:pt x="89" y="249"/>
                    </a:lnTo>
                    <a:lnTo>
                      <a:pt x="87" y="285"/>
                    </a:lnTo>
                    <a:lnTo>
                      <a:pt x="82" y="393"/>
                    </a:lnTo>
                    <a:lnTo>
                      <a:pt x="82" y="288"/>
                    </a:lnTo>
                    <a:lnTo>
                      <a:pt x="80" y="242"/>
                    </a:lnTo>
                    <a:lnTo>
                      <a:pt x="78" y="213"/>
                    </a:lnTo>
                    <a:lnTo>
                      <a:pt x="75" y="176"/>
                    </a:lnTo>
                    <a:lnTo>
                      <a:pt x="70" y="138"/>
                    </a:lnTo>
                    <a:lnTo>
                      <a:pt x="65" y="100"/>
                    </a:lnTo>
                    <a:lnTo>
                      <a:pt x="59" y="66"/>
                    </a:lnTo>
                    <a:lnTo>
                      <a:pt x="53" y="35"/>
                    </a:lnTo>
                    <a:lnTo>
                      <a:pt x="48" y="19"/>
                    </a:lnTo>
                    <a:lnTo>
                      <a:pt x="42" y="11"/>
                    </a:lnTo>
                    <a:lnTo>
                      <a:pt x="36" y="19"/>
                    </a:lnTo>
                    <a:lnTo>
                      <a:pt x="30" y="34"/>
                    </a:lnTo>
                    <a:lnTo>
                      <a:pt x="28" y="62"/>
                    </a:lnTo>
                    <a:lnTo>
                      <a:pt x="28" y="84"/>
                    </a:lnTo>
                    <a:lnTo>
                      <a:pt x="26" y="125"/>
                    </a:lnTo>
                    <a:lnTo>
                      <a:pt x="24" y="149"/>
                    </a:lnTo>
                    <a:lnTo>
                      <a:pt x="18" y="188"/>
                    </a:lnTo>
                    <a:lnTo>
                      <a:pt x="16" y="209"/>
                    </a:lnTo>
                    <a:lnTo>
                      <a:pt x="15" y="228"/>
                    </a:lnTo>
                    <a:lnTo>
                      <a:pt x="15" y="258"/>
                    </a:lnTo>
                    <a:lnTo>
                      <a:pt x="26" y="356"/>
                    </a:lnTo>
                    <a:lnTo>
                      <a:pt x="25" y="43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3" name="Freeform 48"/>
            <p:cNvSpPr>
              <a:spLocks/>
            </p:cNvSpPr>
            <p:nvPr/>
          </p:nvSpPr>
          <p:spPr bwMode="ltGray">
            <a:xfrm>
              <a:off x="737" y="4020"/>
              <a:ext cx="48" cy="125"/>
            </a:xfrm>
            <a:custGeom>
              <a:avLst/>
              <a:gdLst>
                <a:gd name="T0" fmla="*/ 37 w 48"/>
                <a:gd name="T1" fmla="*/ 0 h 125"/>
                <a:gd name="T2" fmla="*/ 34 w 48"/>
                <a:gd name="T3" fmla="*/ 2 h 125"/>
                <a:gd name="T4" fmla="*/ 18 w 48"/>
                <a:gd name="T5" fmla="*/ 24 h 125"/>
                <a:gd name="T6" fmla="*/ 9 w 48"/>
                <a:gd name="T7" fmla="*/ 45 h 125"/>
                <a:gd name="T8" fmla="*/ 0 w 48"/>
                <a:gd name="T9" fmla="*/ 71 h 125"/>
                <a:gd name="T10" fmla="*/ 0 w 48"/>
                <a:gd name="T11" fmla="*/ 99 h 125"/>
                <a:gd name="T12" fmla="*/ 4 w 48"/>
                <a:gd name="T13" fmla="*/ 124 h 125"/>
                <a:gd name="T14" fmla="*/ 9 w 48"/>
                <a:gd name="T15" fmla="*/ 124 h 125"/>
                <a:gd name="T16" fmla="*/ 4 w 48"/>
                <a:gd name="T17" fmla="*/ 99 h 125"/>
                <a:gd name="T18" fmla="*/ 4 w 48"/>
                <a:gd name="T19" fmla="*/ 78 h 125"/>
                <a:gd name="T20" fmla="*/ 14 w 48"/>
                <a:gd name="T21" fmla="*/ 56 h 125"/>
                <a:gd name="T22" fmla="*/ 28 w 48"/>
                <a:gd name="T23" fmla="*/ 33 h 125"/>
                <a:gd name="T24" fmla="*/ 47 w 48"/>
                <a:gd name="T25" fmla="*/ 5 h 125"/>
                <a:gd name="T26" fmla="*/ 37 w 48"/>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25">
                  <a:moveTo>
                    <a:pt x="37" y="0"/>
                  </a:moveTo>
                  <a:lnTo>
                    <a:pt x="34" y="2"/>
                  </a:lnTo>
                  <a:lnTo>
                    <a:pt x="18" y="24"/>
                  </a:lnTo>
                  <a:lnTo>
                    <a:pt x="9" y="45"/>
                  </a:lnTo>
                  <a:lnTo>
                    <a:pt x="0" y="71"/>
                  </a:lnTo>
                  <a:lnTo>
                    <a:pt x="0" y="99"/>
                  </a:lnTo>
                  <a:lnTo>
                    <a:pt x="4" y="124"/>
                  </a:lnTo>
                  <a:lnTo>
                    <a:pt x="9" y="124"/>
                  </a:lnTo>
                  <a:lnTo>
                    <a:pt x="4" y="99"/>
                  </a:lnTo>
                  <a:lnTo>
                    <a:pt x="4" y="78"/>
                  </a:lnTo>
                  <a:lnTo>
                    <a:pt x="14" y="56"/>
                  </a:lnTo>
                  <a:lnTo>
                    <a:pt x="28" y="33"/>
                  </a:lnTo>
                  <a:lnTo>
                    <a:pt x="47" y="5"/>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Freeform 49"/>
            <p:cNvSpPr>
              <a:spLocks/>
            </p:cNvSpPr>
            <p:nvPr/>
          </p:nvSpPr>
          <p:spPr bwMode="ltGray">
            <a:xfrm>
              <a:off x="1483" y="3976"/>
              <a:ext cx="62" cy="121"/>
            </a:xfrm>
            <a:custGeom>
              <a:avLst/>
              <a:gdLst>
                <a:gd name="T0" fmla="*/ 12 w 62"/>
                <a:gd name="T1" fmla="*/ 0 h 121"/>
                <a:gd name="T2" fmla="*/ 24 w 62"/>
                <a:gd name="T3" fmla="*/ 8 h 121"/>
                <a:gd name="T4" fmla="*/ 36 w 62"/>
                <a:gd name="T5" fmla="*/ 23 h 121"/>
                <a:gd name="T6" fmla="*/ 48 w 62"/>
                <a:gd name="T7" fmla="*/ 43 h 121"/>
                <a:gd name="T8" fmla="*/ 61 w 62"/>
                <a:gd name="T9" fmla="*/ 69 h 121"/>
                <a:gd name="T10" fmla="*/ 61 w 62"/>
                <a:gd name="T11" fmla="*/ 96 h 121"/>
                <a:gd name="T12" fmla="*/ 55 w 62"/>
                <a:gd name="T13" fmla="*/ 120 h 121"/>
                <a:gd name="T14" fmla="*/ 48 w 62"/>
                <a:gd name="T15" fmla="*/ 120 h 121"/>
                <a:gd name="T16" fmla="*/ 55 w 62"/>
                <a:gd name="T17" fmla="*/ 96 h 121"/>
                <a:gd name="T18" fmla="*/ 55 w 62"/>
                <a:gd name="T19" fmla="*/ 76 h 121"/>
                <a:gd name="T20" fmla="*/ 43 w 62"/>
                <a:gd name="T21" fmla="*/ 54 h 121"/>
                <a:gd name="T22" fmla="*/ 24 w 62"/>
                <a:gd name="T23" fmla="*/ 32 h 121"/>
                <a:gd name="T24" fmla="*/ 0 w 62"/>
                <a:gd name="T25" fmla="*/ 5 h 121"/>
                <a:gd name="T26" fmla="*/ 12 w 62"/>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21">
                  <a:moveTo>
                    <a:pt x="12" y="0"/>
                  </a:moveTo>
                  <a:lnTo>
                    <a:pt x="24" y="8"/>
                  </a:lnTo>
                  <a:lnTo>
                    <a:pt x="36" y="23"/>
                  </a:lnTo>
                  <a:lnTo>
                    <a:pt x="48" y="43"/>
                  </a:lnTo>
                  <a:lnTo>
                    <a:pt x="61" y="69"/>
                  </a:lnTo>
                  <a:lnTo>
                    <a:pt x="61" y="96"/>
                  </a:lnTo>
                  <a:lnTo>
                    <a:pt x="55" y="120"/>
                  </a:lnTo>
                  <a:lnTo>
                    <a:pt x="48" y="120"/>
                  </a:lnTo>
                  <a:lnTo>
                    <a:pt x="55" y="96"/>
                  </a:lnTo>
                  <a:lnTo>
                    <a:pt x="55" y="76"/>
                  </a:lnTo>
                  <a:lnTo>
                    <a:pt x="43" y="54"/>
                  </a:lnTo>
                  <a:lnTo>
                    <a:pt x="24" y="32"/>
                  </a:lnTo>
                  <a:lnTo>
                    <a:pt x="0" y="5"/>
                  </a:lnTo>
                  <a:lnTo>
                    <a:pt x="1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Freeform 50"/>
            <p:cNvSpPr>
              <a:spLocks/>
            </p:cNvSpPr>
            <p:nvPr/>
          </p:nvSpPr>
          <p:spPr bwMode="ltGray">
            <a:xfrm>
              <a:off x="1181" y="3908"/>
              <a:ext cx="104" cy="121"/>
            </a:xfrm>
            <a:custGeom>
              <a:avLst/>
              <a:gdLst>
                <a:gd name="T0" fmla="*/ 100 w 104"/>
                <a:gd name="T1" fmla="*/ 19 h 121"/>
                <a:gd name="T2" fmla="*/ 79 w 104"/>
                <a:gd name="T3" fmla="*/ 0 h 121"/>
                <a:gd name="T4" fmla="*/ 65 w 104"/>
                <a:gd name="T5" fmla="*/ 0 h 121"/>
                <a:gd name="T6" fmla="*/ 53 w 104"/>
                <a:gd name="T7" fmla="*/ 1 h 121"/>
                <a:gd name="T8" fmla="*/ 44 w 104"/>
                <a:gd name="T9" fmla="*/ 6 h 121"/>
                <a:gd name="T10" fmla="*/ 20 w 104"/>
                <a:gd name="T11" fmla="*/ 21 h 121"/>
                <a:gd name="T12" fmla="*/ 12 w 104"/>
                <a:gd name="T13" fmla="*/ 28 h 121"/>
                <a:gd name="T14" fmla="*/ 7 w 104"/>
                <a:gd name="T15" fmla="*/ 35 h 121"/>
                <a:gd name="T16" fmla="*/ 1 w 104"/>
                <a:gd name="T17" fmla="*/ 56 h 121"/>
                <a:gd name="T18" fmla="*/ 0 w 104"/>
                <a:gd name="T19" fmla="*/ 62 h 121"/>
                <a:gd name="T20" fmla="*/ 1 w 104"/>
                <a:gd name="T21" fmla="*/ 70 h 121"/>
                <a:gd name="T22" fmla="*/ 5 w 104"/>
                <a:gd name="T23" fmla="*/ 79 h 121"/>
                <a:gd name="T24" fmla="*/ 15 w 104"/>
                <a:gd name="T25" fmla="*/ 91 h 121"/>
                <a:gd name="T26" fmla="*/ 23 w 104"/>
                <a:gd name="T27" fmla="*/ 100 h 121"/>
                <a:gd name="T28" fmla="*/ 34 w 104"/>
                <a:gd name="T29" fmla="*/ 109 h 121"/>
                <a:gd name="T30" fmla="*/ 58 w 104"/>
                <a:gd name="T31" fmla="*/ 120 h 121"/>
                <a:gd name="T32" fmla="*/ 45 w 104"/>
                <a:gd name="T33" fmla="*/ 106 h 121"/>
                <a:gd name="T34" fmla="*/ 36 w 104"/>
                <a:gd name="T35" fmla="*/ 93 h 121"/>
                <a:gd name="T36" fmla="*/ 31 w 104"/>
                <a:gd name="T37" fmla="*/ 81 h 121"/>
                <a:gd name="T38" fmla="*/ 32 w 104"/>
                <a:gd name="T39" fmla="*/ 70 h 121"/>
                <a:gd name="T40" fmla="*/ 34 w 104"/>
                <a:gd name="T41" fmla="*/ 62 h 121"/>
                <a:gd name="T42" fmla="*/ 31 w 104"/>
                <a:gd name="T43" fmla="*/ 52 h 121"/>
                <a:gd name="T44" fmla="*/ 28 w 104"/>
                <a:gd name="T45" fmla="*/ 44 h 121"/>
                <a:gd name="T46" fmla="*/ 37 w 104"/>
                <a:gd name="T47" fmla="*/ 28 h 121"/>
                <a:gd name="T48" fmla="*/ 39 w 104"/>
                <a:gd name="T49" fmla="*/ 20 h 121"/>
                <a:gd name="T50" fmla="*/ 48 w 104"/>
                <a:gd name="T51" fmla="*/ 13 h 121"/>
                <a:gd name="T52" fmla="*/ 65 w 104"/>
                <a:gd name="T53" fmla="*/ 5 h 121"/>
                <a:gd name="T54" fmla="*/ 73 w 104"/>
                <a:gd name="T55" fmla="*/ 11 h 121"/>
                <a:gd name="T56" fmla="*/ 103 w 104"/>
                <a:gd name="T57" fmla="*/ 22 h 121"/>
                <a:gd name="T58" fmla="*/ 100 w 104"/>
                <a:gd name="T59" fmla="*/ 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21">
                  <a:moveTo>
                    <a:pt x="100" y="19"/>
                  </a:moveTo>
                  <a:lnTo>
                    <a:pt x="79" y="0"/>
                  </a:lnTo>
                  <a:lnTo>
                    <a:pt x="65" y="0"/>
                  </a:lnTo>
                  <a:lnTo>
                    <a:pt x="53" y="1"/>
                  </a:lnTo>
                  <a:lnTo>
                    <a:pt x="44" y="6"/>
                  </a:lnTo>
                  <a:lnTo>
                    <a:pt x="20" y="21"/>
                  </a:lnTo>
                  <a:lnTo>
                    <a:pt x="12" y="28"/>
                  </a:lnTo>
                  <a:lnTo>
                    <a:pt x="7" y="35"/>
                  </a:lnTo>
                  <a:lnTo>
                    <a:pt x="1" y="56"/>
                  </a:lnTo>
                  <a:lnTo>
                    <a:pt x="0" y="62"/>
                  </a:lnTo>
                  <a:lnTo>
                    <a:pt x="1" y="70"/>
                  </a:lnTo>
                  <a:lnTo>
                    <a:pt x="5" y="79"/>
                  </a:lnTo>
                  <a:lnTo>
                    <a:pt x="15" y="91"/>
                  </a:lnTo>
                  <a:lnTo>
                    <a:pt x="23" y="100"/>
                  </a:lnTo>
                  <a:lnTo>
                    <a:pt x="34" y="109"/>
                  </a:lnTo>
                  <a:lnTo>
                    <a:pt x="58" y="120"/>
                  </a:lnTo>
                  <a:lnTo>
                    <a:pt x="45" y="106"/>
                  </a:lnTo>
                  <a:lnTo>
                    <a:pt x="36" y="93"/>
                  </a:lnTo>
                  <a:lnTo>
                    <a:pt x="31" y="81"/>
                  </a:lnTo>
                  <a:lnTo>
                    <a:pt x="32" y="70"/>
                  </a:lnTo>
                  <a:lnTo>
                    <a:pt x="34" y="62"/>
                  </a:lnTo>
                  <a:lnTo>
                    <a:pt x="31" y="52"/>
                  </a:lnTo>
                  <a:lnTo>
                    <a:pt x="28" y="44"/>
                  </a:lnTo>
                  <a:lnTo>
                    <a:pt x="37" y="28"/>
                  </a:lnTo>
                  <a:lnTo>
                    <a:pt x="39" y="20"/>
                  </a:lnTo>
                  <a:lnTo>
                    <a:pt x="48" y="13"/>
                  </a:lnTo>
                  <a:lnTo>
                    <a:pt x="65" y="5"/>
                  </a:lnTo>
                  <a:lnTo>
                    <a:pt x="73" y="11"/>
                  </a:lnTo>
                  <a:lnTo>
                    <a:pt x="103" y="22"/>
                  </a:lnTo>
                  <a:lnTo>
                    <a:pt x="100" y="1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Freeform 51"/>
            <p:cNvSpPr>
              <a:spLocks/>
            </p:cNvSpPr>
            <p:nvPr/>
          </p:nvSpPr>
          <p:spPr bwMode="ltGray">
            <a:xfrm>
              <a:off x="596" y="3919"/>
              <a:ext cx="196" cy="161"/>
            </a:xfrm>
            <a:custGeom>
              <a:avLst/>
              <a:gdLst>
                <a:gd name="T0" fmla="*/ 89 w 196"/>
                <a:gd name="T1" fmla="*/ 4 h 161"/>
                <a:gd name="T2" fmla="*/ 13 w 196"/>
                <a:gd name="T3" fmla="*/ 7 h 161"/>
                <a:gd name="T4" fmla="*/ 83 w 196"/>
                <a:gd name="T5" fmla="*/ 7 h 161"/>
                <a:gd name="T6" fmla="*/ 72 w 196"/>
                <a:gd name="T7" fmla="*/ 13 h 161"/>
                <a:gd name="T8" fmla="*/ 72 w 196"/>
                <a:gd name="T9" fmla="*/ 16 h 161"/>
                <a:gd name="T10" fmla="*/ 38 w 196"/>
                <a:gd name="T11" fmla="*/ 24 h 161"/>
                <a:gd name="T12" fmla="*/ 63 w 196"/>
                <a:gd name="T13" fmla="*/ 21 h 161"/>
                <a:gd name="T14" fmla="*/ 63 w 196"/>
                <a:gd name="T15" fmla="*/ 25 h 161"/>
                <a:gd name="T16" fmla="*/ 70 w 196"/>
                <a:gd name="T17" fmla="*/ 27 h 161"/>
                <a:gd name="T18" fmla="*/ 8 w 196"/>
                <a:gd name="T19" fmla="*/ 43 h 161"/>
                <a:gd name="T20" fmla="*/ 66 w 196"/>
                <a:gd name="T21" fmla="*/ 35 h 161"/>
                <a:gd name="T22" fmla="*/ 52 w 196"/>
                <a:gd name="T23" fmla="*/ 46 h 161"/>
                <a:gd name="T24" fmla="*/ 8 w 196"/>
                <a:gd name="T25" fmla="*/ 53 h 161"/>
                <a:gd name="T26" fmla="*/ 55 w 196"/>
                <a:gd name="T27" fmla="*/ 47 h 161"/>
                <a:gd name="T28" fmla="*/ 18 w 196"/>
                <a:gd name="T29" fmla="*/ 60 h 161"/>
                <a:gd name="T30" fmla="*/ 40 w 196"/>
                <a:gd name="T31" fmla="*/ 54 h 161"/>
                <a:gd name="T32" fmla="*/ 55 w 196"/>
                <a:gd name="T33" fmla="*/ 53 h 161"/>
                <a:gd name="T34" fmla="*/ 55 w 196"/>
                <a:gd name="T35" fmla="*/ 57 h 161"/>
                <a:gd name="T36" fmla="*/ 46 w 196"/>
                <a:gd name="T37" fmla="*/ 65 h 161"/>
                <a:gd name="T38" fmla="*/ 5 w 196"/>
                <a:gd name="T39" fmla="*/ 75 h 161"/>
                <a:gd name="T40" fmla="*/ 52 w 196"/>
                <a:gd name="T41" fmla="*/ 67 h 161"/>
                <a:gd name="T42" fmla="*/ 44 w 196"/>
                <a:gd name="T43" fmla="*/ 78 h 161"/>
                <a:gd name="T44" fmla="*/ 33 w 196"/>
                <a:gd name="T45" fmla="*/ 85 h 161"/>
                <a:gd name="T46" fmla="*/ 38 w 196"/>
                <a:gd name="T47" fmla="*/ 85 h 161"/>
                <a:gd name="T48" fmla="*/ 38 w 196"/>
                <a:gd name="T49" fmla="*/ 89 h 161"/>
                <a:gd name="T50" fmla="*/ 8 w 196"/>
                <a:gd name="T51" fmla="*/ 99 h 161"/>
                <a:gd name="T52" fmla="*/ 33 w 196"/>
                <a:gd name="T53" fmla="*/ 98 h 161"/>
                <a:gd name="T54" fmla="*/ 33 w 196"/>
                <a:gd name="T55" fmla="*/ 99 h 161"/>
                <a:gd name="T56" fmla="*/ 35 w 196"/>
                <a:gd name="T57" fmla="*/ 103 h 161"/>
                <a:gd name="T58" fmla="*/ 29 w 196"/>
                <a:gd name="T59" fmla="*/ 112 h 161"/>
                <a:gd name="T60" fmla="*/ 35 w 196"/>
                <a:gd name="T61" fmla="*/ 116 h 161"/>
                <a:gd name="T62" fmla="*/ 38 w 196"/>
                <a:gd name="T63" fmla="*/ 135 h 161"/>
                <a:gd name="T64" fmla="*/ 44 w 196"/>
                <a:gd name="T65" fmla="*/ 112 h 161"/>
                <a:gd name="T66" fmla="*/ 91 w 196"/>
                <a:gd name="T67" fmla="*/ 160 h 161"/>
                <a:gd name="T68" fmla="*/ 63 w 196"/>
                <a:gd name="T69" fmla="*/ 103 h 161"/>
                <a:gd name="T70" fmla="*/ 63 w 196"/>
                <a:gd name="T71" fmla="*/ 103 h 161"/>
                <a:gd name="T72" fmla="*/ 66 w 196"/>
                <a:gd name="T73" fmla="*/ 98 h 161"/>
                <a:gd name="T74" fmla="*/ 105 w 196"/>
                <a:gd name="T75" fmla="*/ 126 h 161"/>
                <a:gd name="T76" fmla="*/ 80 w 196"/>
                <a:gd name="T77" fmla="*/ 111 h 161"/>
                <a:gd name="T78" fmla="*/ 72 w 196"/>
                <a:gd name="T79" fmla="*/ 85 h 161"/>
                <a:gd name="T80" fmla="*/ 74 w 196"/>
                <a:gd name="T81" fmla="*/ 78 h 161"/>
                <a:gd name="T82" fmla="*/ 89 w 196"/>
                <a:gd name="T83" fmla="*/ 95 h 161"/>
                <a:gd name="T84" fmla="*/ 80 w 196"/>
                <a:gd name="T85" fmla="*/ 70 h 161"/>
                <a:gd name="T86" fmla="*/ 94 w 196"/>
                <a:gd name="T87" fmla="*/ 65 h 161"/>
                <a:gd name="T88" fmla="*/ 105 w 196"/>
                <a:gd name="T89" fmla="*/ 83 h 161"/>
                <a:gd name="T90" fmla="*/ 91 w 196"/>
                <a:gd name="T91" fmla="*/ 53 h 161"/>
                <a:gd name="T92" fmla="*/ 94 w 196"/>
                <a:gd name="T93" fmla="*/ 50 h 161"/>
                <a:gd name="T94" fmla="*/ 97 w 196"/>
                <a:gd name="T95" fmla="*/ 36 h 161"/>
                <a:gd name="T96" fmla="*/ 111 w 196"/>
                <a:gd name="T97" fmla="*/ 37 h 161"/>
                <a:gd name="T98" fmla="*/ 161 w 196"/>
                <a:gd name="T99" fmla="*/ 74 h 161"/>
                <a:gd name="T100" fmla="*/ 124 w 196"/>
                <a:gd name="T101" fmla="*/ 53 h 161"/>
                <a:gd name="T102" fmla="*/ 105 w 196"/>
                <a:gd name="T103" fmla="*/ 24 h 161"/>
                <a:gd name="T104" fmla="*/ 111 w 196"/>
                <a:gd name="T105" fmla="*/ 18 h 161"/>
                <a:gd name="T106" fmla="*/ 135 w 196"/>
                <a:gd name="T107" fmla="*/ 35 h 161"/>
                <a:gd name="T108" fmla="*/ 130 w 196"/>
                <a:gd name="T109" fmla="*/ 33 h 161"/>
                <a:gd name="T110" fmla="*/ 119 w 196"/>
                <a:gd name="T111" fmla="*/ 10 h 161"/>
                <a:gd name="T112" fmla="*/ 150 w 196"/>
                <a:gd name="T113" fmla="*/ 33 h 161"/>
                <a:gd name="T114" fmla="*/ 130 w 196"/>
                <a:gd name="T115" fmla="*/ 22 h 161"/>
                <a:gd name="T116" fmla="*/ 114 w 196"/>
                <a:gd name="T117" fmla="*/ 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6" h="161">
                  <a:moveTo>
                    <a:pt x="110" y="2"/>
                  </a:moveTo>
                  <a:lnTo>
                    <a:pt x="97" y="0"/>
                  </a:lnTo>
                  <a:lnTo>
                    <a:pt x="89" y="4"/>
                  </a:lnTo>
                  <a:lnTo>
                    <a:pt x="80" y="5"/>
                  </a:lnTo>
                  <a:lnTo>
                    <a:pt x="61" y="7"/>
                  </a:lnTo>
                  <a:lnTo>
                    <a:pt x="13" y="7"/>
                  </a:lnTo>
                  <a:lnTo>
                    <a:pt x="61" y="8"/>
                  </a:lnTo>
                  <a:lnTo>
                    <a:pt x="74" y="5"/>
                  </a:lnTo>
                  <a:lnTo>
                    <a:pt x="83" y="7"/>
                  </a:lnTo>
                  <a:lnTo>
                    <a:pt x="72" y="9"/>
                  </a:lnTo>
                  <a:lnTo>
                    <a:pt x="80" y="9"/>
                  </a:lnTo>
                  <a:lnTo>
                    <a:pt x="72" y="13"/>
                  </a:lnTo>
                  <a:lnTo>
                    <a:pt x="10" y="37"/>
                  </a:lnTo>
                  <a:lnTo>
                    <a:pt x="74" y="13"/>
                  </a:lnTo>
                  <a:lnTo>
                    <a:pt x="72" y="16"/>
                  </a:lnTo>
                  <a:lnTo>
                    <a:pt x="63" y="21"/>
                  </a:lnTo>
                  <a:lnTo>
                    <a:pt x="55" y="22"/>
                  </a:lnTo>
                  <a:lnTo>
                    <a:pt x="38" y="24"/>
                  </a:lnTo>
                  <a:lnTo>
                    <a:pt x="10" y="21"/>
                  </a:lnTo>
                  <a:lnTo>
                    <a:pt x="55" y="24"/>
                  </a:lnTo>
                  <a:lnTo>
                    <a:pt x="63" y="21"/>
                  </a:lnTo>
                  <a:lnTo>
                    <a:pt x="72" y="19"/>
                  </a:lnTo>
                  <a:lnTo>
                    <a:pt x="70" y="24"/>
                  </a:lnTo>
                  <a:lnTo>
                    <a:pt x="63" y="25"/>
                  </a:lnTo>
                  <a:lnTo>
                    <a:pt x="8" y="39"/>
                  </a:lnTo>
                  <a:lnTo>
                    <a:pt x="63" y="27"/>
                  </a:lnTo>
                  <a:lnTo>
                    <a:pt x="70" y="27"/>
                  </a:lnTo>
                  <a:lnTo>
                    <a:pt x="63" y="30"/>
                  </a:lnTo>
                  <a:lnTo>
                    <a:pt x="55" y="35"/>
                  </a:lnTo>
                  <a:lnTo>
                    <a:pt x="8" y="43"/>
                  </a:lnTo>
                  <a:lnTo>
                    <a:pt x="61" y="33"/>
                  </a:lnTo>
                  <a:lnTo>
                    <a:pt x="63" y="33"/>
                  </a:lnTo>
                  <a:lnTo>
                    <a:pt x="66" y="35"/>
                  </a:lnTo>
                  <a:lnTo>
                    <a:pt x="55" y="40"/>
                  </a:lnTo>
                  <a:lnTo>
                    <a:pt x="66" y="39"/>
                  </a:lnTo>
                  <a:lnTo>
                    <a:pt x="52" y="46"/>
                  </a:lnTo>
                  <a:lnTo>
                    <a:pt x="40" y="50"/>
                  </a:lnTo>
                  <a:lnTo>
                    <a:pt x="18" y="53"/>
                  </a:lnTo>
                  <a:lnTo>
                    <a:pt x="8" y="53"/>
                  </a:lnTo>
                  <a:lnTo>
                    <a:pt x="27" y="51"/>
                  </a:lnTo>
                  <a:lnTo>
                    <a:pt x="49" y="48"/>
                  </a:lnTo>
                  <a:lnTo>
                    <a:pt x="55" y="47"/>
                  </a:lnTo>
                  <a:lnTo>
                    <a:pt x="49" y="51"/>
                  </a:lnTo>
                  <a:lnTo>
                    <a:pt x="38" y="57"/>
                  </a:lnTo>
                  <a:lnTo>
                    <a:pt x="18" y="60"/>
                  </a:lnTo>
                  <a:lnTo>
                    <a:pt x="0" y="62"/>
                  </a:lnTo>
                  <a:lnTo>
                    <a:pt x="24" y="59"/>
                  </a:lnTo>
                  <a:lnTo>
                    <a:pt x="40" y="54"/>
                  </a:lnTo>
                  <a:lnTo>
                    <a:pt x="55" y="50"/>
                  </a:lnTo>
                  <a:lnTo>
                    <a:pt x="57" y="48"/>
                  </a:lnTo>
                  <a:lnTo>
                    <a:pt x="55" y="53"/>
                  </a:lnTo>
                  <a:lnTo>
                    <a:pt x="61" y="51"/>
                  </a:lnTo>
                  <a:lnTo>
                    <a:pt x="66" y="53"/>
                  </a:lnTo>
                  <a:lnTo>
                    <a:pt x="55" y="57"/>
                  </a:lnTo>
                  <a:lnTo>
                    <a:pt x="55" y="60"/>
                  </a:lnTo>
                  <a:lnTo>
                    <a:pt x="40" y="65"/>
                  </a:lnTo>
                  <a:lnTo>
                    <a:pt x="46" y="65"/>
                  </a:lnTo>
                  <a:lnTo>
                    <a:pt x="40" y="69"/>
                  </a:lnTo>
                  <a:lnTo>
                    <a:pt x="21" y="74"/>
                  </a:lnTo>
                  <a:lnTo>
                    <a:pt x="5" y="75"/>
                  </a:lnTo>
                  <a:lnTo>
                    <a:pt x="29" y="73"/>
                  </a:lnTo>
                  <a:lnTo>
                    <a:pt x="44" y="69"/>
                  </a:lnTo>
                  <a:lnTo>
                    <a:pt x="52" y="67"/>
                  </a:lnTo>
                  <a:lnTo>
                    <a:pt x="52" y="71"/>
                  </a:lnTo>
                  <a:lnTo>
                    <a:pt x="52" y="73"/>
                  </a:lnTo>
                  <a:lnTo>
                    <a:pt x="44" y="78"/>
                  </a:lnTo>
                  <a:lnTo>
                    <a:pt x="35" y="83"/>
                  </a:lnTo>
                  <a:lnTo>
                    <a:pt x="40" y="83"/>
                  </a:lnTo>
                  <a:lnTo>
                    <a:pt x="33" y="85"/>
                  </a:lnTo>
                  <a:lnTo>
                    <a:pt x="5" y="92"/>
                  </a:lnTo>
                  <a:lnTo>
                    <a:pt x="24" y="88"/>
                  </a:lnTo>
                  <a:lnTo>
                    <a:pt x="38" y="85"/>
                  </a:lnTo>
                  <a:lnTo>
                    <a:pt x="38" y="89"/>
                  </a:lnTo>
                  <a:lnTo>
                    <a:pt x="29" y="91"/>
                  </a:lnTo>
                  <a:lnTo>
                    <a:pt x="38" y="89"/>
                  </a:lnTo>
                  <a:lnTo>
                    <a:pt x="38" y="92"/>
                  </a:lnTo>
                  <a:lnTo>
                    <a:pt x="33" y="95"/>
                  </a:lnTo>
                  <a:lnTo>
                    <a:pt x="8" y="99"/>
                  </a:lnTo>
                  <a:lnTo>
                    <a:pt x="29" y="95"/>
                  </a:lnTo>
                  <a:lnTo>
                    <a:pt x="29" y="97"/>
                  </a:lnTo>
                  <a:lnTo>
                    <a:pt x="33" y="98"/>
                  </a:lnTo>
                  <a:lnTo>
                    <a:pt x="8" y="108"/>
                  </a:lnTo>
                  <a:lnTo>
                    <a:pt x="27" y="100"/>
                  </a:lnTo>
                  <a:lnTo>
                    <a:pt x="33" y="99"/>
                  </a:lnTo>
                  <a:lnTo>
                    <a:pt x="35" y="103"/>
                  </a:lnTo>
                  <a:lnTo>
                    <a:pt x="29" y="105"/>
                  </a:lnTo>
                  <a:lnTo>
                    <a:pt x="35" y="103"/>
                  </a:lnTo>
                  <a:lnTo>
                    <a:pt x="29" y="112"/>
                  </a:lnTo>
                  <a:lnTo>
                    <a:pt x="5" y="122"/>
                  </a:lnTo>
                  <a:lnTo>
                    <a:pt x="29" y="112"/>
                  </a:lnTo>
                  <a:lnTo>
                    <a:pt x="27" y="116"/>
                  </a:lnTo>
                  <a:lnTo>
                    <a:pt x="35" y="112"/>
                  </a:lnTo>
                  <a:lnTo>
                    <a:pt x="35" y="116"/>
                  </a:lnTo>
                  <a:lnTo>
                    <a:pt x="38" y="135"/>
                  </a:lnTo>
                  <a:lnTo>
                    <a:pt x="63" y="160"/>
                  </a:lnTo>
                  <a:lnTo>
                    <a:pt x="38" y="135"/>
                  </a:lnTo>
                  <a:lnTo>
                    <a:pt x="38" y="124"/>
                  </a:lnTo>
                  <a:lnTo>
                    <a:pt x="40" y="117"/>
                  </a:lnTo>
                  <a:lnTo>
                    <a:pt x="44" y="112"/>
                  </a:lnTo>
                  <a:lnTo>
                    <a:pt x="49" y="103"/>
                  </a:lnTo>
                  <a:lnTo>
                    <a:pt x="55" y="106"/>
                  </a:lnTo>
                  <a:lnTo>
                    <a:pt x="91" y="160"/>
                  </a:lnTo>
                  <a:lnTo>
                    <a:pt x="57" y="106"/>
                  </a:lnTo>
                  <a:lnTo>
                    <a:pt x="57" y="100"/>
                  </a:lnTo>
                  <a:lnTo>
                    <a:pt x="63" y="103"/>
                  </a:lnTo>
                  <a:lnTo>
                    <a:pt x="70" y="155"/>
                  </a:lnTo>
                  <a:lnTo>
                    <a:pt x="66" y="111"/>
                  </a:lnTo>
                  <a:lnTo>
                    <a:pt x="63" y="103"/>
                  </a:lnTo>
                  <a:lnTo>
                    <a:pt x="61" y="99"/>
                  </a:lnTo>
                  <a:lnTo>
                    <a:pt x="63" y="92"/>
                  </a:lnTo>
                  <a:lnTo>
                    <a:pt x="66" y="98"/>
                  </a:lnTo>
                  <a:lnTo>
                    <a:pt x="74" y="109"/>
                  </a:lnTo>
                  <a:lnTo>
                    <a:pt x="83" y="116"/>
                  </a:lnTo>
                  <a:lnTo>
                    <a:pt x="105" y="126"/>
                  </a:lnTo>
                  <a:lnTo>
                    <a:pt x="153" y="144"/>
                  </a:lnTo>
                  <a:lnTo>
                    <a:pt x="91" y="117"/>
                  </a:lnTo>
                  <a:lnTo>
                    <a:pt x="80" y="111"/>
                  </a:lnTo>
                  <a:lnTo>
                    <a:pt x="74" y="106"/>
                  </a:lnTo>
                  <a:lnTo>
                    <a:pt x="70" y="100"/>
                  </a:lnTo>
                  <a:lnTo>
                    <a:pt x="72" y="85"/>
                  </a:lnTo>
                  <a:lnTo>
                    <a:pt x="74" y="89"/>
                  </a:lnTo>
                  <a:lnTo>
                    <a:pt x="74" y="81"/>
                  </a:lnTo>
                  <a:lnTo>
                    <a:pt x="74" y="78"/>
                  </a:lnTo>
                  <a:lnTo>
                    <a:pt x="80" y="85"/>
                  </a:lnTo>
                  <a:lnTo>
                    <a:pt x="133" y="137"/>
                  </a:lnTo>
                  <a:lnTo>
                    <a:pt x="89" y="95"/>
                  </a:lnTo>
                  <a:lnTo>
                    <a:pt x="83" y="91"/>
                  </a:lnTo>
                  <a:lnTo>
                    <a:pt x="80" y="85"/>
                  </a:lnTo>
                  <a:lnTo>
                    <a:pt x="80" y="70"/>
                  </a:lnTo>
                  <a:lnTo>
                    <a:pt x="83" y="71"/>
                  </a:lnTo>
                  <a:lnTo>
                    <a:pt x="86" y="62"/>
                  </a:lnTo>
                  <a:lnTo>
                    <a:pt x="94" y="65"/>
                  </a:lnTo>
                  <a:lnTo>
                    <a:pt x="135" y="123"/>
                  </a:lnTo>
                  <a:lnTo>
                    <a:pt x="113" y="95"/>
                  </a:lnTo>
                  <a:lnTo>
                    <a:pt x="105" y="83"/>
                  </a:lnTo>
                  <a:lnTo>
                    <a:pt x="94" y="71"/>
                  </a:lnTo>
                  <a:lnTo>
                    <a:pt x="94" y="65"/>
                  </a:lnTo>
                  <a:lnTo>
                    <a:pt x="91" y="53"/>
                  </a:lnTo>
                  <a:lnTo>
                    <a:pt x="97" y="54"/>
                  </a:lnTo>
                  <a:lnTo>
                    <a:pt x="119" y="112"/>
                  </a:lnTo>
                  <a:lnTo>
                    <a:pt x="94" y="50"/>
                  </a:lnTo>
                  <a:lnTo>
                    <a:pt x="94" y="45"/>
                  </a:lnTo>
                  <a:lnTo>
                    <a:pt x="97" y="48"/>
                  </a:lnTo>
                  <a:lnTo>
                    <a:pt x="97" y="36"/>
                  </a:lnTo>
                  <a:lnTo>
                    <a:pt x="102" y="40"/>
                  </a:lnTo>
                  <a:lnTo>
                    <a:pt x="102" y="33"/>
                  </a:lnTo>
                  <a:lnTo>
                    <a:pt x="111" y="37"/>
                  </a:lnTo>
                  <a:lnTo>
                    <a:pt x="122" y="51"/>
                  </a:lnTo>
                  <a:lnTo>
                    <a:pt x="135" y="60"/>
                  </a:lnTo>
                  <a:lnTo>
                    <a:pt x="161" y="74"/>
                  </a:lnTo>
                  <a:lnTo>
                    <a:pt x="175" y="86"/>
                  </a:lnTo>
                  <a:lnTo>
                    <a:pt x="135" y="60"/>
                  </a:lnTo>
                  <a:lnTo>
                    <a:pt x="124" y="53"/>
                  </a:lnTo>
                  <a:lnTo>
                    <a:pt x="113" y="43"/>
                  </a:lnTo>
                  <a:lnTo>
                    <a:pt x="111" y="36"/>
                  </a:lnTo>
                  <a:lnTo>
                    <a:pt x="105" y="24"/>
                  </a:lnTo>
                  <a:lnTo>
                    <a:pt x="108" y="25"/>
                  </a:lnTo>
                  <a:lnTo>
                    <a:pt x="113" y="24"/>
                  </a:lnTo>
                  <a:lnTo>
                    <a:pt x="111" y="18"/>
                  </a:lnTo>
                  <a:lnTo>
                    <a:pt x="116" y="24"/>
                  </a:lnTo>
                  <a:lnTo>
                    <a:pt x="122" y="29"/>
                  </a:lnTo>
                  <a:lnTo>
                    <a:pt x="135" y="35"/>
                  </a:lnTo>
                  <a:lnTo>
                    <a:pt x="156" y="40"/>
                  </a:lnTo>
                  <a:lnTo>
                    <a:pt x="195" y="54"/>
                  </a:lnTo>
                  <a:lnTo>
                    <a:pt x="130" y="33"/>
                  </a:lnTo>
                  <a:lnTo>
                    <a:pt x="122" y="27"/>
                  </a:lnTo>
                  <a:lnTo>
                    <a:pt x="119" y="25"/>
                  </a:lnTo>
                  <a:lnTo>
                    <a:pt x="119" y="10"/>
                  </a:lnTo>
                  <a:lnTo>
                    <a:pt x="124" y="15"/>
                  </a:lnTo>
                  <a:lnTo>
                    <a:pt x="133" y="22"/>
                  </a:lnTo>
                  <a:lnTo>
                    <a:pt x="150" y="33"/>
                  </a:lnTo>
                  <a:lnTo>
                    <a:pt x="172" y="45"/>
                  </a:lnTo>
                  <a:lnTo>
                    <a:pt x="178" y="50"/>
                  </a:lnTo>
                  <a:lnTo>
                    <a:pt x="130" y="22"/>
                  </a:lnTo>
                  <a:lnTo>
                    <a:pt x="124" y="12"/>
                  </a:lnTo>
                  <a:lnTo>
                    <a:pt x="127" y="5"/>
                  </a:lnTo>
                  <a:lnTo>
                    <a:pt x="114" y="1"/>
                  </a:lnTo>
                  <a:lnTo>
                    <a:pt x="110"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Freeform 52"/>
            <p:cNvSpPr>
              <a:spLocks/>
            </p:cNvSpPr>
            <p:nvPr/>
          </p:nvSpPr>
          <p:spPr bwMode="ltGray">
            <a:xfrm>
              <a:off x="921" y="3984"/>
              <a:ext cx="148" cy="160"/>
            </a:xfrm>
            <a:custGeom>
              <a:avLst/>
              <a:gdLst>
                <a:gd name="T0" fmla="*/ 34 w 148"/>
                <a:gd name="T1" fmla="*/ 159 h 160"/>
                <a:gd name="T2" fmla="*/ 5 w 148"/>
                <a:gd name="T3" fmla="*/ 91 h 160"/>
                <a:gd name="T4" fmla="*/ 2 w 148"/>
                <a:gd name="T5" fmla="*/ 88 h 160"/>
                <a:gd name="T6" fmla="*/ 0 w 148"/>
                <a:gd name="T7" fmla="*/ 82 h 160"/>
                <a:gd name="T8" fmla="*/ 0 w 148"/>
                <a:gd name="T9" fmla="*/ 76 h 160"/>
                <a:gd name="T10" fmla="*/ 0 w 148"/>
                <a:gd name="T11" fmla="*/ 71 h 160"/>
                <a:gd name="T12" fmla="*/ 0 w 148"/>
                <a:gd name="T13" fmla="*/ 64 h 160"/>
                <a:gd name="T14" fmla="*/ 4 w 148"/>
                <a:gd name="T15" fmla="*/ 54 h 160"/>
                <a:gd name="T16" fmla="*/ 20 w 148"/>
                <a:gd name="T17" fmla="*/ 17 h 160"/>
                <a:gd name="T18" fmla="*/ 24 w 148"/>
                <a:gd name="T19" fmla="*/ 14 h 160"/>
                <a:gd name="T20" fmla="*/ 31 w 148"/>
                <a:gd name="T21" fmla="*/ 8 h 160"/>
                <a:gd name="T22" fmla="*/ 39 w 148"/>
                <a:gd name="T23" fmla="*/ 3 h 160"/>
                <a:gd name="T24" fmla="*/ 51 w 148"/>
                <a:gd name="T25" fmla="*/ 0 h 160"/>
                <a:gd name="T26" fmla="*/ 61 w 148"/>
                <a:gd name="T27" fmla="*/ 0 h 160"/>
                <a:gd name="T28" fmla="*/ 69 w 148"/>
                <a:gd name="T29" fmla="*/ 2 h 160"/>
                <a:gd name="T30" fmla="*/ 79 w 148"/>
                <a:gd name="T31" fmla="*/ 5 h 160"/>
                <a:gd name="T32" fmla="*/ 92 w 148"/>
                <a:gd name="T33" fmla="*/ 11 h 160"/>
                <a:gd name="T34" fmla="*/ 106 w 148"/>
                <a:gd name="T35" fmla="*/ 19 h 160"/>
                <a:gd name="T36" fmla="*/ 114 w 148"/>
                <a:gd name="T37" fmla="*/ 24 h 160"/>
                <a:gd name="T38" fmla="*/ 120 w 148"/>
                <a:gd name="T39" fmla="*/ 31 h 160"/>
                <a:gd name="T40" fmla="*/ 123 w 148"/>
                <a:gd name="T41" fmla="*/ 35 h 160"/>
                <a:gd name="T42" fmla="*/ 136 w 148"/>
                <a:gd name="T43" fmla="*/ 55 h 160"/>
                <a:gd name="T44" fmla="*/ 136 w 148"/>
                <a:gd name="T45" fmla="*/ 57 h 160"/>
                <a:gd name="T46" fmla="*/ 139 w 148"/>
                <a:gd name="T47" fmla="*/ 65 h 160"/>
                <a:gd name="T48" fmla="*/ 141 w 148"/>
                <a:gd name="T49" fmla="*/ 71 h 160"/>
                <a:gd name="T50" fmla="*/ 147 w 148"/>
                <a:gd name="T51" fmla="*/ 101 h 160"/>
                <a:gd name="T52" fmla="*/ 138 w 148"/>
                <a:gd name="T53" fmla="*/ 83 h 160"/>
                <a:gd name="T54" fmla="*/ 131 w 148"/>
                <a:gd name="T55" fmla="*/ 70 h 160"/>
                <a:gd name="T56" fmla="*/ 123 w 148"/>
                <a:gd name="T57" fmla="*/ 57 h 160"/>
                <a:gd name="T58" fmla="*/ 113 w 148"/>
                <a:gd name="T59" fmla="*/ 43 h 160"/>
                <a:gd name="T60" fmla="*/ 78 w 148"/>
                <a:gd name="T61" fmla="*/ 12 h 160"/>
                <a:gd name="T62" fmla="*/ 69 w 148"/>
                <a:gd name="T63" fmla="*/ 8 h 160"/>
                <a:gd name="T64" fmla="*/ 61 w 148"/>
                <a:gd name="T65" fmla="*/ 6 h 160"/>
                <a:gd name="T66" fmla="*/ 54 w 148"/>
                <a:gd name="T67" fmla="*/ 6 h 160"/>
                <a:gd name="T68" fmla="*/ 48 w 148"/>
                <a:gd name="T69" fmla="*/ 10 h 160"/>
                <a:gd name="T70" fmla="*/ 38 w 148"/>
                <a:gd name="T71" fmla="*/ 21 h 160"/>
                <a:gd name="T72" fmla="*/ 28 w 148"/>
                <a:gd name="T73" fmla="*/ 57 h 160"/>
                <a:gd name="T74" fmla="*/ 18 w 148"/>
                <a:gd name="T75" fmla="*/ 82 h 160"/>
                <a:gd name="T76" fmla="*/ 17 w 148"/>
                <a:gd name="T77" fmla="*/ 88 h 160"/>
                <a:gd name="T78" fmla="*/ 18 w 148"/>
                <a:gd name="T79" fmla="*/ 94 h 160"/>
                <a:gd name="T80" fmla="*/ 19 w 148"/>
                <a:gd name="T81" fmla="*/ 100 h 160"/>
                <a:gd name="T82" fmla="*/ 27 w 148"/>
                <a:gd name="T83" fmla="*/ 112 h 160"/>
                <a:gd name="T84" fmla="*/ 22 w 148"/>
                <a:gd name="T85" fmla="*/ 101 h 160"/>
                <a:gd name="T86" fmla="*/ 32 w 148"/>
                <a:gd name="T87" fmla="*/ 125 h 160"/>
                <a:gd name="T88" fmla="*/ 38 w 148"/>
                <a:gd name="T89" fmla="*/ 137 h 160"/>
                <a:gd name="T90" fmla="*/ 39 w 148"/>
                <a:gd name="T91" fmla="*/ 147 h 160"/>
                <a:gd name="T92" fmla="*/ 35 w 148"/>
                <a:gd name="T93" fmla="*/ 156 h 160"/>
                <a:gd name="T94" fmla="*/ 34 w 148"/>
                <a:gd name="T95" fmla="*/ 1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60">
                  <a:moveTo>
                    <a:pt x="34" y="159"/>
                  </a:moveTo>
                  <a:lnTo>
                    <a:pt x="5" y="91"/>
                  </a:lnTo>
                  <a:lnTo>
                    <a:pt x="2" y="88"/>
                  </a:lnTo>
                  <a:lnTo>
                    <a:pt x="0" y="82"/>
                  </a:lnTo>
                  <a:lnTo>
                    <a:pt x="0" y="76"/>
                  </a:lnTo>
                  <a:lnTo>
                    <a:pt x="0" y="71"/>
                  </a:lnTo>
                  <a:lnTo>
                    <a:pt x="0" y="64"/>
                  </a:lnTo>
                  <a:lnTo>
                    <a:pt x="4" y="54"/>
                  </a:lnTo>
                  <a:lnTo>
                    <a:pt x="20" y="17"/>
                  </a:lnTo>
                  <a:lnTo>
                    <a:pt x="24" y="14"/>
                  </a:lnTo>
                  <a:lnTo>
                    <a:pt x="31" y="8"/>
                  </a:lnTo>
                  <a:lnTo>
                    <a:pt x="39" y="3"/>
                  </a:lnTo>
                  <a:lnTo>
                    <a:pt x="51" y="0"/>
                  </a:lnTo>
                  <a:lnTo>
                    <a:pt x="61" y="0"/>
                  </a:lnTo>
                  <a:lnTo>
                    <a:pt x="69" y="2"/>
                  </a:lnTo>
                  <a:lnTo>
                    <a:pt x="79" y="5"/>
                  </a:lnTo>
                  <a:lnTo>
                    <a:pt x="92" y="11"/>
                  </a:lnTo>
                  <a:lnTo>
                    <a:pt x="106" y="19"/>
                  </a:lnTo>
                  <a:lnTo>
                    <a:pt x="114" y="24"/>
                  </a:lnTo>
                  <a:lnTo>
                    <a:pt x="120" y="31"/>
                  </a:lnTo>
                  <a:lnTo>
                    <a:pt x="123" y="35"/>
                  </a:lnTo>
                  <a:lnTo>
                    <a:pt x="136" y="55"/>
                  </a:lnTo>
                  <a:lnTo>
                    <a:pt x="136" y="57"/>
                  </a:lnTo>
                  <a:lnTo>
                    <a:pt x="139" y="65"/>
                  </a:lnTo>
                  <a:lnTo>
                    <a:pt x="141" y="71"/>
                  </a:lnTo>
                  <a:lnTo>
                    <a:pt x="147" y="101"/>
                  </a:lnTo>
                  <a:lnTo>
                    <a:pt x="138" y="83"/>
                  </a:lnTo>
                  <a:lnTo>
                    <a:pt x="131" y="70"/>
                  </a:lnTo>
                  <a:lnTo>
                    <a:pt x="123" y="57"/>
                  </a:lnTo>
                  <a:lnTo>
                    <a:pt x="113" y="43"/>
                  </a:lnTo>
                  <a:lnTo>
                    <a:pt x="78" y="12"/>
                  </a:lnTo>
                  <a:lnTo>
                    <a:pt x="69" y="8"/>
                  </a:lnTo>
                  <a:lnTo>
                    <a:pt x="61" y="6"/>
                  </a:lnTo>
                  <a:lnTo>
                    <a:pt x="54" y="6"/>
                  </a:lnTo>
                  <a:lnTo>
                    <a:pt x="48" y="10"/>
                  </a:lnTo>
                  <a:lnTo>
                    <a:pt x="38" y="21"/>
                  </a:lnTo>
                  <a:lnTo>
                    <a:pt x="28" y="57"/>
                  </a:lnTo>
                  <a:lnTo>
                    <a:pt x="18" y="82"/>
                  </a:lnTo>
                  <a:lnTo>
                    <a:pt x="17" y="88"/>
                  </a:lnTo>
                  <a:lnTo>
                    <a:pt x="18" y="94"/>
                  </a:lnTo>
                  <a:lnTo>
                    <a:pt x="19" y="100"/>
                  </a:lnTo>
                  <a:lnTo>
                    <a:pt x="27" y="112"/>
                  </a:lnTo>
                  <a:lnTo>
                    <a:pt x="22" y="101"/>
                  </a:lnTo>
                  <a:lnTo>
                    <a:pt x="32" y="125"/>
                  </a:lnTo>
                  <a:lnTo>
                    <a:pt x="38" y="137"/>
                  </a:lnTo>
                  <a:lnTo>
                    <a:pt x="39" y="147"/>
                  </a:lnTo>
                  <a:lnTo>
                    <a:pt x="35" y="156"/>
                  </a:lnTo>
                  <a:lnTo>
                    <a:pt x="34" y="15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Freeform 53"/>
            <p:cNvSpPr>
              <a:spLocks/>
            </p:cNvSpPr>
            <p:nvPr/>
          </p:nvSpPr>
          <p:spPr bwMode="ltGray">
            <a:xfrm>
              <a:off x="844" y="3928"/>
              <a:ext cx="164" cy="152"/>
            </a:xfrm>
            <a:custGeom>
              <a:avLst/>
              <a:gdLst>
                <a:gd name="T0" fmla="*/ 160 w 164"/>
                <a:gd name="T1" fmla="*/ 23 h 152"/>
                <a:gd name="T2" fmla="*/ 149 w 164"/>
                <a:gd name="T3" fmla="*/ 13 h 152"/>
                <a:gd name="T4" fmla="*/ 143 w 164"/>
                <a:gd name="T5" fmla="*/ 9 h 152"/>
                <a:gd name="T6" fmla="*/ 131 w 164"/>
                <a:gd name="T7" fmla="*/ 6 h 152"/>
                <a:gd name="T8" fmla="*/ 120 w 164"/>
                <a:gd name="T9" fmla="*/ 3 h 152"/>
                <a:gd name="T10" fmla="*/ 105 w 164"/>
                <a:gd name="T11" fmla="*/ 0 h 152"/>
                <a:gd name="T12" fmla="*/ 92 w 164"/>
                <a:gd name="T13" fmla="*/ 0 h 152"/>
                <a:gd name="T14" fmla="*/ 80 w 164"/>
                <a:gd name="T15" fmla="*/ 1 h 152"/>
                <a:gd name="T16" fmla="*/ 66 w 164"/>
                <a:gd name="T17" fmla="*/ 2 h 152"/>
                <a:gd name="T18" fmla="*/ 51 w 164"/>
                <a:gd name="T19" fmla="*/ 5 h 152"/>
                <a:gd name="T20" fmla="*/ 42 w 164"/>
                <a:gd name="T21" fmla="*/ 10 h 152"/>
                <a:gd name="T22" fmla="*/ 32 w 164"/>
                <a:gd name="T23" fmla="*/ 19 h 152"/>
                <a:gd name="T24" fmla="*/ 22 w 164"/>
                <a:gd name="T25" fmla="*/ 25 h 152"/>
                <a:gd name="T26" fmla="*/ 15 w 164"/>
                <a:gd name="T27" fmla="*/ 32 h 152"/>
                <a:gd name="T28" fmla="*/ 5 w 164"/>
                <a:gd name="T29" fmla="*/ 41 h 152"/>
                <a:gd name="T30" fmla="*/ 0 w 164"/>
                <a:gd name="T31" fmla="*/ 58 h 152"/>
                <a:gd name="T32" fmla="*/ 2 w 164"/>
                <a:gd name="T33" fmla="*/ 72 h 152"/>
                <a:gd name="T34" fmla="*/ 9 w 164"/>
                <a:gd name="T35" fmla="*/ 92 h 152"/>
                <a:gd name="T36" fmla="*/ 22 w 164"/>
                <a:gd name="T37" fmla="*/ 109 h 152"/>
                <a:gd name="T38" fmla="*/ 51 w 164"/>
                <a:gd name="T39" fmla="*/ 151 h 152"/>
                <a:gd name="T40" fmla="*/ 40 w 164"/>
                <a:gd name="T41" fmla="*/ 107 h 152"/>
                <a:gd name="T42" fmla="*/ 34 w 164"/>
                <a:gd name="T43" fmla="*/ 91 h 152"/>
                <a:gd name="T44" fmla="*/ 30 w 164"/>
                <a:gd name="T45" fmla="*/ 78 h 152"/>
                <a:gd name="T46" fmla="*/ 28 w 164"/>
                <a:gd name="T47" fmla="*/ 63 h 152"/>
                <a:gd name="T48" fmla="*/ 32 w 164"/>
                <a:gd name="T49" fmla="*/ 48 h 152"/>
                <a:gd name="T50" fmla="*/ 36 w 164"/>
                <a:gd name="T51" fmla="*/ 35 h 152"/>
                <a:gd name="T52" fmla="*/ 44 w 164"/>
                <a:gd name="T53" fmla="*/ 20 h 152"/>
                <a:gd name="T54" fmla="*/ 56 w 164"/>
                <a:gd name="T55" fmla="*/ 13 h 152"/>
                <a:gd name="T56" fmla="*/ 71 w 164"/>
                <a:gd name="T57" fmla="*/ 10 h 152"/>
                <a:gd name="T58" fmla="*/ 111 w 164"/>
                <a:gd name="T59" fmla="*/ 9 h 152"/>
                <a:gd name="T60" fmla="*/ 136 w 164"/>
                <a:gd name="T61" fmla="*/ 14 h 152"/>
                <a:gd name="T62" fmla="*/ 163 w 164"/>
                <a:gd name="T63" fmla="*/ 25 h 152"/>
                <a:gd name="T64" fmla="*/ 160 w 164"/>
                <a:gd name="T65"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4" h="152">
                  <a:moveTo>
                    <a:pt x="160" y="23"/>
                  </a:moveTo>
                  <a:lnTo>
                    <a:pt x="149" y="13"/>
                  </a:lnTo>
                  <a:lnTo>
                    <a:pt x="143" y="9"/>
                  </a:lnTo>
                  <a:lnTo>
                    <a:pt x="131" y="6"/>
                  </a:lnTo>
                  <a:lnTo>
                    <a:pt x="120" y="3"/>
                  </a:lnTo>
                  <a:lnTo>
                    <a:pt x="105" y="0"/>
                  </a:lnTo>
                  <a:lnTo>
                    <a:pt x="92" y="0"/>
                  </a:lnTo>
                  <a:lnTo>
                    <a:pt x="80" y="1"/>
                  </a:lnTo>
                  <a:lnTo>
                    <a:pt x="66" y="2"/>
                  </a:lnTo>
                  <a:lnTo>
                    <a:pt x="51" y="5"/>
                  </a:lnTo>
                  <a:lnTo>
                    <a:pt x="42" y="10"/>
                  </a:lnTo>
                  <a:lnTo>
                    <a:pt x="32" y="19"/>
                  </a:lnTo>
                  <a:lnTo>
                    <a:pt x="22" y="25"/>
                  </a:lnTo>
                  <a:lnTo>
                    <a:pt x="15" y="32"/>
                  </a:lnTo>
                  <a:lnTo>
                    <a:pt x="5" y="41"/>
                  </a:lnTo>
                  <a:lnTo>
                    <a:pt x="0" y="58"/>
                  </a:lnTo>
                  <a:lnTo>
                    <a:pt x="2" y="72"/>
                  </a:lnTo>
                  <a:lnTo>
                    <a:pt x="9" y="92"/>
                  </a:lnTo>
                  <a:lnTo>
                    <a:pt x="22" y="109"/>
                  </a:lnTo>
                  <a:lnTo>
                    <a:pt x="51" y="151"/>
                  </a:lnTo>
                  <a:lnTo>
                    <a:pt x="40" y="107"/>
                  </a:lnTo>
                  <a:lnTo>
                    <a:pt x="34" y="91"/>
                  </a:lnTo>
                  <a:lnTo>
                    <a:pt x="30" y="78"/>
                  </a:lnTo>
                  <a:lnTo>
                    <a:pt x="28" y="63"/>
                  </a:lnTo>
                  <a:lnTo>
                    <a:pt x="32" y="48"/>
                  </a:lnTo>
                  <a:lnTo>
                    <a:pt x="36" y="35"/>
                  </a:lnTo>
                  <a:lnTo>
                    <a:pt x="44" y="20"/>
                  </a:lnTo>
                  <a:lnTo>
                    <a:pt x="56" y="13"/>
                  </a:lnTo>
                  <a:lnTo>
                    <a:pt x="71" y="10"/>
                  </a:lnTo>
                  <a:lnTo>
                    <a:pt x="111" y="9"/>
                  </a:lnTo>
                  <a:lnTo>
                    <a:pt x="136" y="14"/>
                  </a:lnTo>
                  <a:lnTo>
                    <a:pt x="163" y="25"/>
                  </a:lnTo>
                  <a:lnTo>
                    <a:pt x="160" y="2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Freeform 54"/>
            <p:cNvSpPr>
              <a:spLocks/>
            </p:cNvSpPr>
            <p:nvPr/>
          </p:nvSpPr>
          <p:spPr bwMode="ltGray">
            <a:xfrm>
              <a:off x="961" y="3819"/>
              <a:ext cx="170" cy="148"/>
            </a:xfrm>
            <a:custGeom>
              <a:avLst/>
              <a:gdLst>
                <a:gd name="T0" fmla="*/ 49 w 170"/>
                <a:gd name="T1" fmla="*/ 147 h 148"/>
                <a:gd name="T2" fmla="*/ 37 w 170"/>
                <a:gd name="T3" fmla="*/ 121 h 148"/>
                <a:gd name="T4" fmla="*/ 32 w 170"/>
                <a:gd name="T5" fmla="*/ 111 h 148"/>
                <a:gd name="T6" fmla="*/ 20 w 170"/>
                <a:gd name="T7" fmla="*/ 97 h 148"/>
                <a:gd name="T8" fmla="*/ 8 w 170"/>
                <a:gd name="T9" fmla="*/ 85 h 148"/>
                <a:gd name="T10" fmla="*/ 1 w 170"/>
                <a:gd name="T11" fmla="*/ 77 h 148"/>
                <a:gd name="T12" fmla="*/ 0 w 170"/>
                <a:gd name="T13" fmla="*/ 69 h 148"/>
                <a:gd name="T14" fmla="*/ 2 w 170"/>
                <a:gd name="T15" fmla="*/ 58 h 148"/>
                <a:gd name="T16" fmla="*/ 5 w 170"/>
                <a:gd name="T17" fmla="*/ 48 h 148"/>
                <a:gd name="T18" fmla="*/ 24 w 170"/>
                <a:gd name="T19" fmla="*/ 20 h 148"/>
                <a:gd name="T20" fmla="*/ 32 w 170"/>
                <a:gd name="T21" fmla="*/ 13 h 148"/>
                <a:gd name="T22" fmla="*/ 48 w 170"/>
                <a:gd name="T23" fmla="*/ 6 h 148"/>
                <a:gd name="T24" fmla="*/ 61 w 170"/>
                <a:gd name="T25" fmla="*/ 1 h 148"/>
                <a:gd name="T26" fmla="*/ 78 w 170"/>
                <a:gd name="T27" fmla="*/ 0 h 148"/>
                <a:gd name="T28" fmla="*/ 92 w 170"/>
                <a:gd name="T29" fmla="*/ 2 h 148"/>
                <a:gd name="T30" fmla="*/ 109 w 170"/>
                <a:gd name="T31" fmla="*/ 6 h 148"/>
                <a:gd name="T32" fmla="*/ 126 w 170"/>
                <a:gd name="T33" fmla="*/ 15 h 148"/>
                <a:gd name="T34" fmla="*/ 132 w 170"/>
                <a:gd name="T35" fmla="*/ 21 h 148"/>
                <a:gd name="T36" fmla="*/ 143 w 170"/>
                <a:gd name="T37" fmla="*/ 29 h 148"/>
                <a:gd name="T38" fmla="*/ 152 w 170"/>
                <a:gd name="T39" fmla="*/ 37 h 148"/>
                <a:gd name="T40" fmla="*/ 167 w 170"/>
                <a:gd name="T41" fmla="*/ 76 h 148"/>
                <a:gd name="T42" fmla="*/ 169 w 170"/>
                <a:gd name="T43" fmla="*/ 83 h 148"/>
                <a:gd name="T44" fmla="*/ 166 w 170"/>
                <a:gd name="T45" fmla="*/ 96 h 148"/>
                <a:gd name="T46" fmla="*/ 156 w 170"/>
                <a:gd name="T47" fmla="*/ 132 h 148"/>
                <a:gd name="T48" fmla="*/ 157 w 170"/>
                <a:gd name="T49" fmla="*/ 96 h 148"/>
                <a:gd name="T50" fmla="*/ 152 w 170"/>
                <a:gd name="T51" fmla="*/ 81 h 148"/>
                <a:gd name="T52" fmla="*/ 148 w 170"/>
                <a:gd name="T53" fmla="*/ 72 h 148"/>
                <a:gd name="T54" fmla="*/ 142 w 170"/>
                <a:gd name="T55" fmla="*/ 58 h 148"/>
                <a:gd name="T56" fmla="*/ 134 w 170"/>
                <a:gd name="T57" fmla="*/ 46 h 148"/>
                <a:gd name="T58" fmla="*/ 124 w 170"/>
                <a:gd name="T59" fmla="*/ 34 h 148"/>
                <a:gd name="T60" fmla="*/ 112 w 170"/>
                <a:gd name="T61" fmla="*/ 22 h 148"/>
                <a:gd name="T62" fmla="*/ 102 w 170"/>
                <a:gd name="T63" fmla="*/ 12 h 148"/>
                <a:gd name="T64" fmla="*/ 92 w 170"/>
                <a:gd name="T65" fmla="*/ 6 h 148"/>
                <a:gd name="T66" fmla="*/ 80 w 170"/>
                <a:gd name="T67" fmla="*/ 4 h 148"/>
                <a:gd name="T68" fmla="*/ 68 w 170"/>
                <a:gd name="T69" fmla="*/ 6 h 148"/>
                <a:gd name="T70" fmla="*/ 59 w 170"/>
                <a:gd name="T71" fmla="*/ 11 h 148"/>
                <a:gd name="T72" fmla="*/ 54 w 170"/>
                <a:gd name="T73" fmla="*/ 21 h 148"/>
                <a:gd name="T74" fmla="*/ 54 w 170"/>
                <a:gd name="T75" fmla="*/ 28 h 148"/>
                <a:gd name="T76" fmla="*/ 50 w 170"/>
                <a:gd name="T77" fmla="*/ 42 h 148"/>
                <a:gd name="T78" fmla="*/ 45 w 170"/>
                <a:gd name="T79" fmla="*/ 50 h 148"/>
                <a:gd name="T80" fmla="*/ 34 w 170"/>
                <a:gd name="T81" fmla="*/ 63 h 148"/>
                <a:gd name="T82" fmla="*/ 32 w 170"/>
                <a:gd name="T83" fmla="*/ 69 h 148"/>
                <a:gd name="T84" fmla="*/ 30 w 170"/>
                <a:gd name="T85" fmla="*/ 77 h 148"/>
                <a:gd name="T86" fmla="*/ 30 w 170"/>
                <a:gd name="T87" fmla="*/ 86 h 148"/>
                <a:gd name="T88" fmla="*/ 50 w 170"/>
                <a:gd name="T89" fmla="*/ 119 h 148"/>
                <a:gd name="T90" fmla="*/ 49 w 170"/>
                <a:gd name="T91" fmla="*/ 14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 h="148">
                  <a:moveTo>
                    <a:pt x="49" y="147"/>
                  </a:moveTo>
                  <a:lnTo>
                    <a:pt x="37" y="121"/>
                  </a:lnTo>
                  <a:lnTo>
                    <a:pt x="32" y="111"/>
                  </a:lnTo>
                  <a:lnTo>
                    <a:pt x="20" y="97"/>
                  </a:lnTo>
                  <a:lnTo>
                    <a:pt x="8" y="85"/>
                  </a:lnTo>
                  <a:lnTo>
                    <a:pt x="1" y="77"/>
                  </a:lnTo>
                  <a:lnTo>
                    <a:pt x="0" y="69"/>
                  </a:lnTo>
                  <a:lnTo>
                    <a:pt x="2" y="58"/>
                  </a:lnTo>
                  <a:lnTo>
                    <a:pt x="5" y="48"/>
                  </a:lnTo>
                  <a:lnTo>
                    <a:pt x="24" y="20"/>
                  </a:lnTo>
                  <a:lnTo>
                    <a:pt x="32" y="13"/>
                  </a:lnTo>
                  <a:lnTo>
                    <a:pt x="48" y="6"/>
                  </a:lnTo>
                  <a:lnTo>
                    <a:pt x="61" y="1"/>
                  </a:lnTo>
                  <a:lnTo>
                    <a:pt x="78" y="0"/>
                  </a:lnTo>
                  <a:lnTo>
                    <a:pt x="92" y="2"/>
                  </a:lnTo>
                  <a:lnTo>
                    <a:pt x="109" y="6"/>
                  </a:lnTo>
                  <a:lnTo>
                    <a:pt x="126" y="15"/>
                  </a:lnTo>
                  <a:lnTo>
                    <a:pt x="132" y="21"/>
                  </a:lnTo>
                  <a:lnTo>
                    <a:pt x="143" y="29"/>
                  </a:lnTo>
                  <a:lnTo>
                    <a:pt x="152" y="37"/>
                  </a:lnTo>
                  <a:lnTo>
                    <a:pt x="167" y="76"/>
                  </a:lnTo>
                  <a:lnTo>
                    <a:pt x="169" y="83"/>
                  </a:lnTo>
                  <a:lnTo>
                    <a:pt x="166" y="96"/>
                  </a:lnTo>
                  <a:lnTo>
                    <a:pt x="156" y="132"/>
                  </a:lnTo>
                  <a:lnTo>
                    <a:pt x="157" y="96"/>
                  </a:lnTo>
                  <a:lnTo>
                    <a:pt x="152" y="81"/>
                  </a:lnTo>
                  <a:lnTo>
                    <a:pt x="148" y="72"/>
                  </a:lnTo>
                  <a:lnTo>
                    <a:pt x="142" y="58"/>
                  </a:lnTo>
                  <a:lnTo>
                    <a:pt x="134" y="46"/>
                  </a:lnTo>
                  <a:lnTo>
                    <a:pt x="124" y="34"/>
                  </a:lnTo>
                  <a:lnTo>
                    <a:pt x="112" y="22"/>
                  </a:lnTo>
                  <a:lnTo>
                    <a:pt x="102" y="12"/>
                  </a:lnTo>
                  <a:lnTo>
                    <a:pt x="92" y="6"/>
                  </a:lnTo>
                  <a:lnTo>
                    <a:pt x="80" y="4"/>
                  </a:lnTo>
                  <a:lnTo>
                    <a:pt x="68" y="6"/>
                  </a:lnTo>
                  <a:lnTo>
                    <a:pt x="59" y="11"/>
                  </a:lnTo>
                  <a:lnTo>
                    <a:pt x="54" y="21"/>
                  </a:lnTo>
                  <a:lnTo>
                    <a:pt x="54" y="28"/>
                  </a:lnTo>
                  <a:lnTo>
                    <a:pt x="50" y="42"/>
                  </a:lnTo>
                  <a:lnTo>
                    <a:pt x="45" y="50"/>
                  </a:lnTo>
                  <a:lnTo>
                    <a:pt x="34" y="63"/>
                  </a:lnTo>
                  <a:lnTo>
                    <a:pt x="32" y="69"/>
                  </a:lnTo>
                  <a:lnTo>
                    <a:pt x="30" y="77"/>
                  </a:lnTo>
                  <a:lnTo>
                    <a:pt x="30" y="86"/>
                  </a:lnTo>
                  <a:lnTo>
                    <a:pt x="50" y="119"/>
                  </a:lnTo>
                  <a:lnTo>
                    <a:pt x="49" y="1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Freeform 55"/>
            <p:cNvSpPr>
              <a:spLocks/>
            </p:cNvSpPr>
            <p:nvPr/>
          </p:nvSpPr>
          <p:spPr bwMode="ltGray">
            <a:xfrm>
              <a:off x="1052" y="3670"/>
              <a:ext cx="225" cy="215"/>
            </a:xfrm>
            <a:custGeom>
              <a:avLst/>
              <a:gdLst>
                <a:gd name="T0" fmla="*/ 210 w 225"/>
                <a:gd name="T1" fmla="*/ 5 h 215"/>
                <a:gd name="T2" fmla="*/ 209 w 225"/>
                <a:gd name="T3" fmla="*/ 0 h 215"/>
                <a:gd name="T4" fmla="*/ 193 w 225"/>
                <a:gd name="T5" fmla="*/ 2 h 215"/>
                <a:gd name="T6" fmla="*/ 184 w 225"/>
                <a:gd name="T7" fmla="*/ 7 h 215"/>
                <a:gd name="T8" fmla="*/ 5 w 225"/>
                <a:gd name="T9" fmla="*/ 46 h 215"/>
                <a:gd name="T10" fmla="*/ 164 w 225"/>
                <a:gd name="T11" fmla="*/ 18 h 215"/>
                <a:gd name="T12" fmla="*/ 166 w 225"/>
                <a:gd name="T13" fmla="*/ 24 h 215"/>
                <a:gd name="T14" fmla="*/ 89 w 225"/>
                <a:gd name="T15" fmla="*/ 57 h 215"/>
                <a:gd name="T16" fmla="*/ 185 w 225"/>
                <a:gd name="T17" fmla="*/ 31 h 215"/>
                <a:gd name="T18" fmla="*/ 172 w 225"/>
                <a:gd name="T19" fmla="*/ 42 h 215"/>
                <a:gd name="T20" fmla="*/ 142 w 225"/>
                <a:gd name="T21" fmla="*/ 60 h 215"/>
                <a:gd name="T22" fmla="*/ 49 w 225"/>
                <a:gd name="T23" fmla="*/ 109 h 215"/>
                <a:gd name="T24" fmla="*/ 52 w 225"/>
                <a:gd name="T25" fmla="*/ 105 h 215"/>
                <a:gd name="T26" fmla="*/ 113 w 225"/>
                <a:gd name="T27" fmla="*/ 75 h 215"/>
                <a:gd name="T28" fmla="*/ 161 w 225"/>
                <a:gd name="T29" fmla="*/ 51 h 215"/>
                <a:gd name="T30" fmla="*/ 184 w 225"/>
                <a:gd name="T31" fmla="*/ 40 h 215"/>
                <a:gd name="T32" fmla="*/ 188 w 225"/>
                <a:gd name="T33" fmla="*/ 44 h 215"/>
                <a:gd name="T34" fmla="*/ 161 w 225"/>
                <a:gd name="T35" fmla="*/ 59 h 215"/>
                <a:gd name="T36" fmla="*/ 124 w 225"/>
                <a:gd name="T37" fmla="*/ 79 h 215"/>
                <a:gd name="T38" fmla="*/ 172 w 225"/>
                <a:gd name="T39" fmla="*/ 51 h 215"/>
                <a:gd name="T40" fmla="*/ 188 w 225"/>
                <a:gd name="T41" fmla="*/ 44 h 215"/>
                <a:gd name="T42" fmla="*/ 190 w 225"/>
                <a:gd name="T43" fmla="*/ 52 h 215"/>
                <a:gd name="T44" fmla="*/ 172 w 225"/>
                <a:gd name="T45" fmla="*/ 66 h 215"/>
                <a:gd name="T46" fmla="*/ 124 w 225"/>
                <a:gd name="T47" fmla="*/ 85 h 215"/>
                <a:gd name="T48" fmla="*/ 82 w 225"/>
                <a:gd name="T49" fmla="*/ 102 h 215"/>
                <a:gd name="T50" fmla="*/ 131 w 225"/>
                <a:gd name="T51" fmla="*/ 84 h 215"/>
                <a:gd name="T52" fmla="*/ 180 w 225"/>
                <a:gd name="T53" fmla="*/ 64 h 215"/>
                <a:gd name="T54" fmla="*/ 178 w 225"/>
                <a:gd name="T55" fmla="*/ 71 h 215"/>
                <a:gd name="T56" fmla="*/ 180 w 225"/>
                <a:gd name="T57" fmla="*/ 83 h 215"/>
                <a:gd name="T58" fmla="*/ 172 w 225"/>
                <a:gd name="T59" fmla="*/ 89 h 215"/>
                <a:gd name="T60" fmla="*/ 132 w 225"/>
                <a:gd name="T61" fmla="*/ 105 h 215"/>
                <a:gd name="T62" fmla="*/ 56 w 225"/>
                <a:gd name="T63" fmla="*/ 133 h 215"/>
                <a:gd name="T64" fmla="*/ 67 w 225"/>
                <a:gd name="T65" fmla="*/ 127 h 215"/>
                <a:gd name="T66" fmla="*/ 161 w 225"/>
                <a:gd name="T67" fmla="*/ 94 h 215"/>
                <a:gd name="T68" fmla="*/ 191 w 225"/>
                <a:gd name="T69" fmla="*/ 80 h 215"/>
                <a:gd name="T70" fmla="*/ 115 w 225"/>
                <a:gd name="T71" fmla="*/ 122 h 215"/>
                <a:gd name="T72" fmla="*/ 190 w 225"/>
                <a:gd name="T73" fmla="*/ 92 h 215"/>
                <a:gd name="T74" fmla="*/ 188 w 225"/>
                <a:gd name="T75" fmla="*/ 105 h 215"/>
                <a:gd name="T76" fmla="*/ 150 w 225"/>
                <a:gd name="T77" fmla="*/ 133 h 215"/>
                <a:gd name="T78" fmla="*/ 86 w 225"/>
                <a:gd name="T79" fmla="*/ 154 h 215"/>
                <a:gd name="T80" fmla="*/ 26 w 225"/>
                <a:gd name="T81" fmla="*/ 172 h 215"/>
                <a:gd name="T82" fmla="*/ 117 w 225"/>
                <a:gd name="T83" fmla="*/ 146 h 215"/>
                <a:gd name="T84" fmla="*/ 153 w 225"/>
                <a:gd name="T85" fmla="*/ 131 h 215"/>
                <a:gd name="T86" fmla="*/ 188 w 225"/>
                <a:gd name="T87" fmla="*/ 109 h 215"/>
                <a:gd name="T88" fmla="*/ 184 w 225"/>
                <a:gd name="T89" fmla="*/ 119 h 215"/>
                <a:gd name="T90" fmla="*/ 182 w 225"/>
                <a:gd name="T91" fmla="*/ 129 h 215"/>
                <a:gd name="T92" fmla="*/ 184 w 225"/>
                <a:gd name="T93" fmla="*/ 138 h 215"/>
                <a:gd name="T94" fmla="*/ 150 w 225"/>
                <a:gd name="T95" fmla="*/ 157 h 215"/>
                <a:gd name="T96" fmla="*/ 88 w 225"/>
                <a:gd name="T97" fmla="*/ 174 h 215"/>
                <a:gd name="T98" fmla="*/ 92 w 225"/>
                <a:gd name="T99" fmla="*/ 173 h 215"/>
                <a:gd name="T100" fmla="*/ 169 w 225"/>
                <a:gd name="T101" fmla="*/ 150 h 215"/>
                <a:gd name="T102" fmla="*/ 165 w 225"/>
                <a:gd name="T103" fmla="*/ 156 h 215"/>
                <a:gd name="T104" fmla="*/ 169 w 225"/>
                <a:gd name="T105" fmla="*/ 159 h 215"/>
                <a:gd name="T106" fmla="*/ 172 w 225"/>
                <a:gd name="T107" fmla="*/ 165 h 215"/>
                <a:gd name="T108" fmla="*/ 135 w 225"/>
                <a:gd name="T109" fmla="*/ 181 h 215"/>
                <a:gd name="T110" fmla="*/ 93 w 225"/>
                <a:gd name="T111" fmla="*/ 185 h 215"/>
                <a:gd name="T112" fmla="*/ 169 w 225"/>
                <a:gd name="T113" fmla="*/ 170 h 215"/>
                <a:gd name="T114" fmla="*/ 165 w 225"/>
                <a:gd name="T115" fmla="*/ 178 h 215"/>
                <a:gd name="T116" fmla="*/ 170 w 225"/>
                <a:gd name="T117" fmla="*/ 184 h 215"/>
                <a:gd name="T118" fmla="*/ 82 w 225"/>
                <a:gd name="T119" fmla="*/ 214 h 215"/>
                <a:gd name="T120" fmla="*/ 166 w 225"/>
                <a:gd name="T121" fmla="*/ 191 h 215"/>
                <a:gd name="T122" fmla="*/ 183 w 225"/>
                <a:gd name="T123" fmla="*/ 182 h 215"/>
                <a:gd name="T124" fmla="*/ 194 w 225"/>
                <a:gd name="T125" fmla="*/ 17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 h="215">
                  <a:moveTo>
                    <a:pt x="207" y="16"/>
                  </a:moveTo>
                  <a:lnTo>
                    <a:pt x="210" y="5"/>
                  </a:lnTo>
                  <a:lnTo>
                    <a:pt x="224" y="4"/>
                  </a:lnTo>
                  <a:lnTo>
                    <a:pt x="209" y="0"/>
                  </a:lnTo>
                  <a:lnTo>
                    <a:pt x="203" y="0"/>
                  </a:lnTo>
                  <a:lnTo>
                    <a:pt x="193" y="2"/>
                  </a:lnTo>
                  <a:lnTo>
                    <a:pt x="193" y="5"/>
                  </a:lnTo>
                  <a:lnTo>
                    <a:pt x="184" y="7"/>
                  </a:lnTo>
                  <a:lnTo>
                    <a:pt x="109" y="37"/>
                  </a:lnTo>
                  <a:lnTo>
                    <a:pt x="5" y="46"/>
                  </a:lnTo>
                  <a:lnTo>
                    <a:pt x="107" y="37"/>
                  </a:lnTo>
                  <a:lnTo>
                    <a:pt x="164" y="18"/>
                  </a:lnTo>
                  <a:lnTo>
                    <a:pt x="184" y="16"/>
                  </a:lnTo>
                  <a:lnTo>
                    <a:pt x="166" y="24"/>
                  </a:lnTo>
                  <a:lnTo>
                    <a:pt x="184" y="24"/>
                  </a:lnTo>
                  <a:lnTo>
                    <a:pt x="89" y="57"/>
                  </a:lnTo>
                  <a:lnTo>
                    <a:pt x="153" y="37"/>
                  </a:lnTo>
                  <a:lnTo>
                    <a:pt x="185" y="31"/>
                  </a:lnTo>
                  <a:lnTo>
                    <a:pt x="184" y="35"/>
                  </a:lnTo>
                  <a:lnTo>
                    <a:pt x="172" y="42"/>
                  </a:lnTo>
                  <a:lnTo>
                    <a:pt x="164" y="48"/>
                  </a:lnTo>
                  <a:lnTo>
                    <a:pt x="142" y="60"/>
                  </a:lnTo>
                  <a:lnTo>
                    <a:pt x="101" y="83"/>
                  </a:lnTo>
                  <a:lnTo>
                    <a:pt x="49" y="109"/>
                  </a:lnTo>
                  <a:lnTo>
                    <a:pt x="7" y="127"/>
                  </a:lnTo>
                  <a:lnTo>
                    <a:pt x="52" y="105"/>
                  </a:lnTo>
                  <a:lnTo>
                    <a:pt x="79" y="92"/>
                  </a:lnTo>
                  <a:lnTo>
                    <a:pt x="113" y="75"/>
                  </a:lnTo>
                  <a:lnTo>
                    <a:pt x="131" y="64"/>
                  </a:lnTo>
                  <a:lnTo>
                    <a:pt x="161" y="51"/>
                  </a:lnTo>
                  <a:lnTo>
                    <a:pt x="172" y="46"/>
                  </a:lnTo>
                  <a:lnTo>
                    <a:pt x="184" y="40"/>
                  </a:lnTo>
                  <a:lnTo>
                    <a:pt x="177" y="40"/>
                  </a:lnTo>
                  <a:lnTo>
                    <a:pt x="188" y="44"/>
                  </a:lnTo>
                  <a:lnTo>
                    <a:pt x="177" y="48"/>
                  </a:lnTo>
                  <a:lnTo>
                    <a:pt x="161" y="59"/>
                  </a:lnTo>
                  <a:lnTo>
                    <a:pt x="144" y="70"/>
                  </a:lnTo>
                  <a:lnTo>
                    <a:pt x="124" y="79"/>
                  </a:lnTo>
                  <a:lnTo>
                    <a:pt x="158" y="60"/>
                  </a:lnTo>
                  <a:lnTo>
                    <a:pt x="172" y="51"/>
                  </a:lnTo>
                  <a:lnTo>
                    <a:pt x="184" y="44"/>
                  </a:lnTo>
                  <a:lnTo>
                    <a:pt x="188" y="44"/>
                  </a:lnTo>
                  <a:lnTo>
                    <a:pt x="180" y="54"/>
                  </a:lnTo>
                  <a:lnTo>
                    <a:pt x="190" y="52"/>
                  </a:lnTo>
                  <a:lnTo>
                    <a:pt x="184" y="59"/>
                  </a:lnTo>
                  <a:lnTo>
                    <a:pt x="172" y="66"/>
                  </a:lnTo>
                  <a:lnTo>
                    <a:pt x="150" y="77"/>
                  </a:lnTo>
                  <a:lnTo>
                    <a:pt x="124" y="85"/>
                  </a:lnTo>
                  <a:lnTo>
                    <a:pt x="101" y="94"/>
                  </a:lnTo>
                  <a:lnTo>
                    <a:pt x="82" y="102"/>
                  </a:lnTo>
                  <a:lnTo>
                    <a:pt x="93" y="97"/>
                  </a:lnTo>
                  <a:lnTo>
                    <a:pt x="131" y="84"/>
                  </a:lnTo>
                  <a:lnTo>
                    <a:pt x="172" y="68"/>
                  </a:lnTo>
                  <a:lnTo>
                    <a:pt x="180" y="64"/>
                  </a:lnTo>
                  <a:lnTo>
                    <a:pt x="188" y="59"/>
                  </a:lnTo>
                  <a:lnTo>
                    <a:pt x="178" y="71"/>
                  </a:lnTo>
                  <a:lnTo>
                    <a:pt x="194" y="66"/>
                  </a:lnTo>
                  <a:lnTo>
                    <a:pt x="180" y="83"/>
                  </a:lnTo>
                  <a:lnTo>
                    <a:pt x="177" y="86"/>
                  </a:lnTo>
                  <a:lnTo>
                    <a:pt x="172" y="89"/>
                  </a:lnTo>
                  <a:lnTo>
                    <a:pt x="153" y="97"/>
                  </a:lnTo>
                  <a:lnTo>
                    <a:pt x="132" y="105"/>
                  </a:lnTo>
                  <a:lnTo>
                    <a:pt x="92" y="120"/>
                  </a:lnTo>
                  <a:lnTo>
                    <a:pt x="56" y="133"/>
                  </a:lnTo>
                  <a:lnTo>
                    <a:pt x="0" y="151"/>
                  </a:lnTo>
                  <a:lnTo>
                    <a:pt x="67" y="127"/>
                  </a:lnTo>
                  <a:lnTo>
                    <a:pt x="135" y="103"/>
                  </a:lnTo>
                  <a:lnTo>
                    <a:pt x="161" y="94"/>
                  </a:lnTo>
                  <a:lnTo>
                    <a:pt x="177" y="83"/>
                  </a:lnTo>
                  <a:lnTo>
                    <a:pt x="191" y="80"/>
                  </a:lnTo>
                  <a:lnTo>
                    <a:pt x="193" y="80"/>
                  </a:lnTo>
                  <a:lnTo>
                    <a:pt x="115" y="122"/>
                  </a:lnTo>
                  <a:lnTo>
                    <a:pt x="176" y="93"/>
                  </a:lnTo>
                  <a:lnTo>
                    <a:pt x="190" y="92"/>
                  </a:lnTo>
                  <a:lnTo>
                    <a:pt x="173" y="108"/>
                  </a:lnTo>
                  <a:lnTo>
                    <a:pt x="188" y="105"/>
                  </a:lnTo>
                  <a:lnTo>
                    <a:pt x="165" y="121"/>
                  </a:lnTo>
                  <a:lnTo>
                    <a:pt x="150" y="133"/>
                  </a:lnTo>
                  <a:lnTo>
                    <a:pt x="124" y="142"/>
                  </a:lnTo>
                  <a:lnTo>
                    <a:pt x="86" y="154"/>
                  </a:lnTo>
                  <a:lnTo>
                    <a:pt x="52" y="165"/>
                  </a:lnTo>
                  <a:lnTo>
                    <a:pt x="26" y="172"/>
                  </a:lnTo>
                  <a:lnTo>
                    <a:pt x="7" y="176"/>
                  </a:lnTo>
                  <a:lnTo>
                    <a:pt x="117" y="146"/>
                  </a:lnTo>
                  <a:lnTo>
                    <a:pt x="142" y="138"/>
                  </a:lnTo>
                  <a:lnTo>
                    <a:pt x="153" y="131"/>
                  </a:lnTo>
                  <a:lnTo>
                    <a:pt x="171" y="120"/>
                  </a:lnTo>
                  <a:lnTo>
                    <a:pt x="188" y="109"/>
                  </a:lnTo>
                  <a:lnTo>
                    <a:pt x="170" y="124"/>
                  </a:lnTo>
                  <a:lnTo>
                    <a:pt x="184" y="119"/>
                  </a:lnTo>
                  <a:lnTo>
                    <a:pt x="169" y="132"/>
                  </a:lnTo>
                  <a:lnTo>
                    <a:pt x="182" y="129"/>
                  </a:lnTo>
                  <a:lnTo>
                    <a:pt x="167" y="143"/>
                  </a:lnTo>
                  <a:lnTo>
                    <a:pt x="184" y="138"/>
                  </a:lnTo>
                  <a:lnTo>
                    <a:pt x="169" y="146"/>
                  </a:lnTo>
                  <a:lnTo>
                    <a:pt x="150" y="157"/>
                  </a:lnTo>
                  <a:lnTo>
                    <a:pt x="135" y="160"/>
                  </a:lnTo>
                  <a:lnTo>
                    <a:pt x="88" y="174"/>
                  </a:lnTo>
                  <a:lnTo>
                    <a:pt x="45" y="181"/>
                  </a:lnTo>
                  <a:lnTo>
                    <a:pt x="92" y="173"/>
                  </a:lnTo>
                  <a:lnTo>
                    <a:pt x="131" y="161"/>
                  </a:lnTo>
                  <a:lnTo>
                    <a:pt x="169" y="150"/>
                  </a:lnTo>
                  <a:lnTo>
                    <a:pt x="180" y="144"/>
                  </a:lnTo>
                  <a:lnTo>
                    <a:pt x="165" y="156"/>
                  </a:lnTo>
                  <a:lnTo>
                    <a:pt x="177" y="154"/>
                  </a:lnTo>
                  <a:lnTo>
                    <a:pt x="169" y="159"/>
                  </a:lnTo>
                  <a:lnTo>
                    <a:pt x="166" y="167"/>
                  </a:lnTo>
                  <a:lnTo>
                    <a:pt x="172" y="165"/>
                  </a:lnTo>
                  <a:lnTo>
                    <a:pt x="163" y="171"/>
                  </a:lnTo>
                  <a:lnTo>
                    <a:pt x="135" y="181"/>
                  </a:lnTo>
                  <a:lnTo>
                    <a:pt x="117" y="183"/>
                  </a:lnTo>
                  <a:lnTo>
                    <a:pt x="93" y="185"/>
                  </a:lnTo>
                  <a:lnTo>
                    <a:pt x="139" y="180"/>
                  </a:lnTo>
                  <a:lnTo>
                    <a:pt x="169" y="170"/>
                  </a:lnTo>
                  <a:lnTo>
                    <a:pt x="177" y="163"/>
                  </a:lnTo>
                  <a:lnTo>
                    <a:pt x="165" y="178"/>
                  </a:lnTo>
                  <a:lnTo>
                    <a:pt x="177" y="175"/>
                  </a:lnTo>
                  <a:lnTo>
                    <a:pt x="170" y="184"/>
                  </a:lnTo>
                  <a:lnTo>
                    <a:pt x="158" y="195"/>
                  </a:lnTo>
                  <a:lnTo>
                    <a:pt x="82" y="214"/>
                  </a:lnTo>
                  <a:lnTo>
                    <a:pt x="158" y="197"/>
                  </a:lnTo>
                  <a:lnTo>
                    <a:pt x="166" y="191"/>
                  </a:lnTo>
                  <a:lnTo>
                    <a:pt x="170" y="187"/>
                  </a:lnTo>
                  <a:lnTo>
                    <a:pt x="183" y="182"/>
                  </a:lnTo>
                  <a:lnTo>
                    <a:pt x="191" y="191"/>
                  </a:lnTo>
                  <a:lnTo>
                    <a:pt x="194" y="175"/>
                  </a:lnTo>
                  <a:lnTo>
                    <a:pt x="207" y="1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Freeform 56"/>
            <p:cNvSpPr>
              <a:spLocks/>
            </p:cNvSpPr>
            <p:nvPr/>
          </p:nvSpPr>
          <p:spPr bwMode="ltGray">
            <a:xfrm>
              <a:off x="1243" y="3670"/>
              <a:ext cx="217" cy="217"/>
            </a:xfrm>
            <a:custGeom>
              <a:avLst/>
              <a:gdLst>
                <a:gd name="T0" fmla="*/ 1 w 217"/>
                <a:gd name="T1" fmla="*/ 178 h 217"/>
                <a:gd name="T2" fmla="*/ 8 w 217"/>
                <a:gd name="T3" fmla="*/ 171 h 217"/>
                <a:gd name="T4" fmla="*/ 62 w 217"/>
                <a:gd name="T5" fmla="*/ 216 h 217"/>
                <a:gd name="T6" fmla="*/ 19 w 217"/>
                <a:gd name="T7" fmla="*/ 172 h 217"/>
                <a:gd name="T8" fmla="*/ 24 w 217"/>
                <a:gd name="T9" fmla="*/ 167 h 217"/>
                <a:gd name="T10" fmla="*/ 76 w 217"/>
                <a:gd name="T11" fmla="*/ 199 h 217"/>
                <a:gd name="T12" fmla="*/ 21 w 217"/>
                <a:gd name="T13" fmla="*/ 165 h 217"/>
                <a:gd name="T14" fmla="*/ 29 w 217"/>
                <a:gd name="T15" fmla="*/ 158 h 217"/>
                <a:gd name="T16" fmla="*/ 35 w 217"/>
                <a:gd name="T17" fmla="*/ 150 h 217"/>
                <a:gd name="T18" fmla="*/ 32 w 217"/>
                <a:gd name="T19" fmla="*/ 144 h 217"/>
                <a:gd name="T20" fmla="*/ 39 w 217"/>
                <a:gd name="T21" fmla="*/ 142 h 217"/>
                <a:gd name="T22" fmla="*/ 35 w 217"/>
                <a:gd name="T23" fmla="*/ 141 h 217"/>
                <a:gd name="T24" fmla="*/ 35 w 217"/>
                <a:gd name="T25" fmla="*/ 133 h 217"/>
                <a:gd name="T26" fmla="*/ 39 w 217"/>
                <a:gd name="T27" fmla="*/ 128 h 217"/>
                <a:gd name="T28" fmla="*/ 102 w 217"/>
                <a:gd name="T29" fmla="*/ 166 h 217"/>
                <a:gd name="T30" fmla="*/ 35 w 217"/>
                <a:gd name="T31" fmla="*/ 126 h 217"/>
                <a:gd name="T32" fmla="*/ 42 w 217"/>
                <a:gd name="T33" fmla="*/ 126 h 217"/>
                <a:gd name="T34" fmla="*/ 42 w 217"/>
                <a:gd name="T35" fmla="*/ 114 h 217"/>
                <a:gd name="T36" fmla="*/ 123 w 217"/>
                <a:gd name="T37" fmla="*/ 141 h 217"/>
                <a:gd name="T38" fmla="*/ 59 w 217"/>
                <a:gd name="T39" fmla="*/ 123 h 217"/>
                <a:gd name="T40" fmla="*/ 37 w 217"/>
                <a:gd name="T41" fmla="*/ 107 h 217"/>
                <a:gd name="T42" fmla="*/ 39 w 217"/>
                <a:gd name="T43" fmla="*/ 101 h 217"/>
                <a:gd name="T44" fmla="*/ 53 w 217"/>
                <a:gd name="T45" fmla="*/ 106 h 217"/>
                <a:gd name="T46" fmla="*/ 54 w 217"/>
                <a:gd name="T47" fmla="*/ 100 h 217"/>
                <a:gd name="T48" fmla="*/ 113 w 217"/>
                <a:gd name="T49" fmla="*/ 112 h 217"/>
                <a:gd name="T50" fmla="*/ 91 w 217"/>
                <a:gd name="T51" fmla="*/ 105 h 217"/>
                <a:gd name="T52" fmla="*/ 45 w 217"/>
                <a:gd name="T53" fmla="*/ 90 h 217"/>
                <a:gd name="T54" fmla="*/ 42 w 217"/>
                <a:gd name="T55" fmla="*/ 81 h 217"/>
                <a:gd name="T56" fmla="*/ 46 w 217"/>
                <a:gd name="T57" fmla="*/ 75 h 217"/>
                <a:gd name="T58" fmla="*/ 62 w 217"/>
                <a:gd name="T59" fmla="*/ 79 h 217"/>
                <a:gd name="T60" fmla="*/ 59 w 217"/>
                <a:gd name="T61" fmla="*/ 69 h 217"/>
                <a:gd name="T62" fmla="*/ 54 w 217"/>
                <a:gd name="T63" fmla="*/ 62 h 217"/>
                <a:gd name="T64" fmla="*/ 58 w 217"/>
                <a:gd name="T65" fmla="*/ 58 h 217"/>
                <a:gd name="T66" fmla="*/ 120 w 217"/>
                <a:gd name="T67" fmla="*/ 76 h 217"/>
                <a:gd name="T68" fmla="*/ 193 w 217"/>
                <a:gd name="T69" fmla="*/ 90 h 217"/>
                <a:gd name="T70" fmla="*/ 91 w 217"/>
                <a:gd name="T71" fmla="*/ 68 h 217"/>
                <a:gd name="T72" fmla="*/ 58 w 217"/>
                <a:gd name="T73" fmla="*/ 58 h 217"/>
                <a:gd name="T74" fmla="*/ 62 w 217"/>
                <a:gd name="T75" fmla="*/ 53 h 217"/>
                <a:gd name="T76" fmla="*/ 56 w 217"/>
                <a:gd name="T77" fmla="*/ 41 h 217"/>
                <a:gd name="T78" fmla="*/ 58 w 217"/>
                <a:gd name="T79" fmla="*/ 32 h 217"/>
                <a:gd name="T80" fmla="*/ 91 w 217"/>
                <a:gd name="T81" fmla="*/ 43 h 217"/>
                <a:gd name="T82" fmla="*/ 84 w 217"/>
                <a:gd name="T83" fmla="*/ 40 h 217"/>
                <a:gd name="T84" fmla="*/ 62 w 217"/>
                <a:gd name="T85" fmla="*/ 32 h 217"/>
                <a:gd name="T86" fmla="*/ 58 w 217"/>
                <a:gd name="T87" fmla="*/ 29 h 217"/>
                <a:gd name="T88" fmla="*/ 46 w 217"/>
                <a:gd name="T89" fmla="*/ 23 h 217"/>
                <a:gd name="T90" fmla="*/ 113 w 217"/>
                <a:gd name="T91" fmla="*/ 33 h 217"/>
                <a:gd name="T92" fmla="*/ 46 w 217"/>
                <a:gd name="T93" fmla="*/ 16 h 217"/>
                <a:gd name="T94" fmla="*/ 125 w 217"/>
                <a:gd name="T95" fmla="*/ 16 h 217"/>
                <a:gd name="T96" fmla="*/ 159 w 217"/>
                <a:gd name="T97" fmla="*/ 13 h 217"/>
                <a:gd name="T98" fmla="*/ 58 w 217"/>
                <a:gd name="T99" fmla="*/ 16 h 217"/>
                <a:gd name="T100" fmla="*/ 42 w 217"/>
                <a:gd name="T101" fmla="*/ 6 h 217"/>
                <a:gd name="T102" fmla="*/ 20 w 217"/>
                <a:gd name="T103" fmla="*/ 2 h 217"/>
                <a:gd name="T104" fmla="*/ 0 w 217"/>
                <a:gd name="T105"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0" y="188"/>
                  </a:moveTo>
                  <a:lnTo>
                    <a:pt x="1" y="178"/>
                  </a:lnTo>
                  <a:lnTo>
                    <a:pt x="13" y="183"/>
                  </a:lnTo>
                  <a:lnTo>
                    <a:pt x="8" y="171"/>
                  </a:lnTo>
                  <a:lnTo>
                    <a:pt x="20" y="172"/>
                  </a:lnTo>
                  <a:lnTo>
                    <a:pt x="62" y="216"/>
                  </a:lnTo>
                  <a:lnTo>
                    <a:pt x="24" y="178"/>
                  </a:lnTo>
                  <a:lnTo>
                    <a:pt x="19" y="172"/>
                  </a:lnTo>
                  <a:lnTo>
                    <a:pt x="16" y="166"/>
                  </a:lnTo>
                  <a:lnTo>
                    <a:pt x="24" y="167"/>
                  </a:lnTo>
                  <a:lnTo>
                    <a:pt x="48" y="179"/>
                  </a:lnTo>
                  <a:lnTo>
                    <a:pt x="76" y="199"/>
                  </a:lnTo>
                  <a:lnTo>
                    <a:pt x="35" y="172"/>
                  </a:lnTo>
                  <a:lnTo>
                    <a:pt x="21" y="165"/>
                  </a:lnTo>
                  <a:lnTo>
                    <a:pt x="20" y="155"/>
                  </a:lnTo>
                  <a:lnTo>
                    <a:pt x="29" y="158"/>
                  </a:lnTo>
                  <a:lnTo>
                    <a:pt x="27" y="147"/>
                  </a:lnTo>
                  <a:lnTo>
                    <a:pt x="35" y="150"/>
                  </a:lnTo>
                  <a:lnTo>
                    <a:pt x="72" y="189"/>
                  </a:lnTo>
                  <a:lnTo>
                    <a:pt x="32" y="144"/>
                  </a:lnTo>
                  <a:lnTo>
                    <a:pt x="27" y="137"/>
                  </a:lnTo>
                  <a:lnTo>
                    <a:pt x="39" y="142"/>
                  </a:lnTo>
                  <a:lnTo>
                    <a:pt x="69" y="164"/>
                  </a:lnTo>
                  <a:lnTo>
                    <a:pt x="35" y="141"/>
                  </a:lnTo>
                  <a:lnTo>
                    <a:pt x="24" y="129"/>
                  </a:lnTo>
                  <a:lnTo>
                    <a:pt x="35" y="133"/>
                  </a:lnTo>
                  <a:lnTo>
                    <a:pt x="27" y="126"/>
                  </a:lnTo>
                  <a:lnTo>
                    <a:pt x="39" y="128"/>
                  </a:lnTo>
                  <a:lnTo>
                    <a:pt x="49" y="141"/>
                  </a:lnTo>
                  <a:lnTo>
                    <a:pt x="102" y="166"/>
                  </a:lnTo>
                  <a:lnTo>
                    <a:pt x="46" y="137"/>
                  </a:lnTo>
                  <a:lnTo>
                    <a:pt x="35" y="126"/>
                  </a:lnTo>
                  <a:lnTo>
                    <a:pt x="32" y="120"/>
                  </a:lnTo>
                  <a:lnTo>
                    <a:pt x="42" y="126"/>
                  </a:lnTo>
                  <a:lnTo>
                    <a:pt x="35" y="113"/>
                  </a:lnTo>
                  <a:lnTo>
                    <a:pt x="42" y="114"/>
                  </a:lnTo>
                  <a:lnTo>
                    <a:pt x="48" y="121"/>
                  </a:lnTo>
                  <a:lnTo>
                    <a:pt x="123" y="141"/>
                  </a:lnTo>
                  <a:lnTo>
                    <a:pt x="83" y="129"/>
                  </a:lnTo>
                  <a:lnTo>
                    <a:pt x="59" y="123"/>
                  </a:lnTo>
                  <a:lnTo>
                    <a:pt x="53" y="120"/>
                  </a:lnTo>
                  <a:lnTo>
                    <a:pt x="37" y="107"/>
                  </a:lnTo>
                  <a:lnTo>
                    <a:pt x="42" y="109"/>
                  </a:lnTo>
                  <a:lnTo>
                    <a:pt x="39" y="101"/>
                  </a:lnTo>
                  <a:lnTo>
                    <a:pt x="37" y="103"/>
                  </a:lnTo>
                  <a:lnTo>
                    <a:pt x="53" y="106"/>
                  </a:lnTo>
                  <a:lnTo>
                    <a:pt x="42" y="98"/>
                  </a:lnTo>
                  <a:lnTo>
                    <a:pt x="54" y="100"/>
                  </a:lnTo>
                  <a:lnTo>
                    <a:pt x="82" y="103"/>
                  </a:lnTo>
                  <a:lnTo>
                    <a:pt x="113" y="112"/>
                  </a:lnTo>
                  <a:lnTo>
                    <a:pt x="189" y="139"/>
                  </a:lnTo>
                  <a:lnTo>
                    <a:pt x="91" y="105"/>
                  </a:lnTo>
                  <a:lnTo>
                    <a:pt x="54" y="98"/>
                  </a:lnTo>
                  <a:lnTo>
                    <a:pt x="45" y="90"/>
                  </a:lnTo>
                  <a:lnTo>
                    <a:pt x="59" y="94"/>
                  </a:lnTo>
                  <a:lnTo>
                    <a:pt x="42" y="81"/>
                  </a:lnTo>
                  <a:lnTo>
                    <a:pt x="54" y="82"/>
                  </a:lnTo>
                  <a:lnTo>
                    <a:pt x="46" y="75"/>
                  </a:lnTo>
                  <a:lnTo>
                    <a:pt x="48" y="73"/>
                  </a:lnTo>
                  <a:lnTo>
                    <a:pt x="62" y="79"/>
                  </a:lnTo>
                  <a:lnTo>
                    <a:pt x="48" y="69"/>
                  </a:lnTo>
                  <a:lnTo>
                    <a:pt x="59" y="69"/>
                  </a:lnTo>
                  <a:lnTo>
                    <a:pt x="46" y="62"/>
                  </a:lnTo>
                  <a:lnTo>
                    <a:pt x="54" y="62"/>
                  </a:lnTo>
                  <a:lnTo>
                    <a:pt x="46" y="58"/>
                  </a:lnTo>
                  <a:lnTo>
                    <a:pt x="58" y="58"/>
                  </a:lnTo>
                  <a:lnTo>
                    <a:pt x="81" y="67"/>
                  </a:lnTo>
                  <a:lnTo>
                    <a:pt x="120" y="76"/>
                  </a:lnTo>
                  <a:lnTo>
                    <a:pt x="159" y="84"/>
                  </a:lnTo>
                  <a:lnTo>
                    <a:pt x="193" y="90"/>
                  </a:lnTo>
                  <a:lnTo>
                    <a:pt x="110" y="73"/>
                  </a:lnTo>
                  <a:lnTo>
                    <a:pt x="91" y="68"/>
                  </a:lnTo>
                  <a:lnTo>
                    <a:pt x="62" y="61"/>
                  </a:lnTo>
                  <a:lnTo>
                    <a:pt x="58" y="58"/>
                  </a:lnTo>
                  <a:lnTo>
                    <a:pt x="50" y="51"/>
                  </a:lnTo>
                  <a:lnTo>
                    <a:pt x="62" y="53"/>
                  </a:lnTo>
                  <a:lnTo>
                    <a:pt x="48" y="41"/>
                  </a:lnTo>
                  <a:lnTo>
                    <a:pt x="56" y="41"/>
                  </a:lnTo>
                  <a:lnTo>
                    <a:pt x="46" y="32"/>
                  </a:lnTo>
                  <a:lnTo>
                    <a:pt x="58" y="32"/>
                  </a:lnTo>
                  <a:lnTo>
                    <a:pt x="65" y="37"/>
                  </a:lnTo>
                  <a:lnTo>
                    <a:pt x="91" y="43"/>
                  </a:lnTo>
                  <a:lnTo>
                    <a:pt x="167" y="57"/>
                  </a:lnTo>
                  <a:lnTo>
                    <a:pt x="84" y="40"/>
                  </a:lnTo>
                  <a:lnTo>
                    <a:pt x="65" y="36"/>
                  </a:lnTo>
                  <a:lnTo>
                    <a:pt x="62" y="32"/>
                  </a:lnTo>
                  <a:lnTo>
                    <a:pt x="50" y="27"/>
                  </a:lnTo>
                  <a:lnTo>
                    <a:pt x="58" y="29"/>
                  </a:lnTo>
                  <a:lnTo>
                    <a:pt x="39" y="21"/>
                  </a:lnTo>
                  <a:lnTo>
                    <a:pt x="46" y="23"/>
                  </a:lnTo>
                  <a:lnTo>
                    <a:pt x="64" y="23"/>
                  </a:lnTo>
                  <a:lnTo>
                    <a:pt x="113" y="33"/>
                  </a:lnTo>
                  <a:lnTo>
                    <a:pt x="62" y="23"/>
                  </a:lnTo>
                  <a:lnTo>
                    <a:pt x="46" y="16"/>
                  </a:lnTo>
                  <a:lnTo>
                    <a:pt x="62" y="16"/>
                  </a:lnTo>
                  <a:lnTo>
                    <a:pt x="125" y="16"/>
                  </a:lnTo>
                  <a:lnTo>
                    <a:pt x="216" y="8"/>
                  </a:lnTo>
                  <a:lnTo>
                    <a:pt x="159" y="13"/>
                  </a:lnTo>
                  <a:lnTo>
                    <a:pt x="81" y="17"/>
                  </a:lnTo>
                  <a:lnTo>
                    <a:pt x="58" y="16"/>
                  </a:lnTo>
                  <a:lnTo>
                    <a:pt x="50" y="12"/>
                  </a:lnTo>
                  <a:lnTo>
                    <a:pt x="42" y="6"/>
                  </a:lnTo>
                  <a:lnTo>
                    <a:pt x="25" y="0"/>
                  </a:lnTo>
                  <a:lnTo>
                    <a:pt x="20" y="2"/>
                  </a:lnTo>
                  <a:lnTo>
                    <a:pt x="16" y="0"/>
                  </a:lnTo>
                  <a:lnTo>
                    <a:pt x="0" y="18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Freeform 57"/>
            <p:cNvSpPr>
              <a:spLocks/>
            </p:cNvSpPr>
            <p:nvPr/>
          </p:nvSpPr>
          <p:spPr bwMode="ltGray">
            <a:xfrm>
              <a:off x="1245" y="3887"/>
              <a:ext cx="58" cy="164"/>
            </a:xfrm>
            <a:custGeom>
              <a:avLst/>
              <a:gdLst>
                <a:gd name="T0" fmla="*/ 11 w 58"/>
                <a:gd name="T1" fmla="*/ 0 h 164"/>
                <a:gd name="T2" fmla="*/ 22 w 58"/>
                <a:gd name="T3" fmla="*/ 12 h 164"/>
                <a:gd name="T4" fmla="*/ 34 w 58"/>
                <a:gd name="T5" fmla="*/ 32 h 164"/>
                <a:gd name="T6" fmla="*/ 46 w 58"/>
                <a:gd name="T7" fmla="*/ 59 h 164"/>
                <a:gd name="T8" fmla="*/ 57 w 58"/>
                <a:gd name="T9" fmla="*/ 94 h 164"/>
                <a:gd name="T10" fmla="*/ 57 w 58"/>
                <a:gd name="T11" fmla="*/ 130 h 164"/>
                <a:gd name="T12" fmla="*/ 51 w 58"/>
                <a:gd name="T13" fmla="*/ 163 h 164"/>
                <a:gd name="T14" fmla="*/ 46 w 58"/>
                <a:gd name="T15" fmla="*/ 163 h 164"/>
                <a:gd name="T16" fmla="*/ 51 w 58"/>
                <a:gd name="T17" fmla="*/ 130 h 164"/>
                <a:gd name="T18" fmla="*/ 51 w 58"/>
                <a:gd name="T19" fmla="*/ 103 h 164"/>
                <a:gd name="T20" fmla="*/ 39 w 58"/>
                <a:gd name="T21" fmla="*/ 73 h 164"/>
                <a:gd name="T22" fmla="*/ 22 w 58"/>
                <a:gd name="T23" fmla="*/ 44 h 164"/>
                <a:gd name="T24" fmla="*/ 0 w 58"/>
                <a:gd name="T25" fmla="*/ 7 h 164"/>
                <a:gd name="T26" fmla="*/ 11 w 58"/>
                <a:gd name="T2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64">
                  <a:moveTo>
                    <a:pt x="11" y="0"/>
                  </a:moveTo>
                  <a:lnTo>
                    <a:pt x="22" y="12"/>
                  </a:lnTo>
                  <a:lnTo>
                    <a:pt x="34" y="32"/>
                  </a:lnTo>
                  <a:lnTo>
                    <a:pt x="46" y="59"/>
                  </a:lnTo>
                  <a:lnTo>
                    <a:pt x="57" y="94"/>
                  </a:lnTo>
                  <a:lnTo>
                    <a:pt x="57" y="130"/>
                  </a:lnTo>
                  <a:lnTo>
                    <a:pt x="51" y="163"/>
                  </a:lnTo>
                  <a:lnTo>
                    <a:pt x="46" y="163"/>
                  </a:lnTo>
                  <a:lnTo>
                    <a:pt x="51" y="130"/>
                  </a:lnTo>
                  <a:lnTo>
                    <a:pt x="51" y="103"/>
                  </a:lnTo>
                  <a:lnTo>
                    <a:pt x="39" y="73"/>
                  </a:lnTo>
                  <a:lnTo>
                    <a:pt x="22" y="44"/>
                  </a:lnTo>
                  <a:lnTo>
                    <a:pt x="0" y="7"/>
                  </a:lnTo>
                  <a:lnTo>
                    <a:pt x="1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Freeform 58"/>
            <p:cNvSpPr>
              <a:spLocks/>
            </p:cNvSpPr>
            <p:nvPr/>
          </p:nvSpPr>
          <p:spPr bwMode="ltGray">
            <a:xfrm>
              <a:off x="287" y="3721"/>
              <a:ext cx="156" cy="308"/>
            </a:xfrm>
            <a:custGeom>
              <a:avLst/>
              <a:gdLst>
                <a:gd name="T0" fmla="*/ 152 w 156"/>
                <a:gd name="T1" fmla="*/ 47 h 308"/>
                <a:gd name="T2" fmla="*/ 141 w 156"/>
                <a:gd name="T3" fmla="*/ 27 h 308"/>
                <a:gd name="T4" fmla="*/ 136 w 156"/>
                <a:gd name="T5" fmla="*/ 19 h 308"/>
                <a:gd name="T6" fmla="*/ 125 w 156"/>
                <a:gd name="T7" fmla="*/ 13 h 308"/>
                <a:gd name="T8" fmla="*/ 114 w 156"/>
                <a:gd name="T9" fmla="*/ 7 h 308"/>
                <a:gd name="T10" fmla="*/ 100 w 156"/>
                <a:gd name="T11" fmla="*/ 1 h 308"/>
                <a:gd name="T12" fmla="*/ 87 w 156"/>
                <a:gd name="T13" fmla="*/ 0 h 308"/>
                <a:gd name="T14" fmla="*/ 76 w 156"/>
                <a:gd name="T15" fmla="*/ 2 h 308"/>
                <a:gd name="T16" fmla="*/ 63 w 156"/>
                <a:gd name="T17" fmla="*/ 5 h 308"/>
                <a:gd name="T18" fmla="*/ 48 w 156"/>
                <a:gd name="T19" fmla="*/ 11 h 308"/>
                <a:gd name="T20" fmla="*/ 40 w 156"/>
                <a:gd name="T21" fmla="*/ 23 h 308"/>
                <a:gd name="T22" fmla="*/ 30 w 156"/>
                <a:gd name="T23" fmla="*/ 39 h 308"/>
                <a:gd name="T24" fmla="*/ 21 w 156"/>
                <a:gd name="T25" fmla="*/ 51 h 308"/>
                <a:gd name="T26" fmla="*/ 14 w 156"/>
                <a:gd name="T27" fmla="*/ 65 h 308"/>
                <a:gd name="T28" fmla="*/ 5 w 156"/>
                <a:gd name="T29" fmla="*/ 82 h 308"/>
                <a:gd name="T30" fmla="*/ 0 w 156"/>
                <a:gd name="T31" fmla="*/ 119 h 308"/>
                <a:gd name="T32" fmla="*/ 2 w 156"/>
                <a:gd name="T33" fmla="*/ 147 h 308"/>
                <a:gd name="T34" fmla="*/ 9 w 156"/>
                <a:gd name="T35" fmla="*/ 188 h 308"/>
                <a:gd name="T36" fmla="*/ 21 w 156"/>
                <a:gd name="T37" fmla="*/ 223 h 308"/>
                <a:gd name="T38" fmla="*/ 48 w 156"/>
                <a:gd name="T39" fmla="*/ 307 h 308"/>
                <a:gd name="T40" fmla="*/ 38 w 156"/>
                <a:gd name="T41" fmla="*/ 217 h 308"/>
                <a:gd name="T42" fmla="*/ 32 w 156"/>
                <a:gd name="T43" fmla="*/ 186 h 308"/>
                <a:gd name="T44" fmla="*/ 29 w 156"/>
                <a:gd name="T45" fmla="*/ 159 h 308"/>
                <a:gd name="T46" fmla="*/ 27 w 156"/>
                <a:gd name="T47" fmla="*/ 130 h 308"/>
                <a:gd name="T48" fmla="*/ 30 w 156"/>
                <a:gd name="T49" fmla="*/ 97 h 308"/>
                <a:gd name="T50" fmla="*/ 35 w 156"/>
                <a:gd name="T51" fmla="*/ 73 h 308"/>
                <a:gd name="T52" fmla="*/ 41 w 156"/>
                <a:gd name="T53" fmla="*/ 42 h 308"/>
                <a:gd name="T54" fmla="*/ 53 w 156"/>
                <a:gd name="T55" fmla="*/ 27 h 308"/>
                <a:gd name="T56" fmla="*/ 67 w 156"/>
                <a:gd name="T57" fmla="*/ 21 h 308"/>
                <a:gd name="T58" fmla="*/ 106 w 156"/>
                <a:gd name="T59" fmla="*/ 19 h 308"/>
                <a:gd name="T60" fmla="*/ 129 w 156"/>
                <a:gd name="T61" fmla="*/ 29 h 308"/>
                <a:gd name="T62" fmla="*/ 155 w 156"/>
                <a:gd name="T63" fmla="*/ 51 h 308"/>
                <a:gd name="T64" fmla="*/ 152 w 156"/>
                <a:gd name="T65" fmla="*/ 4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 h="308">
                  <a:moveTo>
                    <a:pt x="152" y="47"/>
                  </a:moveTo>
                  <a:lnTo>
                    <a:pt x="141" y="27"/>
                  </a:lnTo>
                  <a:lnTo>
                    <a:pt x="136" y="19"/>
                  </a:lnTo>
                  <a:lnTo>
                    <a:pt x="125" y="13"/>
                  </a:lnTo>
                  <a:lnTo>
                    <a:pt x="114" y="7"/>
                  </a:lnTo>
                  <a:lnTo>
                    <a:pt x="100" y="1"/>
                  </a:lnTo>
                  <a:lnTo>
                    <a:pt x="87" y="0"/>
                  </a:lnTo>
                  <a:lnTo>
                    <a:pt x="76" y="2"/>
                  </a:lnTo>
                  <a:lnTo>
                    <a:pt x="63" y="5"/>
                  </a:lnTo>
                  <a:lnTo>
                    <a:pt x="48" y="11"/>
                  </a:lnTo>
                  <a:lnTo>
                    <a:pt x="40" y="23"/>
                  </a:lnTo>
                  <a:lnTo>
                    <a:pt x="30" y="39"/>
                  </a:lnTo>
                  <a:lnTo>
                    <a:pt x="21" y="51"/>
                  </a:lnTo>
                  <a:lnTo>
                    <a:pt x="14" y="65"/>
                  </a:lnTo>
                  <a:lnTo>
                    <a:pt x="5" y="82"/>
                  </a:lnTo>
                  <a:lnTo>
                    <a:pt x="0" y="119"/>
                  </a:lnTo>
                  <a:lnTo>
                    <a:pt x="2" y="147"/>
                  </a:lnTo>
                  <a:lnTo>
                    <a:pt x="9" y="188"/>
                  </a:lnTo>
                  <a:lnTo>
                    <a:pt x="21" y="223"/>
                  </a:lnTo>
                  <a:lnTo>
                    <a:pt x="48" y="307"/>
                  </a:lnTo>
                  <a:lnTo>
                    <a:pt x="38" y="217"/>
                  </a:lnTo>
                  <a:lnTo>
                    <a:pt x="32" y="186"/>
                  </a:lnTo>
                  <a:lnTo>
                    <a:pt x="29" y="159"/>
                  </a:lnTo>
                  <a:lnTo>
                    <a:pt x="27" y="130"/>
                  </a:lnTo>
                  <a:lnTo>
                    <a:pt x="30" y="97"/>
                  </a:lnTo>
                  <a:lnTo>
                    <a:pt x="35" y="73"/>
                  </a:lnTo>
                  <a:lnTo>
                    <a:pt x="41" y="42"/>
                  </a:lnTo>
                  <a:lnTo>
                    <a:pt x="53" y="27"/>
                  </a:lnTo>
                  <a:lnTo>
                    <a:pt x="67" y="21"/>
                  </a:lnTo>
                  <a:lnTo>
                    <a:pt x="106" y="19"/>
                  </a:lnTo>
                  <a:lnTo>
                    <a:pt x="129" y="29"/>
                  </a:lnTo>
                  <a:lnTo>
                    <a:pt x="155" y="51"/>
                  </a:lnTo>
                  <a:lnTo>
                    <a:pt x="152" y="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 name="Freeform 59"/>
            <p:cNvSpPr>
              <a:spLocks/>
            </p:cNvSpPr>
            <p:nvPr/>
          </p:nvSpPr>
          <p:spPr bwMode="ltGray">
            <a:xfrm>
              <a:off x="400" y="3502"/>
              <a:ext cx="160" cy="302"/>
            </a:xfrm>
            <a:custGeom>
              <a:avLst/>
              <a:gdLst>
                <a:gd name="T0" fmla="*/ 46 w 160"/>
                <a:gd name="T1" fmla="*/ 301 h 302"/>
                <a:gd name="T2" fmla="*/ 35 w 160"/>
                <a:gd name="T3" fmla="*/ 249 h 302"/>
                <a:gd name="T4" fmla="*/ 30 w 160"/>
                <a:gd name="T5" fmla="*/ 227 h 302"/>
                <a:gd name="T6" fmla="*/ 19 w 160"/>
                <a:gd name="T7" fmla="*/ 199 h 302"/>
                <a:gd name="T8" fmla="*/ 8 w 160"/>
                <a:gd name="T9" fmla="*/ 174 h 302"/>
                <a:gd name="T10" fmla="*/ 1 w 160"/>
                <a:gd name="T11" fmla="*/ 158 h 302"/>
                <a:gd name="T12" fmla="*/ 0 w 160"/>
                <a:gd name="T13" fmla="*/ 143 h 302"/>
                <a:gd name="T14" fmla="*/ 2 w 160"/>
                <a:gd name="T15" fmla="*/ 120 h 302"/>
                <a:gd name="T16" fmla="*/ 5 w 160"/>
                <a:gd name="T17" fmla="*/ 98 h 302"/>
                <a:gd name="T18" fmla="*/ 21 w 160"/>
                <a:gd name="T19" fmla="*/ 41 h 302"/>
                <a:gd name="T20" fmla="*/ 30 w 160"/>
                <a:gd name="T21" fmla="*/ 27 h 302"/>
                <a:gd name="T22" fmla="*/ 45 w 160"/>
                <a:gd name="T23" fmla="*/ 12 h 302"/>
                <a:gd name="T24" fmla="*/ 57 w 160"/>
                <a:gd name="T25" fmla="*/ 3 h 302"/>
                <a:gd name="T26" fmla="*/ 74 w 160"/>
                <a:gd name="T27" fmla="*/ 0 h 302"/>
                <a:gd name="T28" fmla="*/ 86 w 160"/>
                <a:gd name="T29" fmla="*/ 6 h 302"/>
                <a:gd name="T30" fmla="*/ 103 w 160"/>
                <a:gd name="T31" fmla="*/ 12 h 302"/>
                <a:gd name="T32" fmla="*/ 119 w 160"/>
                <a:gd name="T33" fmla="*/ 30 h 302"/>
                <a:gd name="T34" fmla="*/ 125 w 160"/>
                <a:gd name="T35" fmla="*/ 43 h 302"/>
                <a:gd name="T36" fmla="*/ 135 w 160"/>
                <a:gd name="T37" fmla="*/ 61 h 302"/>
                <a:gd name="T38" fmla="*/ 143 w 160"/>
                <a:gd name="T39" fmla="*/ 76 h 302"/>
                <a:gd name="T40" fmla="*/ 157 w 160"/>
                <a:gd name="T41" fmla="*/ 155 h 302"/>
                <a:gd name="T42" fmla="*/ 159 w 160"/>
                <a:gd name="T43" fmla="*/ 170 h 302"/>
                <a:gd name="T44" fmla="*/ 156 w 160"/>
                <a:gd name="T45" fmla="*/ 197 h 302"/>
                <a:gd name="T46" fmla="*/ 147 w 160"/>
                <a:gd name="T47" fmla="*/ 270 h 302"/>
                <a:gd name="T48" fmla="*/ 148 w 160"/>
                <a:gd name="T49" fmla="*/ 198 h 302"/>
                <a:gd name="T50" fmla="*/ 143 w 160"/>
                <a:gd name="T51" fmla="*/ 166 h 302"/>
                <a:gd name="T52" fmla="*/ 139 w 160"/>
                <a:gd name="T53" fmla="*/ 147 h 302"/>
                <a:gd name="T54" fmla="*/ 133 w 160"/>
                <a:gd name="T55" fmla="*/ 120 h 302"/>
                <a:gd name="T56" fmla="*/ 126 w 160"/>
                <a:gd name="T57" fmla="*/ 94 h 302"/>
                <a:gd name="T58" fmla="*/ 117 w 160"/>
                <a:gd name="T59" fmla="*/ 69 h 302"/>
                <a:gd name="T60" fmla="*/ 106 w 160"/>
                <a:gd name="T61" fmla="*/ 46 h 302"/>
                <a:gd name="T62" fmla="*/ 96 w 160"/>
                <a:gd name="T63" fmla="*/ 24 h 302"/>
                <a:gd name="T64" fmla="*/ 86 w 160"/>
                <a:gd name="T65" fmla="*/ 12 h 302"/>
                <a:gd name="T66" fmla="*/ 75 w 160"/>
                <a:gd name="T67" fmla="*/ 8 h 302"/>
                <a:gd name="T68" fmla="*/ 64 w 160"/>
                <a:gd name="T69" fmla="*/ 12 h 302"/>
                <a:gd name="T70" fmla="*/ 56 w 160"/>
                <a:gd name="T71" fmla="*/ 24 h 302"/>
                <a:gd name="T72" fmla="*/ 51 w 160"/>
                <a:gd name="T73" fmla="*/ 43 h 302"/>
                <a:gd name="T74" fmla="*/ 51 w 160"/>
                <a:gd name="T75" fmla="*/ 57 h 302"/>
                <a:gd name="T76" fmla="*/ 47 w 160"/>
                <a:gd name="T77" fmla="*/ 85 h 302"/>
                <a:gd name="T78" fmla="*/ 43 w 160"/>
                <a:gd name="T79" fmla="*/ 102 h 302"/>
                <a:gd name="T80" fmla="*/ 32 w 160"/>
                <a:gd name="T81" fmla="*/ 129 h 302"/>
                <a:gd name="T82" fmla="*/ 30 w 160"/>
                <a:gd name="T83" fmla="*/ 143 h 302"/>
                <a:gd name="T84" fmla="*/ 28 w 160"/>
                <a:gd name="T85" fmla="*/ 157 h 302"/>
                <a:gd name="T86" fmla="*/ 28 w 160"/>
                <a:gd name="T87" fmla="*/ 177 h 302"/>
                <a:gd name="T88" fmla="*/ 47 w 160"/>
                <a:gd name="T89" fmla="*/ 244 h 302"/>
                <a:gd name="T90" fmla="*/ 46 w 160"/>
                <a:gd name="T91" fmla="*/ 30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 h="302">
                  <a:moveTo>
                    <a:pt x="46" y="301"/>
                  </a:moveTo>
                  <a:lnTo>
                    <a:pt x="35" y="249"/>
                  </a:lnTo>
                  <a:lnTo>
                    <a:pt x="30" y="227"/>
                  </a:lnTo>
                  <a:lnTo>
                    <a:pt x="19" y="199"/>
                  </a:lnTo>
                  <a:lnTo>
                    <a:pt x="8" y="174"/>
                  </a:lnTo>
                  <a:lnTo>
                    <a:pt x="1" y="158"/>
                  </a:lnTo>
                  <a:lnTo>
                    <a:pt x="0" y="143"/>
                  </a:lnTo>
                  <a:lnTo>
                    <a:pt x="2" y="120"/>
                  </a:lnTo>
                  <a:lnTo>
                    <a:pt x="5" y="98"/>
                  </a:lnTo>
                  <a:lnTo>
                    <a:pt x="21" y="41"/>
                  </a:lnTo>
                  <a:lnTo>
                    <a:pt x="30" y="27"/>
                  </a:lnTo>
                  <a:lnTo>
                    <a:pt x="45" y="12"/>
                  </a:lnTo>
                  <a:lnTo>
                    <a:pt x="57" y="3"/>
                  </a:lnTo>
                  <a:lnTo>
                    <a:pt x="74" y="0"/>
                  </a:lnTo>
                  <a:lnTo>
                    <a:pt x="86" y="6"/>
                  </a:lnTo>
                  <a:lnTo>
                    <a:pt x="103" y="12"/>
                  </a:lnTo>
                  <a:lnTo>
                    <a:pt x="119" y="30"/>
                  </a:lnTo>
                  <a:lnTo>
                    <a:pt x="125" y="43"/>
                  </a:lnTo>
                  <a:lnTo>
                    <a:pt x="135" y="61"/>
                  </a:lnTo>
                  <a:lnTo>
                    <a:pt x="143" y="76"/>
                  </a:lnTo>
                  <a:lnTo>
                    <a:pt x="157" y="155"/>
                  </a:lnTo>
                  <a:lnTo>
                    <a:pt x="159" y="170"/>
                  </a:lnTo>
                  <a:lnTo>
                    <a:pt x="156" y="197"/>
                  </a:lnTo>
                  <a:lnTo>
                    <a:pt x="147" y="270"/>
                  </a:lnTo>
                  <a:lnTo>
                    <a:pt x="148" y="198"/>
                  </a:lnTo>
                  <a:lnTo>
                    <a:pt x="143" y="166"/>
                  </a:lnTo>
                  <a:lnTo>
                    <a:pt x="139" y="147"/>
                  </a:lnTo>
                  <a:lnTo>
                    <a:pt x="133" y="120"/>
                  </a:lnTo>
                  <a:lnTo>
                    <a:pt x="126" y="94"/>
                  </a:lnTo>
                  <a:lnTo>
                    <a:pt x="117" y="69"/>
                  </a:lnTo>
                  <a:lnTo>
                    <a:pt x="106" y="46"/>
                  </a:lnTo>
                  <a:lnTo>
                    <a:pt x="96" y="24"/>
                  </a:lnTo>
                  <a:lnTo>
                    <a:pt x="86" y="12"/>
                  </a:lnTo>
                  <a:lnTo>
                    <a:pt x="75" y="8"/>
                  </a:lnTo>
                  <a:lnTo>
                    <a:pt x="64" y="12"/>
                  </a:lnTo>
                  <a:lnTo>
                    <a:pt x="56" y="24"/>
                  </a:lnTo>
                  <a:lnTo>
                    <a:pt x="51" y="43"/>
                  </a:lnTo>
                  <a:lnTo>
                    <a:pt x="51" y="57"/>
                  </a:lnTo>
                  <a:lnTo>
                    <a:pt x="47" y="85"/>
                  </a:lnTo>
                  <a:lnTo>
                    <a:pt x="43" y="102"/>
                  </a:lnTo>
                  <a:lnTo>
                    <a:pt x="32" y="129"/>
                  </a:lnTo>
                  <a:lnTo>
                    <a:pt x="30" y="143"/>
                  </a:lnTo>
                  <a:lnTo>
                    <a:pt x="28" y="157"/>
                  </a:lnTo>
                  <a:lnTo>
                    <a:pt x="28" y="177"/>
                  </a:lnTo>
                  <a:lnTo>
                    <a:pt x="47" y="244"/>
                  </a:lnTo>
                  <a:lnTo>
                    <a:pt x="46" y="30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5" name="Group 62"/>
            <p:cNvGrpSpPr>
              <a:grpSpLocks/>
            </p:cNvGrpSpPr>
            <p:nvPr/>
          </p:nvGrpSpPr>
          <p:grpSpPr bwMode="auto">
            <a:xfrm>
              <a:off x="487" y="3200"/>
              <a:ext cx="385" cy="440"/>
              <a:chOff x="487" y="3200"/>
              <a:chExt cx="385" cy="440"/>
            </a:xfrm>
          </p:grpSpPr>
          <p:sp>
            <p:nvSpPr>
              <p:cNvPr id="81" name="Freeform 60"/>
              <p:cNvSpPr>
                <a:spLocks/>
              </p:cNvSpPr>
              <p:nvPr/>
            </p:nvSpPr>
            <p:spPr bwMode="ltGray">
              <a:xfrm>
                <a:off x="487" y="3200"/>
                <a:ext cx="212" cy="438"/>
              </a:xfrm>
              <a:custGeom>
                <a:avLst/>
                <a:gdLst>
                  <a:gd name="T0" fmla="*/ 198 w 212"/>
                  <a:gd name="T1" fmla="*/ 10 h 438"/>
                  <a:gd name="T2" fmla="*/ 197 w 212"/>
                  <a:gd name="T3" fmla="*/ 0 h 438"/>
                  <a:gd name="T4" fmla="*/ 182 w 212"/>
                  <a:gd name="T5" fmla="*/ 3 h 438"/>
                  <a:gd name="T6" fmla="*/ 173 w 212"/>
                  <a:gd name="T7" fmla="*/ 15 h 438"/>
                  <a:gd name="T8" fmla="*/ 5 w 212"/>
                  <a:gd name="T9" fmla="*/ 95 h 438"/>
                  <a:gd name="T10" fmla="*/ 155 w 212"/>
                  <a:gd name="T11" fmla="*/ 38 h 438"/>
                  <a:gd name="T12" fmla="*/ 157 w 212"/>
                  <a:gd name="T13" fmla="*/ 49 h 438"/>
                  <a:gd name="T14" fmla="*/ 84 w 212"/>
                  <a:gd name="T15" fmla="*/ 118 h 438"/>
                  <a:gd name="T16" fmla="*/ 174 w 212"/>
                  <a:gd name="T17" fmla="*/ 63 h 438"/>
                  <a:gd name="T18" fmla="*/ 162 w 212"/>
                  <a:gd name="T19" fmla="*/ 86 h 438"/>
                  <a:gd name="T20" fmla="*/ 134 w 212"/>
                  <a:gd name="T21" fmla="*/ 123 h 438"/>
                  <a:gd name="T22" fmla="*/ 46 w 212"/>
                  <a:gd name="T23" fmla="*/ 223 h 438"/>
                  <a:gd name="T24" fmla="*/ 49 w 212"/>
                  <a:gd name="T25" fmla="*/ 215 h 438"/>
                  <a:gd name="T26" fmla="*/ 106 w 212"/>
                  <a:gd name="T27" fmla="*/ 153 h 438"/>
                  <a:gd name="T28" fmla="*/ 152 w 212"/>
                  <a:gd name="T29" fmla="*/ 105 h 438"/>
                  <a:gd name="T30" fmla="*/ 173 w 212"/>
                  <a:gd name="T31" fmla="*/ 82 h 438"/>
                  <a:gd name="T32" fmla="*/ 177 w 212"/>
                  <a:gd name="T33" fmla="*/ 90 h 438"/>
                  <a:gd name="T34" fmla="*/ 152 w 212"/>
                  <a:gd name="T35" fmla="*/ 120 h 438"/>
                  <a:gd name="T36" fmla="*/ 117 w 212"/>
                  <a:gd name="T37" fmla="*/ 162 h 438"/>
                  <a:gd name="T38" fmla="*/ 162 w 212"/>
                  <a:gd name="T39" fmla="*/ 105 h 438"/>
                  <a:gd name="T40" fmla="*/ 177 w 212"/>
                  <a:gd name="T41" fmla="*/ 90 h 438"/>
                  <a:gd name="T42" fmla="*/ 178 w 212"/>
                  <a:gd name="T43" fmla="*/ 106 h 438"/>
                  <a:gd name="T44" fmla="*/ 162 w 212"/>
                  <a:gd name="T45" fmla="*/ 135 h 438"/>
                  <a:gd name="T46" fmla="*/ 117 w 212"/>
                  <a:gd name="T47" fmla="*/ 174 h 438"/>
                  <a:gd name="T48" fmla="*/ 77 w 212"/>
                  <a:gd name="T49" fmla="*/ 208 h 438"/>
                  <a:gd name="T50" fmla="*/ 123 w 212"/>
                  <a:gd name="T51" fmla="*/ 172 h 438"/>
                  <a:gd name="T52" fmla="*/ 169 w 212"/>
                  <a:gd name="T53" fmla="*/ 131 h 438"/>
                  <a:gd name="T54" fmla="*/ 168 w 212"/>
                  <a:gd name="T55" fmla="*/ 145 h 438"/>
                  <a:gd name="T56" fmla="*/ 169 w 212"/>
                  <a:gd name="T57" fmla="*/ 169 h 438"/>
                  <a:gd name="T58" fmla="*/ 162 w 212"/>
                  <a:gd name="T59" fmla="*/ 181 h 438"/>
                  <a:gd name="T60" fmla="*/ 124 w 212"/>
                  <a:gd name="T61" fmla="*/ 216 h 438"/>
                  <a:gd name="T62" fmla="*/ 52 w 212"/>
                  <a:gd name="T63" fmla="*/ 272 h 438"/>
                  <a:gd name="T64" fmla="*/ 63 w 212"/>
                  <a:gd name="T65" fmla="*/ 260 h 438"/>
                  <a:gd name="T66" fmla="*/ 152 w 212"/>
                  <a:gd name="T67" fmla="*/ 192 h 438"/>
                  <a:gd name="T68" fmla="*/ 180 w 212"/>
                  <a:gd name="T69" fmla="*/ 163 h 438"/>
                  <a:gd name="T70" fmla="*/ 109 w 212"/>
                  <a:gd name="T71" fmla="*/ 251 h 438"/>
                  <a:gd name="T72" fmla="*/ 179 w 212"/>
                  <a:gd name="T73" fmla="*/ 189 h 438"/>
                  <a:gd name="T74" fmla="*/ 177 w 212"/>
                  <a:gd name="T75" fmla="*/ 214 h 438"/>
                  <a:gd name="T76" fmla="*/ 142 w 212"/>
                  <a:gd name="T77" fmla="*/ 272 h 438"/>
                  <a:gd name="T78" fmla="*/ 81 w 212"/>
                  <a:gd name="T79" fmla="*/ 314 h 438"/>
                  <a:gd name="T80" fmla="*/ 24 w 212"/>
                  <a:gd name="T81" fmla="*/ 352 h 438"/>
                  <a:gd name="T82" fmla="*/ 109 w 212"/>
                  <a:gd name="T83" fmla="*/ 299 h 438"/>
                  <a:gd name="T84" fmla="*/ 145 w 212"/>
                  <a:gd name="T85" fmla="*/ 268 h 438"/>
                  <a:gd name="T86" fmla="*/ 177 w 212"/>
                  <a:gd name="T87" fmla="*/ 223 h 438"/>
                  <a:gd name="T88" fmla="*/ 173 w 212"/>
                  <a:gd name="T89" fmla="*/ 244 h 438"/>
                  <a:gd name="T90" fmla="*/ 171 w 212"/>
                  <a:gd name="T91" fmla="*/ 264 h 438"/>
                  <a:gd name="T92" fmla="*/ 173 w 212"/>
                  <a:gd name="T93" fmla="*/ 283 h 438"/>
                  <a:gd name="T94" fmla="*/ 142 w 212"/>
                  <a:gd name="T95" fmla="*/ 322 h 438"/>
                  <a:gd name="T96" fmla="*/ 83 w 212"/>
                  <a:gd name="T97" fmla="*/ 356 h 438"/>
                  <a:gd name="T98" fmla="*/ 87 w 212"/>
                  <a:gd name="T99" fmla="*/ 353 h 438"/>
                  <a:gd name="T100" fmla="*/ 159 w 212"/>
                  <a:gd name="T101" fmla="*/ 306 h 438"/>
                  <a:gd name="T102" fmla="*/ 156 w 212"/>
                  <a:gd name="T103" fmla="*/ 318 h 438"/>
                  <a:gd name="T104" fmla="*/ 159 w 212"/>
                  <a:gd name="T105" fmla="*/ 325 h 438"/>
                  <a:gd name="T106" fmla="*/ 162 w 212"/>
                  <a:gd name="T107" fmla="*/ 336 h 438"/>
                  <a:gd name="T108" fmla="*/ 127 w 212"/>
                  <a:gd name="T109" fmla="*/ 371 h 438"/>
                  <a:gd name="T110" fmla="*/ 87 w 212"/>
                  <a:gd name="T111" fmla="*/ 379 h 438"/>
                  <a:gd name="T112" fmla="*/ 159 w 212"/>
                  <a:gd name="T113" fmla="*/ 348 h 438"/>
                  <a:gd name="T114" fmla="*/ 156 w 212"/>
                  <a:gd name="T115" fmla="*/ 365 h 438"/>
                  <a:gd name="T116" fmla="*/ 160 w 212"/>
                  <a:gd name="T117" fmla="*/ 375 h 438"/>
                  <a:gd name="T118" fmla="*/ 77 w 212"/>
                  <a:gd name="T119" fmla="*/ 437 h 438"/>
                  <a:gd name="T120" fmla="*/ 156 w 212"/>
                  <a:gd name="T121" fmla="*/ 390 h 438"/>
                  <a:gd name="T122" fmla="*/ 172 w 212"/>
                  <a:gd name="T123" fmla="*/ 373 h 438"/>
                  <a:gd name="T124" fmla="*/ 183 w 212"/>
                  <a:gd name="T125" fmla="*/ 35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 h="438">
                    <a:moveTo>
                      <a:pt x="195" y="33"/>
                    </a:moveTo>
                    <a:lnTo>
                      <a:pt x="198" y="10"/>
                    </a:lnTo>
                    <a:lnTo>
                      <a:pt x="211" y="8"/>
                    </a:lnTo>
                    <a:lnTo>
                      <a:pt x="197" y="0"/>
                    </a:lnTo>
                    <a:lnTo>
                      <a:pt x="191" y="0"/>
                    </a:lnTo>
                    <a:lnTo>
                      <a:pt x="182" y="3"/>
                    </a:lnTo>
                    <a:lnTo>
                      <a:pt x="181" y="10"/>
                    </a:lnTo>
                    <a:lnTo>
                      <a:pt x="173" y="15"/>
                    </a:lnTo>
                    <a:lnTo>
                      <a:pt x="102" y="78"/>
                    </a:lnTo>
                    <a:lnTo>
                      <a:pt x="5" y="95"/>
                    </a:lnTo>
                    <a:lnTo>
                      <a:pt x="101" y="77"/>
                    </a:lnTo>
                    <a:lnTo>
                      <a:pt x="155" y="38"/>
                    </a:lnTo>
                    <a:lnTo>
                      <a:pt x="173" y="32"/>
                    </a:lnTo>
                    <a:lnTo>
                      <a:pt x="157" y="49"/>
                    </a:lnTo>
                    <a:lnTo>
                      <a:pt x="173" y="51"/>
                    </a:lnTo>
                    <a:lnTo>
                      <a:pt x="84" y="118"/>
                    </a:lnTo>
                    <a:lnTo>
                      <a:pt x="145" y="76"/>
                    </a:lnTo>
                    <a:lnTo>
                      <a:pt x="174" y="63"/>
                    </a:lnTo>
                    <a:lnTo>
                      <a:pt x="173" y="73"/>
                    </a:lnTo>
                    <a:lnTo>
                      <a:pt x="162" y="86"/>
                    </a:lnTo>
                    <a:lnTo>
                      <a:pt x="155" y="98"/>
                    </a:lnTo>
                    <a:lnTo>
                      <a:pt x="134" y="123"/>
                    </a:lnTo>
                    <a:lnTo>
                      <a:pt x="95" y="169"/>
                    </a:lnTo>
                    <a:lnTo>
                      <a:pt x="46" y="223"/>
                    </a:lnTo>
                    <a:lnTo>
                      <a:pt x="6" y="260"/>
                    </a:lnTo>
                    <a:lnTo>
                      <a:pt x="49" y="215"/>
                    </a:lnTo>
                    <a:lnTo>
                      <a:pt x="74" y="188"/>
                    </a:lnTo>
                    <a:lnTo>
                      <a:pt x="106" y="153"/>
                    </a:lnTo>
                    <a:lnTo>
                      <a:pt x="123" y="131"/>
                    </a:lnTo>
                    <a:lnTo>
                      <a:pt x="152" y="105"/>
                    </a:lnTo>
                    <a:lnTo>
                      <a:pt x="162" y="93"/>
                    </a:lnTo>
                    <a:lnTo>
                      <a:pt x="173" y="82"/>
                    </a:lnTo>
                    <a:lnTo>
                      <a:pt x="167" y="83"/>
                    </a:lnTo>
                    <a:lnTo>
                      <a:pt x="177" y="90"/>
                    </a:lnTo>
                    <a:lnTo>
                      <a:pt x="167" y="98"/>
                    </a:lnTo>
                    <a:lnTo>
                      <a:pt x="152" y="120"/>
                    </a:lnTo>
                    <a:lnTo>
                      <a:pt x="135" y="144"/>
                    </a:lnTo>
                    <a:lnTo>
                      <a:pt x="117" y="162"/>
                    </a:lnTo>
                    <a:lnTo>
                      <a:pt x="148" y="123"/>
                    </a:lnTo>
                    <a:lnTo>
                      <a:pt x="162" y="105"/>
                    </a:lnTo>
                    <a:lnTo>
                      <a:pt x="173" y="90"/>
                    </a:lnTo>
                    <a:lnTo>
                      <a:pt x="177" y="90"/>
                    </a:lnTo>
                    <a:lnTo>
                      <a:pt x="169" y="112"/>
                    </a:lnTo>
                    <a:lnTo>
                      <a:pt x="178" y="106"/>
                    </a:lnTo>
                    <a:lnTo>
                      <a:pt x="173" y="120"/>
                    </a:lnTo>
                    <a:lnTo>
                      <a:pt x="162" y="135"/>
                    </a:lnTo>
                    <a:lnTo>
                      <a:pt x="142" y="158"/>
                    </a:lnTo>
                    <a:lnTo>
                      <a:pt x="117" y="174"/>
                    </a:lnTo>
                    <a:lnTo>
                      <a:pt x="95" y="192"/>
                    </a:lnTo>
                    <a:lnTo>
                      <a:pt x="77" y="208"/>
                    </a:lnTo>
                    <a:lnTo>
                      <a:pt x="87" y="200"/>
                    </a:lnTo>
                    <a:lnTo>
                      <a:pt x="123" y="172"/>
                    </a:lnTo>
                    <a:lnTo>
                      <a:pt x="162" y="139"/>
                    </a:lnTo>
                    <a:lnTo>
                      <a:pt x="169" y="131"/>
                    </a:lnTo>
                    <a:lnTo>
                      <a:pt x="177" y="120"/>
                    </a:lnTo>
                    <a:lnTo>
                      <a:pt x="168" y="145"/>
                    </a:lnTo>
                    <a:lnTo>
                      <a:pt x="183" y="136"/>
                    </a:lnTo>
                    <a:lnTo>
                      <a:pt x="169" y="169"/>
                    </a:lnTo>
                    <a:lnTo>
                      <a:pt x="167" y="177"/>
                    </a:lnTo>
                    <a:lnTo>
                      <a:pt x="162" y="181"/>
                    </a:lnTo>
                    <a:lnTo>
                      <a:pt x="144" y="199"/>
                    </a:lnTo>
                    <a:lnTo>
                      <a:pt x="124" y="216"/>
                    </a:lnTo>
                    <a:lnTo>
                      <a:pt x="87" y="245"/>
                    </a:lnTo>
                    <a:lnTo>
                      <a:pt x="52" y="272"/>
                    </a:lnTo>
                    <a:lnTo>
                      <a:pt x="0" y="310"/>
                    </a:lnTo>
                    <a:lnTo>
                      <a:pt x="63" y="260"/>
                    </a:lnTo>
                    <a:lnTo>
                      <a:pt x="127" y="211"/>
                    </a:lnTo>
                    <a:lnTo>
                      <a:pt x="152" y="192"/>
                    </a:lnTo>
                    <a:lnTo>
                      <a:pt x="167" y="172"/>
                    </a:lnTo>
                    <a:lnTo>
                      <a:pt x="180" y="163"/>
                    </a:lnTo>
                    <a:lnTo>
                      <a:pt x="183" y="164"/>
                    </a:lnTo>
                    <a:lnTo>
                      <a:pt x="109" y="251"/>
                    </a:lnTo>
                    <a:lnTo>
                      <a:pt x="165" y="191"/>
                    </a:lnTo>
                    <a:lnTo>
                      <a:pt x="179" y="189"/>
                    </a:lnTo>
                    <a:lnTo>
                      <a:pt x="163" y="221"/>
                    </a:lnTo>
                    <a:lnTo>
                      <a:pt x="177" y="214"/>
                    </a:lnTo>
                    <a:lnTo>
                      <a:pt x="156" y="249"/>
                    </a:lnTo>
                    <a:lnTo>
                      <a:pt x="142" y="272"/>
                    </a:lnTo>
                    <a:lnTo>
                      <a:pt x="117" y="291"/>
                    </a:lnTo>
                    <a:lnTo>
                      <a:pt x="81" y="314"/>
                    </a:lnTo>
                    <a:lnTo>
                      <a:pt x="49" y="336"/>
                    </a:lnTo>
                    <a:lnTo>
                      <a:pt x="24" y="352"/>
                    </a:lnTo>
                    <a:lnTo>
                      <a:pt x="6" y="360"/>
                    </a:lnTo>
                    <a:lnTo>
                      <a:pt x="109" y="299"/>
                    </a:lnTo>
                    <a:lnTo>
                      <a:pt x="134" y="281"/>
                    </a:lnTo>
                    <a:lnTo>
                      <a:pt x="145" y="268"/>
                    </a:lnTo>
                    <a:lnTo>
                      <a:pt x="161" y="245"/>
                    </a:lnTo>
                    <a:lnTo>
                      <a:pt x="177" y="223"/>
                    </a:lnTo>
                    <a:lnTo>
                      <a:pt x="160" y="255"/>
                    </a:lnTo>
                    <a:lnTo>
                      <a:pt x="173" y="244"/>
                    </a:lnTo>
                    <a:lnTo>
                      <a:pt x="159" y="269"/>
                    </a:lnTo>
                    <a:lnTo>
                      <a:pt x="171" y="264"/>
                    </a:lnTo>
                    <a:lnTo>
                      <a:pt x="158" y="294"/>
                    </a:lnTo>
                    <a:lnTo>
                      <a:pt x="173" y="283"/>
                    </a:lnTo>
                    <a:lnTo>
                      <a:pt x="159" y="299"/>
                    </a:lnTo>
                    <a:lnTo>
                      <a:pt x="142" y="322"/>
                    </a:lnTo>
                    <a:lnTo>
                      <a:pt x="127" y="328"/>
                    </a:lnTo>
                    <a:lnTo>
                      <a:pt x="83" y="356"/>
                    </a:lnTo>
                    <a:lnTo>
                      <a:pt x="42" y="371"/>
                    </a:lnTo>
                    <a:lnTo>
                      <a:pt x="87" y="353"/>
                    </a:lnTo>
                    <a:lnTo>
                      <a:pt x="123" y="329"/>
                    </a:lnTo>
                    <a:lnTo>
                      <a:pt x="159" y="306"/>
                    </a:lnTo>
                    <a:lnTo>
                      <a:pt x="169" y="295"/>
                    </a:lnTo>
                    <a:lnTo>
                      <a:pt x="156" y="318"/>
                    </a:lnTo>
                    <a:lnTo>
                      <a:pt x="167" y="314"/>
                    </a:lnTo>
                    <a:lnTo>
                      <a:pt x="159" y="325"/>
                    </a:lnTo>
                    <a:lnTo>
                      <a:pt x="156" y="341"/>
                    </a:lnTo>
                    <a:lnTo>
                      <a:pt x="162" y="336"/>
                    </a:lnTo>
                    <a:lnTo>
                      <a:pt x="154" y="349"/>
                    </a:lnTo>
                    <a:lnTo>
                      <a:pt x="127" y="371"/>
                    </a:lnTo>
                    <a:lnTo>
                      <a:pt x="109" y="374"/>
                    </a:lnTo>
                    <a:lnTo>
                      <a:pt x="87" y="379"/>
                    </a:lnTo>
                    <a:lnTo>
                      <a:pt x="131" y="367"/>
                    </a:lnTo>
                    <a:lnTo>
                      <a:pt x="159" y="348"/>
                    </a:lnTo>
                    <a:lnTo>
                      <a:pt x="167" y="333"/>
                    </a:lnTo>
                    <a:lnTo>
                      <a:pt x="156" y="365"/>
                    </a:lnTo>
                    <a:lnTo>
                      <a:pt x="167" y="357"/>
                    </a:lnTo>
                    <a:lnTo>
                      <a:pt x="160" y="375"/>
                    </a:lnTo>
                    <a:lnTo>
                      <a:pt x="148" y="399"/>
                    </a:lnTo>
                    <a:lnTo>
                      <a:pt x="77" y="437"/>
                    </a:lnTo>
                    <a:lnTo>
                      <a:pt x="149" y="402"/>
                    </a:lnTo>
                    <a:lnTo>
                      <a:pt x="156" y="390"/>
                    </a:lnTo>
                    <a:lnTo>
                      <a:pt x="160" y="382"/>
                    </a:lnTo>
                    <a:lnTo>
                      <a:pt x="172" y="373"/>
                    </a:lnTo>
                    <a:lnTo>
                      <a:pt x="180" y="390"/>
                    </a:lnTo>
                    <a:lnTo>
                      <a:pt x="183" y="357"/>
                    </a:lnTo>
                    <a:lnTo>
                      <a:pt x="195" y="3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 name="Freeform 61"/>
              <p:cNvSpPr>
                <a:spLocks/>
              </p:cNvSpPr>
              <p:nvPr/>
            </p:nvSpPr>
            <p:spPr bwMode="ltGray">
              <a:xfrm>
                <a:off x="667" y="3200"/>
                <a:ext cx="205" cy="440"/>
              </a:xfrm>
              <a:custGeom>
                <a:avLst/>
                <a:gdLst>
                  <a:gd name="T0" fmla="*/ 1 w 205"/>
                  <a:gd name="T1" fmla="*/ 362 h 440"/>
                  <a:gd name="T2" fmla="*/ 8 w 205"/>
                  <a:gd name="T3" fmla="*/ 347 h 440"/>
                  <a:gd name="T4" fmla="*/ 58 w 205"/>
                  <a:gd name="T5" fmla="*/ 439 h 440"/>
                  <a:gd name="T6" fmla="*/ 18 w 205"/>
                  <a:gd name="T7" fmla="*/ 350 h 440"/>
                  <a:gd name="T8" fmla="*/ 22 w 205"/>
                  <a:gd name="T9" fmla="*/ 340 h 440"/>
                  <a:gd name="T10" fmla="*/ 72 w 205"/>
                  <a:gd name="T11" fmla="*/ 405 h 440"/>
                  <a:gd name="T12" fmla="*/ 21 w 205"/>
                  <a:gd name="T13" fmla="*/ 336 h 440"/>
                  <a:gd name="T14" fmla="*/ 27 w 205"/>
                  <a:gd name="T15" fmla="*/ 321 h 440"/>
                  <a:gd name="T16" fmla="*/ 33 w 205"/>
                  <a:gd name="T17" fmla="*/ 305 h 440"/>
                  <a:gd name="T18" fmla="*/ 29 w 205"/>
                  <a:gd name="T19" fmla="*/ 294 h 440"/>
                  <a:gd name="T20" fmla="*/ 37 w 205"/>
                  <a:gd name="T21" fmla="*/ 288 h 440"/>
                  <a:gd name="T22" fmla="*/ 33 w 205"/>
                  <a:gd name="T23" fmla="*/ 287 h 440"/>
                  <a:gd name="T24" fmla="*/ 33 w 205"/>
                  <a:gd name="T25" fmla="*/ 272 h 440"/>
                  <a:gd name="T26" fmla="*/ 37 w 205"/>
                  <a:gd name="T27" fmla="*/ 260 h 440"/>
                  <a:gd name="T28" fmla="*/ 96 w 205"/>
                  <a:gd name="T29" fmla="*/ 337 h 440"/>
                  <a:gd name="T30" fmla="*/ 33 w 205"/>
                  <a:gd name="T31" fmla="*/ 256 h 440"/>
                  <a:gd name="T32" fmla="*/ 40 w 205"/>
                  <a:gd name="T33" fmla="*/ 256 h 440"/>
                  <a:gd name="T34" fmla="*/ 40 w 205"/>
                  <a:gd name="T35" fmla="*/ 233 h 440"/>
                  <a:gd name="T36" fmla="*/ 116 w 205"/>
                  <a:gd name="T37" fmla="*/ 287 h 440"/>
                  <a:gd name="T38" fmla="*/ 56 w 205"/>
                  <a:gd name="T39" fmla="*/ 250 h 440"/>
                  <a:gd name="T40" fmla="*/ 34 w 205"/>
                  <a:gd name="T41" fmla="*/ 218 h 440"/>
                  <a:gd name="T42" fmla="*/ 37 w 205"/>
                  <a:gd name="T43" fmla="*/ 207 h 440"/>
                  <a:gd name="T44" fmla="*/ 50 w 205"/>
                  <a:gd name="T45" fmla="*/ 217 h 440"/>
                  <a:gd name="T46" fmla="*/ 51 w 205"/>
                  <a:gd name="T47" fmla="*/ 203 h 440"/>
                  <a:gd name="T48" fmla="*/ 107 w 205"/>
                  <a:gd name="T49" fmla="*/ 226 h 440"/>
                  <a:gd name="T50" fmla="*/ 86 w 205"/>
                  <a:gd name="T51" fmla="*/ 215 h 440"/>
                  <a:gd name="T52" fmla="*/ 42 w 205"/>
                  <a:gd name="T53" fmla="*/ 185 h 440"/>
                  <a:gd name="T54" fmla="*/ 40 w 205"/>
                  <a:gd name="T55" fmla="*/ 164 h 440"/>
                  <a:gd name="T56" fmla="*/ 44 w 205"/>
                  <a:gd name="T57" fmla="*/ 152 h 440"/>
                  <a:gd name="T58" fmla="*/ 59 w 205"/>
                  <a:gd name="T59" fmla="*/ 161 h 440"/>
                  <a:gd name="T60" fmla="*/ 56 w 205"/>
                  <a:gd name="T61" fmla="*/ 141 h 440"/>
                  <a:gd name="T62" fmla="*/ 51 w 205"/>
                  <a:gd name="T63" fmla="*/ 127 h 440"/>
                  <a:gd name="T64" fmla="*/ 54 w 205"/>
                  <a:gd name="T65" fmla="*/ 119 h 440"/>
                  <a:gd name="T66" fmla="*/ 113 w 205"/>
                  <a:gd name="T67" fmla="*/ 156 h 440"/>
                  <a:gd name="T68" fmla="*/ 182 w 205"/>
                  <a:gd name="T69" fmla="*/ 185 h 440"/>
                  <a:gd name="T70" fmla="*/ 86 w 205"/>
                  <a:gd name="T71" fmla="*/ 139 h 440"/>
                  <a:gd name="T72" fmla="*/ 54 w 205"/>
                  <a:gd name="T73" fmla="*/ 119 h 440"/>
                  <a:gd name="T74" fmla="*/ 58 w 205"/>
                  <a:gd name="T75" fmla="*/ 108 h 440"/>
                  <a:gd name="T76" fmla="*/ 53 w 205"/>
                  <a:gd name="T77" fmla="*/ 84 h 440"/>
                  <a:gd name="T78" fmla="*/ 54 w 205"/>
                  <a:gd name="T79" fmla="*/ 67 h 440"/>
                  <a:gd name="T80" fmla="*/ 86 w 205"/>
                  <a:gd name="T81" fmla="*/ 87 h 440"/>
                  <a:gd name="T82" fmla="*/ 79 w 205"/>
                  <a:gd name="T83" fmla="*/ 81 h 440"/>
                  <a:gd name="T84" fmla="*/ 58 w 205"/>
                  <a:gd name="T85" fmla="*/ 67 h 440"/>
                  <a:gd name="T86" fmla="*/ 54 w 205"/>
                  <a:gd name="T87" fmla="*/ 59 h 440"/>
                  <a:gd name="T88" fmla="*/ 44 w 205"/>
                  <a:gd name="T89" fmla="*/ 48 h 440"/>
                  <a:gd name="T90" fmla="*/ 107 w 205"/>
                  <a:gd name="T91" fmla="*/ 68 h 440"/>
                  <a:gd name="T92" fmla="*/ 44 w 205"/>
                  <a:gd name="T93" fmla="*/ 32 h 440"/>
                  <a:gd name="T94" fmla="*/ 118 w 205"/>
                  <a:gd name="T95" fmla="*/ 32 h 440"/>
                  <a:gd name="T96" fmla="*/ 150 w 205"/>
                  <a:gd name="T97" fmla="*/ 28 h 440"/>
                  <a:gd name="T98" fmla="*/ 54 w 205"/>
                  <a:gd name="T99" fmla="*/ 32 h 440"/>
                  <a:gd name="T100" fmla="*/ 40 w 205"/>
                  <a:gd name="T101" fmla="*/ 13 h 440"/>
                  <a:gd name="T102" fmla="*/ 19 w 205"/>
                  <a:gd name="T103" fmla="*/ 5 h 440"/>
                  <a:gd name="T104" fmla="*/ 0 w 205"/>
                  <a:gd name="T105" fmla="*/ 38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440">
                    <a:moveTo>
                      <a:pt x="0" y="381"/>
                    </a:moveTo>
                    <a:lnTo>
                      <a:pt x="1" y="362"/>
                    </a:lnTo>
                    <a:lnTo>
                      <a:pt x="12" y="373"/>
                    </a:lnTo>
                    <a:lnTo>
                      <a:pt x="8" y="347"/>
                    </a:lnTo>
                    <a:lnTo>
                      <a:pt x="19" y="351"/>
                    </a:lnTo>
                    <a:lnTo>
                      <a:pt x="58" y="439"/>
                    </a:lnTo>
                    <a:lnTo>
                      <a:pt x="22" y="362"/>
                    </a:lnTo>
                    <a:lnTo>
                      <a:pt x="18" y="350"/>
                    </a:lnTo>
                    <a:lnTo>
                      <a:pt x="15" y="337"/>
                    </a:lnTo>
                    <a:lnTo>
                      <a:pt x="22" y="340"/>
                    </a:lnTo>
                    <a:lnTo>
                      <a:pt x="45" y="365"/>
                    </a:lnTo>
                    <a:lnTo>
                      <a:pt x="72" y="405"/>
                    </a:lnTo>
                    <a:lnTo>
                      <a:pt x="33" y="351"/>
                    </a:lnTo>
                    <a:lnTo>
                      <a:pt x="21" y="336"/>
                    </a:lnTo>
                    <a:lnTo>
                      <a:pt x="19" y="315"/>
                    </a:lnTo>
                    <a:lnTo>
                      <a:pt x="27" y="321"/>
                    </a:lnTo>
                    <a:lnTo>
                      <a:pt x="26" y="298"/>
                    </a:lnTo>
                    <a:lnTo>
                      <a:pt x="33" y="305"/>
                    </a:lnTo>
                    <a:lnTo>
                      <a:pt x="69" y="385"/>
                    </a:lnTo>
                    <a:lnTo>
                      <a:pt x="29" y="294"/>
                    </a:lnTo>
                    <a:lnTo>
                      <a:pt x="26" y="279"/>
                    </a:lnTo>
                    <a:lnTo>
                      <a:pt x="37" y="288"/>
                    </a:lnTo>
                    <a:lnTo>
                      <a:pt x="65" y="332"/>
                    </a:lnTo>
                    <a:lnTo>
                      <a:pt x="33" y="287"/>
                    </a:lnTo>
                    <a:lnTo>
                      <a:pt x="22" y="264"/>
                    </a:lnTo>
                    <a:lnTo>
                      <a:pt x="33" y="272"/>
                    </a:lnTo>
                    <a:lnTo>
                      <a:pt x="26" y="256"/>
                    </a:lnTo>
                    <a:lnTo>
                      <a:pt x="37" y="260"/>
                    </a:lnTo>
                    <a:lnTo>
                      <a:pt x="47" y="287"/>
                    </a:lnTo>
                    <a:lnTo>
                      <a:pt x="96" y="337"/>
                    </a:lnTo>
                    <a:lnTo>
                      <a:pt x="44" y="279"/>
                    </a:lnTo>
                    <a:lnTo>
                      <a:pt x="33" y="256"/>
                    </a:lnTo>
                    <a:lnTo>
                      <a:pt x="29" y="245"/>
                    </a:lnTo>
                    <a:lnTo>
                      <a:pt x="40" y="256"/>
                    </a:lnTo>
                    <a:lnTo>
                      <a:pt x="33" y="230"/>
                    </a:lnTo>
                    <a:lnTo>
                      <a:pt x="40" y="233"/>
                    </a:lnTo>
                    <a:lnTo>
                      <a:pt x="45" y="246"/>
                    </a:lnTo>
                    <a:lnTo>
                      <a:pt x="116" y="287"/>
                    </a:lnTo>
                    <a:lnTo>
                      <a:pt x="78" y="263"/>
                    </a:lnTo>
                    <a:lnTo>
                      <a:pt x="56" y="250"/>
                    </a:lnTo>
                    <a:lnTo>
                      <a:pt x="50" y="245"/>
                    </a:lnTo>
                    <a:lnTo>
                      <a:pt x="34" y="218"/>
                    </a:lnTo>
                    <a:lnTo>
                      <a:pt x="40" y="223"/>
                    </a:lnTo>
                    <a:lnTo>
                      <a:pt x="37" y="207"/>
                    </a:lnTo>
                    <a:lnTo>
                      <a:pt x="35" y="209"/>
                    </a:lnTo>
                    <a:lnTo>
                      <a:pt x="50" y="217"/>
                    </a:lnTo>
                    <a:lnTo>
                      <a:pt x="40" y="199"/>
                    </a:lnTo>
                    <a:lnTo>
                      <a:pt x="51" y="203"/>
                    </a:lnTo>
                    <a:lnTo>
                      <a:pt x="77" y="211"/>
                    </a:lnTo>
                    <a:lnTo>
                      <a:pt x="107" y="226"/>
                    </a:lnTo>
                    <a:lnTo>
                      <a:pt x="179" y="283"/>
                    </a:lnTo>
                    <a:lnTo>
                      <a:pt x="86" y="215"/>
                    </a:lnTo>
                    <a:lnTo>
                      <a:pt x="51" y="199"/>
                    </a:lnTo>
                    <a:lnTo>
                      <a:pt x="42" y="185"/>
                    </a:lnTo>
                    <a:lnTo>
                      <a:pt x="56" y="192"/>
                    </a:lnTo>
                    <a:lnTo>
                      <a:pt x="40" y="164"/>
                    </a:lnTo>
                    <a:lnTo>
                      <a:pt x="51" y="166"/>
                    </a:lnTo>
                    <a:lnTo>
                      <a:pt x="44" y="152"/>
                    </a:lnTo>
                    <a:lnTo>
                      <a:pt x="45" y="149"/>
                    </a:lnTo>
                    <a:lnTo>
                      <a:pt x="59" y="161"/>
                    </a:lnTo>
                    <a:lnTo>
                      <a:pt x="45" y="141"/>
                    </a:lnTo>
                    <a:lnTo>
                      <a:pt x="56" y="141"/>
                    </a:lnTo>
                    <a:lnTo>
                      <a:pt x="44" y="127"/>
                    </a:lnTo>
                    <a:lnTo>
                      <a:pt x="51" y="127"/>
                    </a:lnTo>
                    <a:lnTo>
                      <a:pt x="44" y="119"/>
                    </a:lnTo>
                    <a:lnTo>
                      <a:pt x="54" y="119"/>
                    </a:lnTo>
                    <a:lnTo>
                      <a:pt x="77" y="136"/>
                    </a:lnTo>
                    <a:lnTo>
                      <a:pt x="113" y="156"/>
                    </a:lnTo>
                    <a:lnTo>
                      <a:pt x="150" y="173"/>
                    </a:lnTo>
                    <a:lnTo>
                      <a:pt x="182" y="185"/>
                    </a:lnTo>
                    <a:lnTo>
                      <a:pt x="104" y="149"/>
                    </a:lnTo>
                    <a:lnTo>
                      <a:pt x="86" y="139"/>
                    </a:lnTo>
                    <a:lnTo>
                      <a:pt x="59" y="124"/>
                    </a:lnTo>
                    <a:lnTo>
                      <a:pt x="54" y="119"/>
                    </a:lnTo>
                    <a:lnTo>
                      <a:pt x="47" y="104"/>
                    </a:lnTo>
                    <a:lnTo>
                      <a:pt x="58" y="108"/>
                    </a:lnTo>
                    <a:lnTo>
                      <a:pt x="45" y="84"/>
                    </a:lnTo>
                    <a:lnTo>
                      <a:pt x="53" y="84"/>
                    </a:lnTo>
                    <a:lnTo>
                      <a:pt x="44" y="67"/>
                    </a:lnTo>
                    <a:lnTo>
                      <a:pt x="54" y="67"/>
                    </a:lnTo>
                    <a:lnTo>
                      <a:pt x="61" y="75"/>
                    </a:lnTo>
                    <a:lnTo>
                      <a:pt x="86" y="87"/>
                    </a:lnTo>
                    <a:lnTo>
                      <a:pt x="158" y="116"/>
                    </a:lnTo>
                    <a:lnTo>
                      <a:pt x="79" y="81"/>
                    </a:lnTo>
                    <a:lnTo>
                      <a:pt x="61" y="73"/>
                    </a:lnTo>
                    <a:lnTo>
                      <a:pt x="58" y="67"/>
                    </a:lnTo>
                    <a:lnTo>
                      <a:pt x="47" y="55"/>
                    </a:lnTo>
                    <a:lnTo>
                      <a:pt x="54" y="59"/>
                    </a:lnTo>
                    <a:lnTo>
                      <a:pt x="37" y="43"/>
                    </a:lnTo>
                    <a:lnTo>
                      <a:pt x="44" y="48"/>
                    </a:lnTo>
                    <a:lnTo>
                      <a:pt x="60" y="47"/>
                    </a:lnTo>
                    <a:lnTo>
                      <a:pt x="107" y="68"/>
                    </a:lnTo>
                    <a:lnTo>
                      <a:pt x="58" y="48"/>
                    </a:lnTo>
                    <a:lnTo>
                      <a:pt x="44" y="32"/>
                    </a:lnTo>
                    <a:lnTo>
                      <a:pt x="58" y="32"/>
                    </a:lnTo>
                    <a:lnTo>
                      <a:pt x="118" y="32"/>
                    </a:lnTo>
                    <a:lnTo>
                      <a:pt x="204" y="16"/>
                    </a:lnTo>
                    <a:lnTo>
                      <a:pt x="150" y="28"/>
                    </a:lnTo>
                    <a:lnTo>
                      <a:pt x="76" y="35"/>
                    </a:lnTo>
                    <a:lnTo>
                      <a:pt x="54" y="32"/>
                    </a:lnTo>
                    <a:lnTo>
                      <a:pt x="47" y="24"/>
                    </a:lnTo>
                    <a:lnTo>
                      <a:pt x="40" y="13"/>
                    </a:lnTo>
                    <a:lnTo>
                      <a:pt x="24" y="0"/>
                    </a:lnTo>
                    <a:lnTo>
                      <a:pt x="19" y="5"/>
                    </a:lnTo>
                    <a:lnTo>
                      <a:pt x="15" y="1"/>
                    </a:lnTo>
                    <a:lnTo>
                      <a:pt x="0" y="38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6" name="Freeform 63"/>
            <p:cNvSpPr>
              <a:spLocks/>
            </p:cNvSpPr>
            <p:nvPr/>
          </p:nvSpPr>
          <p:spPr bwMode="ltGray">
            <a:xfrm>
              <a:off x="670" y="3640"/>
              <a:ext cx="52" cy="336"/>
            </a:xfrm>
            <a:custGeom>
              <a:avLst/>
              <a:gdLst>
                <a:gd name="T0" fmla="*/ 10 w 52"/>
                <a:gd name="T1" fmla="*/ 0 h 336"/>
                <a:gd name="T2" fmla="*/ 20 w 52"/>
                <a:gd name="T3" fmla="*/ 25 h 336"/>
                <a:gd name="T4" fmla="*/ 30 w 52"/>
                <a:gd name="T5" fmla="*/ 65 h 336"/>
                <a:gd name="T6" fmla="*/ 40 w 52"/>
                <a:gd name="T7" fmla="*/ 122 h 336"/>
                <a:gd name="T8" fmla="*/ 51 w 52"/>
                <a:gd name="T9" fmla="*/ 193 h 336"/>
                <a:gd name="T10" fmla="*/ 51 w 52"/>
                <a:gd name="T11" fmla="*/ 269 h 336"/>
                <a:gd name="T12" fmla="*/ 45 w 52"/>
                <a:gd name="T13" fmla="*/ 335 h 336"/>
                <a:gd name="T14" fmla="*/ 40 w 52"/>
                <a:gd name="T15" fmla="*/ 335 h 336"/>
                <a:gd name="T16" fmla="*/ 45 w 52"/>
                <a:gd name="T17" fmla="*/ 269 h 336"/>
                <a:gd name="T18" fmla="*/ 45 w 52"/>
                <a:gd name="T19" fmla="*/ 213 h 336"/>
                <a:gd name="T20" fmla="*/ 35 w 52"/>
                <a:gd name="T21" fmla="*/ 152 h 336"/>
                <a:gd name="T22" fmla="*/ 20 w 52"/>
                <a:gd name="T23" fmla="*/ 91 h 336"/>
                <a:gd name="T24" fmla="*/ 0 w 52"/>
                <a:gd name="T25" fmla="*/ 15 h 336"/>
                <a:gd name="T26" fmla="*/ 10 w 52"/>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336">
                  <a:moveTo>
                    <a:pt x="10" y="0"/>
                  </a:moveTo>
                  <a:lnTo>
                    <a:pt x="20" y="25"/>
                  </a:lnTo>
                  <a:lnTo>
                    <a:pt x="30" y="65"/>
                  </a:lnTo>
                  <a:lnTo>
                    <a:pt x="40" y="122"/>
                  </a:lnTo>
                  <a:lnTo>
                    <a:pt x="51" y="193"/>
                  </a:lnTo>
                  <a:lnTo>
                    <a:pt x="51" y="269"/>
                  </a:lnTo>
                  <a:lnTo>
                    <a:pt x="45" y="335"/>
                  </a:lnTo>
                  <a:lnTo>
                    <a:pt x="40" y="335"/>
                  </a:lnTo>
                  <a:lnTo>
                    <a:pt x="45" y="269"/>
                  </a:lnTo>
                  <a:lnTo>
                    <a:pt x="45" y="213"/>
                  </a:lnTo>
                  <a:lnTo>
                    <a:pt x="35" y="152"/>
                  </a:lnTo>
                  <a:lnTo>
                    <a:pt x="20" y="91"/>
                  </a:lnTo>
                  <a:lnTo>
                    <a:pt x="0" y="15"/>
                  </a:lnTo>
                  <a:lnTo>
                    <a:pt x="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Freeform 64"/>
            <p:cNvSpPr>
              <a:spLocks/>
            </p:cNvSpPr>
            <p:nvPr/>
          </p:nvSpPr>
          <p:spPr bwMode="ltGray">
            <a:xfrm>
              <a:off x="493" y="3974"/>
              <a:ext cx="138" cy="162"/>
            </a:xfrm>
            <a:custGeom>
              <a:avLst/>
              <a:gdLst>
                <a:gd name="T0" fmla="*/ 137 w 138"/>
                <a:gd name="T1" fmla="*/ 161 h 162"/>
                <a:gd name="T2" fmla="*/ 116 w 138"/>
                <a:gd name="T3" fmla="*/ 125 h 162"/>
                <a:gd name="T4" fmla="*/ 99 w 138"/>
                <a:gd name="T5" fmla="*/ 85 h 162"/>
                <a:gd name="T6" fmla="*/ 90 w 138"/>
                <a:gd name="T7" fmla="*/ 68 h 162"/>
                <a:gd name="T8" fmla="*/ 77 w 138"/>
                <a:gd name="T9" fmla="*/ 48 h 162"/>
                <a:gd name="T10" fmla="*/ 61 w 138"/>
                <a:gd name="T11" fmla="*/ 27 h 162"/>
                <a:gd name="T12" fmla="*/ 49 w 138"/>
                <a:gd name="T13" fmla="*/ 13 h 162"/>
                <a:gd name="T14" fmla="*/ 39 w 138"/>
                <a:gd name="T15" fmla="*/ 7 h 162"/>
                <a:gd name="T16" fmla="*/ 27 w 138"/>
                <a:gd name="T17" fmla="*/ 2 h 162"/>
                <a:gd name="T18" fmla="*/ 12 w 138"/>
                <a:gd name="T19" fmla="*/ 0 h 162"/>
                <a:gd name="T20" fmla="*/ 6 w 138"/>
                <a:gd name="T21" fmla="*/ 4 h 162"/>
                <a:gd name="T22" fmla="*/ 0 w 138"/>
                <a:gd name="T23"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62">
                  <a:moveTo>
                    <a:pt x="137" y="161"/>
                  </a:moveTo>
                  <a:lnTo>
                    <a:pt x="116" y="125"/>
                  </a:lnTo>
                  <a:lnTo>
                    <a:pt x="99" y="85"/>
                  </a:lnTo>
                  <a:lnTo>
                    <a:pt x="90" y="68"/>
                  </a:lnTo>
                  <a:lnTo>
                    <a:pt x="77" y="48"/>
                  </a:lnTo>
                  <a:lnTo>
                    <a:pt x="61" y="27"/>
                  </a:lnTo>
                  <a:lnTo>
                    <a:pt x="49" y="13"/>
                  </a:lnTo>
                  <a:lnTo>
                    <a:pt x="39" y="7"/>
                  </a:lnTo>
                  <a:lnTo>
                    <a:pt x="27" y="2"/>
                  </a:lnTo>
                  <a:lnTo>
                    <a:pt x="12" y="0"/>
                  </a:lnTo>
                  <a:lnTo>
                    <a:pt x="6" y="4"/>
                  </a:lnTo>
                  <a:lnTo>
                    <a:pt x="0" y="1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Freeform 65"/>
            <p:cNvSpPr>
              <a:spLocks/>
            </p:cNvSpPr>
            <p:nvPr/>
          </p:nvSpPr>
          <p:spPr bwMode="ltGray">
            <a:xfrm>
              <a:off x="606" y="3386"/>
              <a:ext cx="427" cy="577"/>
            </a:xfrm>
            <a:custGeom>
              <a:avLst/>
              <a:gdLst>
                <a:gd name="T0" fmla="*/ 287 w 427"/>
                <a:gd name="T1" fmla="*/ 6 h 577"/>
                <a:gd name="T2" fmla="*/ 275 w 427"/>
                <a:gd name="T3" fmla="*/ 24 h 577"/>
                <a:gd name="T4" fmla="*/ 181 w 427"/>
                <a:gd name="T5" fmla="*/ 21 h 577"/>
                <a:gd name="T6" fmla="*/ 218 w 427"/>
                <a:gd name="T7" fmla="*/ 28 h 577"/>
                <a:gd name="T8" fmla="*/ 259 w 427"/>
                <a:gd name="T9" fmla="*/ 39 h 577"/>
                <a:gd name="T10" fmla="*/ 169 w 427"/>
                <a:gd name="T11" fmla="*/ 54 h 577"/>
                <a:gd name="T12" fmla="*/ 238 w 427"/>
                <a:gd name="T13" fmla="*/ 58 h 577"/>
                <a:gd name="T14" fmla="*/ 245 w 427"/>
                <a:gd name="T15" fmla="*/ 76 h 577"/>
                <a:gd name="T16" fmla="*/ 43 w 427"/>
                <a:gd name="T17" fmla="*/ 157 h 577"/>
                <a:gd name="T18" fmla="*/ 230 w 427"/>
                <a:gd name="T19" fmla="*/ 97 h 577"/>
                <a:gd name="T20" fmla="*/ 190 w 427"/>
                <a:gd name="T21" fmla="*/ 130 h 577"/>
                <a:gd name="T22" fmla="*/ 215 w 427"/>
                <a:gd name="T23" fmla="*/ 134 h 577"/>
                <a:gd name="T24" fmla="*/ 181 w 427"/>
                <a:gd name="T25" fmla="*/ 179 h 577"/>
                <a:gd name="T26" fmla="*/ 106 w 427"/>
                <a:gd name="T27" fmla="*/ 229 h 577"/>
                <a:gd name="T28" fmla="*/ 190 w 427"/>
                <a:gd name="T29" fmla="*/ 192 h 577"/>
                <a:gd name="T30" fmla="*/ 121 w 427"/>
                <a:gd name="T31" fmla="*/ 265 h 577"/>
                <a:gd name="T32" fmla="*/ 184 w 427"/>
                <a:gd name="T33" fmla="*/ 218 h 577"/>
                <a:gd name="T34" fmla="*/ 199 w 427"/>
                <a:gd name="T35" fmla="*/ 218 h 577"/>
                <a:gd name="T36" fmla="*/ 174 w 427"/>
                <a:gd name="T37" fmla="*/ 260 h 577"/>
                <a:gd name="T38" fmla="*/ 195 w 427"/>
                <a:gd name="T39" fmla="*/ 260 h 577"/>
                <a:gd name="T40" fmla="*/ 155 w 427"/>
                <a:gd name="T41" fmla="*/ 310 h 577"/>
                <a:gd name="T42" fmla="*/ 177 w 427"/>
                <a:gd name="T43" fmla="*/ 298 h 577"/>
                <a:gd name="T44" fmla="*/ 158 w 427"/>
                <a:gd name="T45" fmla="*/ 344 h 577"/>
                <a:gd name="T46" fmla="*/ 174 w 427"/>
                <a:gd name="T47" fmla="*/ 329 h 577"/>
                <a:gd name="T48" fmla="*/ 193 w 427"/>
                <a:gd name="T49" fmla="*/ 325 h 577"/>
                <a:gd name="T50" fmla="*/ 181 w 427"/>
                <a:gd name="T51" fmla="*/ 359 h 577"/>
                <a:gd name="T52" fmla="*/ 141 w 427"/>
                <a:gd name="T53" fmla="*/ 423 h 577"/>
                <a:gd name="T54" fmla="*/ 193 w 427"/>
                <a:gd name="T55" fmla="*/ 374 h 577"/>
                <a:gd name="T56" fmla="*/ 204 w 427"/>
                <a:gd name="T57" fmla="*/ 365 h 577"/>
                <a:gd name="T58" fmla="*/ 202 w 427"/>
                <a:gd name="T59" fmla="*/ 418 h 577"/>
                <a:gd name="T60" fmla="*/ 218 w 427"/>
                <a:gd name="T61" fmla="*/ 444 h 577"/>
                <a:gd name="T62" fmla="*/ 225 w 427"/>
                <a:gd name="T63" fmla="*/ 414 h 577"/>
                <a:gd name="T64" fmla="*/ 376 w 427"/>
                <a:gd name="T65" fmla="*/ 494 h 577"/>
                <a:gd name="T66" fmla="*/ 238 w 427"/>
                <a:gd name="T67" fmla="*/ 378 h 577"/>
                <a:gd name="T68" fmla="*/ 268 w 427"/>
                <a:gd name="T69" fmla="*/ 402 h 577"/>
                <a:gd name="T70" fmla="*/ 228 w 427"/>
                <a:gd name="T71" fmla="*/ 339 h 577"/>
                <a:gd name="T72" fmla="*/ 394 w 427"/>
                <a:gd name="T73" fmla="*/ 390 h 577"/>
                <a:gd name="T74" fmla="*/ 228 w 427"/>
                <a:gd name="T75" fmla="*/ 319 h 577"/>
                <a:gd name="T76" fmla="*/ 251 w 427"/>
                <a:gd name="T77" fmla="*/ 302 h 577"/>
                <a:gd name="T78" fmla="*/ 232 w 427"/>
                <a:gd name="T79" fmla="*/ 277 h 577"/>
                <a:gd name="T80" fmla="*/ 259 w 427"/>
                <a:gd name="T81" fmla="*/ 277 h 577"/>
                <a:gd name="T82" fmla="*/ 333 w 427"/>
                <a:gd name="T83" fmla="*/ 326 h 577"/>
                <a:gd name="T84" fmla="*/ 262 w 427"/>
                <a:gd name="T85" fmla="*/ 232 h 577"/>
                <a:gd name="T86" fmla="*/ 248 w 427"/>
                <a:gd name="T87" fmla="*/ 198 h 577"/>
                <a:gd name="T88" fmla="*/ 268 w 427"/>
                <a:gd name="T89" fmla="*/ 192 h 577"/>
                <a:gd name="T90" fmla="*/ 264 w 427"/>
                <a:gd name="T91" fmla="*/ 159 h 577"/>
                <a:gd name="T92" fmla="*/ 273 w 427"/>
                <a:gd name="T93" fmla="*/ 155 h 577"/>
                <a:gd name="T94" fmla="*/ 324 w 427"/>
                <a:gd name="T95" fmla="*/ 185 h 577"/>
                <a:gd name="T96" fmla="*/ 284 w 427"/>
                <a:gd name="T97" fmla="*/ 137 h 577"/>
                <a:gd name="T98" fmla="*/ 287 w 427"/>
                <a:gd name="T99" fmla="*/ 96 h 577"/>
                <a:gd name="T100" fmla="*/ 284 w 427"/>
                <a:gd name="T101" fmla="*/ 73 h 577"/>
                <a:gd name="T102" fmla="*/ 327 w 427"/>
                <a:gd name="T103" fmla="*/ 72 h 577"/>
                <a:gd name="T104" fmla="*/ 317 w 427"/>
                <a:gd name="T105" fmla="*/ 39 h 577"/>
                <a:gd name="T106" fmla="*/ 336 w 427"/>
                <a:gd name="T107" fmla="*/ 30 h 577"/>
                <a:gd name="T108" fmla="*/ 330 w 427"/>
                <a:gd name="T109"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7" h="577">
                  <a:moveTo>
                    <a:pt x="330" y="0"/>
                  </a:moveTo>
                  <a:lnTo>
                    <a:pt x="313" y="2"/>
                  </a:lnTo>
                  <a:lnTo>
                    <a:pt x="287" y="6"/>
                  </a:lnTo>
                  <a:lnTo>
                    <a:pt x="305" y="9"/>
                  </a:lnTo>
                  <a:lnTo>
                    <a:pt x="290" y="16"/>
                  </a:lnTo>
                  <a:lnTo>
                    <a:pt x="275" y="24"/>
                  </a:lnTo>
                  <a:lnTo>
                    <a:pt x="253" y="27"/>
                  </a:lnTo>
                  <a:lnTo>
                    <a:pt x="218" y="26"/>
                  </a:lnTo>
                  <a:lnTo>
                    <a:pt x="181" y="21"/>
                  </a:lnTo>
                  <a:lnTo>
                    <a:pt x="84" y="26"/>
                  </a:lnTo>
                  <a:lnTo>
                    <a:pt x="177" y="23"/>
                  </a:lnTo>
                  <a:lnTo>
                    <a:pt x="218" y="28"/>
                  </a:lnTo>
                  <a:lnTo>
                    <a:pt x="253" y="27"/>
                  </a:lnTo>
                  <a:lnTo>
                    <a:pt x="275" y="32"/>
                  </a:lnTo>
                  <a:lnTo>
                    <a:pt x="259" y="39"/>
                  </a:lnTo>
                  <a:lnTo>
                    <a:pt x="270" y="42"/>
                  </a:lnTo>
                  <a:lnTo>
                    <a:pt x="238" y="55"/>
                  </a:lnTo>
                  <a:lnTo>
                    <a:pt x="169" y="54"/>
                  </a:lnTo>
                  <a:lnTo>
                    <a:pt x="79" y="100"/>
                  </a:lnTo>
                  <a:lnTo>
                    <a:pt x="169" y="55"/>
                  </a:lnTo>
                  <a:lnTo>
                    <a:pt x="238" y="58"/>
                  </a:lnTo>
                  <a:lnTo>
                    <a:pt x="259" y="60"/>
                  </a:lnTo>
                  <a:lnTo>
                    <a:pt x="222" y="76"/>
                  </a:lnTo>
                  <a:lnTo>
                    <a:pt x="245" y="76"/>
                  </a:lnTo>
                  <a:lnTo>
                    <a:pt x="204" y="93"/>
                  </a:lnTo>
                  <a:lnTo>
                    <a:pt x="128" y="116"/>
                  </a:lnTo>
                  <a:lnTo>
                    <a:pt x="43" y="157"/>
                  </a:lnTo>
                  <a:lnTo>
                    <a:pt x="131" y="119"/>
                  </a:lnTo>
                  <a:lnTo>
                    <a:pt x="207" y="96"/>
                  </a:lnTo>
                  <a:lnTo>
                    <a:pt x="230" y="97"/>
                  </a:lnTo>
                  <a:lnTo>
                    <a:pt x="195" y="111"/>
                  </a:lnTo>
                  <a:lnTo>
                    <a:pt x="218" y="114"/>
                  </a:lnTo>
                  <a:lnTo>
                    <a:pt x="190" y="130"/>
                  </a:lnTo>
                  <a:lnTo>
                    <a:pt x="8" y="270"/>
                  </a:lnTo>
                  <a:lnTo>
                    <a:pt x="190" y="134"/>
                  </a:lnTo>
                  <a:lnTo>
                    <a:pt x="215" y="134"/>
                  </a:lnTo>
                  <a:lnTo>
                    <a:pt x="187" y="155"/>
                  </a:lnTo>
                  <a:lnTo>
                    <a:pt x="207" y="154"/>
                  </a:lnTo>
                  <a:lnTo>
                    <a:pt x="181" y="179"/>
                  </a:lnTo>
                  <a:lnTo>
                    <a:pt x="106" y="228"/>
                  </a:lnTo>
                  <a:lnTo>
                    <a:pt x="28" y="296"/>
                  </a:lnTo>
                  <a:lnTo>
                    <a:pt x="106" y="229"/>
                  </a:lnTo>
                  <a:lnTo>
                    <a:pt x="184" y="182"/>
                  </a:lnTo>
                  <a:lnTo>
                    <a:pt x="207" y="174"/>
                  </a:lnTo>
                  <a:lnTo>
                    <a:pt x="190" y="192"/>
                  </a:lnTo>
                  <a:lnTo>
                    <a:pt x="204" y="190"/>
                  </a:lnTo>
                  <a:lnTo>
                    <a:pt x="181" y="216"/>
                  </a:lnTo>
                  <a:lnTo>
                    <a:pt x="121" y="265"/>
                  </a:lnTo>
                  <a:lnTo>
                    <a:pt x="0" y="331"/>
                  </a:lnTo>
                  <a:lnTo>
                    <a:pt x="118" y="267"/>
                  </a:lnTo>
                  <a:lnTo>
                    <a:pt x="184" y="218"/>
                  </a:lnTo>
                  <a:lnTo>
                    <a:pt x="193" y="218"/>
                  </a:lnTo>
                  <a:lnTo>
                    <a:pt x="81" y="365"/>
                  </a:lnTo>
                  <a:lnTo>
                    <a:pt x="199" y="218"/>
                  </a:lnTo>
                  <a:lnTo>
                    <a:pt x="184" y="237"/>
                  </a:lnTo>
                  <a:lnTo>
                    <a:pt x="199" y="230"/>
                  </a:lnTo>
                  <a:lnTo>
                    <a:pt x="174" y="260"/>
                  </a:lnTo>
                  <a:lnTo>
                    <a:pt x="98" y="329"/>
                  </a:lnTo>
                  <a:lnTo>
                    <a:pt x="174" y="265"/>
                  </a:lnTo>
                  <a:lnTo>
                    <a:pt x="195" y="260"/>
                  </a:lnTo>
                  <a:lnTo>
                    <a:pt x="174" y="280"/>
                  </a:lnTo>
                  <a:lnTo>
                    <a:pt x="84" y="414"/>
                  </a:lnTo>
                  <a:lnTo>
                    <a:pt x="155" y="310"/>
                  </a:lnTo>
                  <a:lnTo>
                    <a:pt x="181" y="280"/>
                  </a:lnTo>
                  <a:lnTo>
                    <a:pt x="195" y="277"/>
                  </a:lnTo>
                  <a:lnTo>
                    <a:pt x="177" y="298"/>
                  </a:lnTo>
                  <a:lnTo>
                    <a:pt x="193" y="295"/>
                  </a:lnTo>
                  <a:lnTo>
                    <a:pt x="169" y="320"/>
                  </a:lnTo>
                  <a:lnTo>
                    <a:pt x="158" y="344"/>
                  </a:lnTo>
                  <a:lnTo>
                    <a:pt x="40" y="421"/>
                  </a:lnTo>
                  <a:lnTo>
                    <a:pt x="161" y="346"/>
                  </a:lnTo>
                  <a:lnTo>
                    <a:pt x="174" y="329"/>
                  </a:lnTo>
                  <a:lnTo>
                    <a:pt x="190" y="325"/>
                  </a:lnTo>
                  <a:lnTo>
                    <a:pt x="161" y="369"/>
                  </a:lnTo>
                  <a:lnTo>
                    <a:pt x="193" y="325"/>
                  </a:lnTo>
                  <a:lnTo>
                    <a:pt x="174" y="346"/>
                  </a:lnTo>
                  <a:lnTo>
                    <a:pt x="195" y="341"/>
                  </a:lnTo>
                  <a:lnTo>
                    <a:pt x="181" y="359"/>
                  </a:lnTo>
                  <a:lnTo>
                    <a:pt x="141" y="423"/>
                  </a:lnTo>
                  <a:lnTo>
                    <a:pt x="100" y="461"/>
                  </a:lnTo>
                  <a:lnTo>
                    <a:pt x="141" y="423"/>
                  </a:lnTo>
                  <a:lnTo>
                    <a:pt x="184" y="362"/>
                  </a:lnTo>
                  <a:lnTo>
                    <a:pt x="199" y="359"/>
                  </a:lnTo>
                  <a:lnTo>
                    <a:pt x="193" y="374"/>
                  </a:lnTo>
                  <a:lnTo>
                    <a:pt x="161" y="414"/>
                  </a:lnTo>
                  <a:lnTo>
                    <a:pt x="195" y="378"/>
                  </a:lnTo>
                  <a:lnTo>
                    <a:pt x="204" y="365"/>
                  </a:lnTo>
                  <a:lnTo>
                    <a:pt x="190" y="398"/>
                  </a:lnTo>
                  <a:lnTo>
                    <a:pt x="207" y="392"/>
                  </a:lnTo>
                  <a:lnTo>
                    <a:pt x="202" y="418"/>
                  </a:lnTo>
                  <a:lnTo>
                    <a:pt x="213" y="406"/>
                  </a:lnTo>
                  <a:lnTo>
                    <a:pt x="222" y="416"/>
                  </a:lnTo>
                  <a:lnTo>
                    <a:pt x="218" y="444"/>
                  </a:lnTo>
                  <a:lnTo>
                    <a:pt x="144" y="576"/>
                  </a:lnTo>
                  <a:lnTo>
                    <a:pt x="225" y="444"/>
                  </a:lnTo>
                  <a:lnTo>
                    <a:pt x="225" y="414"/>
                  </a:lnTo>
                  <a:lnTo>
                    <a:pt x="225" y="396"/>
                  </a:lnTo>
                  <a:lnTo>
                    <a:pt x="243" y="406"/>
                  </a:lnTo>
                  <a:lnTo>
                    <a:pt x="376" y="494"/>
                  </a:lnTo>
                  <a:lnTo>
                    <a:pt x="235" y="398"/>
                  </a:lnTo>
                  <a:lnTo>
                    <a:pt x="225" y="374"/>
                  </a:lnTo>
                  <a:lnTo>
                    <a:pt x="238" y="378"/>
                  </a:lnTo>
                  <a:lnTo>
                    <a:pt x="218" y="349"/>
                  </a:lnTo>
                  <a:lnTo>
                    <a:pt x="235" y="360"/>
                  </a:lnTo>
                  <a:lnTo>
                    <a:pt x="268" y="402"/>
                  </a:lnTo>
                  <a:lnTo>
                    <a:pt x="238" y="357"/>
                  </a:lnTo>
                  <a:lnTo>
                    <a:pt x="225" y="339"/>
                  </a:lnTo>
                  <a:lnTo>
                    <a:pt x="228" y="339"/>
                  </a:lnTo>
                  <a:lnTo>
                    <a:pt x="245" y="349"/>
                  </a:lnTo>
                  <a:lnTo>
                    <a:pt x="278" y="372"/>
                  </a:lnTo>
                  <a:lnTo>
                    <a:pt x="394" y="390"/>
                  </a:lnTo>
                  <a:lnTo>
                    <a:pt x="275" y="369"/>
                  </a:lnTo>
                  <a:lnTo>
                    <a:pt x="238" y="341"/>
                  </a:lnTo>
                  <a:lnTo>
                    <a:pt x="228" y="319"/>
                  </a:lnTo>
                  <a:lnTo>
                    <a:pt x="245" y="319"/>
                  </a:lnTo>
                  <a:lnTo>
                    <a:pt x="228" y="298"/>
                  </a:lnTo>
                  <a:lnTo>
                    <a:pt x="251" y="302"/>
                  </a:lnTo>
                  <a:lnTo>
                    <a:pt x="330" y="344"/>
                  </a:lnTo>
                  <a:lnTo>
                    <a:pt x="251" y="301"/>
                  </a:lnTo>
                  <a:lnTo>
                    <a:pt x="232" y="277"/>
                  </a:lnTo>
                  <a:lnTo>
                    <a:pt x="253" y="283"/>
                  </a:lnTo>
                  <a:lnTo>
                    <a:pt x="238" y="264"/>
                  </a:lnTo>
                  <a:lnTo>
                    <a:pt x="259" y="277"/>
                  </a:lnTo>
                  <a:lnTo>
                    <a:pt x="245" y="247"/>
                  </a:lnTo>
                  <a:lnTo>
                    <a:pt x="262" y="262"/>
                  </a:lnTo>
                  <a:lnTo>
                    <a:pt x="333" y="326"/>
                  </a:lnTo>
                  <a:lnTo>
                    <a:pt x="259" y="262"/>
                  </a:lnTo>
                  <a:lnTo>
                    <a:pt x="243" y="225"/>
                  </a:lnTo>
                  <a:lnTo>
                    <a:pt x="262" y="232"/>
                  </a:lnTo>
                  <a:lnTo>
                    <a:pt x="379" y="268"/>
                  </a:lnTo>
                  <a:lnTo>
                    <a:pt x="262" y="230"/>
                  </a:lnTo>
                  <a:lnTo>
                    <a:pt x="248" y="198"/>
                  </a:lnTo>
                  <a:lnTo>
                    <a:pt x="264" y="203"/>
                  </a:lnTo>
                  <a:lnTo>
                    <a:pt x="251" y="185"/>
                  </a:lnTo>
                  <a:lnTo>
                    <a:pt x="268" y="192"/>
                  </a:lnTo>
                  <a:lnTo>
                    <a:pt x="322" y="281"/>
                  </a:lnTo>
                  <a:lnTo>
                    <a:pt x="264" y="183"/>
                  </a:lnTo>
                  <a:lnTo>
                    <a:pt x="264" y="159"/>
                  </a:lnTo>
                  <a:lnTo>
                    <a:pt x="281" y="170"/>
                  </a:lnTo>
                  <a:lnTo>
                    <a:pt x="317" y="221"/>
                  </a:lnTo>
                  <a:lnTo>
                    <a:pt x="273" y="155"/>
                  </a:lnTo>
                  <a:lnTo>
                    <a:pt x="268" y="134"/>
                  </a:lnTo>
                  <a:lnTo>
                    <a:pt x="281" y="144"/>
                  </a:lnTo>
                  <a:lnTo>
                    <a:pt x="324" y="185"/>
                  </a:lnTo>
                  <a:lnTo>
                    <a:pt x="426" y="208"/>
                  </a:lnTo>
                  <a:lnTo>
                    <a:pt x="322" y="182"/>
                  </a:lnTo>
                  <a:lnTo>
                    <a:pt x="284" y="137"/>
                  </a:lnTo>
                  <a:lnTo>
                    <a:pt x="278" y="109"/>
                  </a:lnTo>
                  <a:lnTo>
                    <a:pt x="295" y="122"/>
                  </a:lnTo>
                  <a:lnTo>
                    <a:pt x="287" y="96"/>
                  </a:lnTo>
                  <a:lnTo>
                    <a:pt x="354" y="165"/>
                  </a:lnTo>
                  <a:lnTo>
                    <a:pt x="290" y="93"/>
                  </a:lnTo>
                  <a:lnTo>
                    <a:pt x="284" y="73"/>
                  </a:lnTo>
                  <a:lnTo>
                    <a:pt x="305" y="88"/>
                  </a:lnTo>
                  <a:lnTo>
                    <a:pt x="302" y="57"/>
                  </a:lnTo>
                  <a:lnTo>
                    <a:pt x="327" y="72"/>
                  </a:lnTo>
                  <a:lnTo>
                    <a:pt x="420" y="127"/>
                  </a:lnTo>
                  <a:lnTo>
                    <a:pt x="327" y="70"/>
                  </a:lnTo>
                  <a:lnTo>
                    <a:pt x="317" y="39"/>
                  </a:lnTo>
                  <a:lnTo>
                    <a:pt x="330" y="46"/>
                  </a:lnTo>
                  <a:lnTo>
                    <a:pt x="322" y="24"/>
                  </a:lnTo>
                  <a:lnTo>
                    <a:pt x="336" y="30"/>
                  </a:lnTo>
                  <a:lnTo>
                    <a:pt x="339" y="12"/>
                  </a:lnTo>
                  <a:lnTo>
                    <a:pt x="336" y="5"/>
                  </a:lnTo>
                  <a:lnTo>
                    <a:pt x="33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Freeform 66"/>
            <p:cNvSpPr>
              <a:spLocks/>
            </p:cNvSpPr>
            <p:nvPr/>
          </p:nvSpPr>
          <p:spPr bwMode="ltGray">
            <a:xfrm>
              <a:off x="877" y="3692"/>
              <a:ext cx="158" cy="263"/>
            </a:xfrm>
            <a:custGeom>
              <a:avLst/>
              <a:gdLst>
                <a:gd name="T0" fmla="*/ 157 w 158"/>
                <a:gd name="T1" fmla="*/ 94 h 263"/>
                <a:gd name="T2" fmla="*/ 140 w 158"/>
                <a:gd name="T3" fmla="*/ 9 h 263"/>
                <a:gd name="T4" fmla="*/ 119 w 158"/>
                <a:gd name="T5" fmla="*/ 1 h 263"/>
                <a:gd name="T6" fmla="*/ 102 w 158"/>
                <a:gd name="T7" fmla="*/ 0 h 263"/>
                <a:gd name="T8" fmla="*/ 75 w 158"/>
                <a:gd name="T9" fmla="*/ 3 h 263"/>
                <a:gd name="T10" fmla="*/ 59 w 158"/>
                <a:gd name="T11" fmla="*/ 13 h 263"/>
                <a:gd name="T12" fmla="*/ 40 w 158"/>
                <a:gd name="T13" fmla="*/ 26 h 263"/>
                <a:gd name="T14" fmla="*/ 22 w 158"/>
                <a:gd name="T15" fmla="*/ 49 h 263"/>
                <a:gd name="T16" fmla="*/ 12 w 158"/>
                <a:gd name="T17" fmla="*/ 82 h 263"/>
                <a:gd name="T18" fmla="*/ 7 w 158"/>
                <a:gd name="T19" fmla="*/ 110 h 263"/>
                <a:gd name="T20" fmla="*/ 0 w 158"/>
                <a:gd name="T21" fmla="*/ 149 h 263"/>
                <a:gd name="T22" fmla="*/ 0 w 158"/>
                <a:gd name="T23" fmla="*/ 174 h 263"/>
                <a:gd name="T24" fmla="*/ 12 w 158"/>
                <a:gd name="T25" fmla="*/ 209 h 263"/>
                <a:gd name="T26" fmla="*/ 35 w 158"/>
                <a:gd name="T27" fmla="*/ 238 h 263"/>
                <a:gd name="T28" fmla="*/ 59 w 158"/>
                <a:gd name="T29" fmla="*/ 262 h 263"/>
                <a:gd name="T30" fmla="*/ 46 w 158"/>
                <a:gd name="T31" fmla="*/ 226 h 263"/>
                <a:gd name="T32" fmla="*/ 40 w 158"/>
                <a:gd name="T33" fmla="*/ 193 h 263"/>
                <a:gd name="T34" fmla="*/ 43 w 158"/>
                <a:gd name="T35" fmla="*/ 158 h 263"/>
                <a:gd name="T36" fmla="*/ 46 w 158"/>
                <a:gd name="T37" fmla="*/ 128 h 263"/>
                <a:gd name="T38" fmla="*/ 51 w 158"/>
                <a:gd name="T39" fmla="*/ 97 h 263"/>
                <a:gd name="T40" fmla="*/ 59 w 158"/>
                <a:gd name="T41" fmla="*/ 70 h 263"/>
                <a:gd name="T42" fmla="*/ 61 w 158"/>
                <a:gd name="T43" fmla="*/ 49 h 263"/>
                <a:gd name="T44" fmla="*/ 71 w 158"/>
                <a:gd name="T45" fmla="*/ 27 h 263"/>
                <a:gd name="T46" fmla="*/ 94 w 158"/>
                <a:gd name="T47" fmla="*/ 10 h 263"/>
                <a:gd name="T48" fmla="*/ 114 w 158"/>
                <a:gd name="T49" fmla="*/ 11 h 263"/>
                <a:gd name="T50" fmla="*/ 135 w 158"/>
                <a:gd name="T51" fmla="*/ 59 h 263"/>
                <a:gd name="T52" fmla="*/ 150 w 158"/>
                <a:gd name="T53" fmla="*/ 70 h 263"/>
                <a:gd name="T54" fmla="*/ 157 w 158"/>
                <a:gd name="T55" fmla="*/ 94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263">
                  <a:moveTo>
                    <a:pt x="157" y="94"/>
                  </a:moveTo>
                  <a:lnTo>
                    <a:pt x="140" y="9"/>
                  </a:lnTo>
                  <a:lnTo>
                    <a:pt x="119" y="1"/>
                  </a:lnTo>
                  <a:lnTo>
                    <a:pt x="102" y="0"/>
                  </a:lnTo>
                  <a:lnTo>
                    <a:pt x="75" y="3"/>
                  </a:lnTo>
                  <a:lnTo>
                    <a:pt x="59" y="13"/>
                  </a:lnTo>
                  <a:lnTo>
                    <a:pt x="40" y="26"/>
                  </a:lnTo>
                  <a:lnTo>
                    <a:pt x="22" y="49"/>
                  </a:lnTo>
                  <a:lnTo>
                    <a:pt x="12" y="82"/>
                  </a:lnTo>
                  <a:lnTo>
                    <a:pt x="7" y="110"/>
                  </a:lnTo>
                  <a:lnTo>
                    <a:pt x="0" y="149"/>
                  </a:lnTo>
                  <a:lnTo>
                    <a:pt x="0" y="174"/>
                  </a:lnTo>
                  <a:lnTo>
                    <a:pt x="12" y="209"/>
                  </a:lnTo>
                  <a:lnTo>
                    <a:pt x="35" y="238"/>
                  </a:lnTo>
                  <a:lnTo>
                    <a:pt x="59" y="262"/>
                  </a:lnTo>
                  <a:lnTo>
                    <a:pt x="46" y="226"/>
                  </a:lnTo>
                  <a:lnTo>
                    <a:pt x="40" y="193"/>
                  </a:lnTo>
                  <a:lnTo>
                    <a:pt x="43" y="158"/>
                  </a:lnTo>
                  <a:lnTo>
                    <a:pt x="46" y="128"/>
                  </a:lnTo>
                  <a:lnTo>
                    <a:pt x="51" y="97"/>
                  </a:lnTo>
                  <a:lnTo>
                    <a:pt x="59" y="70"/>
                  </a:lnTo>
                  <a:lnTo>
                    <a:pt x="61" y="49"/>
                  </a:lnTo>
                  <a:lnTo>
                    <a:pt x="71" y="27"/>
                  </a:lnTo>
                  <a:lnTo>
                    <a:pt x="94" y="10"/>
                  </a:lnTo>
                  <a:lnTo>
                    <a:pt x="114" y="11"/>
                  </a:lnTo>
                  <a:lnTo>
                    <a:pt x="135" y="59"/>
                  </a:lnTo>
                  <a:lnTo>
                    <a:pt x="150" y="70"/>
                  </a:lnTo>
                  <a:lnTo>
                    <a:pt x="157" y="9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 name="Freeform 67"/>
            <p:cNvSpPr>
              <a:spLocks/>
            </p:cNvSpPr>
            <p:nvPr/>
          </p:nvSpPr>
          <p:spPr bwMode="ltGray">
            <a:xfrm>
              <a:off x="1002" y="3501"/>
              <a:ext cx="176" cy="322"/>
            </a:xfrm>
            <a:custGeom>
              <a:avLst/>
              <a:gdLst>
                <a:gd name="T0" fmla="*/ 3 w 176"/>
                <a:gd name="T1" fmla="*/ 51 h 322"/>
                <a:gd name="T2" fmla="*/ 40 w 176"/>
                <a:gd name="T3" fmla="*/ 0 h 322"/>
                <a:gd name="T4" fmla="*/ 63 w 176"/>
                <a:gd name="T5" fmla="*/ 1 h 322"/>
                <a:gd name="T6" fmla="*/ 83 w 176"/>
                <a:gd name="T7" fmla="*/ 4 h 322"/>
                <a:gd name="T8" fmla="*/ 99 w 176"/>
                <a:gd name="T9" fmla="*/ 18 h 322"/>
                <a:gd name="T10" fmla="*/ 139 w 176"/>
                <a:gd name="T11" fmla="*/ 59 h 322"/>
                <a:gd name="T12" fmla="*/ 152 w 176"/>
                <a:gd name="T13" fmla="*/ 77 h 322"/>
                <a:gd name="T14" fmla="*/ 161 w 176"/>
                <a:gd name="T15" fmla="*/ 96 h 322"/>
                <a:gd name="T16" fmla="*/ 171 w 176"/>
                <a:gd name="T17" fmla="*/ 150 h 322"/>
                <a:gd name="T18" fmla="*/ 175 w 176"/>
                <a:gd name="T19" fmla="*/ 167 h 322"/>
                <a:gd name="T20" fmla="*/ 171 w 176"/>
                <a:gd name="T21" fmla="*/ 188 h 322"/>
                <a:gd name="T22" fmla="*/ 164 w 176"/>
                <a:gd name="T23" fmla="*/ 210 h 322"/>
                <a:gd name="T24" fmla="*/ 148 w 176"/>
                <a:gd name="T25" fmla="*/ 244 h 322"/>
                <a:gd name="T26" fmla="*/ 136 w 176"/>
                <a:gd name="T27" fmla="*/ 267 h 322"/>
                <a:gd name="T28" fmla="*/ 115 w 176"/>
                <a:gd name="T29" fmla="*/ 291 h 322"/>
                <a:gd name="T30" fmla="*/ 76 w 176"/>
                <a:gd name="T31" fmla="*/ 321 h 322"/>
                <a:gd name="T32" fmla="*/ 96 w 176"/>
                <a:gd name="T33" fmla="*/ 283 h 322"/>
                <a:gd name="T34" fmla="*/ 113 w 176"/>
                <a:gd name="T35" fmla="*/ 249 h 322"/>
                <a:gd name="T36" fmla="*/ 123 w 176"/>
                <a:gd name="T37" fmla="*/ 217 h 322"/>
                <a:gd name="T38" fmla="*/ 118 w 176"/>
                <a:gd name="T39" fmla="*/ 188 h 322"/>
                <a:gd name="T40" fmla="*/ 115 w 176"/>
                <a:gd name="T41" fmla="*/ 167 h 322"/>
                <a:gd name="T42" fmla="*/ 123 w 176"/>
                <a:gd name="T43" fmla="*/ 141 h 322"/>
                <a:gd name="T44" fmla="*/ 126 w 176"/>
                <a:gd name="T45" fmla="*/ 119 h 322"/>
                <a:gd name="T46" fmla="*/ 109 w 176"/>
                <a:gd name="T47" fmla="*/ 77 h 322"/>
                <a:gd name="T48" fmla="*/ 106 w 176"/>
                <a:gd name="T49" fmla="*/ 54 h 322"/>
                <a:gd name="T50" fmla="*/ 92 w 176"/>
                <a:gd name="T51" fmla="*/ 37 h 322"/>
                <a:gd name="T52" fmla="*/ 63 w 176"/>
                <a:gd name="T53" fmla="*/ 13 h 322"/>
                <a:gd name="T54" fmla="*/ 49 w 176"/>
                <a:gd name="T55" fmla="*/ 32 h 322"/>
                <a:gd name="T56" fmla="*/ 0 w 176"/>
                <a:gd name="T57" fmla="*/ 61 h 322"/>
                <a:gd name="T58" fmla="*/ 3 w 176"/>
                <a:gd name="T59" fmla="*/ 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322">
                  <a:moveTo>
                    <a:pt x="3" y="51"/>
                  </a:moveTo>
                  <a:lnTo>
                    <a:pt x="40" y="0"/>
                  </a:lnTo>
                  <a:lnTo>
                    <a:pt x="63" y="1"/>
                  </a:lnTo>
                  <a:lnTo>
                    <a:pt x="83" y="4"/>
                  </a:lnTo>
                  <a:lnTo>
                    <a:pt x="99" y="18"/>
                  </a:lnTo>
                  <a:lnTo>
                    <a:pt x="139" y="59"/>
                  </a:lnTo>
                  <a:lnTo>
                    <a:pt x="152" y="77"/>
                  </a:lnTo>
                  <a:lnTo>
                    <a:pt x="161" y="96"/>
                  </a:lnTo>
                  <a:lnTo>
                    <a:pt x="171" y="150"/>
                  </a:lnTo>
                  <a:lnTo>
                    <a:pt x="175" y="167"/>
                  </a:lnTo>
                  <a:lnTo>
                    <a:pt x="171" y="188"/>
                  </a:lnTo>
                  <a:lnTo>
                    <a:pt x="164" y="210"/>
                  </a:lnTo>
                  <a:lnTo>
                    <a:pt x="148" y="244"/>
                  </a:lnTo>
                  <a:lnTo>
                    <a:pt x="136" y="267"/>
                  </a:lnTo>
                  <a:lnTo>
                    <a:pt x="115" y="291"/>
                  </a:lnTo>
                  <a:lnTo>
                    <a:pt x="76" y="321"/>
                  </a:lnTo>
                  <a:lnTo>
                    <a:pt x="96" y="283"/>
                  </a:lnTo>
                  <a:lnTo>
                    <a:pt x="113" y="249"/>
                  </a:lnTo>
                  <a:lnTo>
                    <a:pt x="123" y="217"/>
                  </a:lnTo>
                  <a:lnTo>
                    <a:pt x="118" y="188"/>
                  </a:lnTo>
                  <a:lnTo>
                    <a:pt x="115" y="167"/>
                  </a:lnTo>
                  <a:lnTo>
                    <a:pt x="123" y="141"/>
                  </a:lnTo>
                  <a:lnTo>
                    <a:pt x="126" y="119"/>
                  </a:lnTo>
                  <a:lnTo>
                    <a:pt x="109" y="77"/>
                  </a:lnTo>
                  <a:lnTo>
                    <a:pt x="106" y="54"/>
                  </a:lnTo>
                  <a:lnTo>
                    <a:pt x="92" y="37"/>
                  </a:lnTo>
                  <a:lnTo>
                    <a:pt x="63" y="13"/>
                  </a:lnTo>
                  <a:lnTo>
                    <a:pt x="49" y="32"/>
                  </a:lnTo>
                  <a:lnTo>
                    <a:pt x="0" y="61"/>
                  </a:lnTo>
                  <a:lnTo>
                    <a:pt x="3" y="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 name="Group 111"/>
          <p:cNvGrpSpPr>
            <a:grpSpLocks/>
          </p:cNvGrpSpPr>
          <p:nvPr/>
        </p:nvGrpSpPr>
        <p:grpSpPr bwMode="auto">
          <a:xfrm>
            <a:off x="10057193" y="5283200"/>
            <a:ext cx="2032000" cy="1581150"/>
            <a:chOff x="4495" y="3328"/>
            <a:chExt cx="1280" cy="996"/>
          </a:xfrm>
        </p:grpSpPr>
        <p:grpSp>
          <p:nvGrpSpPr>
            <p:cNvPr id="13" name="Group 84"/>
            <p:cNvGrpSpPr>
              <a:grpSpLocks/>
            </p:cNvGrpSpPr>
            <p:nvPr/>
          </p:nvGrpSpPr>
          <p:grpSpPr bwMode="auto">
            <a:xfrm>
              <a:off x="4636" y="3328"/>
              <a:ext cx="1056" cy="993"/>
              <a:chOff x="4636" y="3328"/>
              <a:chExt cx="1056" cy="993"/>
            </a:xfrm>
          </p:grpSpPr>
          <p:sp>
            <p:nvSpPr>
              <p:cNvPr id="40" name="Freeform 69"/>
              <p:cNvSpPr>
                <a:spLocks/>
              </p:cNvSpPr>
              <p:nvPr/>
            </p:nvSpPr>
            <p:spPr bwMode="ltGray">
              <a:xfrm>
                <a:off x="5544" y="3891"/>
                <a:ext cx="148" cy="230"/>
              </a:xfrm>
              <a:custGeom>
                <a:avLst/>
                <a:gdLst>
                  <a:gd name="T0" fmla="*/ 0 w 148"/>
                  <a:gd name="T1" fmla="*/ 229 h 230"/>
                  <a:gd name="T2" fmla="*/ 21 w 148"/>
                  <a:gd name="T3" fmla="*/ 177 h 230"/>
                  <a:gd name="T4" fmla="*/ 40 w 148"/>
                  <a:gd name="T5" fmla="*/ 121 h 230"/>
                  <a:gd name="T6" fmla="*/ 49 w 148"/>
                  <a:gd name="T7" fmla="*/ 96 h 230"/>
                  <a:gd name="T8" fmla="*/ 62 w 148"/>
                  <a:gd name="T9" fmla="*/ 68 h 230"/>
                  <a:gd name="T10" fmla="*/ 80 w 148"/>
                  <a:gd name="T11" fmla="*/ 37 h 230"/>
                  <a:gd name="T12" fmla="*/ 94 w 148"/>
                  <a:gd name="T13" fmla="*/ 18 h 230"/>
                  <a:gd name="T14" fmla="*/ 104 w 148"/>
                  <a:gd name="T15" fmla="*/ 9 h 230"/>
                  <a:gd name="T16" fmla="*/ 118 w 148"/>
                  <a:gd name="T17" fmla="*/ 2 h 230"/>
                  <a:gd name="T18" fmla="*/ 132 w 148"/>
                  <a:gd name="T19" fmla="*/ 0 h 230"/>
                  <a:gd name="T20" fmla="*/ 139 w 148"/>
                  <a:gd name="T21" fmla="*/ 6 h 230"/>
                  <a:gd name="T22" fmla="*/ 147 w 148"/>
                  <a:gd name="T2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0">
                    <a:moveTo>
                      <a:pt x="0" y="229"/>
                    </a:moveTo>
                    <a:lnTo>
                      <a:pt x="21" y="177"/>
                    </a:lnTo>
                    <a:lnTo>
                      <a:pt x="40" y="121"/>
                    </a:lnTo>
                    <a:lnTo>
                      <a:pt x="49" y="96"/>
                    </a:lnTo>
                    <a:lnTo>
                      <a:pt x="62" y="68"/>
                    </a:lnTo>
                    <a:lnTo>
                      <a:pt x="80" y="37"/>
                    </a:lnTo>
                    <a:lnTo>
                      <a:pt x="94" y="18"/>
                    </a:lnTo>
                    <a:lnTo>
                      <a:pt x="104" y="9"/>
                    </a:lnTo>
                    <a:lnTo>
                      <a:pt x="118" y="2"/>
                    </a:lnTo>
                    <a:lnTo>
                      <a:pt x="132" y="0"/>
                    </a:lnTo>
                    <a:lnTo>
                      <a:pt x="139" y="6"/>
                    </a:lnTo>
                    <a:lnTo>
                      <a:pt x="147" y="21"/>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Freeform 70"/>
              <p:cNvSpPr>
                <a:spLocks/>
              </p:cNvSpPr>
              <p:nvPr/>
            </p:nvSpPr>
            <p:spPr bwMode="ltGray">
              <a:xfrm>
                <a:off x="5072" y="3830"/>
                <a:ext cx="117" cy="390"/>
              </a:xfrm>
              <a:custGeom>
                <a:avLst/>
                <a:gdLst>
                  <a:gd name="T0" fmla="*/ 116 w 117"/>
                  <a:gd name="T1" fmla="*/ 389 h 390"/>
                  <a:gd name="T2" fmla="*/ 93 w 117"/>
                  <a:gd name="T3" fmla="*/ 156 h 390"/>
                  <a:gd name="T4" fmla="*/ 75 w 117"/>
                  <a:gd name="T5" fmla="*/ 40 h 390"/>
                  <a:gd name="T6" fmla="*/ 69 w 117"/>
                  <a:gd name="T7" fmla="*/ 16 h 390"/>
                  <a:gd name="T8" fmla="*/ 60 w 117"/>
                  <a:gd name="T9" fmla="*/ 4 h 390"/>
                  <a:gd name="T10" fmla="*/ 43 w 117"/>
                  <a:gd name="T11" fmla="*/ 0 h 390"/>
                  <a:gd name="T12" fmla="*/ 28 w 117"/>
                  <a:gd name="T13" fmla="*/ 4 h 390"/>
                  <a:gd name="T14" fmla="*/ 13 w 117"/>
                  <a:gd name="T15" fmla="*/ 17 h 390"/>
                  <a:gd name="T16" fmla="*/ 0 w 117"/>
                  <a:gd name="T17" fmla="*/ 3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0">
                    <a:moveTo>
                      <a:pt x="116" y="389"/>
                    </a:moveTo>
                    <a:lnTo>
                      <a:pt x="93" y="156"/>
                    </a:lnTo>
                    <a:lnTo>
                      <a:pt x="75" y="40"/>
                    </a:lnTo>
                    <a:lnTo>
                      <a:pt x="69" y="16"/>
                    </a:lnTo>
                    <a:lnTo>
                      <a:pt x="60" y="4"/>
                    </a:lnTo>
                    <a:lnTo>
                      <a:pt x="43" y="0"/>
                    </a:lnTo>
                    <a:lnTo>
                      <a:pt x="28" y="4"/>
                    </a:lnTo>
                    <a:lnTo>
                      <a:pt x="13" y="17"/>
                    </a:lnTo>
                    <a:lnTo>
                      <a:pt x="0" y="3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Freeform 71"/>
              <p:cNvSpPr>
                <a:spLocks/>
              </p:cNvSpPr>
              <p:nvPr/>
            </p:nvSpPr>
            <p:spPr bwMode="ltGray">
              <a:xfrm>
                <a:off x="5086" y="3328"/>
                <a:ext cx="158" cy="988"/>
              </a:xfrm>
              <a:custGeom>
                <a:avLst/>
                <a:gdLst>
                  <a:gd name="T0" fmla="*/ 156 w 158"/>
                  <a:gd name="T1" fmla="*/ 987 h 988"/>
                  <a:gd name="T2" fmla="*/ 157 w 158"/>
                  <a:gd name="T3" fmla="*/ 844 h 988"/>
                  <a:gd name="T4" fmla="*/ 157 w 158"/>
                  <a:gd name="T5" fmla="*/ 778 h 988"/>
                  <a:gd name="T6" fmla="*/ 153 w 158"/>
                  <a:gd name="T7" fmla="*/ 732 h 988"/>
                  <a:gd name="T8" fmla="*/ 151 w 158"/>
                  <a:gd name="T9" fmla="*/ 676 h 988"/>
                  <a:gd name="T10" fmla="*/ 152 w 158"/>
                  <a:gd name="T11" fmla="*/ 618 h 988"/>
                  <a:gd name="T12" fmla="*/ 150 w 158"/>
                  <a:gd name="T13" fmla="*/ 569 h 988"/>
                  <a:gd name="T14" fmla="*/ 146 w 158"/>
                  <a:gd name="T15" fmla="*/ 526 h 988"/>
                  <a:gd name="T16" fmla="*/ 141 w 158"/>
                  <a:gd name="T17" fmla="*/ 448 h 988"/>
                  <a:gd name="T18" fmla="*/ 133 w 158"/>
                  <a:gd name="T19" fmla="*/ 363 h 988"/>
                  <a:gd name="T20" fmla="*/ 123 w 158"/>
                  <a:gd name="T21" fmla="*/ 277 h 988"/>
                  <a:gd name="T22" fmla="*/ 115 w 158"/>
                  <a:gd name="T23" fmla="*/ 185 h 988"/>
                  <a:gd name="T24" fmla="*/ 109 w 158"/>
                  <a:gd name="T25" fmla="*/ 131 h 988"/>
                  <a:gd name="T26" fmla="*/ 103 w 158"/>
                  <a:gd name="T27" fmla="*/ 109 h 988"/>
                  <a:gd name="T28" fmla="*/ 88 w 158"/>
                  <a:gd name="T29" fmla="*/ 72 h 988"/>
                  <a:gd name="T30" fmla="*/ 76 w 158"/>
                  <a:gd name="T31" fmla="*/ 45 h 988"/>
                  <a:gd name="T32" fmla="*/ 60 w 158"/>
                  <a:gd name="T33" fmla="*/ 23 h 988"/>
                  <a:gd name="T34" fmla="*/ 44 w 158"/>
                  <a:gd name="T35" fmla="*/ 5 h 988"/>
                  <a:gd name="T36" fmla="*/ 33 w 158"/>
                  <a:gd name="T37" fmla="*/ 0 h 988"/>
                  <a:gd name="T38" fmla="*/ 18 w 158"/>
                  <a:gd name="T39" fmla="*/ 0 h 988"/>
                  <a:gd name="T40" fmla="*/ 6 w 158"/>
                  <a:gd name="T41" fmla="*/ 5 h 988"/>
                  <a:gd name="T42" fmla="*/ 0 w 158"/>
                  <a:gd name="T43" fmla="*/ 16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8" h="988">
                    <a:moveTo>
                      <a:pt x="156" y="987"/>
                    </a:moveTo>
                    <a:lnTo>
                      <a:pt x="157" y="844"/>
                    </a:lnTo>
                    <a:lnTo>
                      <a:pt x="157" y="778"/>
                    </a:lnTo>
                    <a:lnTo>
                      <a:pt x="153" y="732"/>
                    </a:lnTo>
                    <a:lnTo>
                      <a:pt x="151" y="676"/>
                    </a:lnTo>
                    <a:lnTo>
                      <a:pt x="152" y="618"/>
                    </a:lnTo>
                    <a:lnTo>
                      <a:pt x="150" y="569"/>
                    </a:lnTo>
                    <a:lnTo>
                      <a:pt x="146" y="526"/>
                    </a:lnTo>
                    <a:lnTo>
                      <a:pt x="141" y="448"/>
                    </a:lnTo>
                    <a:lnTo>
                      <a:pt x="133" y="363"/>
                    </a:lnTo>
                    <a:lnTo>
                      <a:pt x="123" y="277"/>
                    </a:lnTo>
                    <a:lnTo>
                      <a:pt x="115" y="185"/>
                    </a:lnTo>
                    <a:lnTo>
                      <a:pt x="109" y="131"/>
                    </a:lnTo>
                    <a:lnTo>
                      <a:pt x="103" y="109"/>
                    </a:lnTo>
                    <a:lnTo>
                      <a:pt x="88" y="72"/>
                    </a:lnTo>
                    <a:lnTo>
                      <a:pt x="76" y="45"/>
                    </a:lnTo>
                    <a:lnTo>
                      <a:pt x="60" y="23"/>
                    </a:lnTo>
                    <a:lnTo>
                      <a:pt x="44" y="5"/>
                    </a:lnTo>
                    <a:lnTo>
                      <a:pt x="33" y="0"/>
                    </a:lnTo>
                    <a:lnTo>
                      <a:pt x="18" y="0"/>
                    </a:lnTo>
                    <a:lnTo>
                      <a:pt x="6" y="5"/>
                    </a:lnTo>
                    <a:lnTo>
                      <a:pt x="0" y="1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Freeform 72"/>
              <p:cNvSpPr>
                <a:spLocks/>
              </p:cNvSpPr>
              <p:nvPr/>
            </p:nvSpPr>
            <p:spPr bwMode="ltGray">
              <a:xfrm>
                <a:off x="5072" y="3692"/>
                <a:ext cx="163" cy="317"/>
              </a:xfrm>
              <a:custGeom>
                <a:avLst/>
                <a:gdLst>
                  <a:gd name="T0" fmla="*/ 162 w 163"/>
                  <a:gd name="T1" fmla="*/ 316 h 317"/>
                  <a:gd name="T2" fmla="*/ 138 w 163"/>
                  <a:gd name="T3" fmla="*/ 245 h 317"/>
                  <a:gd name="T4" fmla="*/ 117 w 163"/>
                  <a:gd name="T5" fmla="*/ 167 h 317"/>
                  <a:gd name="T6" fmla="*/ 106 w 163"/>
                  <a:gd name="T7" fmla="*/ 133 h 317"/>
                  <a:gd name="T8" fmla="*/ 92 w 163"/>
                  <a:gd name="T9" fmla="*/ 94 h 317"/>
                  <a:gd name="T10" fmla="*/ 72 w 163"/>
                  <a:gd name="T11" fmla="*/ 52 h 317"/>
                  <a:gd name="T12" fmla="*/ 57 w 163"/>
                  <a:gd name="T13" fmla="*/ 26 h 317"/>
                  <a:gd name="T14" fmla="*/ 46 w 163"/>
                  <a:gd name="T15" fmla="*/ 14 h 317"/>
                  <a:gd name="T16" fmla="*/ 32 w 163"/>
                  <a:gd name="T17" fmla="*/ 4 h 317"/>
                  <a:gd name="T18" fmla="*/ 15 w 163"/>
                  <a:gd name="T19" fmla="*/ 0 h 317"/>
                  <a:gd name="T20" fmla="*/ 8 w 163"/>
                  <a:gd name="T21" fmla="*/ 9 h 317"/>
                  <a:gd name="T22" fmla="*/ 0 w 163"/>
                  <a:gd name="T23" fmla="*/ 2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317">
                    <a:moveTo>
                      <a:pt x="162" y="316"/>
                    </a:moveTo>
                    <a:lnTo>
                      <a:pt x="138" y="245"/>
                    </a:lnTo>
                    <a:lnTo>
                      <a:pt x="117" y="167"/>
                    </a:lnTo>
                    <a:lnTo>
                      <a:pt x="106" y="133"/>
                    </a:lnTo>
                    <a:lnTo>
                      <a:pt x="92" y="94"/>
                    </a:lnTo>
                    <a:lnTo>
                      <a:pt x="72" y="52"/>
                    </a:lnTo>
                    <a:lnTo>
                      <a:pt x="57" y="26"/>
                    </a:lnTo>
                    <a:lnTo>
                      <a:pt x="46" y="14"/>
                    </a:lnTo>
                    <a:lnTo>
                      <a:pt x="32" y="4"/>
                    </a:lnTo>
                    <a:lnTo>
                      <a:pt x="15" y="0"/>
                    </a:lnTo>
                    <a:lnTo>
                      <a:pt x="8" y="9"/>
                    </a:lnTo>
                    <a:lnTo>
                      <a:pt x="0" y="2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Freeform 73"/>
              <p:cNvSpPr>
                <a:spLocks/>
              </p:cNvSpPr>
              <p:nvPr/>
            </p:nvSpPr>
            <p:spPr bwMode="ltGray">
              <a:xfrm>
                <a:off x="5357" y="3974"/>
                <a:ext cx="157" cy="347"/>
              </a:xfrm>
              <a:custGeom>
                <a:avLst/>
                <a:gdLst>
                  <a:gd name="T0" fmla="*/ 156 w 157"/>
                  <a:gd name="T1" fmla="*/ 346 h 347"/>
                  <a:gd name="T2" fmla="*/ 133 w 157"/>
                  <a:gd name="T3" fmla="*/ 313 h 347"/>
                  <a:gd name="T4" fmla="*/ 123 w 157"/>
                  <a:gd name="T5" fmla="*/ 292 h 347"/>
                  <a:gd name="T6" fmla="*/ 117 w 157"/>
                  <a:gd name="T7" fmla="*/ 275 h 347"/>
                  <a:gd name="T8" fmla="*/ 82 w 157"/>
                  <a:gd name="T9" fmla="*/ 116 h 347"/>
                  <a:gd name="T10" fmla="*/ 64 w 157"/>
                  <a:gd name="T11" fmla="*/ 65 h 347"/>
                  <a:gd name="T12" fmla="*/ 50 w 157"/>
                  <a:gd name="T13" fmla="*/ 32 h 347"/>
                  <a:gd name="T14" fmla="*/ 39 w 157"/>
                  <a:gd name="T15" fmla="*/ 17 h 347"/>
                  <a:gd name="T16" fmla="*/ 27 w 157"/>
                  <a:gd name="T17" fmla="*/ 4 h 347"/>
                  <a:gd name="T18" fmla="*/ 13 w 157"/>
                  <a:gd name="T19" fmla="*/ 0 h 347"/>
                  <a:gd name="T20" fmla="*/ 4 w 157"/>
                  <a:gd name="T21" fmla="*/ 3 h 347"/>
                  <a:gd name="T22" fmla="*/ 0 w 157"/>
                  <a:gd name="T23" fmla="*/ 2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347">
                    <a:moveTo>
                      <a:pt x="156" y="346"/>
                    </a:moveTo>
                    <a:lnTo>
                      <a:pt x="133" y="313"/>
                    </a:lnTo>
                    <a:lnTo>
                      <a:pt x="123" y="292"/>
                    </a:lnTo>
                    <a:lnTo>
                      <a:pt x="117" y="275"/>
                    </a:lnTo>
                    <a:lnTo>
                      <a:pt x="82" y="116"/>
                    </a:lnTo>
                    <a:lnTo>
                      <a:pt x="64" y="65"/>
                    </a:lnTo>
                    <a:lnTo>
                      <a:pt x="50" y="32"/>
                    </a:lnTo>
                    <a:lnTo>
                      <a:pt x="39" y="17"/>
                    </a:lnTo>
                    <a:lnTo>
                      <a:pt x="27" y="4"/>
                    </a:lnTo>
                    <a:lnTo>
                      <a:pt x="13" y="0"/>
                    </a:lnTo>
                    <a:lnTo>
                      <a:pt x="4" y="3"/>
                    </a:lnTo>
                    <a:lnTo>
                      <a:pt x="0" y="2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74"/>
              <p:cNvSpPr>
                <a:spLocks/>
              </p:cNvSpPr>
              <p:nvPr/>
            </p:nvSpPr>
            <p:spPr bwMode="ltGray">
              <a:xfrm>
                <a:off x="4948" y="3692"/>
                <a:ext cx="340" cy="526"/>
              </a:xfrm>
              <a:custGeom>
                <a:avLst/>
                <a:gdLst>
                  <a:gd name="T0" fmla="*/ 339 w 340"/>
                  <a:gd name="T1" fmla="*/ 525 h 526"/>
                  <a:gd name="T2" fmla="*/ 329 w 340"/>
                  <a:gd name="T3" fmla="*/ 483 h 526"/>
                  <a:gd name="T4" fmla="*/ 222 w 340"/>
                  <a:gd name="T5" fmla="*/ 198 h 526"/>
                  <a:gd name="T6" fmla="*/ 175 w 340"/>
                  <a:gd name="T7" fmla="*/ 110 h 526"/>
                  <a:gd name="T8" fmla="*/ 161 w 340"/>
                  <a:gd name="T9" fmla="*/ 80 h 526"/>
                  <a:gd name="T10" fmla="*/ 143 w 340"/>
                  <a:gd name="T11" fmla="*/ 47 h 526"/>
                  <a:gd name="T12" fmla="*/ 121 w 340"/>
                  <a:gd name="T13" fmla="*/ 23 h 526"/>
                  <a:gd name="T14" fmla="*/ 102 w 340"/>
                  <a:gd name="T15" fmla="*/ 9 h 526"/>
                  <a:gd name="T16" fmla="*/ 77 w 340"/>
                  <a:gd name="T17" fmla="*/ 0 h 526"/>
                  <a:gd name="T18" fmla="*/ 53 w 340"/>
                  <a:gd name="T19" fmla="*/ 0 h 526"/>
                  <a:gd name="T20" fmla="*/ 35 w 340"/>
                  <a:gd name="T21" fmla="*/ 9 h 526"/>
                  <a:gd name="T22" fmla="*/ 0 w 340"/>
                  <a:gd name="T23" fmla="*/ 58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 h="526">
                    <a:moveTo>
                      <a:pt x="339" y="525"/>
                    </a:moveTo>
                    <a:lnTo>
                      <a:pt x="329" y="483"/>
                    </a:lnTo>
                    <a:lnTo>
                      <a:pt x="222" y="198"/>
                    </a:lnTo>
                    <a:lnTo>
                      <a:pt x="175" y="110"/>
                    </a:lnTo>
                    <a:lnTo>
                      <a:pt x="161" y="80"/>
                    </a:lnTo>
                    <a:lnTo>
                      <a:pt x="143" y="47"/>
                    </a:lnTo>
                    <a:lnTo>
                      <a:pt x="121" y="23"/>
                    </a:lnTo>
                    <a:lnTo>
                      <a:pt x="102" y="9"/>
                    </a:lnTo>
                    <a:lnTo>
                      <a:pt x="77" y="0"/>
                    </a:lnTo>
                    <a:lnTo>
                      <a:pt x="53" y="0"/>
                    </a:lnTo>
                    <a:lnTo>
                      <a:pt x="35" y="9"/>
                    </a:lnTo>
                    <a:lnTo>
                      <a:pt x="0"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75"/>
              <p:cNvSpPr>
                <a:spLocks/>
              </p:cNvSpPr>
              <p:nvPr/>
            </p:nvSpPr>
            <p:spPr bwMode="ltGray">
              <a:xfrm>
                <a:off x="5183" y="3343"/>
                <a:ext cx="338" cy="870"/>
              </a:xfrm>
              <a:custGeom>
                <a:avLst/>
                <a:gdLst>
                  <a:gd name="T0" fmla="*/ 0 w 338"/>
                  <a:gd name="T1" fmla="*/ 869 h 870"/>
                  <a:gd name="T2" fmla="*/ 89 w 338"/>
                  <a:gd name="T3" fmla="*/ 622 h 870"/>
                  <a:gd name="T4" fmla="*/ 137 w 338"/>
                  <a:gd name="T5" fmla="*/ 499 h 870"/>
                  <a:gd name="T6" fmla="*/ 179 w 338"/>
                  <a:gd name="T7" fmla="*/ 381 h 870"/>
                  <a:gd name="T8" fmla="*/ 205 w 338"/>
                  <a:gd name="T9" fmla="*/ 299 h 870"/>
                  <a:gd name="T10" fmla="*/ 217 w 338"/>
                  <a:gd name="T11" fmla="*/ 256 h 870"/>
                  <a:gd name="T12" fmla="*/ 225 w 338"/>
                  <a:gd name="T13" fmla="*/ 209 h 870"/>
                  <a:gd name="T14" fmla="*/ 235 w 338"/>
                  <a:gd name="T15" fmla="*/ 166 h 870"/>
                  <a:gd name="T16" fmla="*/ 251 w 338"/>
                  <a:gd name="T17" fmla="*/ 114 h 870"/>
                  <a:gd name="T18" fmla="*/ 269 w 338"/>
                  <a:gd name="T19" fmla="*/ 68 h 870"/>
                  <a:gd name="T20" fmla="*/ 292 w 338"/>
                  <a:gd name="T21" fmla="*/ 27 h 870"/>
                  <a:gd name="T22" fmla="*/ 309 w 338"/>
                  <a:gd name="T23" fmla="*/ 2 h 870"/>
                  <a:gd name="T24" fmla="*/ 320 w 338"/>
                  <a:gd name="T25" fmla="*/ 0 h 870"/>
                  <a:gd name="T26" fmla="*/ 331 w 338"/>
                  <a:gd name="T27" fmla="*/ 12 h 870"/>
                  <a:gd name="T28" fmla="*/ 337 w 338"/>
                  <a:gd name="T29" fmla="*/ 58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 h="870">
                    <a:moveTo>
                      <a:pt x="0" y="869"/>
                    </a:moveTo>
                    <a:lnTo>
                      <a:pt x="89" y="622"/>
                    </a:lnTo>
                    <a:lnTo>
                      <a:pt x="137" y="499"/>
                    </a:lnTo>
                    <a:lnTo>
                      <a:pt x="179" y="381"/>
                    </a:lnTo>
                    <a:lnTo>
                      <a:pt x="205" y="299"/>
                    </a:lnTo>
                    <a:lnTo>
                      <a:pt x="217" y="256"/>
                    </a:lnTo>
                    <a:lnTo>
                      <a:pt x="225" y="209"/>
                    </a:lnTo>
                    <a:lnTo>
                      <a:pt x="235" y="166"/>
                    </a:lnTo>
                    <a:lnTo>
                      <a:pt x="251" y="114"/>
                    </a:lnTo>
                    <a:lnTo>
                      <a:pt x="269" y="68"/>
                    </a:lnTo>
                    <a:lnTo>
                      <a:pt x="292" y="27"/>
                    </a:lnTo>
                    <a:lnTo>
                      <a:pt x="309" y="2"/>
                    </a:lnTo>
                    <a:lnTo>
                      <a:pt x="320" y="0"/>
                    </a:lnTo>
                    <a:lnTo>
                      <a:pt x="331" y="12"/>
                    </a:lnTo>
                    <a:lnTo>
                      <a:pt x="337"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6"/>
              <p:cNvSpPr>
                <a:spLocks/>
              </p:cNvSpPr>
              <p:nvPr/>
            </p:nvSpPr>
            <p:spPr bwMode="ltGray">
              <a:xfrm>
                <a:off x="5266" y="3703"/>
                <a:ext cx="248" cy="299"/>
              </a:xfrm>
              <a:custGeom>
                <a:avLst/>
                <a:gdLst>
                  <a:gd name="T0" fmla="*/ 0 w 248"/>
                  <a:gd name="T1" fmla="*/ 298 h 299"/>
                  <a:gd name="T2" fmla="*/ 46 w 248"/>
                  <a:gd name="T3" fmla="*/ 233 h 299"/>
                  <a:gd name="T4" fmla="*/ 75 w 248"/>
                  <a:gd name="T5" fmla="*/ 159 h 299"/>
                  <a:gd name="T6" fmla="*/ 90 w 248"/>
                  <a:gd name="T7" fmla="*/ 126 h 299"/>
                  <a:gd name="T8" fmla="*/ 111 w 248"/>
                  <a:gd name="T9" fmla="*/ 87 h 299"/>
                  <a:gd name="T10" fmla="*/ 140 w 248"/>
                  <a:gd name="T11" fmla="*/ 47 h 299"/>
                  <a:gd name="T12" fmla="*/ 161 w 248"/>
                  <a:gd name="T13" fmla="*/ 23 h 299"/>
                  <a:gd name="T14" fmla="*/ 176 w 248"/>
                  <a:gd name="T15" fmla="*/ 11 h 299"/>
                  <a:gd name="T16" fmla="*/ 199 w 248"/>
                  <a:gd name="T17" fmla="*/ 1 h 299"/>
                  <a:gd name="T18" fmla="*/ 223 w 248"/>
                  <a:gd name="T19" fmla="*/ 0 h 299"/>
                  <a:gd name="T20" fmla="*/ 233 w 248"/>
                  <a:gd name="T21" fmla="*/ 14 h 299"/>
                  <a:gd name="T22" fmla="*/ 247 w 248"/>
                  <a:gd name="T2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8" h="299">
                    <a:moveTo>
                      <a:pt x="0" y="298"/>
                    </a:moveTo>
                    <a:lnTo>
                      <a:pt x="46" y="233"/>
                    </a:lnTo>
                    <a:lnTo>
                      <a:pt x="75" y="159"/>
                    </a:lnTo>
                    <a:lnTo>
                      <a:pt x="90" y="126"/>
                    </a:lnTo>
                    <a:lnTo>
                      <a:pt x="111" y="87"/>
                    </a:lnTo>
                    <a:lnTo>
                      <a:pt x="140" y="47"/>
                    </a:lnTo>
                    <a:lnTo>
                      <a:pt x="161" y="23"/>
                    </a:lnTo>
                    <a:lnTo>
                      <a:pt x="176" y="11"/>
                    </a:lnTo>
                    <a:lnTo>
                      <a:pt x="199" y="1"/>
                    </a:lnTo>
                    <a:lnTo>
                      <a:pt x="223" y="0"/>
                    </a:lnTo>
                    <a:lnTo>
                      <a:pt x="233" y="14"/>
                    </a:lnTo>
                    <a:lnTo>
                      <a:pt x="247" y="3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77"/>
              <p:cNvSpPr>
                <a:spLocks/>
              </p:cNvSpPr>
              <p:nvPr/>
            </p:nvSpPr>
            <p:spPr bwMode="ltGray">
              <a:xfrm>
                <a:off x="5164" y="3809"/>
                <a:ext cx="119" cy="146"/>
              </a:xfrm>
              <a:custGeom>
                <a:avLst/>
                <a:gdLst>
                  <a:gd name="T0" fmla="*/ 0 w 119"/>
                  <a:gd name="T1" fmla="*/ 0 h 146"/>
                  <a:gd name="T2" fmla="*/ 19 w 119"/>
                  <a:gd name="T3" fmla="*/ 9 h 146"/>
                  <a:gd name="T4" fmla="*/ 44 w 119"/>
                  <a:gd name="T5" fmla="*/ 19 h 146"/>
                  <a:gd name="T6" fmla="*/ 65 w 119"/>
                  <a:gd name="T7" fmla="*/ 40 h 146"/>
                  <a:gd name="T8" fmla="*/ 85 w 119"/>
                  <a:gd name="T9" fmla="*/ 57 h 146"/>
                  <a:gd name="T10" fmla="*/ 101 w 119"/>
                  <a:gd name="T11" fmla="*/ 75 h 146"/>
                  <a:gd name="T12" fmla="*/ 109 w 119"/>
                  <a:gd name="T13" fmla="*/ 91 h 146"/>
                  <a:gd name="T14" fmla="*/ 115 w 119"/>
                  <a:gd name="T15" fmla="*/ 105 h 146"/>
                  <a:gd name="T16" fmla="*/ 118 w 119"/>
                  <a:gd name="T17" fmla="*/ 125 h 146"/>
                  <a:gd name="T18" fmla="*/ 118 w 119"/>
                  <a:gd name="T19"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46">
                    <a:moveTo>
                      <a:pt x="0" y="0"/>
                    </a:moveTo>
                    <a:lnTo>
                      <a:pt x="19" y="9"/>
                    </a:lnTo>
                    <a:lnTo>
                      <a:pt x="44" y="19"/>
                    </a:lnTo>
                    <a:lnTo>
                      <a:pt x="65" y="40"/>
                    </a:lnTo>
                    <a:lnTo>
                      <a:pt x="85" y="57"/>
                    </a:lnTo>
                    <a:lnTo>
                      <a:pt x="101" y="75"/>
                    </a:lnTo>
                    <a:lnTo>
                      <a:pt x="109" y="91"/>
                    </a:lnTo>
                    <a:lnTo>
                      <a:pt x="115" y="105"/>
                    </a:lnTo>
                    <a:lnTo>
                      <a:pt x="118" y="125"/>
                    </a:lnTo>
                    <a:lnTo>
                      <a:pt x="118" y="14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78"/>
              <p:cNvSpPr>
                <a:spLocks/>
              </p:cNvSpPr>
              <p:nvPr/>
            </p:nvSpPr>
            <p:spPr bwMode="ltGray">
              <a:xfrm>
                <a:off x="5545" y="3616"/>
                <a:ext cx="100" cy="574"/>
              </a:xfrm>
              <a:custGeom>
                <a:avLst/>
                <a:gdLst>
                  <a:gd name="T0" fmla="*/ 0 w 100"/>
                  <a:gd name="T1" fmla="*/ 573 h 574"/>
                  <a:gd name="T2" fmla="*/ 0 w 100"/>
                  <a:gd name="T3" fmla="*/ 519 h 574"/>
                  <a:gd name="T4" fmla="*/ 0 w 100"/>
                  <a:gd name="T5" fmla="*/ 479 h 574"/>
                  <a:gd name="T6" fmla="*/ 2 w 100"/>
                  <a:gd name="T7" fmla="*/ 450 h 574"/>
                  <a:gd name="T8" fmla="*/ 3 w 100"/>
                  <a:gd name="T9" fmla="*/ 416 h 574"/>
                  <a:gd name="T10" fmla="*/ 3 w 100"/>
                  <a:gd name="T11" fmla="*/ 380 h 574"/>
                  <a:gd name="T12" fmla="*/ 4 w 100"/>
                  <a:gd name="T13" fmla="*/ 351 h 574"/>
                  <a:gd name="T14" fmla="*/ 6 w 100"/>
                  <a:gd name="T15" fmla="*/ 323 h 574"/>
                  <a:gd name="T16" fmla="*/ 9 w 100"/>
                  <a:gd name="T17" fmla="*/ 276 h 574"/>
                  <a:gd name="T18" fmla="*/ 14 w 100"/>
                  <a:gd name="T19" fmla="*/ 223 h 574"/>
                  <a:gd name="T20" fmla="*/ 21 w 100"/>
                  <a:gd name="T21" fmla="*/ 170 h 574"/>
                  <a:gd name="T22" fmla="*/ 26 w 100"/>
                  <a:gd name="T23" fmla="*/ 114 h 574"/>
                  <a:gd name="T24" fmla="*/ 30 w 100"/>
                  <a:gd name="T25" fmla="*/ 80 h 574"/>
                  <a:gd name="T26" fmla="*/ 33 w 100"/>
                  <a:gd name="T27" fmla="*/ 67 h 574"/>
                  <a:gd name="T28" fmla="*/ 42 w 100"/>
                  <a:gd name="T29" fmla="*/ 44 h 574"/>
                  <a:gd name="T30" fmla="*/ 51 w 100"/>
                  <a:gd name="T31" fmla="*/ 28 h 574"/>
                  <a:gd name="T32" fmla="*/ 61 w 100"/>
                  <a:gd name="T33" fmla="*/ 14 h 574"/>
                  <a:gd name="T34" fmla="*/ 71 w 100"/>
                  <a:gd name="T35" fmla="*/ 3 h 574"/>
                  <a:gd name="T36" fmla="*/ 77 w 100"/>
                  <a:gd name="T37" fmla="*/ 0 h 574"/>
                  <a:gd name="T38" fmla="*/ 87 w 100"/>
                  <a:gd name="T39" fmla="*/ 0 h 574"/>
                  <a:gd name="T40" fmla="*/ 95 w 100"/>
                  <a:gd name="T41" fmla="*/ 4 h 574"/>
                  <a:gd name="T42" fmla="*/ 99 w 100"/>
                  <a:gd name="T43" fmla="*/ 9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574">
                    <a:moveTo>
                      <a:pt x="0" y="573"/>
                    </a:moveTo>
                    <a:lnTo>
                      <a:pt x="0" y="519"/>
                    </a:lnTo>
                    <a:lnTo>
                      <a:pt x="0" y="479"/>
                    </a:lnTo>
                    <a:lnTo>
                      <a:pt x="2" y="450"/>
                    </a:lnTo>
                    <a:lnTo>
                      <a:pt x="3" y="416"/>
                    </a:lnTo>
                    <a:lnTo>
                      <a:pt x="3" y="380"/>
                    </a:lnTo>
                    <a:lnTo>
                      <a:pt x="4" y="351"/>
                    </a:lnTo>
                    <a:lnTo>
                      <a:pt x="6" y="323"/>
                    </a:lnTo>
                    <a:lnTo>
                      <a:pt x="9" y="276"/>
                    </a:lnTo>
                    <a:lnTo>
                      <a:pt x="14" y="223"/>
                    </a:lnTo>
                    <a:lnTo>
                      <a:pt x="21" y="170"/>
                    </a:lnTo>
                    <a:lnTo>
                      <a:pt x="26" y="114"/>
                    </a:lnTo>
                    <a:lnTo>
                      <a:pt x="30" y="80"/>
                    </a:lnTo>
                    <a:lnTo>
                      <a:pt x="33" y="67"/>
                    </a:lnTo>
                    <a:lnTo>
                      <a:pt x="42" y="44"/>
                    </a:lnTo>
                    <a:lnTo>
                      <a:pt x="51" y="28"/>
                    </a:lnTo>
                    <a:lnTo>
                      <a:pt x="61" y="14"/>
                    </a:lnTo>
                    <a:lnTo>
                      <a:pt x="71" y="3"/>
                    </a:lnTo>
                    <a:lnTo>
                      <a:pt x="77" y="0"/>
                    </a:lnTo>
                    <a:lnTo>
                      <a:pt x="87" y="0"/>
                    </a:lnTo>
                    <a:lnTo>
                      <a:pt x="95" y="4"/>
                    </a:lnTo>
                    <a:lnTo>
                      <a:pt x="99"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79"/>
              <p:cNvSpPr>
                <a:spLocks/>
              </p:cNvSpPr>
              <p:nvPr/>
            </p:nvSpPr>
            <p:spPr bwMode="ltGray">
              <a:xfrm>
                <a:off x="5433" y="3986"/>
                <a:ext cx="124" cy="161"/>
              </a:xfrm>
              <a:custGeom>
                <a:avLst/>
                <a:gdLst>
                  <a:gd name="T0" fmla="*/ 123 w 124"/>
                  <a:gd name="T1" fmla="*/ 160 h 161"/>
                  <a:gd name="T2" fmla="*/ 104 w 124"/>
                  <a:gd name="T3" fmla="*/ 124 h 161"/>
                  <a:gd name="T4" fmla="*/ 89 w 124"/>
                  <a:gd name="T5" fmla="*/ 84 h 161"/>
                  <a:gd name="T6" fmla="*/ 81 w 124"/>
                  <a:gd name="T7" fmla="*/ 67 h 161"/>
                  <a:gd name="T8" fmla="*/ 70 w 124"/>
                  <a:gd name="T9" fmla="*/ 47 h 161"/>
                  <a:gd name="T10" fmla="*/ 55 w 124"/>
                  <a:gd name="T11" fmla="*/ 26 h 161"/>
                  <a:gd name="T12" fmla="*/ 44 w 124"/>
                  <a:gd name="T13" fmla="*/ 13 h 161"/>
                  <a:gd name="T14" fmla="*/ 35 w 124"/>
                  <a:gd name="T15" fmla="*/ 7 h 161"/>
                  <a:gd name="T16" fmla="*/ 24 w 124"/>
                  <a:gd name="T17" fmla="*/ 1 h 161"/>
                  <a:gd name="T18" fmla="*/ 11 w 124"/>
                  <a:gd name="T19" fmla="*/ 0 h 161"/>
                  <a:gd name="T20" fmla="*/ 5 w 124"/>
                  <a:gd name="T21" fmla="*/ 4 h 161"/>
                  <a:gd name="T22" fmla="*/ 0 w 124"/>
                  <a:gd name="T23" fmla="*/ 1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61">
                    <a:moveTo>
                      <a:pt x="123" y="160"/>
                    </a:moveTo>
                    <a:lnTo>
                      <a:pt x="104" y="124"/>
                    </a:lnTo>
                    <a:lnTo>
                      <a:pt x="89" y="84"/>
                    </a:lnTo>
                    <a:lnTo>
                      <a:pt x="81" y="67"/>
                    </a:lnTo>
                    <a:lnTo>
                      <a:pt x="70" y="47"/>
                    </a:lnTo>
                    <a:lnTo>
                      <a:pt x="55" y="26"/>
                    </a:lnTo>
                    <a:lnTo>
                      <a:pt x="44" y="13"/>
                    </a:lnTo>
                    <a:lnTo>
                      <a:pt x="35" y="7"/>
                    </a:lnTo>
                    <a:lnTo>
                      <a:pt x="24" y="1"/>
                    </a:lnTo>
                    <a:lnTo>
                      <a:pt x="11" y="0"/>
                    </a:lnTo>
                    <a:lnTo>
                      <a:pt x="5" y="4"/>
                    </a:lnTo>
                    <a:lnTo>
                      <a:pt x="0" y="1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80"/>
              <p:cNvSpPr>
                <a:spLocks/>
              </p:cNvSpPr>
              <p:nvPr/>
            </p:nvSpPr>
            <p:spPr bwMode="ltGray">
              <a:xfrm>
                <a:off x="5472" y="3794"/>
                <a:ext cx="84" cy="400"/>
              </a:xfrm>
              <a:custGeom>
                <a:avLst/>
                <a:gdLst>
                  <a:gd name="T0" fmla="*/ 82 w 84"/>
                  <a:gd name="T1" fmla="*/ 399 h 400"/>
                  <a:gd name="T2" fmla="*/ 83 w 84"/>
                  <a:gd name="T3" fmla="*/ 361 h 400"/>
                  <a:gd name="T4" fmla="*/ 83 w 84"/>
                  <a:gd name="T5" fmla="*/ 333 h 400"/>
                  <a:gd name="T6" fmla="*/ 81 w 84"/>
                  <a:gd name="T7" fmla="*/ 314 h 400"/>
                  <a:gd name="T8" fmla="*/ 80 w 84"/>
                  <a:gd name="T9" fmla="*/ 289 h 400"/>
                  <a:gd name="T10" fmla="*/ 80 w 84"/>
                  <a:gd name="T11" fmla="*/ 264 h 400"/>
                  <a:gd name="T12" fmla="*/ 79 w 84"/>
                  <a:gd name="T13" fmla="*/ 244 h 400"/>
                  <a:gd name="T14" fmla="*/ 77 w 84"/>
                  <a:gd name="T15" fmla="*/ 225 h 400"/>
                  <a:gd name="T16" fmla="*/ 74 w 84"/>
                  <a:gd name="T17" fmla="*/ 191 h 400"/>
                  <a:gd name="T18" fmla="*/ 70 w 84"/>
                  <a:gd name="T19" fmla="*/ 155 h 400"/>
                  <a:gd name="T20" fmla="*/ 65 w 84"/>
                  <a:gd name="T21" fmla="*/ 119 h 400"/>
                  <a:gd name="T22" fmla="*/ 61 w 84"/>
                  <a:gd name="T23" fmla="*/ 79 h 400"/>
                  <a:gd name="T24" fmla="*/ 57 w 84"/>
                  <a:gd name="T25" fmla="*/ 55 h 400"/>
                  <a:gd name="T26" fmla="*/ 54 w 84"/>
                  <a:gd name="T27" fmla="*/ 46 h 400"/>
                  <a:gd name="T28" fmla="*/ 47 w 84"/>
                  <a:gd name="T29" fmla="*/ 31 h 400"/>
                  <a:gd name="T30" fmla="*/ 39 w 84"/>
                  <a:gd name="T31" fmla="*/ 19 h 400"/>
                  <a:gd name="T32" fmla="*/ 31 w 84"/>
                  <a:gd name="T33" fmla="*/ 10 h 400"/>
                  <a:gd name="T34" fmla="*/ 23 w 84"/>
                  <a:gd name="T35" fmla="*/ 2 h 400"/>
                  <a:gd name="T36" fmla="*/ 17 w 84"/>
                  <a:gd name="T37" fmla="*/ 0 h 400"/>
                  <a:gd name="T38" fmla="*/ 9 w 84"/>
                  <a:gd name="T39" fmla="*/ 0 h 400"/>
                  <a:gd name="T40" fmla="*/ 2 w 84"/>
                  <a:gd name="T41" fmla="*/ 3 h 400"/>
                  <a:gd name="T42" fmla="*/ 0 w 84"/>
                  <a:gd name="T43" fmla="*/ 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400">
                    <a:moveTo>
                      <a:pt x="82" y="399"/>
                    </a:moveTo>
                    <a:lnTo>
                      <a:pt x="83" y="361"/>
                    </a:lnTo>
                    <a:lnTo>
                      <a:pt x="83" y="333"/>
                    </a:lnTo>
                    <a:lnTo>
                      <a:pt x="81" y="314"/>
                    </a:lnTo>
                    <a:lnTo>
                      <a:pt x="80" y="289"/>
                    </a:lnTo>
                    <a:lnTo>
                      <a:pt x="80" y="264"/>
                    </a:lnTo>
                    <a:lnTo>
                      <a:pt x="79" y="244"/>
                    </a:lnTo>
                    <a:lnTo>
                      <a:pt x="77" y="225"/>
                    </a:lnTo>
                    <a:lnTo>
                      <a:pt x="74" y="191"/>
                    </a:lnTo>
                    <a:lnTo>
                      <a:pt x="70" y="155"/>
                    </a:lnTo>
                    <a:lnTo>
                      <a:pt x="65" y="119"/>
                    </a:lnTo>
                    <a:lnTo>
                      <a:pt x="61" y="79"/>
                    </a:lnTo>
                    <a:lnTo>
                      <a:pt x="57" y="55"/>
                    </a:lnTo>
                    <a:lnTo>
                      <a:pt x="54" y="46"/>
                    </a:lnTo>
                    <a:lnTo>
                      <a:pt x="47" y="31"/>
                    </a:lnTo>
                    <a:lnTo>
                      <a:pt x="39" y="19"/>
                    </a:lnTo>
                    <a:lnTo>
                      <a:pt x="31" y="10"/>
                    </a:lnTo>
                    <a:lnTo>
                      <a:pt x="23" y="2"/>
                    </a:lnTo>
                    <a:lnTo>
                      <a:pt x="17" y="0"/>
                    </a:lnTo>
                    <a:lnTo>
                      <a:pt x="9" y="0"/>
                    </a:lnTo>
                    <a:lnTo>
                      <a:pt x="2" y="3"/>
                    </a:lnTo>
                    <a:lnTo>
                      <a:pt x="0" y="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81"/>
              <p:cNvSpPr>
                <a:spLocks/>
              </p:cNvSpPr>
              <p:nvPr/>
            </p:nvSpPr>
            <p:spPr bwMode="ltGray">
              <a:xfrm>
                <a:off x="5547" y="4043"/>
                <a:ext cx="131" cy="151"/>
              </a:xfrm>
              <a:custGeom>
                <a:avLst/>
                <a:gdLst>
                  <a:gd name="T0" fmla="*/ 0 w 131"/>
                  <a:gd name="T1" fmla="*/ 150 h 151"/>
                  <a:gd name="T2" fmla="*/ 19 w 131"/>
                  <a:gd name="T3" fmla="*/ 135 h 151"/>
                  <a:gd name="T4" fmla="*/ 26 w 131"/>
                  <a:gd name="T5" fmla="*/ 126 h 151"/>
                  <a:gd name="T6" fmla="*/ 32 w 131"/>
                  <a:gd name="T7" fmla="*/ 119 h 151"/>
                  <a:gd name="T8" fmla="*/ 60 w 131"/>
                  <a:gd name="T9" fmla="*/ 50 h 151"/>
                  <a:gd name="T10" fmla="*/ 76 w 131"/>
                  <a:gd name="T11" fmla="*/ 28 h 151"/>
                  <a:gd name="T12" fmla="*/ 87 w 131"/>
                  <a:gd name="T13" fmla="*/ 14 h 151"/>
                  <a:gd name="T14" fmla="*/ 96 w 131"/>
                  <a:gd name="T15" fmla="*/ 7 h 151"/>
                  <a:gd name="T16" fmla="*/ 107 w 131"/>
                  <a:gd name="T17" fmla="*/ 2 h 151"/>
                  <a:gd name="T18" fmla="*/ 118 w 131"/>
                  <a:gd name="T19" fmla="*/ 0 h 151"/>
                  <a:gd name="T20" fmla="*/ 125 w 131"/>
                  <a:gd name="T21" fmla="*/ 1 h 151"/>
                  <a:gd name="T22" fmla="*/ 130 w 131"/>
                  <a:gd name="T23" fmla="*/ 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51">
                    <a:moveTo>
                      <a:pt x="0" y="150"/>
                    </a:moveTo>
                    <a:lnTo>
                      <a:pt x="19" y="135"/>
                    </a:lnTo>
                    <a:lnTo>
                      <a:pt x="26" y="126"/>
                    </a:lnTo>
                    <a:lnTo>
                      <a:pt x="32" y="119"/>
                    </a:lnTo>
                    <a:lnTo>
                      <a:pt x="60" y="50"/>
                    </a:lnTo>
                    <a:lnTo>
                      <a:pt x="76" y="28"/>
                    </a:lnTo>
                    <a:lnTo>
                      <a:pt x="87" y="14"/>
                    </a:lnTo>
                    <a:lnTo>
                      <a:pt x="96" y="7"/>
                    </a:lnTo>
                    <a:lnTo>
                      <a:pt x="107" y="2"/>
                    </a:lnTo>
                    <a:lnTo>
                      <a:pt x="118" y="0"/>
                    </a:lnTo>
                    <a:lnTo>
                      <a:pt x="125" y="1"/>
                    </a:lnTo>
                    <a:lnTo>
                      <a:pt x="130"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82"/>
              <p:cNvSpPr>
                <a:spLocks/>
              </p:cNvSpPr>
              <p:nvPr/>
            </p:nvSpPr>
            <p:spPr bwMode="ltGray">
              <a:xfrm>
                <a:off x="4636" y="3710"/>
                <a:ext cx="304" cy="525"/>
              </a:xfrm>
              <a:custGeom>
                <a:avLst/>
                <a:gdLst>
                  <a:gd name="T0" fmla="*/ 303 w 304"/>
                  <a:gd name="T1" fmla="*/ 524 h 525"/>
                  <a:gd name="T2" fmla="*/ 292 w 304"/>
                  <a:gd name="T3" fmla="*/ 462 h 525"/>
                  <a:gd name="T4" fmla="*/ 278 w 304"/>
                  <a:gd name="T5" fmla="*/ 396 h 525"/>
                  <a:gd name="T6" fmla="*/ 266 w 304"/>
                  <a:gd name="T7" fmla="*/ 344 h 525"/>
                  <a:gd name="T8" fmla="*/ 253 w 304"/>
                  <a:gd name="T9" fmla="*/ 297 h 525"/>
                  <a:gd name="T10" fmla="*/ 236 w 304"/>
                  <a:gd name="T11" fmla="*/ 257 h 525"/>
                  <a:gd name="T12" fmla="*/ 220 w 304"/>
                  <a:gd name="T13" fmla="*/ 213 h 525"/>
                  <a:gd name="T14" fmla="*/ 197 w 304"/>
                  <a:gd name="T15" fmla="*/ 176 h 525"/>
                  <a:gd name="T16" fmla="*/ 148 w 304"/>
                  <a:gd name="T17" fmla="*/ 102 h 525"/>
                  <a:gd name="T18" fmla="*/ 134 w 304"/>
                  <a:gd name="T19" fmla="*/ 80 h 525"/>
                  <a:gd name="T20" fmla="*/ 124 w 304"/>
                  <a:gd name="T21" fmla="*/ 70 h 525"/>
                  <a:gd name="T22" fmla="*/ 100 w 304"/>
                  <a:gd name="T23" fmla="*/ 42 h 525"/>
                  <a:gd name="T24" fmla="*/ 87 w 304"/>
                  <a:gd name="T25" fmla="*/ 28 h 525"/>
                  <a:gd name="T26" fmla="*/ 71 w 304"/>
                  <a:gd name="T27" fmla="*/ 18 h 525"/>
                  <a:gd name="T28" fmla="*/ 47 w 304"/>
                  <a:gd name="T29" fmla="*/ 6 h 525"/>
                  <a:gd name="T30" fmla="*/ 30 w 304"/>
                  <a:gd name="T31" fmla="*/ 0 h 525"/>
                  <a:gd name="T32" fmla="*/ 18 w 304"/>
                  <a:gd name="T33" fmla="*/ 0 h 525"/>
                  <a:gd name="T34" fmla="*/ 7 w 304"/>
                  <a:gd name="T35" fmla="*/ 3 h 525"/>
                  <a:gd name="T36" fmla="*/ 0 w 304"/>
                  <a:gd name="T37" fmla="*/ 1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4" h="525">
                    <a:moveTo>
                      <a:pt x="303" y="524"/>
                    </a:moveTo>
                    <a:lnTo>
                      <a:pt x="292" y="462"/>
                    </a:lnTo>
                    <a:lnTo>
                      <a:pt x="278" y="396"/>
                    </a:lnTo>
                    <a:lnTo>
                      <a:pt x="266" y="344"/>
                    </a:lnTo>
                    <a:lnTo>
                      <a:pt x="253" y="297"/>
                    </a:lnTo>
                    <a:lnTo>
                      <a:pt x="236" y="257"/>
                    </a:lnTo>
                    <a:lnTo>
                      <a:pt x="220" y="213"/>
                    </a:lnTo>
                    <a:lnTo>
                      <a:pt x="197" y="176"/>
                    </a:lnTo>
                    <a:lnTo>
                      <a:pt x="148" y="102"/>
                    </a:lnTo>
                    <a:lnTo>
                      <a:pt x="134" y="80"/>
                    </a:lnTo>
                    <a:lnTo>
                      <a:pt x="124" y="70"/>
                    </a:lnTo>
                    <a:lnTo>
                      <a:pt x="100" y="42"/>
                    </a:lnTo>
                    <a:lnTo>
                      <a:pt x="87" y="28"/>
                    </a:lnTo>
                    <a:lnTo>
                      <a:pt x="71" y="18"/>
                    </a:lnTo>
                    <a:lnTo>
                      <a:pt x="47" y="6"/>
                    </a:lnTo>
                    <a:lnTo>
                      <a:pt x="30" y="0"/>
                    </a:lnTo>
                    <a:lnTo>
                      <a:pt x="18" y="0"/>
                    </a:lnTo>
                    <a:lnTo>
                      <a:pt x="7" y="3"/>
                    </a:lnTo>
                    <a:lnTo>
                      <a:pt x="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83"/>
              <p:cNvSpPr>
                <a:spLocks/>
              </p:cNvSpPr>
              <p:nvPr/>
            </p:nvSpPr>
            <p:spPr bwMode="ltGray">
              <a:xfrm>
                <a:off x="4834" y="3768"/>
                <a:ext cx="126" cy="432"/>
              </a:xfrm>
              <a:custGeom>
                <a:avLst/>
                <a:gdLst>
                  <a:gd name="T0" fmla="*/ 125 w 126"/>
                  <a:gd name="T1" fmla="*/ 431 h 432"/>
                  <a:gd name="T2" fmla="*/ 57 w 126"/>
                  <a:gd name="T3" fmla="*/ 16 h 432"/>
                  <a:gd name="T4" fmla="*/ 52 w 126"/>
                  <a:gd name="T5" fmla="*/ 10 h 432"/>
                  <a:gd name="T6" fmla="*/ 45 w 126"/>
                  <a:gd name="T7" fmla="*/ 3 h 432"/>
                  <a:gd name="T8" fmla="*/ 38 w 126"/>
                  <a:gd name="T9" fmla="*/ 1 h 432"/>
                  <a:gd name="T10" fmla="*/ 27 w 126"/>
                  <a:gd name="T11" fmla="*/ 0 h 432"/>
                  <a:gd name="T12" fmla="*/ 19 w 126"/>
                  <a:gd name="T13" fmla="*/ 1 h 432"/>
                  <a:gd name="T14" fmla="*/ 12 w 126"/>
                  <a:gd name="T15" fmla="*/ 6 h 432"/>
                  <a:gd name="T16" fmla="*/ 4 w 126"/>
                  <a:gd name="T17" fmla="*/ 14 h 432"/>
                  <a:gd name="T18" fmla="*/ 0 w 126"/>
                  <a:gd name="T19" fmla="*/ 2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32">
                    <a:moveTo>
                      <a:pt x="125" y="431"/>
                    </a:moveTo>
                    <a:lnTo>
                      <a:pt x="57" y="16"/>
                    </a:lnTo>
                    <a:lnTo>
                      <a:pt x="52" y="10"/>
                    </a:lnTo>
                    <a:lnTo>
                      <a:pt x="45" y="3"/>
                    </a:lnTo>
                    <a:lnTo>
                      <a:pt x="38" y="1"/>
                    </a:lnTo>
                    <a:lnTo>
                      <a:pt x="27" y="0"/>
                    </a:lnTo>
                    <a:lnTo>
                      <a:pt x="19" y="1"/>
                    </a:lnTo>
                    <a:lnTo>
                      <a:pt x="12" y="6"/>
                    </a:lnTo>
                    <a:lnTo>
                      <a:pt x="4" y="14"/>
                    </a:lnTo>
                    <a:lnTo>
                      <a:pt x="0" y="27"/>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 name="Freeform 85"/>
            <p:cNvSpPr>
              <a:spLocks/>
            </p:cNvSpPr>
            <p:nvPr/>
          </p:nvSpPr>
          <p:spPr bwMode="ltGray">
            <a:xfrm>
              <a:off x="5031" y="3712"/>
              <a:ext cx="46" cy="270"/>
            </a:xfrm>
            <a:custGeom>
              <a:avLst/>
              <a:gdLst>
                <a:gd name="T0" fmla="*/ 45 w 46"/>
                <a:gd name="T1" fmla="*/ 0 h 270"/>
                <a:gd name="T2" fmla="*/ 28 w 46"/>
                <a:gd name="T3" fmla="*/ 17 h 270"/>
                <a:gd name="T4" fmla="*/ 19 w 46"/>
                <a:gd name="T5" fmla="*/ 51 h 270"/>
                <a:gd name="T6" fmla="*/ 9 w 46"/>
                <a:gd name="T7" fmla="*/ 96 h 270"/>
                <a:gd name="T8" fmla="*/ 0 w 46"/>
                <a:gd name="T9" fmla="*/ 153 h 270"/>
                <a:gd name="T10" fmla="*/ 0 w 46"/>
                <a:gd name="T11" fmla="*/ 215 h 270"/>
                <a:gd name="T12" fmla="*/ 5 w 46"/>
                <a:gd name="T13" fmla="*/ 269 h 270"/>
                <a:gd name="T14" fmla="*/ 9 w 46"/>
                <a:gd name="T15" fmla="*/ 269 h 270"/>
                <a:gd name="T16" fmla="*/ 5 w 46"/>
                <a:gd name="T17" fmla="*/ 215 h 270"/>
                <a:gd name="T18" fmla="*/ 5 w 46"/>
                <a:gd name="T19" fmla="*/ 169 h 270"/>
                <a:gd name="T20" fmla="*/ 14 w 46"/>
                <a:gd name="T21" fmla="*/ 121 h 270"/>
                <a:gd name="T22" fmla="*/ 28 w 46"/>
                <a:gd name="T23" fmla="*/ 71 h 270"/>
                <a:gd name="T24" fmla="*/ 44 w 46"/>
                <a:gd name="T25" fmla="*/ 7 h 270"/>
                <a:gd name="T26" fmla="*/ 45 w 46"/>
                <a:gd name="T2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270">
                  <a:moveTo>
                    <a:pt x="45" y="0"/>
                  </a:moveTo>
                  <a:lnTo>
                    <a:pt x="28" y="17"/>
                  </a:lnTo>
                  <a:lnTo>
                    <a:pt x="19" y="51"/>
                  </a:lnTo>
                  <a:lnTo>
                    <a:pt x="9" y="96"/>
                  </a:lnTo>
                  <a:lnTo>
                    <a:pt x="0" y="153"/>
                  </a:lnTo>
                  <a:lnTo>
                    <a:pt x="0" y="215"/>
                  </a:lnTo>
                  <a:lnTo>
                    <a:pt x="5" y="269"/>
                  </a:lnTo>
                  <a:lnTo>
                    <a:pt x="9" y="269"/>
                  </a:lnTo>
                  <a:lnTo>
                    <a:pt x="5" y="215"/>
                  </a:lnTo>
                  <a:lnTo>
                    <a:pt x="5" y="169"/>
                  </a:lnTo>
                  <a:lnTo>
                    <a:pt x="14" y="121"/>
                  </a:lnTo>
                  <a:lnTo>
                    <a:pt x="28" y="71"/>
                  </a:lnTo>
                  <a:lnTo>
                    <a:pt x="44" y="7"/>
                  </a:lnTo>
                  <a:lnTo>
                    <a:pt x="4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86"/>
            <p:cNvSpPr>
              <a:spLocks/>
            </p:cNvSpPr>
            <p:nvPr/>
          </p:nvSpPr>
          <p:spPr bwMode="ltGray">
            <a:xfrm>
              <a:off x="5499" y="3719"/>
              <a:ext cx="72" cy="278"/>
            </a:xfrm>
            <a:custGeom>
              <a:avLst/>
              <a:gdLst>
                <a:gd name="T0" fmla="*/ 14 w 72"/>
                <a:gd name="T1" fmla="*/ 0 h 278"/>
                <a:gd name="T2" fmla="*/ 28 w 72"/>
                <a:gd name="T3" fmla="*/ 21 h 278"/>
                <a:gd name="T4" fmla="*/ 42 w 72"/>
                <a:gd name="T5" fmla="*/ 55 h 278"/>
                <a:gd name="T6" fmla="*/ 56 w 72"/>
                <a:gd name="T7" fmla="*/ 101 h 278"/>
                <a:gd name="T8" fmla="*/ 71 w 72"/>
                <a:gd name="T9" fmla="*/ 159 h 278"/>
                <a:gd name="T10" fmla="*/ 71 w 72"/>
                <a:gd name="T11" fmla="*/ 222 h 278"/>
                <a:gd name="T12" fmla="*/ 64 w 72"/>
                <a:gd name="T13" fmla="*/ 277 h 278"/>
                <a:gd name="T14" fmla="*/ 56 w 72"/>
                <a:gd name="T15" fmla="*/ 277 h 278"/>
                <a:gd name="T16" fmla="*/ 64 w 72"/>
                <a:gd name="T17" fmla="*/ 222 h 278"/>
                <a:gd name="T18" fmla="*/ 64 w 72"/>
                <a:gd name="T19" fmla="*/ 176 h 278"/>
                <a:gd name="T20" fmla="*/ 49 w 72"/>
                <a:gd name="T21" fmla="*/ 125 h 278"/>
                <a:gd name="T22" fmla="*/ 28 w 72"/>
                <a:gd name="T23" fmla="*/ 75 h 278"/>
                <a:gd name="T24" fmla="*/ 0 w 72"/>
                <a:gd name="T25" fmla="*/ 13 h 278"/>
                <a:gd name="T26" fmla="*/ 14 w 72"/>
                <a:gd name="T2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278">
                  <a:moveTo>
                    <a:pt x="14" y="0"/>
                  </a:moveTo>
                  <a:lnTo>
                    <a:pt x="28" y="21"/>
                  </a:lnTo>
                  <a:lnTo>
                    <a:pt x="42" y="55"/>
                  </a:lnTo>
                  <a:lnTo>
                    <a:pt x="56" y="101"/>
                  </a:lnTo>
                  <a:lnTo>
                    <a:pt x="71" y="159"/>
                  </a:lnTo>
                  <a:lnTo>
                    <a:pt x="71" y="222"/>
                  </a:lnTo>
                  <a:lnTo>
                    <a:pt x="64" y="277"/>
                  </a:lnTo>
                  <a:lnTo>
                    <a:pt x="56" y="277"/>
                  </a:lnTo>
                  <a:lnTo>
                    <a:pt x="64" y="222"/>
                  </a:lnTo>
                  <a:lnTo>
                    <a:pt x="64" y="176"/>
                  </a:lnTo>
                  <a:lnTo>
                    <a:pt x="49" y="125"/>
                  </a:lnTo>
                  <a:lnTo>
                    <a:pt x="28" y="75"/>
                  </a:lnTo>
                  <a:lnTo>
                    <a:pt x="0" y="13"/>
                  </a:lnTo>
                  <a:lnTo>
                    <a:pt x="14"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87"/>
            <p:cNvSpPr>
              <a:spLocks/>
            </p:cNvSpPr>
            <p:nvPr/>
          </p:nvSpPr>
          <p:spPr bwMode="ltGray">
            <a:xfrm>
              <a:off x="4955" y="3844"/>
              <a:ext cx="196" cy="332"/>
            </a:xfrm>
            <a:custGeom>
              <a:avLst/>
              <a:gdLst>
                <a:gd name="T0" fmla="*/ 114 w 196"/>
                <a:gd name="T1" fmla="*/ 8 h 332"/>
                <a:gd name="T2" fmla="*/ 97 w 196"/>
                <a:gd name="T3" fmla="*/ 21 h 332"/>
                <a:gd name="T4" fmla="*/ 61 w 196"/>
                <a:gd name="T5" fmla="*/ 35 h 332"/>
                <a:gd name="T6" fmla="*/ 75 w 196"/>
                <a:gd name="T7" fmla="*/ 32 h 332"/>
                <a:gd name="T8" fmla="*/ 80 w 196"/>
                <a:gd name="T9" fmla="*/ 41 h 332"/>
                <a:gd name="T10" fmla="*/ 75 w 196"/>
                <a:gd name="T11" fmla="*/ 48 h 332"/>
                <a:gd name="T12" fmla="*/ 55 w 196"/>
                <a:gd name="T13" fmla="*/ 64 h 332"/>
                <a:gd name="T14" fmla="*/ 55 w 196"/>
                <a:gd name="T15" fmla="*/ 68 h 332"/>
                <a:gd name="T16" fmla="*/ 69 w 196"/>
                <a:gd name="T17" fmla="*/ 68 h 332"/>
                <a:gd name="T18" fmla="*/ 64 w 196"/>
                <a:gd name="T19" fmla="*/ 73 h 332"/>
                <a:gd name="T20" fmla="*/ 55 w 196"/>
                <a:gd name="T21" fmla="*/ 89 h 332"/>
                <a:gd name="T22" fmla="*/ 64 w 196"/>
                <a:gd name="T23" fmla="*/ 86 h 332"/>
                <a:gd name="T24" fmla="*/ 67 w 196"/>
                <a:gd name="T25" fmla="*/ 97 h 332"/>
                <a:gd name="T26" fmla="*/ 19 w 196"/>
                <a:gd name="T27" fmla="*/ 124 h 332"/>
                <a:gd name="T28" fmla="*/ 50 w 196"/>
                <a:gd name="T29" fmla="*/ 116 h 332"/>
                <a:gd name="T30" fmla="*/ 38 w 196"/>
                <a:gd name="T31" fmla="*/ 132 h 332"/>
                <a:gd name="T32" fmla="*/ 25 w 196"/>
                <a:gd name="T33" fmla="*/ 135 h 332"/>
                <a:gd name="T34" fmla="*/ 58 w 196"/>
                <a:gd name="T35" fmla="*/ 116 h 332"/>
                <a:gd name="T36" fmla="*/ 67 w 196"/>
                <a:gd name="T37" fmla="*/ 124 h 332"/>
                <a:gd name="T38" fmla="*/ 41 w 196"/>
                <a:gd name="T39" fmla="*/ 149 h 332"/>
                <a:gd name="T40" fmla="*/ 22 w 196"/>
                <a:gd name="T41" fmla="*/ 165 h 332"/>
                <a:gd name="T42" fmla="*/ 45 w 196"/>
                <a:gd name="T43" fmla="*/ 155 h 332"/>
                <a:gd name="T44" fmla="*/ 52 w 196"/>
                <a:gd name="T45" fmla="*/ 162 h 332"/>
                <a:gd name="T46" fmla="*/ 41 w 196"/>
                <a:gd name="T47" fmla="*/ 181 h 332"/>
                <a:gd name="T48" fmla="*/ 25 w 196"/>
                <a:gd name="T49" fmla="*/ 193 h 332"/>
                <a:gd name="T50" fmla="*/ 30 w 196"/>
                <a:gd name="T51" fmla="*/ 198 h 332"/>
                <a:gd name="T52" fmla="*/ 33 w 196"/>
                <a:gd name="T53" fmla="*/ 206 h 332"/>
                <a:gd name="T54" fmla="*/ 30 w 196"/>
                <a:gd name="T55" fmla="*/ 208 h 332"/>
                <a:gd name="T56" fmla="*/ 27 w 196"/>
                <a:gd name="T57" fmla="*/ 217 h 332"/>
                <a:gd name="T58" fmla="*/ 30 w 196"/>
                <a:gd name="T59" fmla="*/ 225 h 332"/>
                <a:gd name="T60" fmla="*/ 5 w 196"/>
                <a:gd name="T61" fmla="*/ 257 h 332"/>
                <a:gd name="T62" fmla="*/ 36 w 196"/>
                <a:gd name="T63" fmla="*/ 238 h 332"/>
                <a:gd name="T64" fmla="*/ 64 w 196"/>
                <a:gd name="T65" fmla="*/ 331 h 332"/>
                <a:gd name="T66" fmla="*/ 41 w 196"/>
                <a:gd name="T67" fmla="*/ 249 h 332"/>
                <a:gd name="T68" fmla="*/ 55 w 196"/>
                <a:gd name="T69" fmla="*/ 227 h 332"/>
                <a:gd name="T70" fmla="*/ 58 w 196"/>
                <a:gd name="T71" fmla="*/ 217 h 332"/>
                <a:gd name="T72" fmla="*/ 67 w 196"/>
                <a:gd name="T73" fmla="*/ 236 h 332"/>
                <a:gd name="T74" fmla="*/ 64 w 196"/>
                <a:gd name="T75" fmla="*/ 200 h 332"/>
                <a:gd name="T76" fmla="*/ 83 w 196"/>
                <a:gd name="T77" fmla="*/ 246 h 332"/>
                <a:gd name="T78" fmla="*/ 92 w 196"/>
                <a:gd name="T79" fmla="*/ 249 h 332"/>
                <a:gd name="T80" fmla="*/ 69 w 196"/>
                <a:gd name="T81" fmla="*/ 217 h 332"/>
                <a:gd name="T82" fmla="*/ 75 w 196"/>
                <a:gd name="T83" fmla="*/ 179 h 332"/>
                <a:gd name="T84" fmla="*/ 134 w 196"/>
                <a:gd name="T85" fmla="*/ 287 h 332"/>
                <a:gd name="T86" fmla="*/ 80 w 196"/>
                <a:gd name="T87" fmla="*/ 187 h 332"/>
                <a:gd name="T88" fmla="*/ 86 w 196"/>
                <a:gd name="T89" fmla="*/ 143 h 332"/>
                <a:gd name="T90" fmla="*/ 114 w 196"/>
                <a:gd name="T91" fmla="*/ 206 h 332"/>
                <a:gd name="T92" fmla="*/ 94 w 196"/>
                <a:gd name="T93" fmla="*/ 146 h 332"/>
                <a:gd name="T94" fmla="*/ 119 w 196"/>
                <a:gd name="T95" fmla="*/ 238 h 332"/>
                <a:gd name="T96" fmla="*/ 97 w 196"/>
                <a:gd name="T97" fmla="*/ 116 h 332"/>
                <a:gd name="T98" fmla="*/ 102 w 196"/>
                <a:gd name="T99" fmla="*/ 86 h 332"/>
                <a:gd name="T100" fmla="*/ 136 w 196"/>
                <a:gd name="T101" fmla="*/ 137 h 332"/>
                <a:gd name="T102" fmla="*/ 136 w 196"/>
                <a:gd name="T103" fmla="*/ 137 h 332"/>
                <a:gd name="T104" fmla="*/ 111 w 196"/>
                <a:gd name="T105" fmla="*/ 92 h 332"/>
                <a:gd name="T106" fmla="*/ 114 w 196"/>
                <a:gd name="T107" fmla="*/ 68 h 332"/>
                <a:gd name="T108" fmla="*/ 122 w 196"/>
                <a:gd name="T109" fmla="*/ 79 h 332"/>
                <a:gd name="T110" fmla="*/ 195 w 196"/>
                <a:gd name="T111" fmla="*/ 127 h 332"/>
                <a:gd name="T112" fmla="*/ 119 w 196"/>
                <a:gd name="T113" fmla="*/ 70 h 332"/>
                <a:gd name="T114" fmla="*/ 134 w 196"/>
                <a:gd name="T115" fmla="*/ 64 h 332"/>
                <a:gd name="T116" fmla="*/ 178 w 196"/>
                <a:gd name="T117" fmla="*/ 119 h 332"/>
                <a:gd name="T118" fmla="*/ 128 w 196"/>
                <a:gd name="T119" fmla="*/ 32 h 332"/>
                <a:gd name="T120" fmla="*/ 125 w 196"/>
                <a:gd name="T121" fmla="*/ 16 h 332"/>
                <a:gd name="T122" fmla="*/ 139 w 196"/>
                <a:gd name="T1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 h="332">
                  <a:moveTo>
                    <a:pt x="128" y="2"/>
                  </a:moveTo>
                  <a:lnTo>
                    <a:pt x="119" y="2"/>
                  </a:lnTo>
                  <a:lnTo>
                    <a:pt x="114" y="8"/>
                  </a:lnTo>
                  <a:lnTo>
                    <a:pt x="108" y="14"/>
                  </a:lnTo>
                  <a:lnTo>
                    <a:pt x="106" y="16"/>
                  </a:lnTo>
                  <a:lnTo>
                    <a:pt x="97" y="21"/>
                  </a:lnTo>
                  <a:lnTo>
                    <a:pt x="88" y="29"/>
                  </a:lnTo>
                  <a:lnTo>
                    <a:pt x="80" y="32"/>
                  </a:lnTo>
                  <a:lnTo>
                    <a:pt x="61" y="35"/>
                  </a:lnTo>
                  <a:lnTo>
                    <a:pt x="13" y="35"/>
                  </a:lnTo>
                  <a:lnTo>
                    <a:pt x="61" y="37"/>
                  </a:lnTo>
                  <a:lnTo>
                    <a:pt x="75" y="32"/>
                  </a:lnTo>
                  <a:lnTo>
                    <a:pt x="83" y="35"/>
                  </a:lnTo>
                  <a:lnTo>
                    <a:pt x="72" y="41"/>
                  </a:lnTo>
                  <a:lnTo>
                    <a:pt x="80" y="41"/>
                  </a:lnTo>
                  <a:lnTo>
                    <a:pt x="72" y="48"/>
                  </a:lnTo>
                  <a:lnTo>
                    <a:pt x="11" y="94"/>
                  </a:lnTo>
                  <a:lnTo>
                    <a:pt x="75" y="48"/>
                  </a:lnTo>
                  <a:lnTo>
                    <a:pt x="72" y="54"/>
                  </a:lnTo>
                  <a:lnTo>
                    <a:pt x="64" y="62"/>
                  </a:lnTo>
                  <a:lnTo>
                    <a:pt x="55" y="64"/>
                  </a:lnTo>
                  <a:lnTo>
                    <a:pt x="38" y="68"/>
                  </a:lnTo>
                  <a:lnTo>
                    <a:pt x="11" y="62"/>
                  </a:lnTo>
                  <a:lnTo>
                    <a:pt x="55" y="68"/>
                  </a:lnTo>
                  <a:lnTo>
                    <a:pt x="64" y="62"/>
                  </a:lnTo>
                  <a:lnTo>
                    <a:pt x="72" y="59"/>
                  </a:lnTo>
                  <a:lnTo>
                    <a:pt x="69" y="68"/>
                  </a:lnTo>
                  <a:lnTo>
                    <a:pt x="64" y="70"/>
                  </a:lnTo>
                  <a:lnTo>
                    <a:pt x="9" y="97"/>
                  </a:lnTo>
                  <a:lnTo>
                    <a:pt x="64" y="73"/>
                  </a:lnTo>
                  <a:lnTo>
                    <a:pt x="69" y="73"/>
                  </a:lnTo>
                  <a:lnTo>
                    <a:pt x="64" y="81"/>
                  </a:lnTo>
                  <a:lnTo>
                    <a:pt x="55" y="89"/>
                  </a:lnTo>
                  <a:lnTo>
                    <a:pt x="9" y="105"/>
                  </a:lnTo>
                  <a:lnTo>
                    <a:pt x="61" y="86"/>
                  </a:lnTo>
                  <a:lnTo>
                    <a:pt x="64" y="86"/>
                  </a:lnTo>
                  <a:lnTo>
                    <a:pt x="67" y="89"/>
                  </a:lnTo>
                  <a:lnTo>
                    <a:pt x="55" y="99"/>
                  </a:lnTo>
                  <a:lnTo>
                    <a:pt x="67" y="97"/>
                  </a:lnTo>
                  <a:lnTo>
                    <a:pt x="52" y="111"/>
                  </a:lnTo>
                  <a:lnTo>
                    <a:pt x="41" y="119"/>
                  </a:lnTo>
                  <a:lnTo>
                    <a:pt x="19" y="124"/>
                  </a:lnTo>
                  <a:lnTo>
                    <a:pt x="9" y="124"/>
                  </a:lnTo>
                  <a:lnTo>
                    <a:pt x="27" y="122"/>
                  </a:lnTo>
                  <a:lnTo>
                    <a:pt x="50" y="116"/>
                  </a:lnTo>
                  <a:lnTo>
                    <a:pt x="55" y="113"/>
                  </a:lnTo>
                  <a:lnTo>
                    <a:pt x="50" y="122"/>
                  </a:lnTo>
                  <a:lnTo>
                    <a:pt x="38" y="132"/>
                  </a:lnTo>
                  <a:lnTo>
                    <a:pt x="19" y="137"/>
                  </a:lnTo>
                  <a:lnTo>
                    <a:pt x="0" y="143"/>
                  </a:lnTo>
                  <a:lnTo>
                    <a:pt x="25" y="135"/>
                  </a:lnTo>
                  <a:lnTo>
                    <a:pt x="41" y="127"/>
                  </a:lnTo>
                  <a:lnTo>
                    <a:pt x="55" y="119"/>
                  </a:lnTo>
                  <a:lnTo>
                    <a:pt x="58" y="116"/>
                  </a:lnTo>
                  <a:lnTo>
                    <a:pt x="55" y="124"/>
                  </a:lnTo>
                  <a:lnTo>
                    <a:pt x="61" y="122"/>
                  </a:lnTo>
                  <a:lnTo>
                    <a:pt x="67" y="124"/>
                  </a:lnTo>
                  <a:lnTo>
                    <a:pt x="55" y="132"/>
                  </a:lnTo>
                  <a:lnTo>
                    <a:pt x="55" y="137"/>
                  </a:lnTo>
                  <a:lnTo>
                    <a:pt x="41" y="149"/>
                  </a:lnTo>
                  <a:lnTo>
                    <a:pt x="46" y="149"/>
                  </a:lnTo>
                  <a:lnTo>
                    <a:pt x="41" y="155"/>
                  </a:lnTo>
                  <a:lnTo>
                    <a:pt x="22" y="165"/>
                  </a:lnTo>
                  <a:lnTo>
                    <a:pt x="5" y="168"/>
                  </a:lnTo>
                  <a:lnTo>
                    <a:pt x="30" y="162"/>
                  </a:lnTo>
                  <a:lnTo>
                    <a:pt x="45" y="155"/>
                  </a:lnTo>
                  <a:lnTo>
                    <a:pt x="52" y="151"/>
                  </a:lnTo>
                  <a:lnTo>
                    <a:pt x="52" y="160"/>
                  </a:lnTo>
                  <a:lnTo>
                    <a:pt x="52" y="162"/>
                  </a:lnTo>
                  <a:lnTo>
                    <a:pt x="45" y="173"/>
                  </a:lnTo>
                  <a:lnTo>
                    <a:pt x="36" y="181"/>
                  </a:lnTo>
                  <a:lnTo>
                    <a:pt x="41" y="181"/>
                  </a:lnTo>
                  <a:lnTo>
                    <a:pt x="33" y="187"/>
                  </a:lnTo>
                  <a:lnTo>
                    <a:pt x="5" y="200"/>
                  </a:lnTo>
                  <a:lnTo>
                    <a:pt x="25" y="193"/>
                  </a:lnTo>
                  <a:lnTo>
                    <a:pt x="38" y="187"/>
                  </a:lnTo>
                  <a:lnTo>
                    <a:pt x="38" y="195"/>
                  </a:lnTo>
                  <a:lnTo>
                    <a:pt x="30" y="198"/>
                  </a:lnTo>
                  <a:lnTo>
                    <a:pt x="38" y="195"/>
                  </a:lnTo>
                  <a:lnTo>
                    <a:pt x="38" y="200"/>
                  </a:lnTo>
                  <a:lnTo>
                    <a:pt x="33" y="206"/>
                  </a:lnTo>
                  <a:lnTo>
                    <a:pt x="9" y="214"/>
                  </a:lnTo>
                  <a:lnTo>
                    <a:pt x="30" y="206"/>
                  </a:lnTo>
                  <a:lnTo>
                    <a:pt x="30" y="208"/>
                  </a:lnTo>
                  <a:lnTo>
                    <a:pt x="33" y="211"/>
                  </a:lnTo>
                  <a:lnTo>
                    <a:pt x="9" y="231"/>
                  </a:lnTo>
                  <a:lnTo>
                    <a:pt x="27" y="217"/>
                  </a:lnTo>
                  <a:lnTo>
                    <a:pt x="33" y="214"/>
                  </a:lnTo>
                  <a:lnTo>
                    <a:pt x="36" y="219"/>
                  </a:lnTo>
                  <a:lnTo>
                    <a:pt x="30" y="225"/>
                  </a:lnTo>
                  <a:lnTo>
                    <a:pt x="36" y="222"/>
                  </a:lnTo>
                  <a:lnTo>
                    <a:pt x="30" y="238"/>
                  </a:lnTo>
                  <a:lnTo>
                    <a:pt x="5" y="257"/>
                  </a:lnTo>
                  <a:lnTo>
                    <a:pt x="30" y="238"/>
                  </a:lnTo>
                  <a:lnTo>
                    <a:pt x="27" y="246"/>
                  </a:lnTo>
                  <a:lnTo>
                    <a:pt x="36" y="238"/>
                  </a:lnTo>
                  <a:lnTo>
                    <a:pt x="36" y="246"/>
                  </a:lnTo>
                  <a:lnTo>
                    <a:pt x="38" y="284"/>
                  </a:lnTo>
                  <a:lnTo>
                    <a:pt x="64" y="331"/>
                  </a:lnTo>
                  <a:lnTo>
                    <a:pt x="38" y="282"/>
                  </a:lnTo>
                  <a:lnTo>
                    <a:pt x="38" y="263"/>
                  </a:lnTo>
                  <a:lnTo>
                    <a:pt x="41" y="249"/>
                  </a:lnTo>
                  <a:lnTo>
                    <a:pt x="45" y="238"/>
                  </a:lnTo>
                  <a:lnTo>
                    <a:pt x="50" y="219"/>
                  </a:lnTo>
                  <a:lnTo>
                    <a:pt x="55" y="227"/>
                  </a:lnTo>
                  <a:lnTo>
                    <a:pt x="92" y="331"/>
                  </a:lnTo>
                  <a:lnTo>
                    <a:pt x="58" y="227"/>
                  </a:lnTo>
                  <a:lnTo>
                    <a:pt x="58" y="217"/>
                  </a:lnTo>
                  <a:lnTo>
                    <a:pt x="64" y="222"/>
                  </a:lnTo>
                  <a:lnTo>
                    <a:pt x="69" y="322"/>
                  </a:lnTo>
                  <a:lnTo>
                    <a:pt x="67" y="236"/>
                  </a:lnTo>
                  <a:lnTo>
                    <a:pt x="64" y="219"/>
                  </a:lnTo>
                  <a:lnTo>
                    <a:pt x="61" y="214"/>
                  </a:lnTo>
                  <a:lnTo>
                    <a:pt x="64" y="200"/>
                  </a:lnTo>
                  <a:lnTo>
                    <a:pt x="67" y="211"/>
                  </a:lnTo>
                  <a:lnTo>
                    <a:pt x="75" y="233"/>
                  </a:lnTo>
                  <a:lnTo>
                    <a:pt x="83" y="246"/>
                  </a:lnTo>
                  <a:lnTo>
                    <a:pt x="106" y="266"/>
                  </a:lnTo>
                  <a:lnTo>
                    <a:pt x="153" y="301"/>
                  </a:lnTo>
                  <a:lnTo>
                    <a:pt x="92" y="249"/>
                  </a:lnTo>
                  <a:lnTo>
                    <a:pt x="80" y="236"/>
                  </a:lnTo>
                  <a:lnTo>
                    <a:pt x="75" y="227"/>
                  </a:lnTo>
                  <a:lnTo>
                    <a:pt x="69" y="217"/>
                  </a:lnTo>
                  <a:lnTo>
                    <a:pt x="72" y="187"/>
                  </a:lnTo>
                  <a:lnTo>
                    <a:pt x="75" y="195"/>
                  </a:lnTo>
                  <a:lnTo>
                    <a:pt x="75" y="179"/>
                  </a:lnTo>
                  <a:lnTo>
                    <a:pt x="75" y="173"/>
                  </a:lnTo>
                  <a:lnTo>
                    <a:pt x="80" y="187"/>
                  </a:lnTo>
                  <a:lnTo>
                    <a:pt x="134" y="287"/>
                  </a:lnTo>
                  <a:lnTo>
                    <a:pt x="88" y="206"/>
                  </a:lnTo>
                  <a:lnTo>
                    <a:pt x="83" y="198"/>
                  </a:lnTo>
                  <a:lnTo>
                    <a:pt x="80" y="187"/>
                  </a:lnTo>
                  <a:lnTo>
                    <a:pt x="80" y="157"/>
                  </a:lnTo>
                  <a:lnTo>
                    <a:pt x="83" y="160"/>
                  </a:lnTo>
                  <a:lnTo>
                    <a:pt x="86" y="143"/>
                  </a:lnTo>
                  <a:lnTo>
                    <a:pt x="94" y="149"/>
                  </a:lnTo>
                  <a:lnTo>
                    <a:pt x="136" y="260"/>
                  </a:lnTo>
                  <a:lnTo>
                    <a:pt x="114" y="206"/>
                  </a:lnTo>
                  <a:lnTo>
                    <a:pt x="106" y="181"/>
                  </a:lnTo>
                  <a:lnTo>
                    <a:pt x="94" y="160"/>
                  </a:lnTo>
                  <a:lnTo>
                    <a:pt x="94" y="146"/>
                  </a:lnTo>
                  <a:lnTo>
                    <a:pt x="92" y="124"/>
                  </a:lnTo>
                  <a:lnTo>
                    <a:pt x="97" y="127"/>
                  </a:lnTo>
                  <a:lnTo>
                    <a:pt x="119" y="238"/>
                  </a:lnTo>
                  <a:lnTo>
                    <a:pt x="94" y="119"/>
                  </a:lnTo>
                  <a:lnTo>
                    <a:pt x="94" y="108"/>
                  </a:lnTo>
                  <a:lnTo>
                    <a:pt x="97" y="116"/>
                  </a:lnTo>
                  <a:lnTo>
                    <a:pt x="97" y="92"/>
                  </a:lnTo>
                  <a:lnTo>
                    <a:pt x="102" y="99"/>
                  </a:lnTo>
                  <a:lnTo>
                    <a:pt x="102" y="86"/>
                  </a:lnTo>
                  <a:lnTo>
                    <a:pt x="111" y="94"/>
                  </a:lnTo>
                  <a:lnTo>
                    <a:pt x="122" y="122"/>
                  </a:lnTo>
                  <a:lnTo>
                    <a:pt x="136" y="137"/>
                  </a:lnTo>
                  <a:lnTo>
                    <a:pt x="161" y="165"/>
                  </a:lnTo>
                  <a:lnTo>
                    <a:pt x="175" y="189"/>
                  </a:lnTo>
                  <a:lnTo>
                    <a:pt x="136" y="137"/>
                  </a:lnTo>
                  <a:lnTo>
                    <a:pt x="125" y="124"/>
                  </a:lnTo>
                  <a:lnTo>
                    <a:pt x="114" y="105"/>
                  </a:lnTo>
                  <a:lnTo>
                    <a:pt x="111" y="92"/>
                  </a:lnTo>
                  <a:lnTo>
                    <a:pt x="106" y="68"/>
                  </a:lnTo>
                  <a:lnTo>
                    <a:pt x="108" y="70"/>
                  </a:lnTo>
                  <a:lnTo>
                    <a:pt x="114" y="68"/>
                  </a:lnTo>
                  <a:lnTo>
                    <a:pt x="111" y="56"/>
                  </a:lnTo>
                  <a:lnTo>
                    <a:pt x="116" y="68"/>
                  </a:lnTo>
                  <a:lnTo>
                    <a:pt x="122" y="79"/>
                  </a:lnTo>
                  <a:lnTo>
                    <a:pt x="136" y="89"/>
                  </a:lnTo>
                  <a:lnTo>
                    <a:pt x="156" y="99"/>
                  </a:lnTo>
                  <a:lnTo>
                    <a:pt x="195" y="127"/>
                  </a:lnTo>
                  <a:lnTo>
                    <a:pt x="130" y="86"/>
                  </a:lnTo>
                  <a:lnTo>
                    <a:pt x="122" y="75"/>
                  </a:lnTo>
                  <a:lnTo>
                    <a:pt x="119" y="70"/>
                  </a:lnTo>
                  <a:lnTo>
                    <a:pt x="119" y="43"/>
                  </a:lnTo>
                  <a:lnTo>
                    <a:pt x="125" y="52"/>
                  </a:lnTo>
                  <a:lnTo>
                    <a:pt x="134" y="64"/>
                  </a:lnTo>
                  <a:lnTo>
                    <a:pt x="150" y="86"/>
                  </a:lnTo>
                  <a:lnTo>
                    <a:pt x="172" y="108"/>
                  </a:lnTo>
                  <a:lnTo>
                    <a:pt x="178" y="119"/>
                  </a:lnTo>
                  <a:lnTo>
                    <a:pt x="125" y="62"/>
                  </a:lnTo>
                  <a:lnTo>
                    <a:pt x="125" y="46"/>
                  </a:lnTo>
                  <a:lnTo>
                    <a:pt x="128" y="32"/>
                  </a:lnTo>
                  <a:lnTo>
                    <a:pt x="125" y="23"/>
                  </a:lnTo>
                  <a:lnTo>
                    <a:pt x="122" y="21"/>
                  </a:lnTo>
                  <a:lnTo>
                    <a:pt x="125" y="16"/>
                  </a:lnTo>
                  <a:lnTo>
                    <a:pt x="128" y="8"/>
                  </a:lnTo>
                  <a:lnTo>
                    <a:pt x="134" y="2"/>
                  </a:lnTo>
                  <a:lnTo>
                    <a:pt x="139" y="0"/>
                  </a:lnTo>
                  <a:lnTo>
                    <a:pt x="128"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88"/>
            <p:cNvSpPr>
              <a:spLocks/>
            </p:cNvSpPr>
            <p:nvPr/>
          </p:nvSpPr>
          <p:spPr bwMode="ltGray">
            <a:xfrm>
              <a:off x="5091" y="3509"/>
              <a:ext cx="122" cy="289"/>
            </a:xfrm>
            <a:custGeom>
              <a:avLst/>
              <a:gdLst>
                <a:gd name="T0" fmla="*/ 121 w 122"/>
                <a:gd name="T1" fmla="*/ 103 h 289"/>
                <a:gd name="T2" fmla="*/ 108 w 122"/>
                <a:gd name="T3" fmla="*/ 10 h 289"/>
                <a:gd name="T4" fmla="*/ 92 w 122"/>
                <a:gd name="T5" fmla="*/ 1 h 289"/>
                <a:gd name="T6" fmla="*/ 79 w 122"/>
                <a:gd name="T7" fmla="*/ 0 h 289"/>
                <a:gd name="T8" fmla="*/ 58 w 122"/>
                <a:gd name="T9" fmla="*/ 4 h 289"/>
                <a:gd name="T10" fmla="*/ 45 w 122"/>
                <a:gd name="T11" fmla="*/ 14 h 289"/>
                <a:gd name="T12" fmla="*/ 31 w 122"/>
                <a:gd name="T13" fmla="*/ 28 h 289"/>
                <a:gd name="T14" fmla="*/ 17 w 122"/>
                <a:gd name="T15" fmla="*/ 54 h 289"/>
                <a:gd name="T16" fmla="*/ 9 w 122"/>
                <a:gd name="T17" fmla="*/ 90 h 289"/>
                <a:gd name="T18" fmla="*/ 5 w 122"/>
                <a:gd name="T19" fmla="*/ 121 h 289"/>
                <a:gd name="T20" fmla="*/ 0 w 122"/>
                <a:gd name="T21" fmla="*/ 164 h 289"/>
                <a:gd name="T22" fmla="*/ 0 w 122"/>
                <a:gd name="T23" fmla="*/ 192 h 289"/>
                <a:gd name="T24" fmla="*/ 9 w 122"/>
                <a:gd name="T25" fmla="*/ 230 h 289"/>
                <a:gd name="T26" fmla="*/ 27 w 122"/>
                <a:gd name="T27" fmla="*/ 262 h 289"/>
                <a:gd name="T28" fmla="*/ 45 w 122"/>
                <a:gd name="T29" fmla="*/ 288 h 289"/>
                <a:gd name="T30" fmla="*/ 35 w 122"/>
                <a:gd name="T31" fmla="*/ 249 h 289"/>
                <a:gd name="T32" fmla="*/ 31 w 122"/>
                <a:gd name="T33" fmla="*/ 212 h 289"/>
                <a:gd name="T34" fmla="*/ 33 w 122"/>
                <a:gd name="T35" fmla="*/ 174 h 289"/>
                <a:gd name="T36" fmla="*/ 35 w 122"/>
                <a:gd name="T37" fmla="*/ 141 h 289"/>
                <a:gd name="T38" fmla="*/ 39 w 122"/>
                <a:gd name="T39" fmla="*/ 107 h 289"/>
                <a:gd name="T40" fmla="*/ 45 w 122"/>
                <a:gd name="T41" fmla="*/ 76 h 289"/>
                <a:gd name="T42" fmla="*/ 47 w 122"/>
                <a:gd name="T43" fmla="*/ 53 h 289"/>
                <a:gd name="T44" fmla="*/ 55 w 122"/>
                <a:gd name="T45" fmla="*/ 30 h 289"/>
                <a:gd name="T46" fmla="*/ 73 w 122"/>
                <a:gd name="T47" fmla="*/ 11 h 289"/>
                <a:gd name="T48" fmla="*/ 88 w 122"/>
                <a:gd name="T49" fmla="*/ 13 h 289"/>
                <a:gd name="T50" fmla="*/ 103 w 122"/>
                <a:gd name="T51" fmla="*/ 65 h 289"/>
                <a:gd name="T52" fmla="*/ 116 w 122"/>
                <a:gd name="T53" fmla="*/ 76 h 289"/>
                <a:gd name="T54" fmla="*/ 121 w 122"/>
                <a:gd name="T55" fmla="*/ 10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289">
                  <a:moveTo>
                    <a:pt x="121" y="103"/>
                  </a:moveTo>
                  <a:lnTo>
                    <a:pt x="108" y="10"/>
                  </a:lnTo>
                  <a:lnTo>
                    <a:pt x="92" y="1"/>
                  </a:lnTo>
                  <a:lnTo>
                    <a:pt x="79" y="0"/>
                  </a:lnTo>
                  <a:lnTo>
                    <a:pt x="58" y="4"/>
                  </a:lnTo>
                  <a:lnTo>
                    <a:pt x="45" y="14"/>
                  </a:lnTo>
                  <a:lnTo>
                    <a:pt x="31" y="28"/>
                  </a:lnTo>
                  <a:lnTo>
                    <a:pt x="17" y="54"/>
                  </a:lnTo>
                  <a:lnTo>
                    <a:pt x="9" y="90"/>
                  </a:lnTo>
                  <a:lnTo>
                    <a:pt x="5" y="121"/>
                  </a:lnTo>
                  <a:lnTo>
                    <a:pt x="0" y="164"/>
                  </a:lnTo>
                  <a:lnTo>
                    <a:pt x="0" y="192"/>
                  </a:lnTo>
                  <a:lnTo>
                    <a:pt x="9" y="230"/>
                  </a:lnTo>
                  <a:lnTo>
                    <a:pt x="27" y="262"/>
                  </a:lnTo>
                  <a:lnTo>
                    <a:pt x="45" y="288"/>
                  </a:lnTo>
                  <a:lnTo>
                    <a:pt x="35" y="249"/>
                  </a:lnTo>
                  <a:lnTo>
                    <a:pt x="31" y="212"/>
                  </a:lnTo>
                  <a:lnTo>
                    <a:pt x="33" y="174"/>
                  </a:lnTo>
                  <a:lnTo>
                    <a:pt x="35" y="141"/>
                  </a:lnTo>
                  <a:lnTo>
                    <a:pt x="39" y="107"/>
                  </a:lnTo>
                  <a:lnTo>
                    <a:pt x="45" y="76"/>
                  </a:lnTo>
                  <a:lnTo>
                    <a:pt x="47" y="53"/>
                  </a:lnTo>
                  <a:lnTo>
                    <a:pt x="55" y="30"/>
                  </a:lnTo>
                  <a:lnTo>
                    <a:pt x="73" y="11"/>
                  </a:lnTo>
                  <a:lnTo>
                    <a:pt x="88" y="13"/>
                  </a:lnTo>
                  <a:lnTo>
                    <a:pt x="103" y="65"/>
                  </a:lnTo>
                  <a:lnTo>
                    <a:pt x="116" y="76"/>
                  </a:lnTo>
                  <a:lnTo>
                    <a:pt x="121" y="10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89"/>
            <p:cNvSpPr>
              <a:spLocks/>
            </p:cNvSpPr>
            <p:nvPr/>
          </p:nvSpPr>
          <p:spPr bwMode="ltGray">
            <a:xfrm>
              <a:off x="4882" y="3332"/>
              <a:ext cx="266" cy="590"/>
            </a:xfrm>
            <a:custGeom>
              <a:avLst/>
              <a:gdLst>
                <a:gd name="T0" fmla="*/ 178 w 266"/>
                <a:gd name="T1" fmla="*/ 6 h 590"/>
                <a:gd name="T2" fmla="*/ 171 w 266"/>
                <a:gd name="T3" fmla="*/ 25 h 590"/>
                <a:gd name="T4" fmla="*/ 112 w 266"/>
                <a:gd name="T5" fmla="*/ 21 h 590"/>
                <a:gd name="T6" fmla="*/ 135 w 266"/>
                <a:gd name="T7" fmla="*/ 29 h 590"/>
                <a:gd name="T8" fmla="*/ 161 w 266"/>
                <a:gd name="T9" fmla="*/ 40 h 590"/>
                <a:gd name="T10" fmla="*/ 105 w 266"/>
                <a:gd name="T11" fmla="*/ 55 h 590"/>
                <a:gd name="T12" fmla="*/ 148 w 266"/>
                <a:gd name="T13" fmla="*/ 60 h 590"/>
                <a:gd name="T14" fmla="*/ 152 w 266"/>
                <a:gd name="T15" fmla="*/ 77 h 590"/>
                <a:gd name="T16" fmla="*/ 26 w 266"/>
                <a:gd name="T17" fmla="*/ 160 h 590"/>
                <a:gd name="T18" fmla="*/ 143 w 266"/>
                <a:gd name="T19" fmla="*/ 100 h 590"/>
                <a:gd name="T20" fmla="*/ 118 w 266"/>
                <a:gd name="T21" fmla="*/ 134 h 590"/>
                <a:gd name="T22" fmla="*/ 134 w 266"/>
                <a:gd name="T23" fmla="*/ 137 h 590"/>
                <a:gd name="T24" fmla="*/ 112 w 266"/>
                <a:gd name="T25" fmla="*/ 184 h 590"/>
                <a:gd name="T26" fmla="*/ 66 w 266"/>
                <a:gd name="T27" fmla="*/ 234 h 590"/>
                <a:gd name="T28" fmla="*/ 118 w 266"/>
                <a:gd name="T29" fmla="*/ 197 h 590"/>
                <a:gd name="T30" fmla="*/ 75 w 266"/>
                <a:gd name="T31" fmla="*/ 271 h 590"/>
                <a:gd name="T32" fmla="*/ 115 w 266"/>
                <a:gd name="T33" fmla="*/ 223 h 590"/>
                <a:gd name="T34" fmla="*/ 124 w 266"/>
                <a:gd name="T35" fmla="*/ 223 h 590"/>
                <a:gd name="T36" fmla="*/ 108 w 266"/>
                <a:gd name="T37" fmla="*/ 266 h 590"/>
                <a:gd name="T38" fmla="*/ 121 w 266"/>
                <a:gd name="T39" fmla="*/ 266 h 590"/>
                <a:gd name="T40" fmla="*/ 97 w 266"/>
                <a:gd name="T41" fmla="*/ 317 h 590"/>
                <a:gd name="T42" fmla="*/ 111 w 266"/>
                <a:gd name="T43" fmla="*/ 304 h 590"/>
                <a:gd name="T44" fmla="*/ 98 w 266"/>
                <a:gd name="T45" fmla="*/ 352 h 590"/>
                <a:gd name="T46" fmla="*/ 108 w 266"/>
                <a:gd name="T47" fmla="*/ 336 h 590"/>
                <a:gd name="T48" fmla="*/ 120 w 266"/>
                <a:gd name="T49" fmla="*/ 331 h 590"/>
                <a:gd name="T50" fmla="*/ 112 w 266"/>
                <a:gd name="T51" fmla="*/ 367 h 590"/>
                <a:gd name="T52" fmla="*/ 88 w 266"/>
                <a:gd name="T53" fmla="*/ 432 h 590"/>
                <a:gd name="T54" fmla="*/ 120 w 266"/>
                <a:gd name="T55" fmla="*/ 382 h 590"/>
                <a:gd name="T56" fmla="*/ 127 w 266"/>
                <a:gd name="T57" fmla="*/ 373 h 590"/>
                <a:gd name="T58" fmla="*/ 125 w 266"/>
                <a:gd name="T59" fmla="*/ 427 h 590"/>
                <a:gd name="T60" fmla="*/ 135 w 266"/>
                <a:gd name="T61" fmla="*/ 454 h 590"/>
                <a:gd name="T62" fmla="*/ 139 w 266"/>
                <a:gd name="T63" fmla="*/ 424 h 590"/>
                <a:gd name="T64" fmla="*/ 234 w 266"/>
                <a:gd name="T65" fmla="*/ 504 h 590"/>
                <a:gd name="T66" fmla="*/ 148 w 266"/>
                <a:gd name="T67" fmla="*/ 387 h 590"/>
                <a:gd name="T68" fmla="*/ 167 w 266"/>
                <a:gd name="T69" fmla="*/ 412 h 590"/>
                <a:gd name="T70" fmla="*/ 141 w 266"/>
                <a:gd name="T71" fmla="*/ 346 h 590"/>
                <a:gd name="T72" fmla="*/ 245 w 266"/>
                <a:gd name="T73" fmla="*/ 398 h 590"/>
                <a:gd name="T74" fmla="*/ 141 w 266"/>
                <a:gd name="T75" fmla="*/ 327 h 590"/>
                <a:gd name="T76" fmla="*/ 156 w 266"/>
                <a:gd name="T77" fmla="*/ 310 h 590"/>
                <a:gd name="T78" fmla="*/ 144 w 266"/>
                <a:gd name="T79" fmla="*/ 283 h 590"/>
                <a:gd name="T80" fmla="*/ 161 w 266"/>
                <a:gd name="T81" fmla="*/ 283 h 590"/>
                <a:gd name="T82" fmla="*/ 208 w 266"/>
                <a:gd name="T83" fmla="*/ 333 h 590"/>
                <a:gd name="T84" fmla="*/ 162 w 266"/>
                <a:gd name="T85" fmla="*/ 238 h 590"/>
                <a:gd name="T86" fmla="*/ 153 w 266"/>
                <a:gd name="T87" fmla="*/ 202 h 590"/>
                <a:gd name="T88" fmla="*/ 167 w 266"/>
                <a:gd name="T89" fmla="*/ 196 h 590"/>
                <a:gd name="T90" fmla="*/ 164 w 266"/>
                <a:gd name="T91" fmla="*/ 163 h 590"/>
                <a:gd name="T92" fmla="*/ 170 w 266"/>
                <a:gd name="T93" fmla="*/ 158 h 590"/>
                <a:gd name="T94" fmla="*/ 201 w 266"/>
                <a:gd name="T95" fmla="*/ 189 h 590"/>
                <a:gd name="T96" fmla="*/ 176 w 266"/>
                <a:gd name="T97" fmla="*/ 140 h 590"/>
                <a:gd name="T98" fmla="*/ 178 w 266"/>
                <a:gd name="T99" fmla="*/ 98 h 590"/>
                <a:gd name="T100" fmla="*/ 176 w 266"/>
                <a:gd name="T101" fmla="*/ 75 h 590"/>
                <a:gd name="T102" fmla="*/ 204 w 266"/>
                <a:gd name="T103" fmla="*/ 74 h 590"/>
                <a:gd name="T104" fmla="*/ 197 w 266"/>
                <a:gd name="T105" fmla="*/ 40 h 590"/>
                <a:gd name="T106" fmla="*/ 209 w 266"/>
                <a:gd name="T107" fmla="*/ 32 h 590"/>
                <a:gd name="T108" fmla="*/ 205 w 266"/>
                <a:gd name="T109"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590">
                  <a:moveTo>
                    <a:pt x="205" y="0"/>
                  </a:moveTo>
                  <a:lnTo>
                    <a:pt x="195" y="1"/>
                  </a:lnTo>
                  <a:lnTo>
                    <a:pt x="178" y="6"/>
                  </a:lnTo>
                  <a:lnTo>
                    <a:pt x="190" y="9"/>
                  </a:lnTo>
                  <a:lnTo>
                    <a:pt x="181" y="16"/>
                  </a:lnTo>
                  <a:lnTo>
                    <a:pt x="171" y="25"/>
                  </a:lnTo>
                  <a:lnTo>
                    <a:pt x="157" y="28"/>
                  </a:lnTo>
                  <a:lnTo>
                    <a:pt x="135" y="27"/>
                  </a:lnTo>
                  <a:lnTo>
                    <a:pt x="112" y="21"/>
                  </a:lnTo>
                  <a:lnTo>
                    <a:pt x="52" y="27"/>
                  </a:lnTo>
                  <a:lnTo>
                    <a:pt x="111" y="23"/>
                  </a:lnTo>
                  <a:lnTo>
                    <a:pt x="135" y="29"/>
                  </a:lnTo>
                  <a:lnTo>
                    <a:pt x="157" y="28"/>
                  </a:lnTo>
                  <a:lnTo>
                    <a:pt x="171" y="33"/>
                  </a:lnTo>
                  <a:lnTo>
                    <a:pt x="161" y="40"/>
                  </a:lnTo>
                  <a:lnTo>
                    <a:pt x="167" y="43"/>
                  </a:lnTo>
                  <a:lnTo>
                    <a:pt x="148" y="56"/>
                  </a:lnTo>
                  <a:lnTo>
                    <a:pt x="105" y="55"/>
                  </a:lnTo>
                  <a:lnTo>
                    <a:pt x="50" y="102"/>
                  </a:lnTo>
                  <a:lnTo>
                    <a:pt x="105" y="56"/>
                  </a:lnTo>
                  <a:lnTo>
                    <a:pt x="148" y="60"/>
                  </a:lnTo>
                  <a:lnTo>
                    <a:pt x="161" y="61"/>
                  </a:lnTo>
                  <a:lnTo>
                    <a:pt x="138" y="77"/>
                  </a:lnTo>
                  <a:lnTo>
                    <a:pt x="152" y="77"/>
                  </a:lnTo>
                  <a:lnTo>
                    <a:pt x="127" y="95"/>
                  </a:lnTo>
                  <a:lnTo>
                    <a:pt x="80" y="119"/>
                  </a:lnTo>
                  <a:lnTo>
                    <a:pt x="26" y="160"/>
                  </a:lnTo>
                  <a:lnTo>
                    <a:pt x="82" y="122"/>
                  </a:lnTo>
                  <a:lnTo>
                    <a:pt x="129" y="98"/>
                  </a:lnTo>
                  <a:lnTo>
                    <a:pt x="143" y="100"/>
                  </a:lnTo>
                  <a:lnTo>
                    <a:pt x="121" y="114"/>
                  </a:lnTo>
                  <a:lnTo>
                    <a:pt x="135" y="117"/>
                  </a:lnTo>
                  <a:lnTo>
                    <a:pt x="118" y="134"/>
                  </a:lnTo>
                  <a:lnTo>
                    <a:pt x="4" y="276"/>
                  </a:lnTo>
                  <a:lnTo>
                    <a:pt x="118" y="137"/>
                  </a:lnTo>
                  <a:lnTo>
                    <a:pt x="134" y="137"/>
                  </a:lnTo>
                  <a:lnTo>
                    <a:pt x="116" y="158"/>
                  </a:lnTo>
                  <a:lnTo>
                    <a:pt x="129" y="158"/>
                  </a:lnTo>
                  <a:lnTo>
                    <a:pt x="112" y="184"/>
                  </a:lnTo>
                  <a:lnTo>
                    <a:pt x="66" y="233"/>
                  </a:lnTo>
                  <a:lnTo>
                    <a:pt x="18" y="303"/>
                  </a:lnTo>
                  <a:lnTo>
                    <a:pt x="66" y="234"/>
                  </a:lnTo>
                  <a:lnTo>
                    <a:pt x="115" y="186"/>
                  </a:lnTo>
                  <a:lnTo>
                    <a:pt x="129" y="178"/>
                  </a:lnTo>
                  <a:lnTo>
                    <a:pt x="118" y="197"/>
                  </a:lnTo>
                  <a:lnTo>
                    <a:pt x="127" y="194"/>
                  </a:lnTo>
                  <a:lnTo>
                    <a:pt x="112" y="220"/>
                  </a:lnTo>
                  <a:lnTo>
                    <a:pt x="75" y="271"/>
                  </a:lnTo>
                  <a:lnTo>
                    <a:pt x="0" y="338"/>
                  </a:lnTo>
                  <a:lnTo>
                    <a:pt x="73" y="273"/>
                  </a:lnTo>
                  <a:lnTo>
                    <a:pt x="115" y="223"/>
                  </a:lnTo>
                  <a:lnTo>
                    <a:pt x="120" y="223"/>
                  </a:lnTo>
                  <a:lnTo>
                    <a:pt x="50" y="373"/>
                  </a:lnTo>
                  <a:lnTo>
                    <a:pt x="124" y="223"/>
                  </a:lnTo>
                  <a:lnTo>
                    <a:pt x="115" y="243"/>
                  </a:lnTo>
                  <a:lnTo>
                    <a:pt x="124" y="236"/>
                  </a:lnTo>
                  <a:lnTo>
                    <a:pt x="108" y="266"/>
                  </a:lnTo>
                  <a:lnTo>
                    <a:pt x="60" y="336"/>
                  </a:lnTo>
                  <a:lnTo>
                    <a:pt x="108" y="271"/>
                  </a:lnTo>
                  <a:lnTo>
                    <a:pt x="121" y="266"/>
                  </a:lnTo>
                  <a:lnTo>
                    <a:pt x="108" y="286"/>
                  </a:lnTo>
                  <a:lnTo>
                    <a:pt x="52" y="424"/>
                  </a:lnTo>
                  <a:lnTo>
                    <a:pt x="97" y="317"/>
                  </a:lnTo>
                  <a:lnTo>
                    <a:pt x="112" y="286"/>
                  </a:lnTo>
                  <a:lnTo>
                    <a:pt x="121" y="283"/>
                  </a:lnTo>
                  <a:lnTo>
                    <a:pt x="111" y="304"/>
                  </a:lnTo>
                  <a:lnTo>
                    <a:pt x="120" y="302"/>
                  </a:lnTo>
                  <a:lnTo>
                    <a:pt x="105" y="328"/>
                  </a:lnTo>
                  <a:lnTo>
                    <a:pt x="98" y="352"/>
                  </a:lnTo>
                  <a:lnTo>
                    <a:pt x="25" y="430"/>
                  </a:lnTo>
                  <a:lnTo>
                    <a:pt x="100" y="353"/>
                  </a:lnTo>
                  <a:lnTo>
                    <a:pt x="108" y="336"/>
                  </a:lnTo>
                  <a:lnTo>
                    <a:pt x="118" y="331"/>
                  </a:lnTo>
                  <a:lnTo>
                    <a:pt x="100" y="377"/>
                  </a:lnTo>
                  <a:lnTo>
                    <a:pt x="120" y="331"/>
                  </a:lnTo>
                  <a:lnTo>
                    <a:pt x="108" y="353"/>
                  </a:lnTo>
                  <a:lnTo>
                    <a:pt x="121" y="348"/>
                  </a:lnTo>
                  <a:lnTo>
                    <a:pt x="112" y="367"/>
                  </a:lnTo>
                  <a:lnTo>
                    <a:pt x="88" y="432"/>
                  </a:lnTo>
                  <a:lnTo>
                    <a:pt x="62" y="471"/>
                  </a:lnTo>
                  <a:lnTo>
                    <a:pt x="88" y="432"/>
                  </a:lnTo>
                  <a:lnTo>
                    <a:pt x="115" y="370"/>
                  </a:lnTo>
                  <a:lnTo>
                    <a:pt x="124" y="367"/>
                  </a:lnTo>
                  <a:lnTo>
                    <a:pt x="120" y="382"/>
                  </a:lnTo>
                  <a:lnTo>
                    <a:pt x="100" y="424"/>
                  </a:lnTo>
                  <a:lnTo>
                    <a:pt x="121" y="387"/>
                  </a:lnTo>
                  <a:lnTo>
                    <a:pt x="127" y="373"/>
                  </a:lnTo>
                  <a:lnTo>
                    <a:pt x="118" y="406"/>
                  </a:lnTo>
                  <a:lnTo>
                    <a:pt x="129" y="400"/>
                  </a:lnTo>
                  <a:lnTo>
                    <a:pt x="125" y="427"/>
                  </a:lnTo>
                  <a:lnTo>
                    <a:pt x="132" y="416"/>
                  </a:lnTo>
                  <a:lnTo>
                    <a:pt x="138" y="425"/>
                  </a:lnTo>
                  <a:lnTo>
                    <a:pt x="135" y="454"/>
                  </a:lnTo>
                  <a:lnTo>
                    <a:pt x="89" y="589"/>
                  </a:lnTo>
                  <a:lnTo>
                    <a:pt x="139" y="454"/>
                  </a:lnTo>
                  <a:lnTo>
                    <a:pt x="139" y="424"/>
                  </a:lnTo>
                  <a:lnTo>
                    <a:pt x="139" y="406"/>
                  </a:lnTo>
                  <a:lnTo>
                    <a:pt x="150" y="416"/>
                  </a:lnTo>
                  <a:lnTo>
                    <a:pt x="234" y="504"/>
                  </a:lnTo>
                  <a:lnTo>
                    <a:pt x="146" y="406"/>
                  </a:lnTo>
                  <a:lnTo>
                    <a:pt x="139" y="382"/>
                  </a:lnTo>
                  <a:lnTo>
                    <a:pt x="148" y="387"/>
                  </a:lnTo>
                  <a:lnTo>
                    <a:pt x="135" y="356"/>
                  </a:lnTo>
                  <a:lnTo>
                    <a:pt x="146" y="369"/>
                  </a:lnTo>
                  <a:lnTo>
                    <a:pt x="167" y="412"/>
                  </a:lnTo>
                  <a:lnTo>
                    <a:pt x="148" y="365"/>
                  </a:lnTo>
                  <a:lnTo>
                    <a:pt x="139" y="346"/>
                  </a:lnTo>
                  <a:lnTo>
                    <a:pt x="141" y="346"/>
                  </a:lnTo>
                  <a:lnTo>
                    <a:pt x="152" y="356"/>
                  </a:lnTo>
                  <a:lnTo>
                    <a:pt x="173" y="380"/>
                  </a:lnTo>
                  <a:lnTo>
                    <a:pt x="245" y="398"/>
                  </a:lnTo>
                  <a:lnTo>
                    <a:pt x="171" y="377"/>
                  </a:lnTo>
                  <a:lnTo>
                    <a:pt x="148" y="348"/>
                  </a:lnTo>
                  <a:lnTo>
                    <a:pt x="141" y="327"/>
                  </a:lnTo>
                  <a:lnTo>
                    <a:pt x="152" y="327"/>
                  </a:lnTo>
                  <a:lnTo>
                    <a:pt x="141" y="304"/>
                  </a:lnTo>
                  <a:lnTo>
                    <a:pt x="156" y="310"/>
                  </a:lnTo>
                  <a:lnTo>
                    <a:pt x="205" y="352"/>
                  </a:lnTo>
                  <a:lnTo>
                    <a:pt x="156" y="308"/>
                  </a:lnTo>
                  <a:lnTo>
                    <a:pt x="144" y="283"/>
                  </a:lnTo>
                  <a:lnTo>
                    <a:pt x="157" y="290"/>
                  </a:lnTo>
                  <a:lnTo>
                    <a:pt x="148" y="270"/>
                  </a:lnTo>
                  <a:lnTo>
                    <a:pt x="161" y="283"/>
                  </a:lnTo>
                  <a:lnTo>
                    <a:pt x="152" y="253"/>
                  </a:lnTo>
                  <a:lnTo>
                    <a:pt x="162" y="268"/>
                  </a:lnTo>
                  <a:lnTo>
                    <a:pt x="208" y="333"/>
                  </a:lnTo>
                  <a:lnTo>
                    <a:pt x="161" y="268"/>
                  </a:lnTo>
                  <a:lnTo>
                    <a:pt x="150" y="229"/>
                  </a:lnTo>
                  <a:lnTo>
                    <a:pt x="162" y="238"/>
                  </a:lnTo>
                  <a:lnTo>
                    <a:pt x="236" y="275"/>
                  </a:lnTo>
                  <a:lnTo>
                    <a:pt x="162" y="236"/>
                  </a:lnTo>
                  <a:lnTo>
                    <a:pt x="153" y="202"/>
                  </a:lnTo>
                  <a:lnTo>
                    <a:pt x="164" y="207"/>
                  </a:lnTo>
                  <a:lnTo>
                    <a:pt x="156" y="189"/>
                  </a:lnTo>
                  <a:lnTo>
                    <a:pt x="167" y="196"/>
                  </a:lnTo>
                  <a:lnTo>
                    <a:pt x="200" y="288"/>
                  </a:lnTo>
                  <a:lnTo>
                    <a:pt x="164" y="188"/>
                  </a:lnTo>
                  <a:lnTo>
                    <a:pt x="164" y="163"/>
                  </a:lnTo>
                  <a:lnTo>
                    <a:pt x="175" y="173"/>
                  </a:lnTo>
                  <a:lnTo>
                    <a:pt x="197" y="226"/>
                  </a:lnTo>
                  <a:lnTo>
                    <a:pt x="170" y="158"/>
                  </a:lnTo>
                  <a:lnTo>
                    <a:pt x="167" y="137"/>
                  </a:lnTo>
                  <a:lnTo>
                    <a:pt x="175" y="147"/>
                  </a:lnTo>
                  <a:lnTo>
                    <a:pt x="201" y="189"/>
                  </a:lnTo>
                  <a:lnTo>
                    <a:pt x="265" y="213"/>
                  </a:lnTo>
                  <a:lnTo>
                    <a:pt x="200" y="186"/>
                  </a:lnTo>
                  <a:lnTo>
                    <a:pt x="176" y="140"/>
                  </a:lnTo>
                  <a:lnTo>
                    <a:pt x="173" y="112"/>
                  </a:lnTo>
                  <a:lnTo>
                    <a:pt x="184" y="126"/>
                  </a:lnTo>
                  <a:lnTo>
                    <a:pt x="178" y="98"/>
                  </a:lnTo>
                  <a:lnTo>
                    <a:pt x="220" y="169"/>
                  </a:lnTo>
                  <a:lnTo>
                    <a:pt x="181" y="95"/>
                  </a:lnTo>
                  <a:lnTo>
                    <a:pt x="176" y="75"/>
                  </a:lnTo>
                  <a:lnTo>
                    <a:pt x="190" y="90"/>
                  </a:lnTo>
                  <a:lnTo>
                    <a:pt x="187" y="58"/>
                  </a:lnTo>
                  <a:lnTo>
                    <a:pt x="204" y="74"/>
                  </a:lnTo>
                  <a:lnTo>
                    <a:pt x="261" y="129"/>
                  </a:lnTo>
                  <a:lnTo>
                    <a:pt x="204" y="72"/>
                  </a:lnTo>
                  <a:lnTo>
                    <a:pt x="197" y="40"/>
                  </a:lnTo>
                  <a:lnTo>
                    <a:pt x="205" y="48"/>
                  </a:lnTo>
                  <a:lnTo>
                    <a:pt x="200" y="25"/>
                  </a:lnTo>
                  <a:lnTo>
                    <a:pt x="209" y="32"/>
                  </a:lnTo>
                  <a:lnTo>
                    <a:pt x="211" y="13"/>
                  </a:lnTo>
                  <a:lnTo>
                    <a:pt x="209" y="4"/>
                  </a:lnTo>
                  <a:lnTo>
                    <a:pt x="20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90"/>
            <p:cNvSpPr>
              <a:spLocks/>
            </p:cNvSpPr>
            <p:nvPr/>
          </p:nvSpPr>
          <p:spPr bwMode="ltGray">
            <a:xfrm>
              <a:off x="5200" y="3441"/>
              <a:ext cx="112" cy="329"/>
            </a:xfrm>
            <a:custGeom>
              <a:avLst/>
              <a:gdLst>
                <a:gd name="T0" fmla="*/ 2 w 112"/>
                <a:gd name="T1" fmla="*/ 52 h 329"/>
                <a:gd name="T2" fmla="*/ 25 w 112"/>
                <a:gd name="T3" fmla="*/ 0 h 329"/>
                <a:gd name="T4" fmla="*/ 40 w 112"/>
                <a:gd name="T5" fmla="*/ 1 h 329"/>
                <a:gd name="T6" fmla="*/ 53 w 112"/>
                <a:gd name="T7" fmla="*/ 4 h 329"/>
                <a:gd name="T8" fmla="*/ 62 w 112"/>
                <a:gd name="T9" fmla="*/ 18 h 329"/>
                <a:gd name="T10" fmla="*/ 87 w 112"/>
                <a:gd name="T11" fmla="*/ 60 h 329"/>
                <a:gd name="T12" fmla="*/ 96 w 112"/>
                <a:gd name="T13" fmla="*/ 79 h 329"/>
                <a:gd name="T14" fmla="*/ 102 w 112"/>
                <a:gd name="T15" fmla="*/ 98 h 329"/>
                <a:gd name="T16" fmla="*/ 108 w 112"/>
                <a:gd name="T17" fmla="*/ 154 h 329"/>
                <a:gd name="T18" fmla="*/ 111 w 112"/>
                <a:gd name="T19" fmla="*/ 170 h 329"/>
                <a:gd name="T20" fmla="*/ 108 w 112"/>
                <a:gd name="T21" fmla="*/ 192 h 329"/>
                <a:gd name="T22" fmla="*/ 104 w 112"/>
                <a:gd name="T23" fmla="*/ 215 h 329"/>
                <a:gd name="T24" fmla="*/ 94 w 112"/>
                <a:gd name="T25" fmla="*/ 250 h 329"/>
                <a:gd name="T26" fmla="*/ 86 w 112"/>
                <a:gd name="T27" fmla="*/ 272 h 329"/>
                <a:gd name="T28" fmla="*/ 73 w 112"/>
                <a:gd name="T29" fmla="*/ 297 h 329"/>
                <a:gd name="T30" fmla="*/ 48 w 112"/>
                <a:gd name="T31" fmla="*/ 328 h 329"/>
                <a:gd name="T32" fmla="*/ 61 w 112"/>
                <a:gd name="T33" fmla="*/ 290 h 329"/>
                <a:gd name="T34" fmla="*/ 72 w 112"/>
                <a:gd name="T35" fmla="*/ 254 h 329"/>
                <a:gd name="T36" fmla="*/ 77 w 112"/>
                <a:gd name="T37" fmla="*/ 222 h 329"/>
                <a:gd name="T38" fmla="*/ 75 w 112"/>
                <a:gd name="T39" fmla="*/ 192 h 329"/>
                <a:gd name="T40" fmla="*/ 73 w 112"/>
                <a:gd name="T41" fmla="*/ 170 h 329"/>
                <a:gd name="T42" fmla="*/ 77 w 112"/>
                <a:gd name="T43" fmla="*/ 144 h 329"/>
                <a:gd name="T44" fmla="*/ 80 w 112"/>
                <a:gd name="T45" fmla="*/ 122 h 329"/>
                <a:gd name="T46" fmla="*/ 69 w 112"/>
                <a:gd name="T47" fmla="*/ 79 h 329"/>
                <a:gd name="T48" fmla="*/ 67 w 112"/>
                <a:gd name="T49" fmla="*/ 56 h 329"/>
                <a:gd name="T50" fmla="*/ 58 w 112"/>
                <a:gd name="T51" fmla="*/ 37 h 329"/>
                <a:gd name="T52" fmla="*/ 40 w 112"/>
                <a:gd name="T53" fmla="*/ 14 h 329"/>
                <a:gd name="T54" fmla="*/ 31 w 112"/>
                <a:gd name="T55" fmla="*/ 32 h 329"/>
                <a:gd name="T56" fmla="*/ 0 w 112"/>
                <a:gd name="T57" fmla="*/ 62 h 329"/>
                <a:gd name="T58" fmla="*/ 2 w 112"/>
                <a:gd name="T59" fmla="*/ 5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329">
                  <a:moveTo>
                    <a:pt x="2" y="52"/>
                  </a:moveTo>
                  <a:lnTo>
                    <a:pt x="25" y="0"/>
                  </a:lnTo>
                  <a:lnTo>
                    <a:pt x="40" y="1"/>
                  </a:lnTo>
                  <a:lnTo>
                    <a:pt x="53" y="4"/>
                  </a:lnTo>
                  <a:lnTo>
                    <a:pt x="62" y="18"/>
                  </a:lnTo>
                  <a:lnTo>
                    <a:pt x="87" y="60"/>
                  </a:lnTo>
                  <a:lnTo>
                    <a:pt x="96" y="79"/>
                  </a:lnTo>
                  <a:lnTo>
                    <a:pt x="102" y="98"/>
                  </a:lnTo>
                  <a:lnTo>
                    <a:pt x="108" y="154"/>
                  </a:lnTo>
                  <a:lnTo>
                    <a:pt x="111" y="170"/>
                  </a:lnTo>
                  <a:lnTo>
                    <a:pt x="108" y="192"/>
                  </a:lnTo>
                  <a:lnTo>
                    <a:pt x="104" y="215"/>
                  </a:lnTo>
                  <a:lnTo>
                    <a:pt x="94" y="250"/>
                  </a:lnTo>
                  <a:lnTo>
                    <a:pt x="86" y="272"/>
                  </a:lnTo>
                  <a:lnTo>
                    <a:pt x="73" y="297"/>
                  </a:lnTo>
                  <a:lnTo>
                    <a:pt x="48" y="328"/>
                  </a:lnTo>
                  <a:lnTo>
                    <a:pt x="61" y="290"/>
                  </a:lnTo>
                  <a:lnTo>
                    <a:pt x="72" y="254"/>
                  </a:lnTo>
                  <a:lnTo>
                    <a:pt x="77" y="222"/>
                  </a:lnTo>
                  <a:lnTo>
                    <a:pt x="75" y="192"/>
                  </a:lnTo>
                  <a:lnTo>
                    <a:pt x="73" y="170"/>
                  </a:lnTo>
                  <a:lnTo>
                    <a:pt x="77" y="144"/>
                  </a:lnTo>
                  <a:lnTo>
                    <a:pt x="80" y="122"/>
                  </a:lnTo>
                  <a:lnTo>
                    <a:pt x="69" y="79"/>
                  </a:lnTo>
                  <a:lnTo>
                    <a:pt x="67" y="56"/>
                  </a:lnTo>
                  <a:lnTo>
                    <a:pt x="58" y="37"/>
                  </a:lnTo>
                  <a:lnTo>
                    <a:pt x="40" y="14"/>
                  </a:lnTo>
                  <a:lnTo>
                    <a:pt x="31" y="32"/>
                  </a:lnTo>
                  <a:lnTo>
                    <a:pt x="0" y="62"/>
                  </a:lnTo>
                  <a:lnTo>
                    <a:pt x="2" y="5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91"/>
            <p:cNvSpPr>
              <a:spLocks/>
            </p:cNvSpPr>
            <p:nvPr/>
          </p:nvSpPr>
          <p:spPr bwMode="ltGray">
            <a:xfrm>
              <a:off x="5316" y="3988"/>
              <a:ext cx="46" cy="336"/>
            </a:xfrm>
            <a:custGeom>
              <a:avLst/>
              <a:gdLst>
                <a:gd name="T0" fmla="*/ 35 w 46"/>
                <a:gd name="T1" fmla="*/ 0 h 336"/>
                <a:gd name="T2" fmla="*/ 32 w 46"/>
                <a:gd name="T3" fmla="*/ 6 h 336"/>
                <a:gd name="T4" fmla="*/ 18 w 46"/>
                <a:gd name="T5" fmla="*/ 66 h 336"/>
                <a:gd name="T6" fmla="*/ 9 w 46"/>
                <a:gd name="T7" fmla="*/ 122 h 336"/>
                <a:gd name="T8" fmla="*/ 0 w 46"/>
                <a:gd name="T9" fmla="*/ 192 h 336"/>
                <a:gd name="T10" fmla="*/ 0 w 46"/>
                <a:gd name="T11" fmla="*/ 268 h 336"/>
                <a:gd name="T12" fmla="*/ 4 w 46"/>
                <a:gd name="T13" fmla="*/ 335 h 336"/>
                <a:gd name="T14" fmla="*/ 9 w 46"/>
                <a:gd name="T15" fmla="*/ 335 h 336"/>
                <a:gd name="T16" fmla="*/ 4 w 46"/>
                <a:gd name="T17" fmla="*/ 268 h 336"/>
                <a:gd name="T18" fmla="*/ 4 w 46"/>
                <a:gd name="T19" fmla="*/ 212 h 336"/>
                <a:gd name="T20" fmla="*/ 13 w 46"/>
                <a:gd name="T21" fmla="*/ 151 h 336"/>
                <a:gd name="T22" fmla="*/ 26 w 46"/>
                <a:gd name="T23" fmla="*/ 91 h 336"/>
                <a:gd name="T24" fmla="*/ 45 w 46"/>
                <a:gd name="T25" fmla="*/ 14 h 336"/>
                <a:gd name="T26" fmla="*/ 35 w 46"/>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336">
                  <a:moveTo>
                    <a:pt x="35" y="0"/>
                  </a:moveTo>
                  <a:lnTo>
                    <a:pt x="32" y="6"/>
                  </a:lnTo>
                  <a:lnTo>
                    <a:pt x="18" y="66"/>
                  </a:lnTo>
                  <a:lnTo>
                    <a:pt x="9" y="122"/>
                  </a:lnTo>
                  <a:lnTo>
                    <a:pt x="0" y="192"/>
                  </a:lnTo>
                  <a:lnTo>
                    <a:pt x="0" y="268"/>
                  </a:lnTo>
                  <a:lnTo>
                    <a:pt x="4" y="335"/>
                  </a:lnTo>
                  <a:lnTo>
                    <a:pt x="9" y="335"/>
                  </a:lnTo>
                  <a:lnTo>
                    <a:pt x="4" y="268"/>
                  </a:lnTo>
                  <a:lnTo>
                    <a:pt x="4" y="212"/>
                  </a:lnTo>
                  <a:lnTo>
                    <a:pt x="13" y="151"/>
                  </a:lnTo>
                  <a:lnTo>
                    <a:pt x="26" y="91"/>
                  </a:lnTo>
                  <a:lnTo>
                    <a:pt x="45" y="14"/>
                  </a:lnTo>
                  <a:lnTo>
                    <a:pt x="3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92"/>
            <p:cNvSpPr>
              <a:spLocks/>
            </p:cNvSpPr>
            <p:nvPr/>
          </p:nvSpPr>
          <p:spPr bwMode="ltGray">
            <a:xfrm>
              <a:off x="5690" y="3903"/>
              <a:ext cx="41" cy="203"/>
            </a:xfrm>
            <a:custGeom>
              <a:avLst/>
              <a:gdLst>
                <a:gd name="T0" fmla="*/ 8 w 41"/>
                <a:gd name="T1" fmla="*/ 0 h 203"/>
                <a:gd name="T2" fmla="*/ 16 w 41"/>
                <a:gd name="T3" fmla="*/ 14 h 203"/>
                <a:gd name="T4" fmla="*/ 23 w 41"/>
                <a:gd name="T5" fmla="*/ 39 h 203"/>
                <a:gd name="T6" fmla="*/ 31 w 41"/>
                <a:gd name="T7" fmla="*/ 73 h 203"/>
                <a:gd name="T8" fmla="*/ 40 w 41"/>
                <a:gd name="T9" fmla="*/ 116 h 203"/>
                <a:gd name="T10" fmla="*/ 40 w 41"/>
                <a:gd name="T11" fmla="*/ 161 h 203"/>
                <a:gd name="T12" fmla="*/ 35 w 41"/>
                <a:gd name="T13" fmla="*/ 202 h 203"/>
                <a:gd name="T14" fmla="*/ 31 w 41"/>
                <a:gd name="T15" fmla="*/ 202 h 203"/>
                <a:gd name="T16" fmla="*/ 35 w 41"/>
                <a:gd name="T17" fmla="*/ 161 h 203"/>
                <a:gd name="T18" fmla="*/ 35 w 41"/>
                <a:gd name="T19" fmla="*/ 128 h 203"/>
                <a:gd name="T20" fmla="*/ 27 w 41"/>
                <a:gd name="T21" fmla="*/ 91 h 203"/>
                <a:gd name="T22" fmla="*/ 16 w 41"/>
                <a:gd name="T23" fmla="*/ 55 h 203"/>
                <a:gd name="T24" fmla="*/ 0 w 41"/>
                <a:gd name="T25" fmla="*/ 9 h 203"/>
                <a:gd name="T26" fmla="*/ 8 w 41"/>
                <a:gd name="T2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203">
                  <a:moveTo>
                    <a:pt x="8" y="0"/>
                  </a:moveTo>
                  <a:lnTo>
                    <a:pt x="16" y="14"/>
                  </a:lnTo>
                  <a:lnTo>
                    <a:pt x="23" y="39"/>
                  </a:lnTo>
                  <a:lnTo>
                    <a:pt x="31" y="73"/>
                  </a:lnTo>
                  <a:lnTo>
                    <a:pt x="40" y="116"/>
                  </a:lnTo>
                  <a:lnTo>
                    <a:pt x="40" y="161"/>
                  </a:lnTo>
                  <a:lnTo>
                    <a:pt x="35" y="202"/>
                  </a:lnTo>
                  <a:lnTo>
                    <a:pt x="31" y="202"/>
                  </a:lnTo>
                  <a:lnTo>
                    <a:pt x="35" y="161"/>
                  </a:lnTo>
                  <a:lnTo>
                    <a:pt x="35" y="128"/>
                  </a:lnTo>
                  <a:lnTo>
                    <a:pt x="27" y="91"/>
                  </a:lnTo>
                  <a:lnTo>
                    <a:pt x="16" y="55"/>
                  </a:lnTo>
                  <a:lnTo>
                    <a:pt x="0" y="9"/>
                  </a:lnTo>
                  <a:lnTo>
                    <a:pt x="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93"/>
            <p:cNvSpPr>
              <a:spLocks/>
            </p:cNvSpPr>
            <p:nvPr/>
          </p:nvSpPr>
          <p:spPr bwMode="ltGray">
            <a:xfrm>
              <a:off x="5485" y="3795"/>
              <a:ext cx="71" cy="202"/>
            </a:xfrm>
            <a:custGeom>
              <a:avLst/>
              <a:gdLst>
                <a:gd name="T0" fmla="*/ 68 w 71"/>
                <a:gd name="T1" fmla="*/ 31 h 202"/>
                <a:gd name="T2" fmla="*/ 53 w 71"/>
                <a:gd name="T3" fmla="*/ 0 h 202"/>
                <a:gd name="T4" fmla="*/ 44 w 71"/>
                <a:gd name="T5" fmla="*/ 0 h 202"/>
                <a:gd name="T6" fmla="*/ 36 w 71"/>
                <a:gd name="T7" fmla="*/ 2 h 202"/>
                <a:gd name="T8" fmla="*/ 30 w 71"/>
                <a:gd name="T9" fmla="*/ 10 h 202"/>
                <a:gd name="T10" fmla="*/ 14 w 71"/>
                <a:gd name="T11" fmla="*/ 37 h 202"/>
                <a:gd name="T12" fmla="*/ 8 w 71"/>
                <a:gd name="T13" fmla="*/ 48 h 202"/>
                <a:gd name="T14" fmla="*/ 5 w 71"/>
                <a:gd name="T15" fmla="*/ 60 h 202"/>
                <a:gd name="T16" fmla="*/ 0 w 71"/>
                <a:gd name="T17" fmla="*/ 94 h 202"/>
                <a:gd name="T18" fmla="*/ 0 w 71"/>
                <a:gd name="T19" fmla="*/ 104 h 202"/>
                <a:gd name="T20" fmla="*/ 0 w 71"/>
                <a:gd name="T21" fmla="*/ 117 h 202"/>
                <a:gd name="T22" fmla="*/ 4 w 71"/>
                <a:gd name="T23" fmla="*/ 131 h 202"/>
                <a:gd name="T24" fmla="*/ 9 w 71"/>
                <a:gd name="T25" fmla="*/ 153 h 202"/>
                <a:gd name="T26" fmla="*/ 15 w 71"/>
                <a:gd name="T27" fmla="*/ 167 h 202"/>
                <a:gd name="T28" fmla="*/ 23 w 71"/>
                <a:gd name="T29" fmla="*/ 182 h 202"/>
                <a:gd name="T30" fmla="*/ 39 w 71"/>
                <a:gd name="T31" fmla="*/ 201 h 202"/>
                <a:gd name="T32" fmla="*/ 31 w 71"/>
                <a:gd name="T33" fmla="*/ 177 h 202"/>
                <a:gd name="T34" fmla="*/ 24 w 71"/>
                <a:gd name="T35" fmla="*/ 156 h 202"/>
                <a:gd name="T36" fmla="*/ 21 w 71"/>
                <a:gd name="T37" fmla="*/ 136 h 202"/>
                <a:gd name="T38" fmla="*/ 22 w 71"/>
                <a:gd name="T39" fmla="*/ 117 h 202"/>
                <a:gd name="T40" fmla="*/ 23 w 71"/>
                <a:gd name="T41" fmla="*/ 104 h 202"/>
                <a:gd name="T42" fmla="*/ 21 w 71"/>
                <a:gd name="T43" fmla="*/ 88 h 202"/>
                <a:gd name="T44" fmla="*/ 19 w 71"/>
                <a:gd name="T45" fmla="*/ 74 h 202"/>
                <a:gd name="T46" fmla="*/ 25 w 71"/>
                <a:gd name="T47" fmla="*/ 48 h 202"/>
                <a:gd name="T48" fmla="*/ 27 w 71"/>
                <a:gd name="T49" fmla="*/ 34 h 202"/>
                <a:gd name="T50" fmla="*/ 32 w 71"/>
                <a:gd name="T51" fmla="*/ 23 h 202"/>
                <a:gd name="T52" fmla="*/ 44 w 71"/>
                <a:gd name="T53" fmla="*/ 8 h 202"/>
                <a:gd name="T54" fmla="*/ 50 w 71"/>
                <a:gd name="T55" fmla="*/ 19 h 202"/>
                <a:gd name="T56" fmla="*/ 70 w 71"/>
                <a:gd name="T57" fmla="*/ 37 h 202"/>
                <a:gd name="T58" fmla="*/ 68 w 71"/>
                <a:gd name="T59" fmla="*/ 3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 h="202">
                  <a:moveTo>
                    <a:pt x="68" y="31"/>
                  </a:moveTo>
                  <a:lnTo>
                    <a:pt x="53" y="0"/>
                  </a:lnTo>
                  <a:lnTo>
                    <a:pt x="44" y="0"/>
                  </a:lnTo>
                  <a:lnTo>
                    <a:pt x="36" y="2"/>
                  </a:lnTo>
                  <a:lnTo>
                    <a:pt x="30" y="10"/>
                  </a:lnTo>
                  <a:lnTo>
                    <a:pt x="14" y="37"/>
                  </a:lnTo>
                  <a:lnTo>
                    <a:pt x="8" y="48"/>
                  </a:lnTo>
                  <a:lnTo>
                    <a:pt x="5" y="60"/>
                  </a:lnTo>
                  <a:lnTo>
                    <a:pt x="0" y="94"/>
                  </a:lnTo>
                  <a:lnTo>
                    <a:pt x="0" y="104"/>
                  </a:lnTo>
                  <a:lnTo>
                    <a:pt x="0" y="117"/>
                  </a:lnTo>
                  <a:lnTo>
                    <a:pt x="4" y="131"/>
                  </a:lnTo>
                  <a:lnTo>
                    <a:pt x="9" y="153"/>
                  </a:lnTo>
                  <a:lnTo>
                    <a:pt x="15" y="167"/>
                  </a:lnTo>
                  <a:lnTo>
                    <a:pt x="23" y="182"/>
                  </a:lnTo>
                  <a:lnTo>
                    <a:pt x="39" y="201"/>
                  </a:lnTo>
                  <a:lnTo>
                    <a:pt x="31" y="177"/>
                  </a:lnTo>
                  <a:lnTo>
                    <a:pt x="24" y="156"/>
                  </a:lnTo>
                  <a:lnTo>
                    <a:pt x="21" y="136"/>
                  </a:lnTo>
                  <a:lnTo>
                    <a:pt x="22" y="117"/>
                  </a:lnTo>
                  <a:lnTo>
                    <a:pt x="23" y="104"/>
                  </a:lnTo>
                  <a:lnTo>
                    <a:pt x="21" y="88"/>
                  </a:lnTo>
                  <a:lnTo>
                    <a:pt x="19" y="74"/>
                  </a:lnTo>
                  <a:lnTo>
                    <a:pt x="25" y="48"/>
                  </a:lnTo>
                  <a:lnTo>
                    <a:pt x="27" y="34"/>
                  </a:lnTo>
                  <a:lnTo>
                    <a:pt x="32" y="23"/>
                  </a:lnTo>
                  <a:lnTo>
                    <a:pt x="44" y="8"/>
                  </a:lnTo>
                  <a:lnTo>
                    <a:pt x="50" y="19"/>
                  </a:lnTo>
                  <a:lnTo>
                    <a:pt x="70" y="37"/>
                  </a:lnTo>
                  <a:lnTo>
                    <a:pt x="68" y="3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94"/>
            <p:cNvSpPr>
              <a:spLocks/>
            </p:cNvSpPr>
            <p:nvPr/>
          </p:nvSpPr>
          <p:spPr bwMode="ltGray">
            <a:xfrm>
              <a:off x="5603" y="3616"/>
              <a:ext cx="172" cy="364"/>
            </a:xfrm>
            <a:custGeom>
              <a:avLst/>
              <a:gdLst>
                <a:gd name="T0" fmla="*/ 56 w 172"/>
                <a:gd name="T1" fmla="*/ 4 h 364"/>
                <a:gd name="T2" fmla="*/ 60 w 172"/>
                <a:gd name="T3" fmla="*/ 15 h 364"/>
                <a:gd name="T4" fmla="*/ 98 w 172"/>
                <a:gd name="T5" fmla="*/ 13 h 364"/>
                <a:gd name="T6" fmla="*/ 83 w 172"/>
                <a:gd name="T7" fmla="*/ 18 h 364"/>
                <a:gd name="T8" fmla="*/ 67 w 172"/>
                <a:gd name="T9" fmla="*/ 24 h 364"/>
                <a:gd name="T10" fmla="*/ 103 w 172"/>
                <a:gd name="T11" fmla="*/ 33 h 364"/>
                <a:gd name="T12" fmla="*/ 75 w 172"/>
                <a:gd name="T13" fmla="*/ 37 h 364"/>
                <a:gd name="T14" fmla="*/ 72 w 172"/>
                <a:gd name="T15" fmla="*/ 47 h 364"/>
                <a:gd name="T16" fmla="*/ 153 w 172"/>
                <a:gd name="T17" fmla="*/ 98 h 364"/>
                <a:gd name="T18" fmla="*/ 79 w 172"/>
                <a:gd name="T19" fmla="*/ 61 h 364"/>
                <a:gd name="T20" fmla="*/ 95 w 172"/>
                <a:gd name="T21" fmla="*/ 83 h 364"/>
                <a:gd name="T22" fmla="*/ 84 w 172"/>
                <a:gd name="T23" fmla="*/ 84 h 364"/>
                <a:gd name="T24" fmla="*/ 98 w 172"/>
                <a:gd name="T25" fmla="*/ 113 h 364"/>
                <a:gd name="T26" fmla="*/ 128 w 172"/>
                <a:gd name="T27" fmla="*/ 144 h 364"/>
                <a:gd name="T28" fmla="*/ 95 w 172"/>
                <a:gd name="T29" fmla="*/ 121 h 364"/>
                <a:gd name="T30" fmla="*/ 123 w 172"/>
                <a:gd name="T31" fmla="*/ 167 h 364"/>
                <a:gd name="T32" fmla="*/ 97 w 172"/>
                <a:gd name="T33" fmla="*/ 137 h 364"/>
                <a:gd name="T34" fmla="*/ 91 w 172"/>
                <a:gd name="T35" fmla="*/ 137 h 364"/>
                <a:gd name="T36" fmla="*/ 100 w 172"/>
                <a:gd name="T37" fmla="*/ 164 h 364"/>
                <a:gd name="T38" fmla="*/ 92 w 172"/>
                <a:gd name="T39" fmla="*/ 164 h 364"/>
                <a:gd name="T40" fmla="*/ 109 w 172"/>
                <a:gd name="T41" fmla="*/ 195 h 364"/>
                <a:gd name="T42" fmla="*/ 99 w 172"/>
                <a:gd name="T43" fmla="*/ 187 h 364"/>
                <a:gd name="T44" fmla="*/ 107 w 172"/>
                <a:gd name="T45" fmla="*/ 217 h 364"/>
                <a:gd name="T46" fmla="*/ 100 w 172"/>
                <a:gd name="T47" fmla="*/ 207 h 364"/>
                <a:gd name="T48" fmla="*/ 93 w 172"/>
                <a:gd name="T49" fmla="*/ 204 h 364"/>
                <a:gd name="T50" fmla="*/ 98 w 172"/>
                <a:gd name="T51" fmla="*/ 226 h 364"/>
                <a:gd name="T52" fmla="*/ 114 w 172"/>
                <a:gd name="T53" fmla="*/ 265 h 364"/>
                <a:gd name="T54" fmla="*/ 93 w 172"/>
                <a:gd name="T55" fmla="*/ 235 h 364"/>
                <a:gd name="T56" fmla="*/ 88 w 172"/>
                <a:gd name="T57" fmla="*/ 230 h 364"/>
                <a:gd name="T58" fmla="*/ 90 w 172"/>
                <a:gd name="T59" fmla="*/ 263 h 364"/>
                <a:gd name="T60" fmla="*/ 83 w 172"/>
                <a:gd name="T61" fmla="*/ 279 h 364"/>
                <a:gd name="T62" fmla="*/ 80 w 172"/>
                <a:gd name="T63" fmla="*/ 260 h 364"/>
                <a:gd name="T64" fmla="*/ 19 w 172"/>
                <a:gd name="T65" fmla="*/ 311 h 364"/>
                <a:gd name="T66" fmla="*/ 75 w 172"/>
                <a:gd name="T67" fmla="*/ 238 h 364"/>
                <a:gd name="T68" fmla="*/ 64 w 172"/>
                <a:gd name="T69" fmla="*/ 254 h 364"/>
                <a:gd name="T70" fmla="*/ 80 w 172"/>
                <a:gd name="T71" fmla="*/ 214 h 364"/>
                <a:gd name="T72" fmla="*/ 12 w 172"/>
                <a:gd name="T73" fmla="*/ 245 h 364"/>
                <a:gd name="T74" fmla="*/ 80 w 172"/>
                <a:gd name="T75" fmla="*/ 200 h 364"/>
                <a:gd name="T76" fmla="*/ 71 w 172"/>
                <a:gd name="T77" fmla="*/ 190 h 364"/>
                <a:gd name="T78" fmla="*/ 77 w 172"/>
                <a:gd name="T79" fmla="*/ 174 h 364"/>
                <a:gd name="T80" fmla="*/ 67 w 172"/>
                <a:gd name="T81" fmla="*/ 174 h 364"/>
                <a:gd name="T82" fmla="*/ 37 w 172"/>
                <a:gd name="T83" fmla="*/ 205 h 364"/>
                <a:gd name="T84" fmla="*/ 66 w 172"/>
                <a:gd name="T85" fmla="*/ 146 h 364"/>
                <a:gd name="T86" fmla="*/ 71 w 172"/>
                <a:gd name="T87" fmla="*/ 125 h 364"/>
                <a:gd name="T88" fmla="*/ 64 w 172"/>
                <a:gd name="T89" fmla="*/ 121 h 364"/>
                <a:gd name="T90" fmla="*/ 65 w 172"/>
                <a:gd name="T91" fmla="*/ 100 h 364"/>
                <a:gd name="T92" fmla="*/ 61 w 172"/>
                <a:gd name="T93" fmla="*/ 97 h 364"/>
                <a:gd name="T94" fmla="*/ 40 w 172"/>
                <a:gd name="T95" fmla="*/ 116 h 364"/>
                <a:gd name="T96" fmla="*/ 57 w 172"/>
                <a:gd name="T97" fmla="*/ 87 h 364"/>
                <a:gd name="T98" fmla="*/ 56 w 172"/>
                <a:gd name="T99" fmla="*/ 60 h 364"/>
                <a:gd name="T100" fmla="*/ 57 w 172"/>
                <a:gd name="T101" fmla="*/ 46 h 364"/>
                <a:gd name="T102" fmla="*/ 39 w 172"/>
                <a:gd name="T103" fmla="*/ 45 h 364"/>
                <a:gd name="T104" fmla="*/ 44 w 172"/>
                <a:gd name="T105" fmla="*/ 24 h 364"/>
                <a:gd name="T106" fmla="*/ 36 w 172"/>
                <a:gd name="T107" fmla="*/ 19 h 364"/>
                <a:gd name="T108" fmla="*/ 38 w 172"/>
                <a:gd name="T10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364">
                  <a:moveTo>
                    <a:pt x="38" y="0"/>
                  </a:moveTo>
                  <a:lnTo>
                    <a:pt x="45" y="0"/>
                  </a:lnTo>
                  <a:lnTo>
                    <a:pt x="56" y="4"/>
                  </a:lnTo>
                  <a:lnTo>
                    <a:pt x="48" y="5"/>
                  </a:lnTo>
                  <a:lnTo>
                    <a:pt x="54" y="10"/>
                  </a:lnTo>
                  <a:lnTo>
                    <a:pt x="60" y="15"/>
                  </a:lnTo>
                  <a:lnTo>
                    <a:pt x="69" y="17"/>
                  </a:lnTo>
                  <a:lnTo>
                    <a:pt x="83" y="16"/>
                  </a:lnTo>
                  <a:lnTo>
                    <a:pt x="98" y="13"/>
                  </a:lnTo>
                  <a:lnTo>
                    <a:pt x="137" y="16"/>
                  </a:lnTo>
                  <a:lnTo>
                    <a:pt x="99" y="13"/>
                  </a:lnTo>
                  <a:lnTo>
                    <a:pt x="83" y="18"/>
                  </a:lnTo>
                  <a:lnTo>
                    <a:pt x="69" y="17"/>
                  </a:lnTo>
                  <a:lnTo>
                    <a:pt x="60" y="20"/>
                  </a:lnTo>
                  <a:lnTo>
                    <a:pt x="67" y="24"/>
                  </a:lnTo>
                  <a:lnTo>
                    <a:pt x="62" y="27"/>
                  </a:lnTo>
                  <a:lnTo>
                    <a:pt x="75" y="35"/>
                  </a:lnTo>
                  <a:lnTo>
                    <a:pt x="103" y="33"/>
                  </a:lnTo>
                  <a:lnTo>
                    <a:pt x="139" y="62"/>
                  </a:lnTo>
                  <a:lnTo>
                    <a:pt x="103" y="35"/>
                  </a:lnTo>
                  <a:lnTo>
                    <a:pt x="75" y="37"/>
                  </a:lnTo>
                  <a:lnTo>
                    <a:pt x="67" y="37"/>
                  </a:lnTo>
                  <a:lnTo>
                    <a:pt x="82" y="47"/>
                  </a:lnTo>
                  <a:lnTo>
                    <a:pt x="72" y="47"/>
                  </a:lnTo>
                  <a:lnTo>
                    <a:pt x="88" y="59"/>
                  </a:lnTo>
                  <a:lnTo>
                    <a:pt x="118" y="73"/>
                  </a:lnTo>
                  <a:lnTo>
                    <a:pt x="153" y="98"/>
                  </a:lnTo>
                  <a:lnTo>
                    <a:pt x="118" y="75"/>
                  </a:lnTo>
                  <a:lnTo>
                    <a:pt x="87" y="60"/>
                  </a:lnTo>
                  <a:lnTo>
                    <a:pt x="79" y="61"/>
                  </a:lnTo>
                  <a:lnTo>
                    <a:pt x="92" y="69"/>
                  </a:lnTo>
                  <a:lnTo>
                    <a:pt x="83" y="72"/>
                  </a:lnTo>
                  <a:lnTo>
                    <a:pt x="95" y="83"/>
                  </a:lnTo>
                  <a:lnTo>
                    <a:pt x="167" y="170"/>
                  </a:lnTo>
                  <a:lnTo>
                    <a:pt x="95" y="84"/>
                  </a:lnTo>
                  <a:lnTo>
                    <a:pt x="84" y="84"/>
                  </a:lnTo>
                  <a:lnTo>
                    <a:pt x="95" y="97"/>
                  </a:lnTo>
                  <a:lnTo>
                    <a:pt x="87" y="97"/>
                  </a:lnTo>
                  <a:lnTo>
                    <a:pt x="98" y="113"/>
                  </a:lnTo>
                  <a:lnTo>
                    <a:pt x="128" y="144"/>
                  </a:lnTo>
                  <a:lnTo>
                    <a:pt x="159" y="186"/>
                  </a:lnTo>
                  <a:lnTo>
                    <a:pt x="128" y="144"/>
                  </a:lnTo>
                  <a:lnTo>
                    <a:pt x="97" y="114"/>
                  </a:lnTo>
                  <a:lnTo>
                    <a:pt x="87" y="111"/>
                  </a:lnTo>
                  <a:lnTo>
                    <a:pt x="95" y="121"/>
                  </a:lnTo>
                  <a:lnTo>
                    <a:pt x="88" y="119"/>
                  </a:lnTo>
                  <a:lnTo>
                    <a:pt x="98" y="136"/>
                  </a:lnTo>
                  <a:lnTo>
                    <a:pt x="123" y="167"/>
                  </a:lnTo>
                  <a:lnTo>
                    <a:pt x="171" y="209"/>
                  </a:lnTo>
                  <a:lnTo>
                    <a:pt x="123" y="168"/>
                  </a:lnTo>
                  <a:lnTo>
                    <a:pt x="97" y="137"/>
                  </a:lnTo>
                  <a:lnTo>
                    <a:pt x="93" y="137"/>
                  </a:lnTo>
                  <a:lnTo>
                    <a:pt x="138" y="230"/>
                  </a:lnTo>
                  <a:lnTo>
                    <a:pt x="91" y="137"/>
                  </a:lnTo>
                  <a:lnTo>
                    <a:pt x="97" y="149"/>
                  </a:lnTo>
                  <a:lnTo>
                    <a:pt x="91" y="145"/>
                  </a:lnTo>
                  <a:lnTo>
                    <a:pt x="100" y="164"/>
                  </a:lnTo>
                  <a:lnTo>
                    <a:pt x="132" y="207"/>
                  </a:lnTo>
                  <a:lnTo>
                    <a:pt x="100" y="167"/>
                  </a:lnTo>
                  <a:lnTo>
                    <a:pt x="92" y="164"/>
                  </a:lnTo>
                  <a:lnTo>
                    <a:pt x="100" y="176"/>
                  </a:lnTo>
                  <a:lnTo>
                    <a:pt x="137" y="260"/>
                  </a:lnTo>
                  <a:lnTo>
                    <a:pt x="109" y="195"/>
                  </a:lnTo>
                  <a:lnTo>
                    <a:pt x="98" y="176"/>
                  </a:lnTo>
                  <a:lnTo>
                    <a:pt x="92" y="174"/>
                  </a:lnTo>
                  <a:lnTo>
                    <a:pt x="99" y="187"/>
                  </a:lnTo>
                  <a:lnTo>
                    <a:pt x="93" y="186"/>
                  </a:lnTo>
                  <a:lnTo>
                    <a:pt x="103" y="202"/>
                  </a:lnTo>
                  <a:lnTo>
                    <a:pt x="107" y="217"/>
                  </a:lnTo>
                  <a:lnTo>
                    <a:pt x="155" y="265"/>
                  </a:lnTo>
                  <a:lnTo>
                    <a:pt x="106" y="218"/>
                  </a:lnTo>
                  <a:lnTo>
                    <a:pt x="100" y="207"/>
                  </a:lnTo>
                  <a:lnTo>
                    <a:pt x="95" y="204"/>
                  </a:lnTo>
                  <a:lnTo>
                    <a:pt x="106" y="232"/>
                  </a:lnTo>
                  <a:lnTo>
                    <a:pt x="93" y="204"/>
                  </a:lnTo>
                  <a:lnTo>
                    <a:pt x="100" y="218"/>
                  </a:lnTo>
                  <a:lnTo>
                    <a:pt x="92" y="214"/>
                  </a:lnTo>
                  <a:lnTo>
                    <a:pt x="98" y="226"/>
                  </a:lnTo>
                  <a:lnTo>
                    <a:pt x="114" y="265"/>
                  </a:lnTo>
                  <a:lnTo>
                    <a:pt x="130" y="290"/>
                  </a:lnTo>
                  <a:lnTo>
                    <a:pt x="114" y="265"/>
                  </a:lnTo>
                  <a:lnTo>
                    <a:pt x="97" y="228"/>
                  </a:lnTo>
                  <a:lnTo>
                    <a:pt x="91" y="226"/>
                  </a:lnTo>
                  <a:lnTo>
                    <a:pt x="93" y="235"/>
                  </a:lnTo>
                  <a:lnTo>
                    <a:pt x="106" y="260"/>
                  </a:lnTo>
                  <a:lnTo>
                    <a:pt x="92" y="238"/>
                  </a:lnTo>
                  <a:lnTo>
                    <a:pt x="88" y="230"/>
                  </a:lnTo>
                  <a:lnTo>
                    <a:pt x="95" y="251"/>
                  </a:lnTo>
                  <a:lnTo>
                    <a:pt x="87" y="246"/>
                  </a:lnTo>
                  <a:lnTo>
                    <a:pt x="90" y="263"/>
                  </a:lnTo>
                  <a:lnTo>
                    <a:pt x="85" y="255"/>
                  </a:lnTo>
                  <a:lnTo>
                    <a:pt x="82" y="262"/>
                  </a:lnTo>
                  <a:lnTo>
                    <a:pt x="83" y="279"/>
                  </a:lnTo>
                  <a:lnTo>
                    <a:pt x="113" y="363"/>
                  </a:lnTo>
                  <a:lnTo>
                    <a:pt x="80" y="279"/>
                  </a:lnTo>
                  <a:lnTo>
                    <a:pt x="80" y="260"/>
                  </a:lnTo>
                  <a:lnTo>
                    <a:pt x="80" y="250"/>
                  </a:lnTo>
                  <a:lnTo>
                    <a:pt x="74" y="255"/>
                  </a:lnTo>
                  <a:lnTo>
                    <a:pt x="19" y="311"/>
                  </a:lnTo>
                  <a:lnTo>
                    <a:pt x="76" y="251"/>
                  </a:lnTo>
                  <a:lnTo>
                    <a:pt x="80" y="235"/>
                  </a:lnTo>
                  <a:lnTo>
                    <a:pt x="75" y="238"/>
                  </a:lnTo>
                  <a:lnTo>
                    <a:pt x="83" y="219"/>
                  </a:lnTo>
                  <a:lnTo>
                    <a:pt x="76" y="227"/>
                  </a:lnTo>
                  <a:lnTo>
                    <a:pt x="64" y="254"/>
                  </a:lnTo>
                  <a:lnTo>
                    <a:pt x="75" y="225"/>
                  </a:lnTo>
                  <a:lnTo>
                    <a:pt x="80" y="214"/>
                  </a:lnTo>
                  <a:lnTo>
                    <a:pt x="80" y="214"/>
                  </a:lnTo>
                  <a:lnTo>
                    <a:pt x="72" y="219"/>
                  </a:lnTo>
                  <a:lnTo>
                    <a:pt x="59" y="234"/>
                  </a:lnTo>
                  <a:lnTo>
                    <a:pt x="12" y="245"/>
                  </a:lnTo>
                  <a:lnTo>
                    <a:pt x="60" y="232"/>
                  </a:lnTo>
                  <a:lnTo>
                    <a:pt x="75" y="214"/>
                  </a:lnTo>
                  <a:lnTo>
                    <a:pt x="80" y="200"/>
                  </a:lnTo>
                  <a:lnTo>
                    <a:pt x="72" y="200"/>
                  </a:lnTo>
                  <a:lnTo>
                    <a:pt x="80" y="187"/>
                  </a:lnTo>
                  <a:lnTo>
                    <a:pt x="71" y="190"/>
                  </a:lnTo>
                  <a:lnTo>
                    <a:pt x="38" y="217"/>
                  </a:lnTo>
                  <a:lnTo>
                    <a:pt x="71" y="190"/>
                  </a:lnTo>
                  <a:lnTo>
                    <a:pt x="77" y="174"/>
                  </a:lnTo>
                  <a:lnTo>
                    <a:pt x="69" y="178"/>
                  </a:lnTo>
                  <a:lnTo>
                    <a:pt x="75" y="166"/>
                  </a:lnTo>
                  <a:lnTo>
                    <a:pt x="67" y="174"/>
                  </a:lnTo>
                  <a:lnTo>
                    <a:pt x="72" y="155"/>
                  </a:lnTo>
                  <a:lnTo>
                    <a:pt x="66" y="165"/>
                  </a:lnTo>
                  <a:lnTo>
                    <a:pt x="37" y="205"/>
                  </a:lnTo>
                  <a:lnTo>
                    <a:pt x="67" y="165"/>
                  </a:lnTo>
                  <a:lnTo>
                    <a:pt x="74" y="141"/>
                  </a:lnTo>
                  <a:lnTo>
                    <a:pt x="66" y="146"/>
                  </a:lnTo>
                  <a:lnTo>
                    <a:pt x="19" y="169"/>
                  </a:lnTo>
                  <a:lnTo>
                    <a:pt x="66" y="145"/>
                  </a:lnTo>
                  <a:lnTo>
                    <a:pt x="71" y="125"/>
                  </a:lnTo>
                  <a:lnTo>
                    <a:pt x="65" y="128"/>
                  </a:lnTo>
                  <a:lnTo>
                    <a:pt x="71" y="116"/>
                  </a:lnTo>
                  <a:lnTo>
                    <a:pt x="64" y="121"/>
                  </a:lnTo>
                  <a:lnTo>
                    <a:pt x="41" y="177"/>
                  </a:lnTo>
                  <a:lnTo>
                    <a:pt x="65" y="116"/>
                  </a:lnTo>
                  <a:lnTo>
                    <a:pt x="65" y="100"/>
                  </a:lnTo>
                  <a:lnTo>
                    <a:pt x="57" y="107"/>
                  </a:lnTo>
                  <a:lnTo>
                    <a:pt x="44" y="139"/>
                  </a:lnTo>
                  <a:lnTo>
                    <a:pt x="61" y="97"/>
                  </a:lnTo>
                  <a:lnTo>
                    <a:pt x="64" y="84"/>
                  </a:lnTo>
                  <a:lnTo>
                    <a:pt x="57" y="90"/>
                  </a:lnTo>
                  <a:lnTo>
                    <a:pt x="40" y="116"/>
                  </a:lnTo>
                  <a:lnTo>
                    <a:pt x="0" y="130"/>
                  </a:lnTo>
                  <a:lnTo>
                    <a:pt x="41" y="114"/>
                  </a:lnTo>
                  <a:lnTo>
                    <a:pt x="57" y="87"/>
                  </a:lnTo>
                  <a:lnTo>
                    <a:pt x="59" y="69"/>
                  </a:lnTo>
                  <a:lnTo>
                    <a:pt x="52" y="77"/>
                  </a:lnTo>
                  <a:lnTo>
                    <a:pt x="56" y="60"/>
                  </a:lnTo>
                  <a:lnTo>
                    <a:pt x="28" y="104"/>
                  </a:lnTo>
                  <a:lnTo>
                    <a:pt x="54" y="59"/>
                  </a:lnTo>
                  <a:lnTo>
                    <a:pt x="57" y="46"/>
                  </a:lnTo>
                  <a:lnTo>
                    <a:pt x="48" y="55"/>
                  </a:lnTo>
                  <a:lnTo>
                    <a:pt x="49" y="36"/>
                  </a:lnTo>
                  <a:lnTo>
                    <a:pt x="39" y="45"/>
                  </a:lnTo>
                  <a:lnTo>
                    <a:pt x="2" y="79"/>
                  </a:lnTo>
                  <a:lnTo>
                    <a:pt x="39" y="44"/>
                  </a:lnTo>
                  <a:lnTo>
                    <a:pt x="44" y="24"/>
                  </a:lnTo>
                  <a:lnTo>
                    <a:pt x="38" y="30"/>
                  </a:lnTo>
                  <a:lnTo>
                    <a:pt x="41" y="15"/>
                  </a:lnTo>
                  <a:lnTo>
                    <a:pt x="36" y="19"/>
                  </a:lnTo>
                  <a:lnTo>
                    <a:pt x="34" y="8"/>
                  </a:lnTo>
                  <a:lnTo>
                    <a:pt x="36" y="3"/>
                  </a:lnTo>
                  <a:lnTo>
                    <a:pt x="3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95"/>
            <p:cNvSpPr>
              <a:spLocks/>
            </p:cNvSpPr>
            <p:nvPr/>
          </p:nvSpPr>
          <p:spPr bwMode="ltGray">
            <a:xfrm>
              <a:off x="5400" y="3995"/>
              <a:ext cx="35" cy="142"/>
            </a:xfrm>
            <a:custGeom>
              <a:avLst/>
              <a:gdLst>
                <a:gd name="T0" fmla="*/ 27 w 35"/>
                <a:gd name="T1" fmla="*/ 0 h 142"/>
                <a:gd name="T2" fmla="*/ 20 w 35"/>
                <a:gd name="T3" fmla="*/ 10 h 142"/>
                <a:gd name="T4" fmla="*/ 13 w 35"/>
                <a:gd name="T5" fmla="*/ 28 h 142"/>
                <a:gd name="T6" fmla="*/ 6 w 35"/>
                <a:gd name="T7" fmla="*/ 51 h 142"/>
                <a:gd name="T8" fmla="*/ 0 w 35"/>
                <a:gd name="T9" fmla="*/ 80 h 142"/>
                <a:gd name="T10" fmla="*/ 0 w 35"/>
                <a:gd name="T11" fmla="*/ 112 h 142"/>
                <a:gd name="T12" fmla="*/ 3 w 35"/>
                <a:gd name="T13" fmla="*/ 141 h 142"/>
                <a:gd name="T14" fmla="*/ 6 w 35"/>
                <a:gd name="T15" fmla="*/ 141 h 142"/>
                <a:gd name="T16" fmla="*/ 3 w 35"/>
                <a:gd name="T17" fmla="*/ 112 h 142"/>
                <a:gd name="T18" fmla="*/ 3 w 35"/>
                <a:gd name="T19" fmla="*/ 89 h 142"/>
                <a:gd name="T20" fmla="*/ 9 w 35"/>
                <a:gd name="T21" fmla="*/ 64 h 142"/>
                <a:gd name="T22" fmla="*/ 20 w 35"/>
                <a:gd name="T23" fmla="*/ 38 h 142"/>
                <a:gd name="T24" fmla="*/ 34 w 35"/>
                <a:gd name="T25" fmla="*/ 6 h 142"/>
                <a:gd name="T26" fmla="*/ 27 w 35"/>
                <a:gd name="T2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142">
                  <a:moveTo>
                    <a:pt x="27" y="0"/>
                  </a:moveTo>
                  <a:lnTo>
                    <a:pt x="20" y="10"/>
                  </a:lnTo>
                  <a:lnTo>
                    <a:pt x="13" y="28"/>
                  </a:lnTo>
                  <a:lnTo>
                    <a:pt x="6" y="51"/>
                  </a:lnTo>
                  <a:lnTo>
                    <a:pt x="0" y="80"/>
                  </a:lnTo>
                  <a:lnTo>
                    <a:pt x="0" y="112"/>
                  </a:lnTo>
                  <a:lnTo>
                    <a:pt x="3" y="141"/>
                  </a:lnTo>
                  <a:lnTo>
                    <a:pt x="6" y="141"/>
                  </a:lnTo>
                  <a:lnTo>
                    <a:pt x="3" y="112"/>
                  </a:lnTo>
                  <a:lnTo>
                    <a:pt x="3" y="89"/>
                  </a:lnTo>
                  <a:lnTo>
                    <a:pt x="9" y="64"/>
                  </a:lnTo>
                  <a:lnTo>
                    <a:pt x="20" y="38"/>
                  </a:lnTo>
                  <a:lnTo>
                    <a:pt x="34" y="6"/>
                  </a:lnTo>
                  <a:lnTo>
                    <a:pt x="2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96"/>
            <p:cNvSpPr>
              <a:spLocks/>
            </p:cNvSpPr>
            <p:nvPr/>
          </p:nvSpPr>
          <p:spPr bwMode="ltGray">
            <a:xfrm>
              <a:off x="5547" y="3919"/>
              <a:ext cx="59" cy="141"/>
            </a:xfrm>
            <a:custGeom>
              <a:avLst/>
              <a:gdLst>
                <a:gd name="T0" fmla="*/ 1 w 59"/>
                <a:gd name="T1" fmla="*/ 22 h 141"/>
                <a:gd name="T2" fmla="*/ 13 w 59"/>
                <a:gd name="T3" fmla="*/ 0 h 141"/>
                <a:gd name="T4" fmla="*/ 21 w 59"/>
                <a:gd name="T5" fmla="*/ 0 h 141"/>
                <a:gd name="T6" fmla="*/ 27 w 59"/>
                <a:gd name="T7" fmla="*/ 1 h 141"/>
                <a:gd name="T8" fmla="*/ 33 w 59"/>
                <a:gd name="T9" fmla="*/ 7 h 141"/>
                <a:gd name="T10" fmla="*/ 46 w 59"/>
                <a:gd name="T11" fmla="*/ 25 h 141"/>
                <a:gd name="T12" fmla="*/ 50 w 59"/>
                <a:gd name="T13" fmla="*/ 33 h 141"/>
                <a:gd name="T14" fmla="*/ 53 w 59"/>
                <a:gd name="T15" fmla="*/ 42 h 141"/>
                <a:gd name="T16" fmla="*/ 57 w 59"/>
                <a:gd name="T17" fmla="*/ 65 h 141"/>
                <a:gd name="T18" fmla="*/ 58 w 59"/>
                <a:gd name="T19" fmla="*/ 73 h 141"/>
                <a:gd name="T20" fmla="*/ 57 w 59"/>
                <a:gd name="T21" fmla="*/ 82 h 141"/>
                <a:gd name="T22" fmla="*/ 54 w 59"/>
                <a:gd name="T23" fmla="*/ 92 h 141"/>
                <a:gd name="T24" fmla="*/ 49 w 59"/>
                <a:gd name="T25" fmla="*/ 107 h 141"/>
                <a:gd name="T26" fmla="*/ 44 w 59"/>
                <a:gd name="T27" fmla="*/ 116 h 141"/>
                <a:gd name="T28" fmla="*/ 38 w 59"/>
                <a:gd name="T29" fmla="*/ 126 h 141"/>
                <a:gd name="T30" fmla="*/ 25 w 59"/>
                <a:gd name="T31" fmla="*/ 140 h 141"/>
                <a:gd name="T32" fmla="*/ 32 w 59"/>
                <a:gd name="T33" fmla="*/ 123 h 141"/>
                <a:gd name="T34" fmla="*/ 37 w 59"/>
                <a:gd name="T35" fmla="*/ 108 h 141"/>
                <a:gd name="T36" fmla="*/ 40 w 59"/>
                <a:gd name="T37" fmla="*/ 95 h 141"/>
                <a:gd name="T38" fmla="*/ 39 w 59"/>
                <a:gd name="T39" fmla="*/ 82 h 141"/>
                <a:gd name="T40" fmla="*/ 38 w 59"/>
                <a:gd name="T41" fmla="*/ 73 h 141"/>
                <a:gd name="T42" fmla="*/ 40 w 59"/>
                <a:gd name="T43" fmla="*/ 61 h 141"/>
                <a:gd name="T44" fmla="*/ 42 w 59"/>
                <a:gd name="T45" fmla="*/ 51 h 141"/>
                <a:gd name="T46" fmla="*/ 36 w 59"/>
                <a:gd name="T47" fmla="*/ 33 h 141"/>
                <a:gd name="T48" fmla="*/ 35 w 59"/>
                <a:gd name="T49" fmla="*/ 23 h 141"/>
                <a:gd name="T50" fmla="*/ 30 w 59"/>
                <a:gd name="T51" fmla="*/ 15 h 141"/>
                <a:gd name="T52" fmla="*/ 21 w 59"/>
                <a:gd name="T53" fmla="*/ 5 h 141"/>
                <a:gd name="T54" fmla="*/ 16 w 59"/>
                <a:gd name="T55" fmla="*/ 14 h 141"/>
                <a:gd name="T56" fmla="*/ 0 w 59"/>
                <a:gd name="T57" fmla="*/ 26 h 141"/>
                <a:gd name="T58" fmla="*/ 1 w 59"/>
                <a:gd name="T59"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 h="141">
                  <a:moveTo>
                    <a:pt x="1" y="22"/>
                  </a:moveTo>
                  <a:lnTo>
                    <a:pt x="13" y="0"/>
                  </a:lnTo>
                  <a:lnTo>
                    <a:pt x="21" y="0"/>
                  </a:lnTo>
                  <a:lnTo>
                    <a:pt x="27" y="1"/>
                  </a:lnTo>
                  <a:lnTo>
                    <a:pt x="33" y="7"/>
                  </a:lnTo>
                  <a:lnTo>
                    <a:pt x="46" y="25"/>
                  </a:lnTo>
                  <a:lnTo>
                    <a:pt x="50" y="33"/>
                  </a:lnTo>
                  <a:lnTo>
                    <a:pt x="53" y="42"/>
                  </a:lnTo>
                  <a:lnTo>
                    <a:pt x="57" y="65"/>
                  </a:lnTo>
                  <a:lnTo>
                    <a:pt x="58" y="73"/>
                  </a:lnTo>
                  <a:lnTo>
                    <a:pt x="57" y="82"/>
                  </a:lnTo>
                  <a:lnTo>
                    <a:pt x="54" y="92"/>
                  </a:lnTo>
                  <a:lnTo>
                    <a:pt x="49" y="107"/>
                  </a:lnTo>
                  <a:lnTo>
                    <a:pt x="44" y="116"/>
                  </a:lnTo>
                  <a:lnTo>
                    <a:pt x="38" y="126"/>
                  </a:lnTo>
                  <a:lnTo>
                    <a:pt x="25" y="140"/>
                  </a:lnTo>
                  <a:lnTo>
                    <a:pt x="32" y="123"/>
                  </a:lnTo>
                  <a:lnTo>
                    <a:pt x="37" y="108"/>
                  </a:lnTo>
                  <a:lnTo>
                    <a:pt x="40" y="95"/>
                  </a:lnTo>
                  <a:lnTo>
                    <a:pt x="39" y="82"/>
                  </a:lnTo>
                  <a:lnTo>
                    <a:pt x="38" y="73"/>
                  </a:lnTo>
                  <a:lnTo>
                    <a:pt x="40" y="61"/>
                  </a:lnTo>
                  <a:lnTo>
                    <a:pt x="42" y="51"/>
                  </a:lnTo>
                  <a:lnTo>
                    <a:pt x="36" y="33"/>
                  </a:lnTo>
                  <a:lnTo>
                    <a:pt x="35" y="23"/>
                  </a:lnTo>
                  <a:lnTo>
                    <a:pt x="30" y="15"/>
                  </a:lnTo>
                  <a:lnTo>
                    <a:pt x="21" y="5"/>
                  </a:lnTo>
                  <a:lnTo>
                    <a:pt x="16" y="14"/>
                  </a:lnTo>
                  <a:lnTo>
                    <a:pt x="0" y="26"/>
                  </a:lnTo>
                  <a:lnTo>
                    <a:pt x="1" y="2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97"/>
            <p:cNvSpPr>
              <a:spLocks/>
            </p:cNvSpPr>
            <p:nvPr/>
          </p:nvSpPr>
          <p:spPr bwMode="ltGray">
            <a:xfrm>
              <a:off x="5364" y="3794"/>
              <a:ext cx="144" cy="255"/>
            </a:xfrm>
            <a:custGeom>
              <a:avLst/>
              <a:gdLst>
                <a:gd name="T0" fmla="*/ 96 w 144"/>
                <a:gd name="T1" fmla="*/ 3 h 255"/>
                <a:gd name="T2" fmla="*/ 92 w 144"/>
                <a:gd name="T3" fmla="*/ 10 h 255"/>
                <a:gd name="T4" fmla="*/ 60 w 144"/>
                <a:gd name="T5" fmla="*/ 9 h 255"/>
                <a:gd name="T6" fmla="*/ 73 w 144"/>
                <a:gd name="T7" fmla="*/ 13 h 255"/>
                <a:gd name="T8" fmla="*/ 86 w 144"/>
                <a:gd name="T9" fmla="*/ 17 h 255"/>
                <a:gd name="T10" fmla="*/ 56 w 144"/>
                <a:gd name="T11" fmla="*/ 23 h 255"/>
                <a:gd name="T12" fmla="*/ 79 w 144"/>
                <a:gd name="T13" fmla="*/ 26 h 255"/>
                <a:gd name="T14" fmla="*/ 82 w 144"/>
                <a:gd name="T15" fmla="*/ 32 h 255"/>
                <a:gd name="T16" fmla="*/ 14 w 144"/>
                <a:gd name="T17" fmla="*/ 69 h 255"/>
                <a:gd name="T18" fmla="*/ 77 w 144"/>
                <a:gd name="T19" fmla="*/ 42 h 255"/>
                <a:gd name="T20" fmla="*/ 64 w 144"/>
                <a:gd name="T21" fmla="*/ 58 h 255"/>
                <a:gd name="T22" fmla="*/ 72 w 144"/>
                <a:gd name="T23" fmla="*/ 59 h 255"/>
                <a:gd name="T24" fmla="*/ 60 w 144"/>
                <a:gd name="T25" fmla="*/ 79 h 255"/>
                <a:gd name="T26" fmla="*/ 35 w 144"/>
                <a:gd name="T27" fmla="*/ 100 h 255"/>
                <a:gd name="T28" fmla="*/ 64 w 144"/>
                <a:gd name="T29" fmla="*/ 84 h 255"/>
                <a:gd name="T30" fmla="*/ 40 w 144"/>
                <a:gd name="T31" fmla="*/ 117 h 255"/>
                <a:gd name="T32" fmla="*/ 61 w 144"/>
                <a:gd name="T33" fmla="*/ 95 h 255"/>
                <a:gd name="T34" fmla="*/ 66 w 144"/>
                <a:gd name="T35" fmla="*/ 95 h 255"/>
                <a:gd name="T36" fmla="*/ 59 w 144"/>
                <a:gd name="T37" fmla="*/ 115 h 255"/>
                <a:gd name="T38" fmla="*/ 65 w 144"/>
                <a:gd name="T39" fmla="*/ 115 h 255"/>
                <a:gd name="T40" fmla="*/ 51 w 144"/>
                <a:gd name="T41" fmla="*/ 136 h 255"/>
                <a:gd name="T42" fmla="*/ 59 w 144"/>
                <a:gd name="T43" fmla="*/ 131 h 255"/>
                <a:gd name="T44" fmla="*/ 53 w 144"/>
                <a:gd name="T45" fmla="*/ 151 h 255"/>
                <a:gd name="T46" fmla="*/ 59 w 144"/>
                <a:gd name="T47" fmla="*/ 145 h 255"/>
                <a:gd name="T48" fmla="*/ 64 w 144"/>
                <a:gd name="T49" fmla="*/ 143 h 255"/>
                <a:gd name="T50" fmla="*/ 60 w 144"/>
                <a:gd name="T51" fmla="*/ 158 h 255"/>
                <a:gd name="T52" fmla="*/ 47 w 144"/>
                <a:gd name="T53" fmla="*/ 186 h 255"/>
                <a:gd name="T54" fmla="*/ 64 w 144"/>
                <a:gd name="T55" fmla="*/ 164 h 255"/>
                <a:gd name="T56" fmla="*/ 69 w 144"/>
                <a:gd name="T57" fmla="*/ 160 h 255"/>
                <a:gd name="T58" fmla="*/ 67 w 144"/>
                <a:gd name="T59" fmla="*/ 184 h 255"/>
                <a:gd name="T60" fmla="*/ 73 w 144"/>
                <a:gd name="T61" fmla="*/ 195 h 255"/>
                <a:gd name="T62" fmla="*/ 74 w 144"/>
                <a:gd name="T63" fmla="*/ 183 h 255"/>
                <a:gd name="T64" fmla="*/ 126 w 144"/>
                <a:gd name="T65" fmla="*/ 217 h 255"/>
                <a:gd name="T66" fmla="*/ 79 w 144"/>
                <a:gd name="T67" fmla="*/ 166 h 255"/>
                <a:gd name="T68" fmla="*/ 89 w 144"/>
                <a:gd name="T69" fmla="*/ 178 h 255"/>
                <a:gd name="T70" fmla="*/ 76 w 144"/>
                <a:gd name="T71" fmla="*/ 149 h 255"/>
                <a:gd name="T72" fmla="*/ 132 w 144"/>
                <a:gd name="T73" fmla="*/ 171 h 255"/>
                <a:gd name="T74" fmla="*/ 76 w 144"/>
                <a:gd name="T75" fmla="*/ 141 h 255"/>
                <a:gd name="T76" fmla="*/ 83 w 144"/>
                <a:gd name="T77" fmla="*/ 133 h 255"/>
                <a:gd name="T78" fmla="*/ 78 w 144"/>
                <a:gd name="T79" fmla="*/ 122 h 255"/>
                <a:gd name="T80" fmla="*/ 86 w 144"/>
                <a:gd name="T81" fmla="*/ 122 h 255"/>
                <a:gd name="T82" fmla="*/ 112 w 144"/>
                <a:gd name="T83" fmla="*/ 143 h 255"/>
                <a:gd name="T84" fmla="*/ 87 w 144"/>
                <a:gd name="T85" fmla="*/ 102 h 255"/>
                <a:gd name="T86" fmla="*/ 83 w 144"/>
                <a:gd name="T87" fmla="*/ 87 h 255"/>
                <a:gd name="T88" fmla="*/ 89 w 144"/>
                <a:gd name="T89" fmla="*/ 84 h 255"/>
                <a:gd name="T90" fmla="*/ 88 w 144"/>
                <a:gd name="T91" fmla="*/ 70 h 255"/>
                <a:gd name="T92" fmla="*/ 91 w 144"/>
                <a:gd name="T93" fmla="*/ 68 h 255"/>
                <a:gd name="T94" fmla="*/ 108 w 144"/>
                <a:gd name="T95" fmla="*/ 81 h 255"/>
                <a:gd name="T96" fmla="*/ 95 w 144"/>
                <a:gd name="T97" fmla="*/ 61 h 255"/>
                <a:gd name="T98" fmla="*/ 96 w 144"/>
                <a:gd name="T99" fmla="*/ 42 h 255"/>
                <a:gd name="T100" fmla="*/ 95 w 144"/>
                <a:gd name="T101" fmla="*/ 32 h 255"/>
                <a:gd name="T102" fmla="*/ 109 w 144"/>
                <a:gd name="T103" fmla="*/ 32 h 255"/>
                <a:gd name="T104" fmla="*/ 105 w 144"/>
                <a:gd name="T105" fmla="*/ 17 h 255"/>
                <a:gd name="T106" fmla="*/ 113 w 144"/>
                <a:gd name="T107" fmla="*/ 14 h 255"/>
                <a:gd name="T108" fmla="*/ 110 w 144"/>
                <a:gd name="T10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 h="255">
                  <a:moveTo>
                    <a:pt x="110" y="0"/>
                  </a:moveTo>
                  <a:lnTo>
                    <a:pt x="104" y="0"/>
                  </a:lnTo>
                  <a:lnTo>
                    <a:pt x="96" y="3"/>
                  </a:lnTo>
                  <a:lnTo>
                    <a:pt x="102" y="4"/>
                  </a:lnTo>
                  <a:lnTo>
                    <a:pt x="97" y="7"/>
                  </a:lnTo>
                  <a:lnTo>
                    <a:pt x="92" y="10"/>
                  </a:lnTo>
                  <a:lnTo>
                    <a:pt x="84" y="12"/>
                  </a:lnTo>
                  <a:lnTo>
                    <a:pt x="73" y="11"/>
                  </a:lnTo>
                  <a:lnTo>
                    <a:pt x="60" y="9"/>
                  </a:lnTo>
                  <a:lnTo>
                    <a:pt x="28" y="11"/>
                  </a:lnTo>
                  <a:lnTo>
                    <a:pt x="59" y="9"/>
                  </a:lnTo>
                  <a:lnTo>
                    <a:pt x="73" y="13"/>
                  </a:lnTo>
                  <a:lnTo>
                    <a:pt x="84" y="12"/>
                  </a:lnTo>
                  <a:lnTo>
                    <a:pt x="92" y="14"/>
                  </a:lnTo>
                  <a:lnTo>
                    <a:pt x="86" y="17"/>
                  </a:lnTo>
                  <a:lnTo>
                    <a:pt x="90" y="18"/>
                  </a:lnTo>
                  <a:lnTo>
                    <a:pt x="79" y="24"/>
                  </a:lnTo>
                  <a:lnTo>
                    <a:pt x="56" y="23"/>
                  </a:lnTo>
                  <a:lnTo>
                    <a:pt x="26" y="43"/>
                  </a:lnTo>
                  <a:lnTo>
                    <a:pt x="56" y="24"/>
                  </a:lnTo>
                  <a:lnTo>
                    <a:pt x="79" y="26"/>
                  </a:lnTo>
                  <a:lnTo>
                    <a:pt x="86" y="26"/>
                  </a:lnTo>
                  <a:lnTo>
                    <a:pt x="73" y="32"/>
                  </a:lnTo>
                  <a:lnTo>
                    <a:pt x="82" y="32"/>
                  </a:lnTo>
                  <a:lnTo>
                    <a:pt x="69" y="41"/>
                  </a:lnTo>
                  <a:lnTo>
                    <a:pt x="43" y="51"/>
                  </a:lnTo>
                  <a:lnTo>
                    <a:pt x="14" y="69"/>
                  </a:lnTo>
                  <a:lnTo>
                    <a:pt x="44" y="52"/>
                  </a:lnTo>
                  <a:lnTo>
                    <a:pt x="69" y="42"/>
                  </a:lnTo>
                  <a:lnTo>
                    <a:pt x="77" y="42"/>
                  </a:lnTo>
                  <a:lnTo>
                    <a:pt x="65" y="48"/>
                  </a:lnTo>
                  <a:lnTo>
                    <a:pt x="73" y="50"/>
                  </a:lnTo>
                  <a:lnTo>
                    <a:pt x="64" y="58"/>
                  </a:lnTo>
                  <a:lnTo>
                    <a:pt x="2" y="119"/>
                  </a:lnTo>
                  <a:lnTo>
                    <a:pt x="64" y="59"/>
                  </a:lnTo>
                  <a:lnTo>
                    <a:pt x="72" y="59"/>
                  </a:lnTo>
                  <a:lnTo>
                    <a:pt x="63" y="68"/>
                  </a:lnTo>
                  <a:lnTo>
                    <a:pt x="69" y="67"/>
                  </a:lnTo>
                  <a:lnTo>
                    <a:pt x="60" y="79"/>
                  </a:lnTo>
                  <a:lnTo>
                    <a:pt x="35" y="100"/>
                  </a:lnTo>
                  <a:lnTo>
                    <a:pt x="9" y="131"/>
                  </a:lnTo>
                  <a:lnTo>
                    <a:pt x="35" y="100"/>
                  </a:lnTo>
                  <a:lnTo>
                    <a:pt x="61" y="79"/>
                  </a:lnTo>
                  <a:lnTo>
                    <a:pt x="69" y="77"/>
                  </a:lnTo>
                  <a:lnTo>
                    <a:pt x="64" y="84"/>
                  </a:lnTo>
                  <a:lnTo>
                    <a:pt x="69" y="84"/>
                  </a:lnTo>
                  <a:lnTo>
                    <a:pt x="60" y="95"/>
                  </a:lnTo>
                  <a:lnTo>
                    <a:pt x="40" y="117"/>
                  </a:lnTo>
                  <a:lnTo>
                    <a:pt x="0" y="145"/>
                  </a:lnTo>
                  <a:lnTo>
                    <a:pt x="39" y="117"/>
                  </a:lnTo>
                  <a:lnTo>
                    <a:pt x="61" y="95"/>
                  </a:lnTo>
                  <a:lnTo>
                    <a:pt x="64" y="95"/>
                  </a:lnTo>
                  <a:lnTo>
                    <a:pt x="27" y="160"/>
                  </a:lnTo>
                  <a:lnTo>
                    <a:pt x="66" y="95"/>
                  </a:lnTo>
                  <a:lnTo>
                    <a:pt x="61" y="104"/>
                  </a:lnTo>
                  <a:lnTo>
                    <a:pt x="66" y="101"/>
                  </a:lnTo>
                  <a:lnTo>
                    <a:pt x="59" y="115"/>
                  </a:lnTo>
                  <a:lnTo>
                    <a:pt x="32" y="145"/>
                  </a:lnTo>
                  <a:lnTo>
                    <a:pt x="59" y="117"/>
                  </a:lnTo>
                  <a:lnTo>
                    <a:pt x="65" y="115"/>
                  </a:lnTo>
                  <a:lnTo>
                    <a:pt x="59" y="123"/>
                  </a:lnTo>
                  <a:lnTo>
                    <a:pt x="27" y="183"/>
                  </a:lnTo>
                  <a:lnTo>
                    <a:pt x="51" y="136"/>
                  </a:lnTo>
                  <a:lnTo>
                    <a:pt x="60" y="123"/>
                  </a:lnTo>
                  <a:lnTo>
                    <a:pt x="65" y="122"/>
                  </a:lnTo>
                  <a:lnTo>
                    <a:pt x="59" y="131"/>
                  </a:lnTo>
                  <a:lnTo>
                    <a:pt x="64" y="130"/>
                  </a:lnTo>
                  <a:lnTo>
                    <a:pt x="56" y="141"/>
                  </a:lnTo>
                  <a:lnTo>
                    <a:pt x="53" y="151"/>
                  </a:lnTo>
                  <a:lnTo>
                    <a:pt x="13" y="185"/>
                  </a:lnTo>
                  <a:lnTo>
                    <a:pt x="54" y="152"/>
                  </a:lnTo>
                  <a:lnTo>
                    <a:pt x="59" y="145"/>
                  </a:lnTo>
                  <a:lnTo>
                    <a:pt x="64" y="143"/>
                  </a:lnTo>
                  <a:lnTo>
                    <a:pt x="54" y="162"/>
                  </a:lnTo>
                  <a:lnTo>
                    <a:pt x="64" y="143"/>
                  </a:lnTo>
                  <a:lnTo>
                    <a:pt x="59" y="152"/>
                  </a:lnTo>
                  <a:lnTo>
                    <a:pt x="65" y="150"/>
                  </a:lnTo>
                  <a:lnTo>
                    <a:pt x="60" y="158"/>
                  </a:lnTo>
                  <a:lnTo>
                    <a:pt x="47" y="186"/>
                  </a:lnTo>
                  <a:lnTo>
                    <a:pt x="34" y="202"/>
                  </a:lnTo>
                  <a:lnTo>
                    <a:pt x="47" y="186"/>
                  </a:lnTo>
                  <a:lnTo>
                    <a:pt x="61" y="159"/>
                  </a:lnTo>
                  <a:lnTo>
                    <a:pt x="66" y="158"/>
                  </a:lnTo>
                  <a:lnTo>
                    <a:pt x="64" y="164"/>
                  </a:lnTo>
                  <a:lnTo>
                    <a:pt x="54" y="183"/>
                  </a:lnTo>
                  <a:lnTo>
                    <a:pt x="65" y="166"/>
                  </a:lnTo>
                  <a:lnTo>
                    <a:pt x="69" y="160"/>
                  </a:lnTo>
                  <a:lnTo>
                    <a:pt x="64" y="175"/>
                  </a:lnTo>
                  <a:lnTo>
                    <a:pt x="69" y="173"/>
                  </a:lnTo>
                  <a:lnTo>
                    <a:pt x="67" y="184"/>
                  </a:lnTo>
                  <a:lnTo>
                    <a:pt x="71" y="179"/>
                  </a:lnTo>
                  <a:lnTo>
                    <a:pt x="73" y="183"/>
                  </a:lnTo>
                  <a:lnTo>
                    <a:pt x="73" y="195"/>
                  </a:lnTo>
                  <a:lnTo>
                    <a:pt x="48" y="254"/>
                  </a:lnTo>
                  <a:lnTo>
                    <a:pt x="74" y="195"/>
                  </a:lnTo>
                  <a:lnTo>
                    <a:pt x="74" y="183"/>
                  </a:lnTo>
                  <a:lnTo>
                    <a:pt x="74" y="174"/>
                  </a:lnTo>
                  <a:lnTo>
                    <a:pt x="80" y="179"/>
                  </a:lnTo>
                  <a:lnTo>
                    <a:pt x="126" y="217"/>
                  </a:lnTo>
                  <a:lnTo>
                    <a:pt x="78" y="175"/>
                  </a:lnTo>
                  <a:lnTo>
                    <a:pt x="74" y="164"/>
                  </a:lnTo>
                  <a:lnTo>
                    <a:pt x="79" y="166"/>
                  </a:lnTo>
                  <a:lnTo>
                    <a:pt x="73" y="153"/>
                  </a:lnTo>
                  <a:lnTo>
                    <a:pt x="78" y="159"/>
                  </a:lnTo>
                  <a:lnTo>
                    <a:pt x="89" y="178"/>
                  </a:lnTo>
                  <a:lnTo>
                    <a:pt x="79" y="157"/>
                  </a:lnTo>
                  <a:lnTo>
                    <a:pt x="74" y="149"/>
                  </a:lnTo>
                  <a:lnTo>
                    <a:pt x="76" y="149"/>
                  </a:lnTo>
                  <a:lnTo>
                    <a:pt x="82" y="153"/>
                  </a:lnTo>
                  <a:lnTo>
                    <a:pt x="93" y="164"/>
                  </a:lnTo>
                  <a:lnTo>
                    <a:pt x="132" y="171"/>
                  </a:lnTo>
                  <a:lnTo>
                    <a:pt x="92" y="162"/>
                  </a:lnTo>
                  <a:lnTo>
                    <a:pt x="79" y="150"/>
                  </a:lnTo>
                  <a:lnTo>
                    <a:pt x="76" y="141"/>
                  </a:lnTo>
                  <a:lnTo>
                    <a:pt x="82" y="141"/>
                  </a:lnTo>
                  <a:lnTo>
                    <a:pt x="76" y="131"/>
                  </a:lnTo>
                  <a:lnTo>
                    <a:pt x="83" y="133"/>
                  </a:lnTo>
                  <a:lnTo>
                    <a:pt x="110" y="151"/>
                  </a:lnTo>
                  <a:lnTo>
                    <a:pt x="83" y="132"/>
                  </a:lnTo>
                  <a:lnTo>
                    <a:pt x="78" y="122"/>
                  </a:lnTo>
                  <a:lnTo>
                    <a:pt x="84" y="125"/>
                  </a:lnTo>
                  <a:lnTo>
                    <a:pt x="79" y="116"/>
                  </a:lnTo>
                  <a:lnTo>
                    <a:pt x="86" y="122"/>
                  </a:lnTo>
                  <a:lnTo>
                    <a:pt x="82" y="108"/>
                  </a:lnTo>
                  <a:lnTo>
                    <a:pt x="87" y="115"/>
                  </a:lnTo>
                  <a:lnTo>
                    <a:pt x="112" y="143"/>
                  </a:lnTo>
                  <a:lnTo>
                    <a:pt x="86" y="115"/>
                  </a:lnTo>
                  <a:lnTo>
                    <a:pt x="80" y="98"/>
                  </a:lnTo>
                  <a:lnTo>
                    <a:pt x="87" y="102"/>
                  </a:lnTo>
                  <a:lnTo>
                    <a:pt x="127" y="118"/>
                  </a:lnTo>
                  <a:lnTo>
                    <a:pt x="87" y="101"/>
                  </a:lnTo>
                  <a:lnTo>
                    <a:pt x="83" y="87"/>
                  </a:lnTo>
                  <a:lnTo>
                    <a:pt x="88" y="89"/>
                  </a:lnTo>
                  <a:lnTo>
                    <a:pt x="83" y="81"/>
                  </a:lnTo>
                  <a:lnTo>
                    <a:pt x="89" y="84"/>
                  </a:lnTo>
                  <a:lnTo>
                    <a:pt x="108" y="124"/>
                  </a:lnTo>
                  <a:lnTo>
                    <a:pt x="88" y="80"/>
                  </a:lnTo>
                  <a:lnTo>
                    <a:pt x="88" y="70"/>
                  </a:lnTo>
                  <a:lnTo>
                    <a:pt x="94" y="75"/>
                  </a:lnTo>
                  <a:lnTo>
                    <a:pt x="105" y="97"/>
                  </a:lnTo>
                  <a:lnTo>
                    <a:pt x="91" y="68"/>
                  </a:lnTo>
                  <a:lnTo>
                    <a:pt x="89" y="59"/>
                  </a:lnTo>
                  <a:lnTo>
                    <a:pt x="94" y="63"/>
                  </a:lnTo>
                  <a:lnTo>
                    <a:pt x="108" y="81"/>
                  </a:lnTo>
                  <a:lnTo>
                    <a:pt x="143" y="91"/>
                  </a:lnTo>
                  <a:lnTo>
                    <a:pt x="108" y="79"/>
                  </a:lnTo>
                  <a:lnTo>
                    <a:pt x="95" y="61"/>
                  </a:lnTo>
                  <a:lnTo>
                    <a:pt x="93" y="48"/>
                  </a:lnTo>
                  <a:lnTo>
                    <a:pt x="99" y="54"/>
                  </a:lnTo>
                  <a:lnTo>
                    <a:pt x="96" y="42"/>
                  </a:lnTo>
                  <a:lnTo>
                    <a:pt x="118" y="73"/>
                  </a:lnTo>
                  <a:lnTo>
                    <a:pt x="97" y="41"/>
                  </a:lnTo>
                  <a:lnTo>
                    <a:pt x="95" y="32"/>
                  </a:lnTo>
                  <a:lnTo>
                    <a:pt x="102" y="39"/>
                  </a:lnTo>
                  <a:lnTo>
                    <a:pt x="101" y="25"/>
                  </a:lnTo>
                  <a:lnTo>
                    <a:pt x="109" y="32"/>
                  </a:lnTo>
                  <a:lnTo>
                    <a:pt x="141" y="56"/>
                  </a:lnTo>
                  <a:lnTo>
                    <a:pt x="109" y="31"/>
                  </a:lnTo>
                  <a:lnTo>
                    <a:pt x="105" y="17"/>
                  </a:lnTo>
                  <a:lnTo>
                    <a:pt x="110" y="21"/>
                  </a:lnTo>
                  <a:lnTo>
                    <a:pt x="108" y="10"/>
                  </a:lnTo>
                  <a:lnTo>
                    <a:pt x="113" y="14"/>
                  </a:lnTo>
                  <a:lnTo>
                    <a:pt x="113" y="5"/>
                  </a:lnTo>
                  <a:lnTo>
                    <a:pt x="113" y="2"/>
                  </a:lnTo>
                  <a:lnTo>
                    <a:pt x="1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98"/>
            <p:cNvSpPr>
              <a:spLocks/>
            </p:cNvSpPr>
            <p:nvPr/>
          </p:nvSpPr>
          <p:spPr bwMode="ltGray">
            <a:xfrm>
              <a:off x="5673" y="4049"/>
              <a:ext cx="38" cy="146"/>
            </a:xfrm>
            <a:custGeom>
              <a:avLst/>
              <a:gdLst>
                <a:gd name="T0" fmla="*/ 7 w 38"/>
                <a:gd name="T1" fmla="*/ 0 h 146"/>
                <a:gd name="T2" fmla="*/ 9 w 38"/>
                <a:gd name="T3" fmla="*/ 2 h 146"/>
                <a:gd name="T4" fmla="*/ 22 w 38"/>
                <a:gd name="T5" fmla="*/ 28 h 146"/>
                <a:gd name="T6" fmla="*/ 29 w 38"/>
                <a:gd name="T7" fmla="*/ 52 h 146"/>
                <a:gd name="T8" fmla="*/ 37 w 38"/>
                <a:gd name="T9" fmla="*/ 83 h 146"/>
                <a:gd name="T10" fmla="*/ 37 w 38"/>
                <a:gd name="T11" fmla="*/ 116 h 146"/>
                <a:gd name="T12" fmla="*/ 32 w 38"/>
                <a:gd name="T13" fmla="*/ 145 h 146"/>
                <a:gd name="T14" fmla="*/ 29 w 38"/>
                <a:gd name="T15" fmla="*/ 145 h 146"/>
                <a:gd name="T16" fmla="*/ 32 w 38"/>
                <a:gd name="T17" fmla="*/ 116 h 146"/>
                <a:gd name="T18" fmla="*/ 32 w 38"/>
                <a:gd name="T19" fmla="*/ 92 h 146"/>
                <a:gd name="T20" fmla="*/ 25 w 38"/>
                <a:gd name="T21" fmla="*/ 65 h 146"/>
                <a:gd name="T22" fmla="*/ 14 w 38"/>
                <a:gd name="T23" fmla="*/ 39 h 146"/>
                <a:gd name="T24" fmla="*/ 0 w 38"/>
                <a:gd name="T25" fmla="*/ 6 h 146"/>
                <a:gd name="T26" fmla="*/ 7 w 38"/>
                <a:gd name="T2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46">
                  <a:moveTo>
                    <a:pt x="7" y="0"/>
                  </a:moveTo>
                  <a:lnTo>
                    <a:pt x="9" y="2"/>
                  </a:lnTo>
                  <a:lnTo>
                    <a:pt x="22" y="28"/>
                  </a:lnTo>
                  <a:lnTo>
                    <a:pt x="29" y="52"/>
                  </a:lnTo>
                  <a:lnTo>
                    <a:pt x="37" y="83"/>
                  </a:lnTo>
                  <a:lnTo>
                    <a:pt x="37" y="116"/>
                  </a:lnTo>
                  <a:lnTo>
                    <a:pt x="32" y="145"/>
                  </a:lnTo>
                  <a:lnTo>
                    <a:pt x="29" y="145"/>
                  </a:lnTo>
                  <a:lnTo>
                    <a:pt x="32" y="116"/>
                  </a:lnTo>
                  <a:lnTo>
                    <a:pt x="32" y="92"/>
                  </a:lnTo>
                  <a:lnTo>
                    <a:pt x="25" y="65"/>
                  </a:lnTo>
                  <a:lnTo>
                    <a:pt x="14" y="39"/>
                  </a:lnTo>
                  <a:lnTo>
                    <a:pt x="0" y="6"/>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99"/>
            <p:cNvSpPr>
              <a:spLocks/>
            </p:cNvSpPr>
            <p:nvPr/>
          </p:nvSpPr>
          <p:spPr bwMode="ltGray">
            <a:xfrm>
              <a:off x="4807" y="3785"/>
              <a:ext cx="34" cy="249"/>
            </a:xfrm>
            <a:custGeom>
              <a:avLst/>
              <a:gdLst>
                <a:gd name="T0" fmla="*/ 26 w 34"/>
                <a:gd name="T1" fmla="*/ 0 h 249"/>
                <a:gd name="T2" fmla="*/ 33 w 34"/>
                <a:gd name="T3" fmla="*/ 9 h 249"/>
                <a:gd name="T4" fmla="*/ 23 w 34"/>
                <a:gd name="T5" fmla="*/ 103 h 249"/>
                <a:gd name="T6" fmla="*/ 24 w 34"/>
                <a:gd name="T7" fmla="*/ 130 h 249"/>
                <a:gd name="T8" fmla="*/ 28 w 34"/>
                <a:gd name="T9" fmla="*/ 248 h 249"/>
                <a:gd name="T10" fmla="*/ 8 w 34"/>
                <a:gd name="T11" fmla="*/ 154 h 249"/>
                <a:gd name="T12" fmla="*/ 4 w 34"/>
                <a:gd name="T13" fmla="*/ 127 h 249"/>
                <a:gd name="T14" fmla="*/ 1 w 34"/>
                <a:gd name="T15" fmla="*/ 105 h 249"/>
                <a:gd name="T16" fmla="*/ 0 w 34"/>
                <a:gd name="T17" fmla="*/ 84 h 249"/>
                <a:gd name="T18" fmla="*/ 4 w 34"/>
                <a:gd name="T19" fmla="*/ 62 h 249"/>
                <a:gd name="T20" fmla="*/ 8 w 34"/>
                <a:gd name="T21" fmla="*/ 35 h 249"/>
                <a:gd name="T22" fmla="*/ 26 w 34"/>
                <a:gd name="T2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9">
                  <a:moveTo>
                    <a:pt x="26" y="0"/>
                  </a:moveTo>
                  <a:lnTo>
                    <a:pt x="33" y="9"/>
                  </a:lnTo>
                  <a:lnTo>
                    <a:pt x="23" y="103"/>
                  </a:lnTo>
                  <a:lnTo>
                    <a:pt x="24" y="130"/>
                  </a:lnTo>
                  <a:lnTo>
                    <a:pt x="28" y="248"/>
                  </a:lnTo>
                  <a:lnTo>
                    <a:pt x="8" y="154"/>
                  </a:lnTo>
                  <a:lnTo>
                    <a:pt x="4" y="127"/>
                  </a:lnTo>
                  <a:lnTo>
                    <a:pt x="1" y="105"/>
                  </a:lnTo>
                  <a:lnTo>
                    <a:pt x="0" y="84"/>
                  </a:lnTo>
                  <a:lnTo>
                    <a:pt x="4" y="62"/>
                  </a:lnTo>
                  <a:lnTo>
                    <a:pt x="8" y="35"/>
                  </a:lnTo>
                  <a:lnTo>
                    <a:pt x="26"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100"/>
            <p:cNvSpPr>
              <a:spLocks/>
            </p:cNvSpPr>
            <p:nvPr/>
          </p:nvSpPr>
          <p:spPr bwMode="ltGray">
            <a:xfrm>
              <a:off x="4495" y="3709"/>
              <a:ext cx="207" cy="349"/>
            </a:xfrm>
            <a:custGeom>
              <a:avLst/>
              <a:gdLst>
                <a:gd name="T0" fmla="*/ 115 w 207"/>
                <a:gd name="T1" fmla="*/ 13 h 349"/>
                <a:gd name="T2" fmla="*/ 107 w 207"/>
                <a:gd name="T3" fmla="*/ 26 h 349"/>
                <a:gd name="T4" fmla="*/ 38 w 207"/>
                <a:gd name="T5" fmla="*/ 35 h 349"/>
                <a:gd name="T6" fmla="*/ 102 w 207"/>
                <a:gd name="T7" fmla="*/ 35 h 349"/>
                <a:gd name="T8" fmla="*/ 83 w 207"/>
                <a:gd name="T9" fmla="*/ 60 h 349"/>
                <a:gd name="T10" fmla="*/ 73 w 207"/>
                <a:gd name="T11" fmla="*/ 74 h 349"/>
                <a:gd name="T12" fmla="*/ 82 w 207"/>
                <a:gd name="T13" fmla="*/ 75 h 349"/>
                <a:gd name="T14" fmla="*/ 50 w 207"/>
                <a:gd name="T15" fmla="*/ 96 h 349"/>
                <a:gd name="T16" fmla="*/ 74 w 207"/>
                <a:gd name="T17" fmla="*/ 96 h 349"/>
                <a:gd name="T18" fmla="*/ 67 w 207"/>
                <a:gd name="T19" fmla="*/ 105 h 349"/>
                <a:gd name="T20" fmla="*/ 73 w 207"/>
                <a:gd name="T21" fmla="*/ 111 h 349"/>
                <a:gd name="T22" fmla="*/ 13 w 207"/>
                <a:gd name="T23" fmla="*/ 148 h 349"/>
                <a:gd name="T24" fmla="*/ 69 w 207"/>
                <a:gd name="T25" fmla="*/ 139 h 349"/>
                <a:gd name="T26" fmla="*/ 74 w 207"/>
                <a:gd name="T27" fmla="*/ 150 h 349"/>
                <a:gd name="T28" fmla="*/ 28 w 207"/>
                <a:gd name="T29" fmla="*/ 184 h 349"/>
                <a:gd name="T30" fmla="*/ 45 w 207"/>
                <a:gd name="T31" fmla="*/ 178 h 349"/>
                <a:gd name="T32" fmla="*/ 59 w 207"/>
                <a:gd name="T33" fmla="*/ 186 h 349"/>
                <a:gd name="T34" fmla="*/ 0 w 207"/>
                <a:gd name="T35" fmla="*/ 251 h 349"/>
                <a:gd name="T36" fmla="*/ 51 w 207"/>
                <a:gd name="T37" fmla="*/ 215 h 349"/>
                <a:gd name="T38" fmla="*/ 58 w 207"/>
                <a:gd name="T39" fmla="*/ 228 h 349"/>
                <a:gd name="T40" fmla="*/ 45 w 207"/>
                <a:gd name="T41" fmla="*/ 243 h 349"/>
                <a:gd name="T42" fmla="*/ 53 w 207"/>
                <a:gd name="T43" fmla="*/ 254 h 349"/>
                <a:gd name="T44" fmla="*/ 46 w 207"/>
                <a:gd name="T45" fmla="*/ 278 h 349"/>
                <a:gd name="T46" fmla="*/ 39 w 207"/>
                <a:gd name="T47" fmla="*/ 328 h 349"/>
                <a:gd name="T48" fmla="*/ 58 w 207"/>
                <a:gd name="T49" fmla="*/ 287 h 349"/>
                <a:gd name="T50" fmla="*/ 95 w 207"/>
                <a:gd name="T51" fmla="*/ 347 h 349"/>
                <a:gd name="T52" fmla="*/ 82 w 207"/>
                <a:gd name="T53" fmla="*/ 264 h 349"/>
                <a:gd name="T54" fmla="*/ 77 w 207"/>
                <a:gd name="T55" fmla="*/ 236 h 349"/>
                <a:gd name="T56" fmla="*/ 164 w 207"/>
                <a:gd name="T57" fmla="*/ 347 h 349"/>
                <a:gd name="T58" fmla="*/ 84 w 207"/>
                <a:gd name="T59" fmla="*/ 220 h 349"/>
                <a:gd name="T60" fmla="*/ 95 w 207"/>
                <a:gd name="T61" fmla="*/ 215 h 349"/>
                <a:gd name="T62" fmla="*/ 104 w 207"/>
                <a:gd name="T63" fmla="*/ 240 h 349"/>
                <a:gd name="T64" fmla="*/ 99 w 207"/>
                <a:gd name="T65" fmla="*/ 193 h 349"/>
                <a:gd name="T66" fmla="*/ 146 w 207"/>
                <a:gd name="T67" fmla="*/ 301 h 349"/>
                <a:gd name="T68" fmla="*/ 112 w 207"/>
                <a:gd name="T69" fmla="*/ 157 h 349"/>
                <a:gd name="T70" fmla="*/ 106 w 207"/>
                <a:gd name="T71" fmla="*/ 134 h 349"/>
                <a:gd name="T72" fmla="*/ 109 w 207"/>
                <a:gd name="T73" fmla="*/ 114 h 349"/>
                <a:gd name="T74" fmla="*/ 115 w 207"/>
                <a:gd name="T75" fmla="*/ 96 h 349"/>
                <a:gd name="T76" fmla="*/ 175 w 207"/>
                <a:gd name="T77" fmla="*/ 192 h 349"/>
                <a:gd name="T78" fmla="*/ 136 w 207"/>
                <a:gd name="T79" fmla="*/ 137 h 349"/>
                <a:gd name="T80" fmla="*/ 128 w 207"/>
                <a:gd name="T81" fmla="*/ 84 h 349"/>
                <a:gd name="T82" fmla="*/ 138 w 207"/>
                <a:gd name="T83" fmla="*/ 93 h 349"/>
                <a:gd name="T84" fmla="*/ 133 w 207"/>
                <a:gd name="T85" fmla="*/ 75 h 349"/>
                <a:gd name="T86" fmla="*/ 146 w 207"/>
                <a:gd name="T87" fmla="*/ 75 h 349"/>
                <a:gd name="T88" fmla="*/ 140 w 207"/>
                <a:gd name="T89" fmla="*/ 50 h 349"/>
                <a:gd name="T90" fmla="*/ 145 w 207"/>
                <a:gd name="T91" fmla="*/ 27 h 349"/>
                <a:gd name="T92" fmla="*/ 134 w 207"/>
                <a:gd name="T93" fmla="*/ 1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349">
                  <a:moveTo>
                    <a:pt x="140" y="0"/>
                  </a:moveTo>
                  <a:lnTo>
                    <a:pt x="130" y="10"/>
                  </a:lnTo>
                  <a:lnTo>
                    <a:pt x="115" y="13"/>
                  </a:lnTo>
                  <a:lnTo>
                    <a:pt x="107" y="16"/>
                  </a:lnTo>
                  <a:lnTo>
                    <a:pt x="98" y="25"/>
                  </a:lnTo>
                  <a:lnTo>
                    <a:pt x="107" y="26"/>
                  </a:lnTo>
                  <a:lnTo>
                    <a:pt x="95" y="32"/>
                  </a:lnTo>
                  <a:lnTo>
                    <a:pt x="78" y="35"/>
                  </a:lnTo>
                  <a:lnTo>
                    <a:pt x="38" y="35"/>
                  </a:lnTo>
                  <a:lnTo>
                    <a:pt x="79" y="37"/>
                  </a:lnTo>
                  <a:lnTo>
                    <a:pt x="95" y="32"/>
                  </a:lnTo>
                  <a:lnTo>
                    <a:pt x="102" y="35"/>
                  </a:lnTo>
                  <a:lnTo>
                    <a:pt x="84" y="46"/>
                  </a:lnTo>
                  <a:lnTo>
                    <a:pt x="97" y="50"/>
                  </a:lnTo>
                  <a:lnTo>
                    <a:pt x="83" y="60"/>
                  </a:lnTo>
                  <a:lnTo>
                    <a:pt x="73" y="71"/>
                  </a:lnTo>
                  <a:lnTo>
                    <a:pt x="11" y="75"/>
                  </a:lnTo>
                  <a:lnTo>
                    <a:pt x="73" y="74"/>
                  </a:lnTo>
                  <a:lnTo>
                    <a:pt x="83" y="64"/>
                  </a:lnTo>
                  <a:lnTo>
                    <a:pt x="93" y="66"/>
                  </a:lnTo>
                  <a:lnTo>
                    <a:pt x="82" y="75"/>
                  </a:lnTo>
                  <a:lnTo>
                    <a:pt x="50" y="95"/>
                  </a:lnTo>
                  <a:lnTo>
                    <a:pt x="16" y="101"/>
                  </a:lnTo>
                  <a:lnTo>
                    <a:pt x="50" y="96"/>
                  </a:lnTo>
                  <a:lnTo>
                    <a:pt x="82" y="79"/>
                  </a:lnTo>
                  <a:lnTo>
                    <a:pt x="88" y="84"/>
                  </a:lnTo>
                  <a:lnTo>
                    <a:pt x="74" y="96"/>
                  </a:lnTo>
                  <a:lnTo>
                    <a:pt x="67" y="104"/>
                  </a:lnTo>
                  <a:lnTo>
                    <a:pt x="24" y="120"/>
                  </a:lnTo>
                  <a:lnTo>
                    <a:pt x="67" y="105"/>
                  </a:lnTo>
                  <a:lnTo>
                    <a:pt x="74" y="98"/>
                  </a:lnTo>
                  <a:lnTo>
                    <a:pt x="85" y="100"/>
                  </a:lnTo>
                  <a:lnTo>
                    <a:pt x="73" y="111"/>
                  </a:lnTo>
                  <a:lnTo>
                    <a:pt x="83" y="112"/>
                  </a:lnTo>
                  <a:lnTo>
                    <a:pt x="64" y="125"/>
                  </a:lnTo>
                  <a:lnTo>
                    <a:pt x="13" y="148"/>
                  </a:lnTo>
                  <a:lnTo>
                    <a:pt x="64" y="128"/>
                  </a:lnTo>
                  <a:lnTo>
                    <a:pt x="81" y="126"/>
                  </a:lnTo>
                  <a:lnTo>
                    <a:pt x="69" y="139"/>
                  </a:lnTo>
                  <a:lnTo>
                    <a:pt x="78" y="137"/>
                  </a:lnTo>
                  <a:lnTo>
                    <a:pt x="64" y="152"/>
                  </a:lnTo>
                  <a:lnTo>
                    <a:pt x="74" y="150"/>
                  </a:lnTo>
                  <a:lnTo>
                    <a:pt x="63" y="164"/>
                  </a:lnTo>
                  <a:lnTo>
                    <a:pt x="45" y="176"/>
                  </a:lnTo>
                  <a:lnTo>
                    <a:pt x="28" y="184"/>
                  </a:lnTo>
                  <a:lnTo>
                    <a:pt x="4" y="186"/>
                  </a:lnTo>
                  <a:lnTo>
                    <a:pt x="28" y="186"/>
                  </a:lnTo>
                  <a:lnTo>
                    <a:pt x="45" y="178"/>
                  </a:lnTo>
                  <a:lnTo>
                    <a:pt x="63" y="168"/>
                  </a:lnTo>
                  <a:lnTo>
                    <a:pt x="74" y="170"/>
                  </a:lnTo>
                  <a:lnTo>
                    <a:pt x="59" y="186"/>
                  </a:lnTo>
                  <a:lnTo>
                    <a:pt x="70" y="186"/>
                  </a:lnTo>
                  <a:lnTo>
                    <a:pt x="56" y="199"/>
                  </a:lnTo>
                  <a:lnTo>
                    <a:pt x="0" y="251"/>
                  </a:lnTo>
                  <a:lnTo>
                    <a:pt x="57" y="200"/>
                  </a:lnTo>
                  <a:lnTo>
                    <a:pt x="66" y="202"/>
                  </a:lnTo>
                  <a:lnTo>
                    <a:pt x="51" y="215"/>
                  </a:lnTo>
                  <a:lnTo>
                    <a:pt x="60" y="218"/>
                  </a:lnTo>
                  <a:lnTo>
                    <a:pt x="47" y="231"/>
                  </a:lnTo>
                  <a:lnTo>
                    <a:pt x="58" y="228"/>
                  </a:lnTo>
                  <a:lnTo>
                    <a:pt x="24" y="270"/>
                  </a:lnTo>
                  <a:lnTo>
                    <a:pt x="59" y="231"/>
                  </a:lnTo>
                  <a:lnTo>
                    <a:pt x="45" y="243"/>
                  </a:lnTo>
                  <a:lnTo>
                    <a:pt x="55" y="243"/>
                  </a:lnTo>
                  <a:lnTo>
                    <a:pt x="45" y="257"/>
                  </a:lnTo>
                  <a:lnTo>
                    <a:pt x="53" y="254"/>
                  </a:lnTo>
                  <a:lnTo>
                    <a:pt x="42" y="270"/>
                  </a:lnTo>
                  <a:lnTo>
                    <a:pt x="53" y="259"/>
                  </a:lnTo>
                  <a:lnTo>
                    <a:pt x="46" y="278"/>
                  </a:lnTo>
                  <a:lnTo>
                    <a:pt x="38" y="328"/>
                  </a:lnTo>
                  <a:lnTo>
                    <a:pt x="42" y="348"/>
                  </a:lnTo>
                  <a:lnTo>
                    <a:pt x="39" y="328"/>
                  </a:lnTo>
                  <a:lnTo>
                    <a:pt x="47" y="279"/>
                  </a:lnTo>
                  <a:lnTo>
                    <a:pt x="56" y="273"/>
                  </a:lnTo>
                  <a:lnTo>
                    <a:pt x="58" y="287"/>
                  </a:lnTo>
                  <a:lnTo>
                    <a:pt x="64" y="270"/>
                  </a:lnTo>
                  <a:lnTo>
                    <a:pt x="71" y="276"/>
                  </a:lnTo>
                  <a:lnTo>
                    <a:pt x="95" y="347"/>
                  </a:lnTo>
                  <a:lnTo>
                    <a:pt x="73" y="270"/>
                  </a:lnTo>
                  <a:lnTo>
                    <a:pt x="73" y="254"/>
                  </a:lnTo>
                  <a:lnTo>
                    <a:pt x="82" y="264"/>
                  </a:lnTo>
                  <a:lnTo>
                    <a:pt x="82" y="315"/>
                  </a:lnTo>
                  <a:lnTo>
                    <a:pt x="82" y="259"/>
                  </a:lnTo>
                  <a:lnTo>
                    <a:pt x="77" y="236"/>
                  </a:lnTo>
                  <a:lnTo>
                    <a:pt x="86" y="248"/>
                  </a:lnTo>
                  <a:lnTo>
                    <a:pt x="102" y="287"/>
                  </a:lnTo>
                  <a:lnTo>
                    <a:pt x="164" y="347"/>
                  </a:lnTo>
                  <a:lnTo>
                    <a:pt x="103" y="285"/>
                  </a:lnTo>
                  <a:lnTo>
                    <a:pt x="86" y="245"/>
                  </a:lnTo>
                  <a:lnTo>
                    <a:pt x="84" y="220"/>
                  </a:lnTo>
                  <a:lnTo>
                    <a:pt x="93" y="232"/>
                  </a:lnTo>
                  <a:lnTo>
                    <a:pt x="88" y="204"/>
                  </a:lnTo>
                  <a:lnTo>
                    <a:pt x="95" y="215"/>
                  </a:lnTo>
                  <a:lnTo>
                    <a:pt x="103" y="241"/>
                  </a:lnTo>
                  <a:lnTo>
                    <a:pt x="140" y="329"/>
                  </a:lnTo>
                  <a:lnTo>
                    <a:pt x="104" y="240"/>
                  </a:lnTo>
                  <a:lnTo>
                    <a:pt x="95" y="215"/>
                  </a:lnTo>
                  <a:lnTo>
                    <a:pt x="93" y="184"/>
                  </a:lnTo>
                  <a:lnTo>
                    <a:pt x="99" y="193"/>
                  </a:lnTo>
                  <a:lnTo>
                    <a:pt x="98" y="172"/>
                  </a:lnTo>
                  <a:lnTo>
                    <a:pt x="104" y="178"/>
                  </a:lnTo>
                  <a:lnTo>
                    <a:pt x="146" y="301"/>
                  </a:lnTo>
                  <a:lnTo>
                    <a:pt x="107" y="175"/>
                  </a:lnTo>
                  <a:lnTo>
                    <a:pt x="104" y="150"/>
                  </a:lnTo>
                  <a:lnTo>
                    <a:pt x="112" y="157"/>
                  </a:lnTo>
                  <a:lnTo>
                    <a:pt x="125" y="251"/>
                  </a:lnTo>
                  <a:lnTo>
                    <a:pt x="114" y="153"/>
                  </a:lnTo>
                  <a:lnTo>
                    <a:pt x="106" y="134"/>
                  </a:lnTo>
                  <a:lnTo>
                    <a:pt x="106" y="127"/>
                  </a:lnTo>
                  <a:lnTo>
                    <a:pt x="112" y="140"/>
                  </a:lnTo>
                  <a:lnTo>
                    <a:pt x="109" y="114"/>
                  </a:lnTo>
                  <a:lnTo>
                    <a:pt x="111" y="106"/>
                  </a:lnTo>
                  <a:lnTo>
                    <a:pt x="115" y="121"/>
                  </a:lnTo>
                  <a:lnTo>
                    <a:pt x="115" y="96"/>
                  </a:lnTo>
                  <a:lnTo>
                    <a:pt x="122" y="101"/>
                  </a:lnTo>
                  <a:lnTo>
                    <a:pt x="135" y="139"/>
                  </a:lnTo>
                  <a:lnTo>
                    <a:pt x="175" y="192"/>
                  </a:lnTo>
                  <a:lnTo>
                    <a:pt x="188" y="228"/>
                  </a:lnTo>
                  <a:lnTo>
                    <a:pt x="175" y="189"/>
                  </a:lnTo>
                  <a:lnTo>
                    <a:pt x="136" y="137"/>
                  </a:lnTo>
                  <a:lnTo>
                    <a:pt x="123" y="99"/>
                  </a:lnTo>
                  <a:lnTo>
                    <a:pt x="120" y="75"/>
                  </a:lnTo>
                  <a:lnTo>
                    <a:pt x="128" y="84"/>
                  </a:lnTo>
                  <a:lnTo>
                    <a:pt x="125" y="61"/>
                  </a:lnTo>
                  <a:lnTo>
                    <a:pt x="132" y="75"/>
                  </a:lnTo>
                  <a:lnTo>
                    <a:pt x="138" y="93"/>
                  </a:lnTo>
                  <a:lnTo>
                    <a:pt x="206" y="146"/>
                  </a:lnTo>
                  <a:lnTo>
                    <a:pt x="140" y="93"/>
                  </a:lnTo>
                  <a:lnTo>
                    <a:pt x="133" y="75"/>
                  </a:lnTo>
                  <a:lnTo>
                    <a:pt x="134" y="44"/>
                  </a:lnTo>
                  <a:lnTo>
                    <a:pt x="138" y="52"/>
                  </a:lnTo>
                  <a:lnTo>
                    <a:pt x="146" y="75"/>
                  </a:lnTo>
                  <a:lnTo>
                    <a:pt x="191" y="129"/>
                  </a:lnTo>
                  <a:lnTo>
                    <a:pt x="146" y="73"/>
                  </a:lnTo>
                  <a:lnTo>
                    <a:pt x="140" y="50"/>
                  </a:lnTo>
                  <a:lnTo>
                    <a:pt x="137" y="28"/>
                  </a:lnTo>
                  <a:lnTo>
                    <a:pt x="148" y="40"/>
                  </a:lnTo>
                  <a:lnTo>
                    <a:pt x="145" y="27"/>
                  </a:lnTo>
                  <a:lnTo>
                    <a:pt x="142" y="19"/>
                  </a:lnTo>
                  <a:lnTo>
                    <a:pt x="140" y="13"/>
                  </a:lnTo>
                  <a:lnTo>
                    <a:pt x="134" y="10"/>
                  </a:lnTo>
                  <a:lnTo>
                    <a:pt x="14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reeform 101"/>
            <p:cNvSpPr>
              <a:spLocks/>
            </p:cNvSpPr>
            <p:nvPr/>
          </p:nvSpPr>
          <p:spPr bwMode="ltGray">
            <a:xfrm>
              <a:off x="4679" y="3766"/>
              <a:ext cx="99" cy="243"/>
            </a:xfrm>
            <a:custGeom>
              <a:avLst/>
              <a:gdLst>
                <a:gd name="T0" fmla="*/ 96 w 99"/>
                <a:gd name="T1" fmla="*/ 25 h 243"/>
                <a:gd name="T2" fmla="*/ 61 w 99"/>
                <a:gd name="T3" fmla="*/ 0 h 243"/>
                <a:gd name="T4" fmla="*/ 51 w 99"/>
                <a:gd name="T5" fmla="*/ 0 h 243"/>
                <a:gd name="T6" fmla="*/ 42 w 99"/>
                <a:gd name="T7" fmla="*/ 3 h 243"/>
                <a:gd name="T8" fmla="*/ 34 w 99"/>
                <a:gd name="T9" fmla="*/ 13 h 243"/>
                <a:gd name="T10" fmla="*/ 16 w 99"/>
                <a:gd name="T11" fmla="*/ 45 h 243"/>
                <a:gd name="T12" fmla="*/ 10 w 99"/>
                <a:gd name="T13" fmla="*/ 58 h 243"/>
                <a:gd name="T14" fmla="*/ 5 w 99"/>
                <a:gd name="T15" fmla="*/ 71 h 243"/>
                <a:gd name="T16" fmla="*/ 1 w 99"/>
                <a:gd name="T17" fmla="*/ 113 h 243"/>
                <a:gd name="T18" fmla="*/ 0 w 99"/>
                <a:gd name="T19" fmla="*/ 126 h 243"/>
                <a:gd name="T20" fmla="*/ 1 w 99"/>
                <a:gd name="T21" fmla="*/ 142 h 243"/>
                <a:gd name="T22" fmla="*/ 4 w 99"/>
                <a:gd name="T23" fmla="*/ 158 h 243"/>
                <a:gd name="T24" fmla="*/ 11 w 99"/>
                <a:gd name="T25" fmla="*/ 185 h 243"/>
                <a:gd name="T26" fmla="*/ 18 w 99"/>
                <a:gd name="T27" fmla="*/ 201 h 243"/>
                <a:gd name="T28" fmla="*/ 27 w 99"/>
                <a:gd name="T29" fmla="*/ 219 h 243"/>
                <a:gd name="T30" fmla="*/ 45 w 99"/>
                <a:gd name="T31" fmla="*/ 242 h 243"/>
                <a:gd name="T32" fmla="*/ 36 w 99"/>
                <a:gd name="T33" fmla="*/ 213 h 243"/>
                <a:gd name="T34" fmla="*/ 28 w 99"/>
                <a:gd name="T35" fmla="*/ 187 h 243"/>
                <a:gd name="T36" fmla="*/ 23 w 99"/>
                <a:gd name="T37" fmla="*/ 164 h 243"/>
                <a:gd name="T38" fmla="*/ 25 w 99"/>
                <a:gd name="T39" fmla="*/ 142 h 243"/>
                <a:gd name="T40" fmla="*/ 27 w 99"/>
                <a:gd name="T41" fmla="*/ 126 h 243"/>
                <a:gd name="T42" fmla="*/ 23 w 99"/>
                <a:gd name="T43" fmla="*/ 107 h 243"/>
                <a:gd name="T44" fmla="*/ 22 w 99"/>
                <a:gd name="T45" fmla="*/ 90 h 243"/>
                <a:gd name="T46" fmla="*/ 29 w 99"/>
                <a:gd name="T47" fmla="*/ 58 h 243"/>
                <a:gd name="T48" fmla="*/ 31 w 99"/>
                <a:gd name="T49" fmla="*/ 42 h 243"/>
                <a:gd name="T50" fmla="*/ 37 w 99"/>
                <a:gd name="T51" fmla="*/ 28 h 243"/>
                <a:gd name="T52" fmla="*/ 51 w 99"/>
                <a:gd name="T53" fmla="*/ 10 h 243"/>
                <a:gd name="T54" fmla="*/ 65 w 99"/>
                <a:gd name="T55" fmla="*/ 10 h 243"/>
                <a:gd name="T56" fmla="*/ 98 w 99"/>
                <a:gd name="T57" fmla="*/ 33 h 243"/>
                <a:gd name="T58" fmla="*/ 96 w 99"/>
                <a:gd name="T59"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243">
                  <a:moveTo>
                    <a:pt x="96" y="25"/>
                  </a:moveTo>
                  <a:lnTo>
                    <a:pt x="61" y="0"/>
                  </a:lnTo>
                  <a:lnTo>
                    <a:pt x="51" y="0"/>
                  </a:lnTo>
                  <a:lnTo>
                    <a:pt x="42" y="3"/>
                  </a:lnTo>
                  <a:lnTo>
                    <a:pt x="34" y="13"/>
                  </a:lnTo>
                  <a:lnTo>
                    <a:pt x="16" y="45"/>
                  </a:lnTo>
                  <a:lnTo>
                    <a:pt x="10" y="58"/>
                  </a:lnTo>
                  <a:lnTo>
                    <a:pt x="5" y="71"/>
                  </a:lnTo>
                  <a:lnTo>
                    <a:pt x="1" y="113"/>
                  </a:lnTo>
                  <a:lnTo>
                    <a:pt x="0" y="126"/>
                  </a:lnTo>
                  <a:lnTo>
                    <a:pt x="1" y="142"/>
                  </a:lnTo>
                  <a:lnTo>
                    <a:pt x="4" y="158"/>
                  </a:lnTo>
                  <a:lnTo>
                    <a:pt x="11" y="185"/>
                  </a:lnTo>
                  <a:lnTo>
                    <a:pt x="18" y="201"/>
                  </a:lnTo>
                  <a:lnTo>
                    <a:pt x="27" y="219"/>
                  </a:lnTo>
                  <a:lnTo>
                    <a:pt x="45" y="242"/>
                  </a:lnTo>
                  <a:lnTo>
                    <a:pt x="36" y="213"/>
                  </a:lnTo>
                  <a:lnTo>
                    <a:pt x="28" y="187"/>
                  </a:lnTo>
                  <a:lnTo>
                    <a:pt x="23" y="164"/>
                  </a:lnTo>
                  <a:lnTo>
                    <a:pt x="25" y="142"/>
                  </a:lnTo>
                  <a:lnTo>
                    <a:pt x="27" y="126"/>
                  </a:lnTo>
                  <a:lnTo>
                    <a:pt x="23" y="107"/>
                  </a:lnTo>
                  <a:lnTo>
                    <a:pt x="22" y="90"/>
                  </a:lnTo>
                  <a:lnTo>
                    <a:pt x="29" y="58"/>
                  </a:lnTo>
                  <a:lnTo>
                    <a:pt x="31" y="42"/>
                  </a:lnTo>
                  <a:lnTo>
                    <a:pt x="37" y="28"/>
                  </a:lnTo>
                  <a:lnTo>
                    <a:pt x="51" y="10"/>
                  </a:lnTo>
                  <a:lnTo>
                    <a:pt x="65" y="10"/>
                  </a:lnTo>
                  <a:lnTo>
                    <a:pt x="98" y="33"/>
                  </a:lnTo>
                  <a:lnTo>
                    <a:pt x="96"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Freeform 102"/>
            <p:cNvSpPr>
              <a:spLocks/>
            </p:cNvSpPr>
            <p:nvPr/>
          </p:nvSpPr>
          <p:spPr bwMode="ltGray">
            <a:xfrm>
              <a:off x="4901" y="3651"/>
              <a:ext cx="181" cy="262"/>
            </a:xfrm>
            <a:custGeom>
              <a:avLst/>
              <a:gdLst>
                <a:gd name="T0" fmla="*/ 126 w 181"/>
                <a:gd name="T1" fmla="*/ 261 h 262"/>
                <a:gd name="T2" fmla="*/ 140 w 181"/>
                <a:gd name="T3" fmla="*/ 216 h 262"/>
                <a:gd name="T4" fmla="*/ 145 w 181"/>
                <a:gd name="T5" fmla="*/ 197 h 262"/>
                <a:gd name="T6" fmla="*/ 157 w 181"/>
                <a:gd name="T7" fmla="*/ 173 h 262"/>
                <a:gd name="T8" fmla="*/ 170 w 181"/>
                <a:gd name="T9" fmla="*/ 151 h 262"/>
                <a:gd name="T10" fmla="*/ 178 w 181"/>
                <a:gd name="T11" fmla="*/ 137 h 262"/>
                <a:gd name="T12" fmla="*/ 180 w 181"/>
                <a:gd name="T13" fmla="*/ 124 h 262"/>
                <a:gd name="T14" fmla="*/ 175 w 181"/>
                <a:gd name="T15" fmla="*/ 104 h 262"/>
                <a:gd name="T16" fmla="*/ 174 w 181"/>
                <a:gd name="T17" fmla="*/ 85 h 262"/>
                <a:gd name="T18" fmla="*/ 154 w 181"/>
                <a:gd name="T19" fmla="*/ 35 h 262"/>
                <a:gd name="T20" fmla="*/ 145 w 181"/>
                <a:gd name="T21" fmla="*/ 23 h 262"/>
                <a:gd name="T22" fmla="*/ 129 w 181"/>
                <a:gd name="T23" fmla="*/ 10 h 262"/>
                <a:gd name="T24" fmla="*/ 114 w 181"/>
                <a:gd name="T25" fmla="*/ 2 h 262"/>
                <a:gd name="T26" fmla="*/ 96 w 181"/>
                <a:gd name="T27" fmla="*/ 0 h 262"/>
                <a:gd name="T28" fmla="*/ 81 w 181"/>
                <a:gd name="T29" fmla="*/ 5 h 262"/>
                <a:gd name="T30" fmla="*/ 64 w 181"/>
                <a:gd name="T31" fmla="*/ 10 h 262"/>
                <a:gd name="T32" fmla="*/ 45 w 181"/>
                <a:gd name="T33" fmla="*/ 26 h 262"/>
                <a:gd name="T34" fmla="*/ 38 w 181"/>
                <a:gd name="T35" fmla="*/ 37 h 262"/>
                <a:gd name="T36" fmla="*/ 27 w 181"/>
                <a:gd name="T37" fmla="*/ 52 h 262"/>
                <a:gd name="T38" fmla="*/ 18 w 181"/>
                <a:gd name="T39" fmla="*/ 66 h 262"/>
                <a:gd name="T40" fmla="*/ 1 w 181"/>
                <a:gd name="T41" fmla="*/ 135 h 262"/>
                <a:gd name="T42" fmla="*/ 0 w 181"/>
                <a:gd name="T43" fmla="*/ 148 h 262"/>
                <a:gd name="T44" fmla="*/ 4 w 181"/>
                <a:gd name="T45" fmla="*/ 170 h 262"/>
                <a:gd name="T46" fmla="*/ 13 w 181"/>
                <a:gd name="T47" fmla="*/ 235 h 262"/>
                <a:gd name="T48" fmla="*/ 12 w 181"/>
                <a:gd name="T49" fmla="*/ 171 h 262"/>
                <a:gd name="T50" fmla="*/ 18 w 181"/>
                <a:gd name="T51" fmla="*/ 144 h 262"/>
                <a:gd name="T52" fmla="*/ 21 w 181"/>
                <a:gd name="T53" fmla="*/ 127 h 262"/>
                <a:gd name="T54" fmla="*/ 29 w 181"/>
                <a:gd name="T55" fmla="*/ 104 h 262"/>
                <a:gd name="T56" fmla="*/ 35 w 181"/>
                <a:gd name="T57" fmla="*/ 82 h 262"/>
                <a:gd name="T58" fmla="*/ 47 w 181"/>
                <a:gd name="T59" fmla="*/ 59 h 262"/>
                <a:gd name="T60" fmla="*/ 60 w 181"/>
                <a:gd name="T61" fmla="*/ 39 h 262"/>
                <a:gd name="T62" fmla="*/ 70 w 181"/>
                <a:gd name="T63" fmla="*/ 21 h 262"/>
                <a:gd name="T64" fmla="*/ 81 w 181"/>
                <a:gd name="T65" fmla="*/ 10 h 262"/>
                <a:gd name="T66" fmla="*/ 95 w 181"/>
                <a:gd name="T67" fmla="*/ 6 h 262"/>
                <a:gd name="T68" fmla="*/ 107 w 181"/>
                <a:gd name="T69" fmla="*/ 10 h 262"/>
                <a:gd name="T70" fmla="*/ 115 w 181"/>
                <a:gd name="T71" fmla="*/ 19 h 262"/>
                <a:gd name="T72" fmla="*/ 121 w 181"/>
                <a:gd name="T73" fmla="*/ 37 h 262"/>
                <a:gd name="T74" fmla="*/ 121 w 181"/>
                <a:gd name="T75" fmla="*/ 50 h 262"/>
                <a:gd name="T76" fmla="*/ 125 w 181"/>
                <a:gd name="T77" fmla="*/ 74 h 262"/>
                <a:gd name="T78" fmla="*/ 130 w 181"/>
                <a:gd name="T79" fmla="*/ 89 h 262"/>
                <a:gd name="T80" fmla="*/ 143 w 181"/>
                <a:gd name="T81" fmla="*/ 112 h 262"/>
                <a:gd name="T82" fmla="*/ 145 w 181"/>
                <a:gd name="T83" fmla="*/ 124 h 262"/>
                <a:gd name="T84" fmla="*/ 147 w 181"/>
                <a:gd name="T85" fmla="*/ 136 h 262"/>
                <a:gd name="T86" fmla="*/ 147 w 181"/>
                <a:gd name="T87" fmla="*/ 153 h 262"/>
                <a:gd name="T88" fmla="*/ 125 w 181"/>
                <a:gd name="T89" fmla="*/ 212 h 262"/>
                <a:gd name="T90" fmla="*/ 126 w 181"/>
                <a:gd name="T91" fmla="*/ 26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 h="262">
                  <a:moveTo>
                    <a:pt x="126" y="261"/>
                  </a:moveTo>
                  <a:lnTo>
                    <a:pt x="140" y="216"/>
                  </a:lnTo>
                  <a:lnTo>
                    <a:pt x="145" y="197"/>
                  </a:lnTo>
                  <a:lnTo>
                    <a:pt x="157" y="173"/>
                  </a:lnTo>
                  <a:lnTo>
                    <a:pt x="170" y="151"/>
                  </a:lnTo>
                  <a:lnTo>
                    <a:pt x="178" y="137"/>
                  </a:lnTo>
                  <a:lnTo>
                    <a:pt x="180" y="124"/>
                  </a:lnTo>
                  <a:lnTo>
                    <a:pt x="175" y="104"/>
                  </a:lnTo>
                  <a:lnTo>
                    <a:pt x="174" y="85"/>
                  </a:lnTo>
                  <a:lnTo>
                    <a:pt x="154" y="35"/>
                  </a:lnTo>
                  <a:lnTo>
                    <a:pt x="145" y="23"/>
                  </a:lnTo>
                  <a:lnTo>
                    <a:pt x="129" y="10"/>
                  </a:lnTo>
                  <a:lnTo>
                    <a:pt x="114" y="2"/>
                  </a:lnTo>
                  <a:lnTo>
                    <a:pt x="96" y="0"/>
                  </a:lnTo>
                  <a:lnTo>
                    <a:pt x="81" y="5"/>
                  </a:lnTo>
                  <a:lnTo>
                    <a:pt x="64" y="10"/>
                  </a:lnTo>
                  <a:lnTo>
                    <a:pt x="45" y="26"/>
                  </a:lnTo>
                  <a:lnTo>
                    <a:pt x="38" y="37"/>
                  </a:lnTo>
                  <a:lnTo>
                    <a:pt x="27" y="52"/>
                  </a:lnTo>
                  <a:lnTo>
                    <a:pt x="18" y="66"/>
                  </a:lnTo>
                  <a:lnTo>
                    <a:pt x="1" y="135"/>
                  </a:lnTo>
                  <a:lnTo>
                    <a:pt x="0" y="148"/>
                  </a:lnTo>
                  <a:lnTo>
                    <a:pt x="4" y="170"/>
                  </a:lnTo>
                  <a:lnTo>
                    <a:pt x="13" y="235"/>
                  </a:lnTo>
                  <a:lnTo>
                    <a:pt x="12" y="171"/>
                  </a:lnTo>
                  <a:lnTo>
                    <a:pt x="18" y="144"/>
                  </a:lnTo>
                  <a:lnTo>
                    <a:pt x="21" y="127"/>
                  </a:lnTo>
                  <a:lnTo>
                    <a:pt x="29" y="104"/>
                  </a:lnTo>
                  <a:lnTo>
                    <a:pt x="35" y="82"/>
                  </a:lnTo>
                  <a:lnTo>
                    <a:pt x="47" y="59"/>
                  </a:lnTo>
                  <a:lnTo>
                    <a:pt x="60" y="39"/>
                  </a:lnTo>
                  <a:lnTo>
                    <a:pt x="70" y="21"/>
                  </a:lnTo>
                  <a:lnTo>
                    <a:pt x="81" y="10"/>
                  </a:lnTo>
                  <a:lnTo>
                    <a:pt x="95" y="6"/>
                  </a:lnTo>
                  <a:lnTo>
                    <a:pt x="107" y="10"/>
                  </a:lnTo>
                  <a:lnTo>
                    <a:pt x="115" y="19"/>
                  </a:lnTo>
                  <a:lnTo>
                    <a:pt x="121" y="37"/>
                  </a:lnTo>
                  <a:lnTo>
                    <a:pt x="121" y="50"/>
                  </a:lnTo>
                  <a:lnTo>
                    <a:pt x="125" y="74"/>
                  </a:lnTo>
                  <a:lnTo>
                    <a:pt x="130" y="89"/>
                  </a:lnTo>
                  <a:lnTo>
                    <a:pt x="143" y="112"/>
                  </a:lnTo>
                  <a:lnTo>
                    <a:pt x="145" y="124"/>
                  </a:lnTo>
                  <a:lnTo>
                    <a:pt x="147" y="136"/>
                  </a:lnTo>
                  <a:lnTo>
                    <a:pt x="147" y="153"/>
                  </a:lnTo>
                  <a:lnTo>
                    <a:pt x="125" y="212"/>
                  </a:lnTo>
                  <a:lnTo>
                    <a:pt x="126" y="26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Freeform 103"/>
            <p:cNvSpPr>
              <a:spLocks/>
            </p:cNvSpPr>
            <p:nvPr/>
          </p:nvSpPr>
          <p:spPr bwMode="ltGray">
            <a:xfrm>
              <a:off x="4732" y="3948"/>
              <a:ext cx="149" cy="237"/>
            </a:xfrm>
            <a:custGeom>
              <a:avLst/>
              <a:gdLst>
                <a:gd name="T0" fmla="*/ 144 w 149"/>
                <a:gd name="T1" fmla="*/ 37 h 237"/>
                <a:gd name="T2" fmla="*/ 114 w 149"/>
                <a:gd name="T3" fmla="*/ 0 h 237"/>
                <a:gd name="T4" fmla="*/ 94 w 149"/>
                <a:gd name="T5" fmla="*/ 0 h 237"/>
                <a:gd name="T6" fmla="*/ 77 w 149"/>
                <a:gd name="T7" fmla="*/ 3 h 237"/>
                <a:gd name="T8" fmla="*/ 63 w 149"/>
                <a:gd name="T9" fmla="*/ 13 h 237"/>
                <a:gd name="T10" fmla="*/ 30 w 149"/>
                <a:gd name="T11" fmla="*/ 43 h 237"/>
                <a:gd name="T12" fmla="*/ 19 w 149"/>
                <a:gd name="T13" fmla="*/ 57 h 237"/>
                <a:gd name="T14" fmla="*/ 10 w 149"/>
                <a:gd name="T15" fmla="*/ 70 h 237"/>
                <a:gd name="T16" fmla="*/ 3 w 149"/>
                <a:gd name="T17" fmla="*/ 111 h 237"/>
                <a:gd name="T18" fmla="*/ 0 w 149"/>
                <a:gd name="T19" fmla="*/ 122 h 237"/>
                <a:gd name="T20" fmla="*/ 3 w 149"/>
                <a:gd name="T21" fmla="*/ 138 h 237"/>
                <a:gd name="T22" fmla="*/ 8 w 149"/>
                <a:gd name="T23" fmla="*/ 154 h 237"/>
                <a:gd name="T24" fmla="*/ 22 w 149"/>
                <a:gd name="T25" fmla="*/ 180 h 237"/>
                <a:gd name="T26" fmla="*/ 33 w 149"/>
                <a:gd name="T27" fmla="*/ 196 h 237"/>
                <a:gd name="T28" fmla="*/ 49 w 149"/>
                <a:gd name="T29" fmla="*/ 214 h 237"/>
                <a:gd name="T30" fmla="*/ 83 w 149"/>
                <a:gd name="T31" fmla="*/ 236 h 237"/>
                <a:gd name="T32" fmla="*/ 66 w 149"/>
                <a:gd name="T33" fmla="*/ 208 h 237"/>
                <a:gd name="T34" fmla="*/ 52 w 149"/>
                <a:gd name="T35" fmla="*/ 183 h 237"/>
                <a:gd name="T36" fmla="*/ 43 w 149"/>
                <a:gd name="T37" fmla="*/ 160 h 237"/>
                <a:gd name="T38" fmla="*/ 47 w 149"/>
                <a:gd name="T39" fmla="*/ 138 h 237"/>
                <a:gd name="T40" fmla="*/ 49 w 149"/>
                <a:gd name="T41" fmla="*/ 122 h 237"/>
                <a:gd name="T42" fmla="*/ 43 w 149"/>
                <a:gd name="T43" fmla="*/ 104 h 237"/>
                <a:gd name="T44" fmla="*/ 41 w 149"/>
                <a:gd name="T45" fmla="*/ 87 h 237"/>
                <a:gd name="T46" fmla="*/ 55 w 149"/>
                <a:gd name="T47" fmla="*/ 57 h 237"/>
                <a:gd name="T48" fmla="*/ 57 w 149"/>
                <a:gd name="T49" fmla="*/ 40 h 237"/>
                <a:gd name="T50" fmla="*/ 69 w 149"/>
                <a:gd name="T51" fmla="*/ 27 h 237"/>
                <a:gd name="T52" fmla="*/ 94 w 149"/>
                <a:gd name="T53" fmla="*/ 9 h 237"/>
                <a:gd name="T54" fmla="*/ 105 w 149"/>
                <a:gd name="T55" fmla="*/ 23 h 237"/>
                <a:gd name="T56" fmla="*/ 148 w 149"/>
                <a:gd name="T57" fmla="*/ 45 h 237"/>
                <a:gd name="T58" fmla="*/ 144 w 149"/>
                <a:gd name="T59" fmla="*/ 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9" h="237">
                  <a:moveTo>
                    <a:pt x="144" y="37"/>
                  </a:moveTo>
                  <a:lnTo>
                    <a:pt x="114" y="0"/>
                  </a:lnTo>
                  <a:lnTo>
                    <a:pt x="94" y="0"/>
                  </a:lnTo>
                  <a:lnTo>
                    <a:pt x="77" y="3"/>
                  </a:lnTo>
                  <a:lnTo>
                    <a:pt x="63" y="13"/>
                  </a:lnTo>
                  <a:lnTo>
                    <a:pt x="30" y="43"/>
                  </a:lnTo>
                  <a:lnTo>
                    <a:pt x="19" y="57"/>
                  </a:lnTo>
                  <a:lnTo>
                    <a:pt x="10" y="70"/>
                  </a:lnTo>
                  <a:lnTo>
                    <a:pt x="3" y="111"/>
                  </a:lnTo>
                  <a:lnTo>
                    <a:pt x="0" y="122"/>
                  </a:lnTo>
                  <a:lnTo>
                    <a:pt x="3" y="138"/>
                  </a:lnTo>
                  <a:lnTo>
                    <a:pt x="8" y="154"/>
                  </a:lnTo>
                  <a:lnTo>
                    <a:pt x="22" y="180"/>
                  </a:lnTo>
                  <a:lnTo>
                    <a:pt x="33" y="196"/>
                  </a:lnTo>
                  <a:lnTo>
                    <a:pt x="49" y="214"/>
                  </a:lnTo>
                  <a:lnTo>
                    <a:pt x="83" y="236"/>
                  </a:lnTo>
                  <a:lnTo>
                    <a:pt x="66" y="208"/>
                  </a:lnTo>
                  <a:lnTo>
                    <a:pt x="52" y="183"/>
                  </a:lnTo>
                  <a:lnTo>
                    <a:pt x="43" y="160"/>
                  </a:lnTo>
                  <a:lnTo>
                    <a:pt x="47" y="138"/>
                  </a:lnTo>
                  <a:lnTo>
                    <a:pt x="49" y="122"/>
                  </a:lnTo>
                  <a:lnTo>
                    <a:pt x="43" y="104"/>
                  </a:lnTo>
                  <a:lnTo>
                    <a:pt x="41" y="87"/>
                  </a:lnTo>
                  <a:lnTo>
                    <a:pt x="55" y="57"/>
                  </a:lnTo>
                  <a:lnTo>
                    <a:pt x="57" y="40"/>
                  </a:lnTo>
                  <a:lnTo>
                    <a:pt x="69" y="27"/>
                  </a:lnTo>
                  <a:lnTo>
                    <a:pt x="94" y="9"/>
                  </a:lnTo>
                  <a:lnTo>
                    <a:pt x="105" y="23"/>
                  </a:lnTo>
                  <a:lnTo>
                    <a:pt x="148" y="45"/>
                  </a:lnTo>
                  <a:lnTo>
                    <a:pt x="144" y="3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Freeform 104"/>
            <p:cNvSpPr>
              <a:spLocks/>
            </p:cNvSpPr>
            <p:nvPr/>
          </p:nvSpPr>
          <p:spPr bwMode="ltGray">
            <a:xfrm>
              <a:off x="4907" y="4027"/>
              <a:ext cx="152" cy="161"/>
            </a:xfrm>
            <a:custGeom>
              <a:avLst/>
              <a:gdLst>
                <a:gd name="T0" fmla="*/ 3 w 152"/>
                <a:gd name="T1" fmla="*/ 25 h 161"/>
                <a:gd name="T2" fmla="*/ 34 w 152"/>
                <a:gd name="T3" fmla="*/ 0 h 161"/>
                <a:gd name="T4" fmla="*/ 54 w 152"/>
                <a:gd name="T5" fmla="*/ 0 h 161"/>
                <a:gd name="T6" fmla="*/ 72 w 152"/>
                <a:gd name="T7" fmla="*/ 2 h 161"/>
                <a:gd name="T8" fmla="*/ 85 w 152"/>
                <a:gd name="T9" fmla="*/ 9 h 161"/>
                <a:gd name="T10" fmla="*/ 120 w 152"/>
                <a:gd name="T11" fmla="*/ 29 h 161"/>
                <a:gd name="T12" fmla="*/ 131 w 152"/>
                <a:gd name="T13" fmla="*/ 38 h 161"/>
                <a:gd name="T14" fmla="*/ 139 w 152"/>
                <a:gd name="T15" fmla="*/ 47 h 161"/>
                <a:gd name="T16" fmla="*/ 147 w 152"/>
                <a:gd name="T17" fmla="*/ 75 h 161"/>
                <a:gd name="T18" fmla="*/ 151 w 152"/>
                <a:gd name="T19" fmla="*/ 83 h 161"/>
                <a:gd name="T20" fmla="*/ 147 w 152"/>
                <a:gd name="T21" fmla="*/ 94 h 161"/>
                <a:gd name="T22" fmla="*/ 142 w 152"/>
                <a:gd name="T23" fmla="*/ 104 h 161"/>
                <a:gd name="T24" fmla="*/ 128 w 152"/>
                <a:gd name="T25" fmla="*/ 122 h 161"/>
                <a:gd name="T26" fmla="*/ 116 w 152"/>
                <a:gd name="T27" fmla="*/ 133 h 161"/>
                <a:gd name="T28" fmla="*/ 100 w 152"/>
                <a:gd name="T29" fmla="*/ 145 h 161"/>
                <a:gd name="T30" fmla="*/ 65 w 152"/>
                <a:gd name="T31" fmla="*/ 160 h 161"/>
                <a:gd name="T32" fmla="*/ 82 w 152"/>
                <a:gd name="T33" fmla="*/ 141 h 161"/>
                <a:gd name="T34" fmla="*/ 97 w 152"/>
                <a:gd name="T35" fmla="*/ 124 h 161"/>
                <a:gd name="T36" fmla="*/ 106 w 152"/>
                <a:gd name="T37" fmla="*/ 108 h 161"/>
                <a:gd name="T38" fmla="*/ 102 w 152"/>
                <a:gd name="T39" fmla="*/ 94 h 161"/>
                <a:gd name="T40" fmla="*/ 100 w 152"/>
                <a:gd name="T41" fmla="*/ 83 h 161"/>
                <a:gd name="T42" fmla="*/ 106 w 152"/>
                <a:gd name="T43" fmla="*/ 70 h 161"/>
                <a:gd name="T44" fmla="*/ 108 w 152"/>
                <a:gd name="T45" fmla="*/ 59 h 161"/>
                <a:gd name="T46" fmla="*/ 94 w 152"/>
                <a:gd name="T47" fmla="*/ 38 h 161"/>
                <a:gd name="T48" fmla="*/ 91 w 152"/>
                <a:gd name="T49" fmla="*/ 27 h 161"/>
                <a:gd name="T50" fmla="*/ 79 w 152"/>
                <a:gd name="T51" fmla="*/ 18 h 161"/>
                <a:gd name="T52" fmla="*/ 54 w 152"/>
                <a:gd name="T53" fmla="*/ 6 h 161"/>
                <a:gd name="T54" fmla="*/ 43 w 152"/>
                <a:gd name="T55" fmla="*/ 15 h 161"/>
                <a:gd name="T56" fmla="*/ 0 w 152"/>
                <a:gd name="T57" fmla="*/ 30 h 161"/>
                <a:gd name="T58" fmla="*/ 3 w 152"/>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2" h="161">
                  <a:moveTo>
                    <a:pt x="3" y="25"/>
                  </a:moveTo>
                  <a:lnTo>
                    <a:pt x="34" y="0"/>
                  </a:lnTo>
                  <a:lnTo>
                    <a:pt x="54" y="0"/>
                  </a:lnTo>
                  <a:lnTo>
                    <a:pt x="72" y="2"/>
                  </a:lnTo>
                  <a:lnTo>
                    <a:pt x="85" y="9"/>
                  </a:lnTo>
                  <a:lnTo>
                    <a:pt x="120" y="29"/>
                  </a:lnTo>
                  <a:lnTo>
                    <a:pt x="131" y="38"/>
                  </a:lnTo>
                  <a:lnTo>
                    <a:pt x="139" y="47"/>
                  </a:lnTo>
                  <a:lnTo>
                    <a:pt x="147" y="75"/>
                  </a:lnTo>
                  <a:lnTo>
                    <a:pt x="151" y="83"/>
                  </a:lnTo>
                  <a:lnTo>
                    <a:pt x="147" y="94"/>
                  </a:lnTo>
                  <a:lnTo>
                    <a:pt x="142" y="104"/>
                  </a:lnTo>
                  <a:lnTo>
                    <a:pt x="128" y="122"/>
                  </a:lnTo>
                  <a:lnTo>
                    <a:pt x="116" y="133"/>
                  </a:lnTo>
                  <a:lnTo>
                    <a:pt x="100" y="145"/>
                  </a:lnTo>
                  <a:lnTo>
                    <a:pt x="65" y="160"/>
                  </a:lnTo>
                  <a:lnTo>
                    <a:pt x="82" y="141"/>
                  </a:lnTo>
                  <a:lnTo>
                    <a:pt x="97" y="124"/>
                  </a:lnTo>
                  <a:lnTo>
                    <a:pt x="106" y="108"/>
                  </a:lnTo>
                  <a:lnTo>
                    <a:pt x="102" y="94"/>
                  </a:lnTo>
                  <a:lnTo>
                    <a:pt x="100" y="83"/>
                  </a:lnTo>
                  <a:lnTo>
                    <a:pt x="106" y="70"/>
                  </a:lnTo>
                  <a:lnTo>
                    <a:pt x="108" y="59"/>
                  </a:lnTo>
                  <a:lnTo>
                    <a:pt x="94" y="38"/>
                  </a:lnTo>
                  <a:lnTo>
                    <a:pt x="91" y="27"/>
                  </a:lnTo>
                  <a:lnTo>
                    <a:pt x="79" y="18"/>
                  </a:lnTo>
                  <a:lnTo>
                    <a:pt x="54" y="6"/>
                  </a:lnTo>
                  <a:lnTo>
                    <a:pt x="43" y="15"/>
                  </a:lnTo>
                  <a:lnTo>
                    <a:pt x="0" y="30"/>
                  </a:lnTo>
                  <a:lnTo>
                    <a:pt x="3"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Freeform 105"/>
            <p:cNvSpPr>
              <a:spLocks/>
            </p:cNvSpPr>
            <p:nvPr/>
          </p:nvSpPr>
          <p:spPr bwMode="ltGray">
            <a:xfrm>
              <a:off x="5250" y="3351"/>
              <a:ext cx="288" cy="365"/>
            </a:xfrm>
            <a:custGeom>
              <a:avLst/>
              <a:gdLst>
                <a:gd name="T0" fmla="*/ 270 w 288"/>
                <a:gd name="T1" fmla="*/ 8 h 365"/>
                <a:gd name="T2" fmla="*/ 268 w 288"/>
                <a:gd name="T3" fmla="*/ 0 h 365"/>
                <a:gd name="T4" fmla="*/ 248 w 288"/>
                <a:gd name="T5" fmla="*/ 3 h 365"/>
                <a:gd name="T6" fmla="*/ 236 w 288"/>
                <a:gd name="T7" fmla="*/ 13 h 365"/>
                <a:gd name="T8" fmla="*/ 8 w 288"/>
                <a:gd name="T9" fmla="*/ 79 h 365"/>
                <a:gd name="T10" fmla="*/ 211 w 288"/>
                <a:gd name="T11" fmla="*/ 32 h 365"/>
                <a:gd name="T12" fmla="*/ 213 w 288"/>
                <a:gd name="T13" fmla="*/ 41 h 365"/>
                <a:gd name="T14" fmla="*/ 114 w 288"/>
                <a:gd name="T15" fmla="*/ 98 h 365"/>
                <a:gd name="T16" fmla="*/ 237 w 288"/>
                <a:gd name="T17" fmla="*/ 52 h 365"/>
                <a:gd name="T18" fmla="*/ 222 w 288"/>
                <a:gd name="T19" fmla="*/ 71 h 365"/>
                <a:gd name="T20" fmla="*/ 182 w 288"/>
                <a:gd name="T21" fmla="*/ 102 h 365"/>
                <a:gd name="T22" fmla="*/ 62 w 288"/>
                <a:gd name="T23" fmla="*/ 186 h 365"/>
                <a:gd name="T24" fmla="*/ 67 w 288"/>
                <a:gd name="T25" fmla="*/ 179 h 365"/>
                <a:gd name="T26" fmla="*/ 145 w 288"/>
                <a:gd name="T27" fmla="*/ 127 h 365"/>
                <a:gd name="T28" fmla="*/ 207 w 288"/>
                <a:gd name="T29" fmla="*/ 87 h 365"/>
                <a:gd name="T30" fmla="*/ 236 w 288"/>
                <a:gd name="T31" fmla="*/ 68 h 365"/>
                <a:gd name="T32" fmla="*/ 240 w 288"/>
                <a:gd name="T33" fmla="*/ 74 h 365"/>
                <a:gd name="T34" fmla="*/ 207 w 288"/>
                <a:gd name="T35" fmla="*/ 100 h 365"/>
                <a:gd name="T36" fmla="*/ 158 w 288"/>
                <a:gd name="T37" fmla="*/ 135 h 365"/>
                <a:gd name="T38" fmla="*/ 222 w 288"/>
                <a:gd name="T39" fmla="*/ 87 h 365"/>
                <a:gd name="T40" fmla="*/ 240 w 288"/>
                <a:gd name="T41" fmla="*/ 74 h 365"/>
                <a:gd name="T42" fmla="*/ 243 w 288"/>
                <a:gd name="T43" fmla="*/ 88 h 365"/>
                <a:gd name="T44" fmla="*/ 222 w 288"/>
                <a:gd name="T45" fmla="*/ 112 h 365"/>
                <a:gd name="T46" fmla="*/ 158 w 288"/>
                <a:gd name="T47" fmla="*/ 144 h 365"/>
                <a:gd name="T48" fmla="*/ 105 w 288"/>
                <a:gd name="T49" fmla="*/ 173 h 365"/>
                <a:gd name="T50" fmla="*/ 167 w 288"/>
                <a:gd name="T51" fmla="*/ 144 h 365"/>
                <a:gd name="T52" fmla="*/ 231 w 288"/>
                <a:gd name="T53" fmla="*/ 109 h 365"/>
                <a:gd name="T54" fmla="*/ 228 w 288"/>
                <a:gd name="T55" fmla="*/ 121 h 365"/>
                <a:gd name="T56" fmla="*/ 231 w 288"/>
                <a:gd name="T57" fmla="*/ 141 h 365"/>
                <a:gd name="T58" fmla="*/ 221 w 288"/>
                <a:gd name="T59" fmla="*/ 151 h 365"/>
                <a:gd name="T60" fmla="*/ 169 w 288"/>
                <a:gd name="T61" fmla="*/ 180 h 365"/>
                <a:gd name="T62" fmla="*/ 71 w 288"/>
                <a:gd name="T63" fmla="*/ 227 h 365"/>
                <a:gd name="T64" fmla="*/ 86 w 288"/>
                <a:gd name="T65" fmla="*/ 217 h 365"/>
                <a:gd name="T66" fmla="*/ 207 w 288"/>
                <a:gd name="T67" fmla="*/ 160 h 365"/>
                <a:gd name="T68" fmla="*/ 245 w 288"/>
                <a:gd name="T69" fmla="*/ 135 h 365"/>
                <a:gd name="T70" fmla="*/ 148 w 288"/>
                <a:gd name="T71" fmla="*/ 209 h 365"/>
                <a:gd name="T72" fmla="*/ 244 w 288"/>
                <a:gd name="T73" fmla="*/ 158 h 365"/>
                <a:gd name="T74" fmla="*/ 241 w 288"/>
                <a:gd name="T75" fmla="*/ 178 h 365"/>
                <a:gd name="T76" fmla="*/ 193 w 288"/>
                <a:gd name="T77" fmla="*/ 227 h 365"/>
                <a:gd name="T78" fmla="*/ 111 w 288"/>
                <a:gd name="T79" fmla="*/ 261 h 365"/>
                <a:gd name="T80" fmla="*/ 33 w 288"/>
                <a:gd name="T81" fmla="*/ 293 h 365"/>
                <a:gd name="T82" fmla="*/ 149 w 288"/>
                <a:gd name="T83" fmla="*/ 249 h 365"/>
                <a:gd name="T84" fmla="*/ 197 w 288"/>
                <a:gd name="T85" fmla="*/ 224 h 365"/>
                <a:gd name="T86" fmla="*/ 240 w 288"/>
                <a:gd name="T87" fmla="*/ 186 h 365"/>
                <a:gd name="T88" fmla="*/ 236 w 288"/>
                <a:gd name="T89" fmla="*/ 203 h 365"/>
                <a:gd name="T90" fmla="*/ 233 w 288"/>
                <a:gd name="T91" fmla="*/ 219 h 365"/>
                <a:gd name="T92" fmla="*/ 236 w 288"/>
                <a:gd name="T93" fmla="*/ 236 h 365"/>
                <a:gd name="T94" fmla="*/ 193 w 288"/>
                <a:gd name="T95" fmla="*/ 267 h 365"/>
                <a:gd name="T96" fmla="*/ 113 w 288"/>
                <a:gd name="T97" fmla="*/ 296 h 365"/>
                <a:gd name="T98" fmla="*/ 118 w 288"/>
                <a:gd name="T99" fmla="*/ 294 h 365"/>
                <a:gd name="T100" fmla="*/ 217 w 288"/>
                <a:gd name="T101" fmla="*/ 255 h 365"/>
                <a:gd name="T102" fmla="*/ 212 w 288"/>
                <a:gd name="T103" fmla="*/ 265 h 365"/>
                <a:gd name="T104" fmla="*/ 217 w 288"/>
                <a:gd name="T105" fmla="*/ 270 h 365"/>
                <a:gd name="T106" fmla="*/ 222 w 288"/>
                <a:gd name="T107" fmla="*/ 280 h 365"/>
                <a:gd name="T108" fmla="*/ 173 w 288"/>
                <a:gd name="T109" fmla="*/ 309 h 365"/>
                <a:gd name="T110" fmla="*/ 120 w 288"/>
                <a:gd name="T111" fmla="*/ 315 h 365"/>
                <a:gd name="T112" fmla="*/ 217 w 288"/>
                <a:gd name="T113" fmla="*/ 289 h 365"/>
                <a:gd name="T114" fmla="*/ 212 w 288"/>
                <a:gd name="T115" fmla="*/ 304 h 365"/>
                <a:gd name="T116" fmla="*/ 218 w 288"/>
                <a:gd name="T117" fmla="*/ 312 h 365"/>
                <a:gd name="T118" fmla="*/ 105 w 288"/>
                <a:gd name="T119" fmla="*/ 364 h 365"/>
                <a:gd name="T120" fmla="*/ 212 w 288"/>
                <a:gd name="T121" fmla="*/ 325 h 365"/>
                <a:gd name="T122" fmla="*/ 235 w 288"/>
                <a:gd name="T123" fmla="*/ 311 h 365"/>
                <a:gd name="T124" fmla="*/ 249 w 288"/>
                <a:gd name="T125" fmla="*/ 298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365">
                  <a:moveTo>
                    <a:pt x="266" y="28"/>
                  </a:moveTo>
                  <a:lnTo>
                    <a:pt x="270" y="8"/>
                  </a:lnTo>
                  <a:lnTo>
                    <a:pt x="287" y="6"/>
                  </a:lnTo>
                  <a:lnTo>
                    <a:pt x="268" y="0"/>
                  </a:lnTo>
                  <a:lnTo>
                    <a:pt x="260" y="0"/>
                  </a:lnTo>
                  <a:lnTo>
                    <a:pt x="248" y="3"/>
                  </a:lnTo>
                  <a:lnTo>
                    <a:pt x="247" y="9"/>
                  </a:lnTo>
                  <a:lnTo>
                    <a:pt x="236" y="13"/>
                  </a:lnTo>
                  <a:lnTo>
                    <a:pt x="139" y="65"/>
                  </a:lnTo>
                  <a:lnTo>
                    <a:pt x="8" y="79"/>
                  </a:lnTo>
                  <a:lnTo>
                    <a:pt x="138" y="64"/>
                  </a:lnTo>
                  <a:lnTo>
                    <a:pt x="211" y="32"/>
                  </a:lnTo>
                  <a:lnTo>
                    <a:pt x="236" y="28"/>
                  </a:lnTo>
                  <a:lnTo>
                    <a:pt x="213" y="41"/>
                  </a:lnTo>
                  <a:lnTo>
                    <a:pt x="236" y="42"/>
                  </a:lnTo>
                  <a:lnTo>
                    <a:pt x="114" y="98"/>
                  </a:lnTo>
                  <a:lnTo>
                    <a:pt x="197" y="63"/>
                  </a:lnTo>
                  <a:lnTo>
                    <a:pt x="237" y="52"/>
                  </a:lnTo>
                  <a:lnTo>
                    <a:pt x="236" y="60"/>
                  </a:lnTo>
                  <a:lnTo>
                    <a:pt x="222" y="71"/>
                  </a:lnTo>
                  <a:lnTo>
                    <a:pt x="211" y="81"/>
                  </a:lnTo>
                  <a:lnTo>
                    <a:pt x="182" y="102"/>
                  </a:lnTo>
                  <a:lnTo>
                    <a:pt x="129" y="141"/>
                  </a:lnTo>
                  <a:lnTo>
                    <a:pt x="62" y="186"/>
                  </a:lnTo>
                  <a:lnTo>
                    <a:pt x="9" y="217"/>
                  </a:lnTo>
                  <a:lnTo>
                    <a:pt x="67" y="179"/>
                  </a:lnTo>
                  <a:lnTo>
                    <a:pt x="101" y="156"/>
                  </a:lnTo>
                  <a:lnTo>
                    <a:pt x="145" y="127"/>
                  </a:lnTo>
                  <a:lnTo>
                    <a:pt x="168" y="109"/>
                  </a:lnTo>
                  <a:lnTo>
                    <a:pt x="207" y="87"/>
                  </a:lnTo>
                  <a:lnTo>
                    <a:pt x="222" y="78"/>
                  </a:lnTo>
                  <a:lnTo>
                    <a:pt x="236" y="68"/>
                  </a:lnTo>
                  <a:lnTo>
                    <a:pt x="228" y="70"/>
                  </a:lnTo>
                  <a:lnTo>
                    <a:pt x="240" y="74"/>
                  </a:lnTo>
                  <a:lnTo>
                    <a:pt x="226" y="81"/>
                  </a:lnTo>
                  <a:lnTo>
                    <a:pt x="207" y="100"/>
                  </a:lnTo>
                  <a:lnTo>
                    <a:pt x="185" y="120"/>
                  </a:lnTo>
                  <a:lnTo>
                    <a:pt x="158" y="135"/>
                  </a:lnTo>
                  <a:lnTo>
                    <a:pt x="202" y="102"/>
                  </a:lnTo>
                  <a:lnTo>
                    <a:pt x="222" y="87"/>
                  </a:lnTo>
                  <a:lnTo>
                    <a:pt x="236" y="74"/>
                  </a:lnTo>
                  <a:lnTo>
                    <a:pt x="240" y="74"/>
                  </a:lnTo>
                  <a:lnTo>
                    <a:pt x="230" y="93"/>
                  </a:lnTo>
                  <a:lnTo>
                    <a:pt x="243" y="88"/>
                  </a:lnTo>
                  <a:lnTo>
                    <a:pt x="236" y="100"/>
                  </a:lnTo>
                  <a:lnTo>
                    <a:pt x="222" y="112"/>
                  </a:lnTo>
                  <a:lnTo>
                    <a:pt x="193" y="131"/>
                  </a:lnTo>
                  <a:lnTo>
                    <a:pt x="158" y="144"/>
                  </a:lnTo>
                  <a:lnTo>
                    <a:pt x="129" y="160"/>
                  </a:lnTo>
                  <a:lnTo>
                    <a:pt x="105" y="173"/>
                  </a:lnTo>
                  <a:lnTo>
                    <a:pt x="120" y="167"/>
                  </a:lnTo>
                  <a:lnTo>
                    <a:pt x="167" y="144"/>
                  </a:lnTo>
                  <a:lnTo>
                    <a:pt x="222" y="116"/>
                  </a:lnTo>
                  <a:lnTo>
                    <a:pt x="231" y="109"/>
                  </a:lnTo>
                  <a:lnTo>
                    <a:pt x="240" y="100"/>
                  </a:lnTo>
                  <a:lnTo>
                    <a:pt x="228" y="121"/>
                  </a:lnTo>
                  <a:lnTo>
                    <a:pt x="249" y="113"/>
                  </a:lnTo>
                  <a:lnTo>
                    <a:pt x="231" y="141"/>
                  </a:lnTo>
                  <a:lnTo>
                    <a:pt x="226" y="147"/>
                  </a:lnTo>
                  <a:lnTo>
                    <a:pt x="221" y="151"/>
                  </a:lnTo>
                  <a:lnTo>
                    <a:pt x="196" y="166"/>
                  </a:lnTo>
                  <a:lnTo>
                    <a:pt x="169" y="180"/>
                  </a:lnTo>
                  <a:lnTo>
                    <a:pt x="119" y="205"/>
                  </a:lnTo>
                  <a:lnTo>
                    <a:pt x="71" y="227"/>
                  </a:lnTo>
                  <a:lnTo>
                    <a:pt x="0" y="258"/>
                  </a:lnTo>
                  <a:lnTo>
                    <a:pt x="86" y="217"/>
                  </a:lnTo>
                  <a:lnTo>
                    <a:pt x="173" y="176"/>
                  </a:lnTo>
                  <a:lnTo>
                    <a:pt x="207" y="160"/>
                  </a:lnTo>
                  <a:lnTo>
                    <a:pt x="228" y="143"/>
                  </a:lnTo>
                  <a:lnTo>
                    <a:pt x="245" y="135"/>
                  </a:lnTo>
                  <a:lnTo>
                    <a:pt x="248" y="136"/>
                  </a:lnTo>
                  <a:lnTo>
                    <a:pt x="148" y="209"/>
                  </a:lnTo>
                  <a:lnTo>
                    <a:pt x="225" y="159"/>
                  </a:lnTo>
                  <a:lnTo>
                    <a:pt x="244" y="158"/>
                  </a:lnTo>
                  <a:lnTo>
                    <a:pt x="222" y="184"/>
                  </a:lnTo>
                  <a:lnTo>
                    <a:pt x="241" y="178"/>
                  </a:lnTo>
                  <a:lnTo>
                    <a:pt x="212" y="208"/>
                  </a:lnTo>
                  <a:lnTo>
                    <a:pt x="193" y="227"/>
                  </a:lnTo>
                  <a:lnTo>
                    <a:pt x="158" y="242"/>
                  </a:lnTo>
                  <a:lnTo>
                    <a:pt x="111" y="261"/>
                  </a:lnTo>
                  <a:lnTo>
                    <a:pt x="67" y="280"/>
                  </a:lnTo>
                  <a:lnTo>
                    <a:pt x="33" y="293"/>
                  </a:lnTo>
                  <a:lnTo>
                    <a:pt x="9" y="299"/>
                  </a:lnTo>
                  <a:lnTo>
                    <a:pt x="149" y="249"/>
                  </a:lnTo>
                  <a:lnTo>
                    <a:pt x="181" y="234"/>
                  </a:lnTo>
                  <a:lnTo>
                    <a:pt x="197" y="224"/>
                  </a:lnTo>
                  <a:lnTo>
                    <a:pt x="219" y="205"/>
                  </a:lnTo>
                  <a:lnTo>
                    <a:pt x="240" y="186"/>
                  </a:lnTo>
                  <a:lnTo>
                    <a:pt x="218" y="212"/>
                  </a:lnTo>
                  <a:lnTo>
                    <a:pt x="236" y="203"/>
                  </a:lnTo>
                  <a:lnTo>
                    <a:pt x="217" y="224"/>
                  </a:lnTo>
                  <a:lnTo>
                    <a:pt x="233" y="219"/>
                  </a:lnTo>
                  <a:lnTo>
                    <a:pt x="215" y="244"/>
                  </a:lnTo>
                  <a:lnTo>
                    <a:pt x="236" y="236"/>
                  </a:lnTo>
                  <a:lnTo>
                    <a:pt x="217" y="249"/>
                  </a:lnTo>
                  <a:lnTo>
                    <a:pt x="193" y="267"/>
                  </a:lnTo>
                  <a:lnTo>
                    <a:pt x="173" y="273"/>
                  </a:lnTo>
                  <a:lnTo>
                    <a:pt x="113" y="296"/>
                  </a:lnTo>
                  <a:lnTo>
                    <a:pt x="58" y="309"/>
                  </a:lnTo>
                  <a:lnTo>
                    <a:pt x="118" y="294"/>
                  </a:lnTo>
                  <a:lnTo>
                    <a:pt x="168" y="274"/>
                  </a:lnTo>
                  <a:lnTo>
                    <a:pt x="217" y="255"/>
                  </a:lnTo>
                  <a:lnTo>
                    <a:pt x="231" y="246"/>
                  </a:lnTo>
                  <a:lnTo>
                    <a:pt x="212" y="265"/>
                  </a:lnTo>
                  <a:lnTo>
                    <a:pt x="226" y="261"/>
                  </a:lnTo>
                  <a:lnTo>
                    <a:pt x="217" y="270"/>
                  </a:lnTo>
                  <a:lnTo>
                    <a:pt x="212" y="284"/>
                  </a:lnTo>
                  <a:lnTo>
                    <a:pt x="222" y="280"/>
                  </a:lnTo>
                  <a:lnTo>
                    <a:pt x="209" y="291"/>
                  </a:lnTo>
                  <a:lnTo>
                    <a:pt x="173" y="309"/>
                  </a:lnTo>
                  <a:lnTo>
                    <a:pt x="149" y="312"/>
                  </a:lnTo>
                  <a:lnTo>
                    <a:pt x="120" y="315"/>
                  </a:lnTo>
                  <a:lnTo>
                    <a:pt x="178" y="306"/>
                  </a:lnTo>
                  <a:lnTo>
                    <a:pt x="217" y="289"/>
                  </a:lnTo>
                  <a:lnTo>
                    <a:pt x="226" y="277"/>
                  </a:lnTo>
                  <a:lnTo>
                    <a:pt x="212" y="304"/>
                  </a:lnTo>
                  <a:lnTo>
                    <a:pt x="228" y="298"/>
                  </a:lnTo>
                  <a:lnTo>
                    <a:pt x="218" y="312"/>
                  </a:lnTo>
                  <a:lnTo>
                    <a:pt x="202" y="332"/>
                  </a:lnTo>
                  <a:lnTo>
                    <a:pt x="105" y="364"/>
                  </a:lnTo>
                  <a:lnTo>
                    <a:pt x="203" y="335"/>
                  </a:lnTo>
                  <a:lnTo>
                    <a:pt x="212" y="325"/>
                  </a:lnTo>
                  <a:lnTo>
                    <a:pt x="218" y="318"/>
                  </a:lnTo>
                  <a:lnTo>
                    <a:pt x="235" y="311"/>
                  </a:lnTo>
                  <a:lnTo>
                    <a:pt x="245" y="326"/>
                  </a:lnTo>
                  <a:lnTo>
                    <a:pt x="249" y="298"/>
                  </a:lnTo>
                  <a:lnTo>
                    <a:pt x="266" y="2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Freeform 106"/>
            <p:cNvSpPr>
              <a:spLocks/>
            </p:cNvSpPr>
            <p:nvPr/>
          </p:nvSpPr>
          <p:spPr bwMode="ltGray">
            <a:xfrm>
              <a:off x="4803" y="3748"/>
              <a:ext cx="255" cy="271"/>
            </a:xfrm>
            <a:custGeom>
              <a:avLst/>
              <a:gdLst>
                <a:gd name="T0" fmla="*/ 116 w 255"/>
                <a:gd name="T1" fmla="*/ 7 h 271"/>
                <a:gd name="T2" fmla="*/ 18 w 255"/>
                <a:gd name="T3" fmla="*/ 12 h 271"/>
                <a:gd name="T4" fmla="*/ 108 w 255"/>
                <a:gd name="T5" fmla="*/ 12 h 271"/>
                <a:gd name="T6" fmla="*/ 94 w 255"/>
                <a:gd name="T7" fmla="*/ 23 h 271"/>
                <a:gd name="T8" fmla="*/ 94 w 255"/>
                <a:gd name="T9" fmla="*/ 28 h 271"/>
                <a:gd name="T10" fmla="*/ 50 w 255"/>
                <a:gd name="T11" fmla="*/ 40 h 271"/>
                <a:gd name="T12" fmla="*/ 83 w 255"/>
                <a:gd name="T13" fmla="*/ 36 h 271"/>
                <a:gd name="T14" fmla="*/ 83 w 255"/>
                <a:gd name="T15" fmla="*/ 42 h 271"/>
                <a:gd name="T16" fmla="*/ 90 w 255"/>
                <a:gd name="T17" fmla="*/ 45 h 271"/>
                <a:gd name="T18" fmla="*/ 10 w 255"/>
                <a:gd name="T19" fmla="*/ 73 h 271"/>
                <a:gd name="T20" fmla="*/ 86 w 255"/>
                <a:gd name="T21" fmla="*/ 59 h 271"/>
                <a:gd name="T22" fmla="*/ 68 w 255"/>
                <a:gd name="T23" fmla="*/ 78 h 271"/>
                <a:gd name="T24" fmla="*/ 10 w 255"/>
                <a:gd name="T25" fmla="*/ 90 h 271"/>
                <a:gd name="T26" fmla="*/ 72 w 255"/>
                <a:gd name="T27" fmla="*/ 80 h 271"/>
                <a:gd name="T28" fmla="*/ 25 w 255"/>
                <a:gd name="T29" fmla="*/ 102 h 271"/>
                <a:gd name="T30" fmla="*/ 53 w 255"/>
                <a:gd name="T31" fmla="*/ 92 h 271"/>
                <a:gd name="T32" fmla="*/ 72 w 255"/>
                <a:gd name="T33" fmla="*/ 90 h 271"/>
                <a:gd name="T34" fmla="*/ 72 w 255"/>
                <a:gd name="T35" fmla="*/ 97 h 271"/>
                <a:gd name="T36" fmla="*/ 61 w 255"/>
                <a:gd name="T37" fmla="*/ 111 h 271"/>
                <a:gd name="T38" fmla="*/ 6 w 255"/>
                <a:gd name="T39" fmla="*/ 127 h 271"/>
                <a:gd name="T40" fmla="*/ 68 w 255"/>
                <a:gd name="T41" fmla="*/ 113 h 271"/>
                <a:gd name="T42" fmla="*/ 57 w 255"/>
                <a:gd name="T43" fmla="*/ 132 h 271"/>
                <a:gd name="T44" fmla="*/ 43 w 255"/>
                <a:gd name="T45" fmla="*/ 144 h 271"/>
                <a:gd name="T46" fmla="*/ 50 w 255"/>
                <a:gd name="T47" fmla="*/ 144 h 271"/>
                <a:gd name="T48" fmla="*/ 50 w 255"/>
                <a:gd name="T49" fmla="*/ 151 h 271"/>
                <a:gd name="T50" fmla="*/ 10 w 255"/>
                <a:gd name="T51" fmla="*/ 168 h 271"/>
                <a:gd name="T52" fmla="*/ 43 w 255"/>
                <a:gd name="T53" fmla="*/ 165 h 271"/>
                <a:gd name="T54" fmla="*/ 43 w 255"/>
                <a:gd name="T55" fmla="*/ 168 h 271"/>
                <a:gd name="T56" fmla="*/ 47 w 255"/>
                <a:gd name="T57" fmla="*/ 175 h 271"/>
                <a:gd name="T58" fmla="*/ 38 w 255"/>
                <a:gd name="T59" fmla="*/ 189 h 271"/>
                <a:gd name="T60" fmla="*/ 47 w 255"/>
                <a:gd name="T61" fmla="*/ 196 h 271"/>
                <a:gd name="T62" fmla="*/ 50 w 255"/>
                <a:gd name="T63" fmla="*/ 227 h 271"/>
                <a:gd name="T64" fmla="*/ 57 w 255"/>
                <a:gd name="T65" fmla="*/ 189 h 271"/>
                <a:gd name="T66" fmla="*/ 119 w 255"/>
                <a:gd name="T67" fmla="*/ 270 h 271"/>
                <a:gd name="T68" fmla="*/ 83 w 255"/>
                <a:gd name="T69" fmla="*/ 175 h 271"/>
                <a:gd name="T70" fmla="*/ 83 w 255"/>
                <a:gd name="T71" fmla="*/ 173 h 271"/>
                <a:gd name="T72" fmla="*/ 86 w 255"/>
                <a:gd name="T73" fmla="*/ 165 h 271"/>
                <a:gd name="T74" fmla="*/ 137 w 255"/>
                <a:gd name="T75" fmla="*/ 213 h 271"/>
                <a:gd name="T76" fmla="*/ 104 w 255"/>
                <a:gd name="T77" fmla="*/ 187 h 271"/>
                <a:gd name="T78" fmla="*/ 94 w 255"/>
                <a:gd name="T79" fmla="*/ 144 h 271"/>
                <a:gd name="T80" fmla="*/ 97 w 255"/>
                <a:gd name="T81" fmla="*/ 132 h 271"/>
                <a:gd name="T82" fmla="*/ 116 w 255"/>
                <a:gd name="T83" fmla="*/ 161 h 271"/>
                <a:gd name="T84" fmla="*/ 104 w 255"/>
                <a:gd name="T85" fmla="*/ 118 h 271"/>
                <a:gd name="T86" fmla="*/ 123 w 255"/>
                <a:gd name="T87" fmla="*/ 111 h 271"/>
                <a:gd name="T88" fmla="*/ 137 w 255"/>
                <a:gd name="T89" fmla="*/ 140 h 271"/>
                <a:gd name="T90" fmla="*/ 119 w 255"/>
                <a:gd name="T91" fmla="*/ 90 h 271"/>
                <a:gd name="T92" fmla="*/ 123 w 255"/>
                <a:gd name="T93" fmla="*/ 85 h 271"/>
                <a:gd name="T94" fmla="*/ 127 w 255"/>
                <a:gd name="T95" fmla="*/ 61 h 271"/>
                <a:gd name="T96" fmla="*/ 144 w 255"/>
                <a:gd name="T97" fmla="*/ 64 h 271"/>
                <a:gd name="T98" fmla="*/ 210 w 255"/>
                <a:gd name="T99" fmla="*/ 125 h 271"/>
                <a:gd name="T100" fmla="*/ 163 w 255"/>
                <a:gd name="T101" fmla="*/ 90 h 271"/>
                <a:gd name="T102" fmla="*/ 137 w 255"/>
                <a:gd name="T103" fmla="*/ 40 h 271"/>
                <a:gd name="T104" fmla="*/ 144 w 255"/>
                <a:gd name="T105" fmla="*/ 31 h 271"/>
                <a:gd name="T106" fmla="*/ 177 w 255"/>
                <a:gd name="T107" fmla="*/ 59 h 271"/>
                <a:gd name="T108" fmla="*/ 170 w 255"/>
                <a:gd name="T109" fmla="*/ 56 h 271"/>
                <a:gd name="T110" fmla="*/ 155 w 255"/>
                <a:gd name="T111" fmla="*/ 18 h 271"/>
                <a:gd name="T112" fmla="*/ 195 w 255"/>
                <a:gd name="T113" fmla="*/ 56 h 271"/>
                <a:gd name="T114" fmla="*/ 169 w 255"/>
                <a:gd name="T115" fmla="*/ 37 h 271"/>
                <a:gd name="T116" fmla="*/ 149 w 255"/>
                <a:gd name="T117" fmla="*/ 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5" h="271">
                  <a:moveTo>
                    <a:pt x="143" y="3"/>
                  </a:moveTo>
                  <a:lnTo>
                    <a:pt x="127" y="0"/>
                  </a:lnTo>
                  <a:lnTo>
                    <a:pt x="116" y="7"/>
                  </a:lnTo>
                  <a:lnTo>
                    <a:pt x="104" y="9"/>
                  </a:lnTo>
                  <a:lnTo>
                    <a:pt x="79" y="12"/>
                  </a:lnTo>
                  <a:lnTo>
                    <a:pt x="18" y="12"/>
                  </a:lnTo>
                  <a:lnTo>
                    <a:pt x="79" y="14"/>
                  </a:lnTo>
                  <a:lnTo>
                    <a:pt x="97" y="9"/>
                  </a:lnTo>
                  <a:lnTo>
                    <a:pt x="108" y="12"/>
                  </a:lnTo>
                  <a:lnTo>
                    <a:pt x="94" y="16"/>
                  </a:lnTo>
                  <a:lnTo>
                    <a:pt x="104" y="16"/>
                  </a:lnTo>
                  <a:lnTo>
                    <a:pt x="94" y="23"/>
                  </a:lnTo>
                  <a:lnTo>
                    <a:pt x="14" y="64"/>
                  </a:lnTo>
                  <a:lnTo>
                    <a:pt x="97" y="23"/>
                  </a:lnTo>
                  <a:lnTo>
                    <a:pt x="94" y="28"/>
                  </a:lnTo>
                  <a:lnTo>
                    <a:pt x="83" y="36"/>
                  </a:lnTo>
                  <a:lnTo>
                    <a:pt x="72" y="37"/>
                  </a:lnTo>
                  <a:lnTo>
                    <a:pt x="50" y="40"/>
                  </a:lnTo>
                  <a:lnTo>
                    <a:pt x="14" y="36"/>
                  </a:lnTo>
                  <a:lnTo>
                    <a:pt x="72" y="40"/>
                  </a:lnTo>
                  <a:lnTo>
                    <a:pt x="83" y="36"/>
                  </a:lnTo>
                  <a:lnTo>
                    <a:pt x="94" y="33"/>
                  </a:lnTo>
                  <a:lnTo>
                    <a:pt x="90" y="40"/>
                  </a:lnTo>
                  <a:lnTo>
                    <a:pt x="83" y="42"/>
                  </a:lnTo>
                  <a:lnTo>
                    <a:pt x="10" y="66"/>
                  </a:lnTo>
                  <a:lnTo>
                    <a:pt x="83" y="45"/>
                  </a:lnTo>
                  <a:lnTo>
                    <a:pt x="90" y="45"/>
                  </a:lnTo>
                  <a:lnTo>
                    <a:pt x="83" y="52"/>
                  </a:lnTo>
                  <a:lnTo>
                    <a:pt x="72" y="59"/>
                  </a:lnTo>
                  <a:lnTo>
                    <a:pt x="10" y="73"/>
                  </a:lnTo>
                  <a:lnTo>
                    <a:pt x="79" y="56"/>
                  </a:lnTo>
                  <a:lnTo>
                    <a:pt x="83" y="56"/>
                  </a:lnTo>
                  <a:lnTo>
                    <a:pt x="86" y="59"/>
                  </a:lnTo>
                  <a:lnTo>
                    <a:pt x="72" y="68"/>
                  </a:lnTo>
                  <a:lnTo>
                    <a:pt x="86" y="66"/>
                  </a:lnTo>
                  <a:lnTo>
                    <a:pt x="68" y="78"/>
                  </a:lnTo>
                  <a:lnTo>
                    <a:pt x="53" y="85"/>
                  </a:lnTo>
                  <a:lnTo>
                    <a:pt x="25" y="90"/>
                  </a:lnTo>
                  <a:lnTo>
                    <a:pt x="10" y="90"/>
                  </a:lnTo>
                  <a:lnTo>
                    <a:pt x="35" y="88"/>
                  </a:lnTo>
                  <a:lnTo>
                    <a:pt x="65" y="82"/>
                  </a:lnTo>
                  <a:lnTo>
                    <a:pt x="72" y="80"/>
                  </a:lnTo>
                  <a:lnTo>
                    <a:pt x="65" y="88"/>
                  </a:lnTo>
                  <a:lnTo>
                    <a:pt x="50" y="97"/>
                  </a:lnTo>
                  <a:lnTo>
                    <a:pt x="25" y="102"/>
                  </a:lnTo>
                  <a:lnTo>
                    <a:pt x="0" y="106"/>
                  </a:lnTo>
                  <a:lnTo>
                    <a:pt x="32" y="99"/>
                  </a:lnTo>
                  <a:lnTo>
                    <a:pt x="53" y="92"/>
                  </a:lnTo>
                  <a:lnTo>
                    <a:pt x="72" y="85"/>
                  </a:lnTo>
                  <a:lnTo>
                    <a:pt x="75" y="82"/>
                  </a:lnTo>
                  <a:lnTo>
                    <a:pt x="72" y="90"/>
                  </a:lnTo>
                  <a:lnTo>
                    <a:pt x="79" y="88"/>
                  </a:lnTo>
                  <a:lnTo>
                    <a:pt x="86" y="90"/>
                  </a:lnTo>
                  <a:lnTo>
                    <a:pt x="72" y="97"/>
                  </a:lnTo>
                  <a:lnTo>
                    <a:pt x="72" y="102"/>
                  </a:lnTo>
                  <a:lnTo>
                    <a:pt x="53" y="111"/>
                  </a:lnTo>
                  <a:lnTo>
                    <a:pt x="61" y="111"/>
                  </a:lnTo>
                  <a:lnTo>
                    <a:pt x="53" y="116"/>
                  </a:lnTo>
                  <a:lnTo>
                    <a:pt x="28" y="125"/>
                  </a:lnTo>
                  <a:lnTo>
                    <a:pt x="6" y="127"/>
                  </a:lnTo>
                  <a:lnTo>
                    <a:pt x="38" y="123"/>
                  </a:lnTo>
                  <a:lnTo>
                    <a:pt x="57" y="116"/>
                  </a:lnTo>
                  <a:lnTo>
                    <a:pt x="68" y="113"/>
                  </a:lnTo>
                  <a:lnTo>
                    <a:pt x="68" y="120"/>
                  </a:lnTo>
                  <a:lnTo>
                    <a:pt x="68" y="123"/>
                  </a:lnTo>
                  <a:lnTo>
                    <a:pt x="57" y="132"/>
                  </a:lnTo>
                  <a:lnTo>
                    <a:pt x="47" y="140"/>
                  </a:lnTo>
                  <a:lnTo>
                    <a:pt x="53" y="140"/>
                  </a:lnTo>
                  <a:lnTo>
                    <a:pt x="43" y="144"/>
                  </a:lnTo>
                  <a:lnTo>
                    <a:pt x="6" y="156"/>
                  </a:lnTo>
                  <a:lnTo>
                    <a:pt x="32" y="149"/>
                  </a:lnTo>
                  <a:lnTo>
                    <a:pt x="50" y="144"/>
                  </a:lnTo>
                  <a:lnTo>
                    <a:pt x="50" y="151"/>
                  </a:lnTo>
                  <a:lnTo>
                    <a:pt x="38" y="153"/>
                  </a:lnTo>
                  <a:lnTo>
                    <a:pt x="50" y="151"/>
                  </a:lnTo>
                  <a:lnTo>
                    <a:pt x="50" y="156"/>
                  </a:lnTo>
                  <a:lnTo>
                    <a:pt x="43" y="161"/>
                  </a:lnTo>
                  <a:lnTo>
                    <a:pt x="10" y="168"/>
                  </a:lnTo>
                  <a:lnTo>
                    <a:pt x="38" y="161"/>
                  </a:lnTo>
                  <a:lnTo>
                    <a:pt x="38" y="163"/>
                  </a:lnTo>
                  <a:lnTo>
                    <a:pt x="43" y="165"/>
                  </a:lnTo>
                  <a:lnTo>
                    <a:pt x="10" y="182"/>
                  </a:lnTo>
                  <a:lnTo>
                    <a:pt x="35" y="170"/>
                  </a:lnTo>
                  <a:lnTo>
                    <a:pt x="43" y="168"/>
                  </a:lnTo>
                  <a:lnTo>
                    <a:pt x="47" y="173"/>
                  </a:lnTo>
                  <a:lnTo>
                    <a:pt x="38" y="177"/>
                  </a:lnTo>
                  <a:lnTo>
                    <a:pt x="47" y="175"/>
                  </a:lnTo>
                  <a:lnTo>
                    <a:pt x="38" y="189"/>
                  </a:lnTo>
                  <a:lnTo>
                    <a:pt x="6" y="205"/>
                  </a:lnTo>
                  <a:lnTo>
                    <a:pt x="38" y="189"/>
                  </a:lnTo>
                  <a:lnTo>
                    <a:pt x="35" y="196"/>
                  </a:lnTo>
                  <a:lnTo>
                    <a:pt x="47" y="189"/>
                  </a:lnTo>
                  <a:lnTo>
                    <a:pt x="47" y="196"/>
                  </a:lnTo>
                  <a:lnTo>
                    <a:pt x="50" y="229"/>
                  </a:lnTo>
                  <a:lnTo>
                    <a:pt x="83" y="270"/>
                  </a:lnTo>
                  <a:lnTo>
                    <a:pt x="50" y="227"/>
                  </a:lnTo>
                  <a:lnTo>
                    <a:pt x="50" y="211"/>
                  </a:lnTo>
                  <a:lnTo>
                    <a:pt x="53" y="198"/>
                  </a:lnTo>
                  <a:lnTo>
                    <a:pt x="57" y="189"/>
                  </a:lnTo>
                  <a:lnTo>
                    <a:pt x="65" y="173"/>
                  </a:lnTo>
                  <a:lnTo>
                    <a:pt x="72" y="180"/>
                  </a:lnTo>
                  <a:lnTo>
                    <a:pt x="119" y="270"/>
                  </a:lnTo>
                  <a:lnTo>
                    <a:pt x="75" y="180"/>
                  </a:lnTo>
                  <a:lnTo>
                    <a:pt x="75" y="170"/>
                  </a:lnTo>
                  <a:lnTo>
                    <a:pt x="83" y="175"/>
                  </a:lnTo>
                  <a:lnTo>
                    <a:pt x="90" y="263"/>
                  </a:lnTo>
                  <a:lnTo>
                    <a:pt x="86" y="187"/>
                  </a:lnTo>
                  <a:lnTo>
                    <a:pt x="83" y="173"/>
                  </a:lnTo>
                  <a:lnTo>
                    <a:pt x="79" y="168"/>
                  </a:lnTo>
                  <a:lnTo>
                    <a:pt x="83" y="156"/>
                  </a:lnTo>
                  <a:lnTo>
                    <a:pt x="86" y="165"/>
                  </a:lnTo>
                  <a:lnTo>
                    <a:pt x="97" y="184"/>
                  </a:lnTo>
                  <a:lnTo>
                    <a:pt x="108" y="196"/>
                  </a:lnTo>
                  <a:lnTo>
                    <a:pt x="137" y="213"/>
                  </a:lnTo>
                  <a:lnTo>
                    <a:pt x="199" y="244"/>
                  </a:lnTo>
                  <a:lnTo>
                    <a:pt x="119" y="198"/>
                  </a:lnTo>
                  <a:lnTo>
                    <a:pt x="104" y="187"/>
                  </a:lnTo>
                  <a:lnTo>
                    <a:pt x="97" y="180"/>
                  </a:lnTo>
                  <a:lnTo>
                    <a:pt x="90" y="170"/>
                  </a:lnTo>
                  <a:lnTo>
                    <a:pt x="94" y="144"/>
                  </a:lnTo>
                  <a:lnTo>
                    <a:pt x="97" y="151"/>
                  </a:lnTo>
                  <a:lnTo>
                    <a:pt x="97" y="137"/>
                  </a:lnTo>
                  <a:lnTo>
                    <a:pt x="97" y="132"/>
                  </a:lnTo>
                  <a:lnTo>
                    <a:pt x="104" y="144"/>
                  </a:lnTo>
                  <a:lnTo>
                    <a:pt x="174" y="232"/>
                  </a:lnTo>
                  <a:lnTo>
                    <a:pt x="116" y="161"/>
                  </a:lnTo>
                  <a:lnTo>
                    <a:pt x="108" y="153"/>
                  </a:lnTo>
                  <a:lnTo>
                    <a:pt x="104" y="144"/>
                  </a:lnTo>
                  <a:lnTo>
                    <a:pt x="104" y="118"/>
                  </a:lnTo>
                  <a:lnTo>
                    <a:pt x="108" y="120"/>
                  </a:lnTo>
                  <a:lnTo>
                    <a:pt x="112" y="106"/>
                  </a:lnTo>
                  <a:lnTo>
                    <a:pt x="123" y="111"/>
                  </a:lnTo>
                  <a:lnTo>
                    <a:pt x="177" y="208"/>
                  </a:lnTo>
                  <a:lnTo>
                    <a:pt x="148" y="161"/>
                  </a:lnTo>
                  <a:lnTo>
                    <a:pt x="137" y="140"/>
                  </a:lnTo>
                  <a:lnTo>
                    <a:pt x="123" y="120"/>
                  </a:lnTo>
                  <a:lnTo>
                    <a:pt x="123" y="108"/>
                  </a:lnTo>
                  <a:lnTo>
                    <a:pt x="119" y="90"/>
                  </a:lnTo>
                  <a:lnTo>
                    <a:pt x="127" y="92"/>
                  </a:lnTo>
                  <a:lnTo>
                    <a:pt x="155" y="189"/>
                  </a:lnTo>
                  <a:lnTo>
                    <a:pt x="123" y="85"/>
                  </a:lnTo>
                  <a:lnTo>
                    <a:pt x="123" y="75"/>
                  </a:lnTo>
                  <a:lnTo>
                    <a:pt x="127" y="82"/>
                  </a:lnTo>
                  <a:lnTo>
                    <a:pt x="127" y="61"/>
                  </a:lnTo>
                  <a:lnTo>
                    <a:pt x="133" y="68"/>
                  </a:lnTo>
                  <a:lnTo>
                    <a:pt x="133" y="56"/>
                  </a:lnTo>
                  <a:lnTo>
                    <a:pt x="144" y="64"/>
                  </a:lnTo>
                  <a:lnTo>
                    <a:pt x="159" y="88"/>
                  </a:lnTo>
                  <a:lnTo>
                    <a:pt x="177" y="102"/>
                  </a:lnTo>
                  <a:lnTo>
                    <a:pt x="210" y="125"/>
                  </a:lnTo>
                  <a:lnTo>
                    <a:pt x="228" y="146"/>
                  </a:lnTo>
                  <a:lnTo>
                    <a:pt x="177" y="102"/>
                  </a:lnTo>
                  <a:lnTo>
                    <a:pt x="163" y="90"/>
                  </a:lnTo>
                  <a:lnTo>
                    <a:pt x="148" y="73"/>
                  </a:lnTo>
                  <a:lnTo>
                    <a:pt x="144" y="61"/>
                  </a:lnTo>
                  <a:lnTo>
                    <a:pt x="137" y="40"/>
                  </a:lnTo>
                  <a:lnTo>
                    <a:pt x="141" y="42"/>
                  </a:lnTo>
                  <a:lnTo>
                    <a:pt x="148" y="40"/>
                  </a:lnTo>
                  <a:lnTo>
                    <a:pt x="144" y="31"/>
                  </a:lnTo>
                  <a:lnTo>
                    <a:pt x="151" y="40"/>
                  </a:lnTo>
                  <a:lnTo>
                    <a:pt x="159" y="49"/>
                  </a:lnTo>
                  <a:lnTo>
                    <a:pt x="177" y="59"/>
                  </a:lnTo>
                  <a:lnTo>
                    <a:pt x="203" y="68"/>
                  </a:lnTo>
                  <a:lnTo>
                    <a:pt x="254" y="92"/>
                  </a:lnTo>
                  <a:lnTo>
                    <a:pt x="170" y="56"/>
                  </a:lnTo>
                  <a:lnTo>
                    <a:pt x="159" y="47"/>
                  </a:lnTo>
                  <a:lnTo>
                    <a:pt x="155" y="42"/>
                  </a:lnTo>
                  <a:lnTo>
                    <a:pt x="155" y="18"/>
                  </a:lnTo>
                  <a:lnTo>
                    <a:pt x="163" y="26"/>
                  </a:lnTo>
                  <a:lnTo>
                    <a:pt x="174" y="37"/>
                  </a:lnTo>
                  <a:lnTo>
                    <a:pt x="195" y="56"/>
                  </a:lnTo>
                  <a:lnTo>
                    <a:pt x="225" y="75"/>
                  </a:lnTo>
                  <a:lnTo>
                    <a:pt x="231" y="85"/>
                  </a:lnTo>
                  <a:lnTo>
                    <a:pt x="169" y="37"/>
                  </a:lnTo>
                  <a:lnTo>
                    <a:pt x="163" y="21"/>
                  </a:lnTo>
                  <a:lnTo>
                    <a:pt x="166" y="9"/>
                  </a:lnTo>
                  <a:lnTo>
                    <a:pt x="149" y="2"/>
                  </a:lnTo>
                  <a:lnTo>
                    <a:pt x="143" y="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Freeform 107"/>
            <p:cNvSpPr>
              <a:spLocks/>
            </p:cNvSpPr>
            <p:nvPr/>
          </p:nvSpPr>
          <p:spPr bwMode="ltGray">
            <a:xfrm>
              <a:off x="4977" y="3785"/>
              <a:ext cx="212" cy="258"/>
            </a:xfrm>
            <a:custGeom>
              <a:avLst/>
              <a:gdLst>
                <a:gd name="T0" fmla="*/ 208 w 212"/>
                <a:gd name="T1" fmla="*/ 39 h 258"/>
                <a:gd name="T2" fmla="*/ 192 w 212"/>
                <a:gd name="T3" fmla="*/ 23 h 258"/>
                <a:gd name="T4" fmla="*/ 186 w 212"/>
                <a:gd name="T5" fmla="*/ 16 h 258"/>
                <a:gd name="T6" fmla="*/ 170 w 212"/>
                <a:gd name="T7" fmla="*/ 10 h 258"/>
                <a:gd name="T8" fmla="*/ 156 w 212"/>
                <a:gd name="T9" fmla="*/ 5 h 258"/>
                <a:gd name="T10" fmla="*/ 136 w 212"/>
                <a:gd name="T11" fmla="*/ 0 h 258"/>
                <a:gd name="T12" fmla="*/ 119 w 212"/>
                <a:gd name="T13" fmla="*/ 0 h 258"/>
                <a:gd name="T14" fmla="*/ 104 w 212"/>
                <a:gd name="T15" fmla="*/ 2 h 258"/>
                <a:gd name="T16" fmla="*/ 86 w 212"/>
                <a:gd name="T17" fmla="*/ 4 h 258"/>
                <a:gd name="T18" fmla="*/ 66 w 212"/>
                <a:gd name="T19" fmla="*/ 9 h 258"/>
                <a:gd name="T20" fmla="*/ 54 w 212"/>
                <a:gd name="T21" fmla="*/ 19 h 258"/>
                <a:gd name="T22" fmla="*/ 42 w 212"/>
                <a:gd name="T23" fmla="*/ 33 h 258"/>
                <a:gd name="T24" fmla="*/ 29 w 212"/>
                <a:gd name="T25" fmla="*/ 43 h 258"/>
                <a:gd name="T26" fmla="*/ 19 w 212"/>
                <a:gd name="T27" fmla="*/ 54 h 258"/>
                <a:gd name="T28" fmla="*/ 8 w 212"/>
                <a:gd name="T29" fmla="*/ 69 h 258"/>
                <a:gd name="T30" fmla="*/ 0 w 212"/>
                <a:gd name="T31" fmla="*/ 99 h 258"/>
                <a:gd name="T32" fmla="*/ 2 w 212"/>
                <a:gd name="T33" fmla="*/ 123 h 258"/>
                <a:gd name="T34" fmla="*/ 12 w 212"/>
                <a:gd name="T35" fmla="*/ 157 h 258"/>
                <a:gd name="T36" fmla="*/ 29 w 212"/>
                <a:gd name="T37" fmla="*/ 186 h 258"/>
                <a:gd name="T38" fmla="*/ 66 w 212"/>
                <a:gd name="T39" fmla="*/ 257 h 258"/>
                <a:gd name="T40" fmla="*/ 52 w 212"/>
                <a:gd name="T41" fmla="*/ 181 h 258"/>
                <a:gd name="T42" fmla="*/ 44 w 212"/>
                <a:gd name="T43" fmla="*/ 156 h 258"/>
                <a:gd name="T44" fmla="*/ 39 w 212"/>
                <a:gd name="T45" fmla="*/ 133 h 258"/>
                <a:gd name="T46" fmla="*/ 37 w 212"/>
                <a:gd name="T47" fmla="*/ 109 h 258"/>
                <a:gd name="T48" fmla="*/ 42 w 212"/>
                <a:gd name="T49" fmla="*/ 81 h 258"/>
                <a:gd name="T50" fmla="*/ 46 w 212"/>
                <a:gd name="T51" fmla="*/ 61 h 258"/>
                <a:gd name="T52" fmla="*/ 56 w 212"/>
                <a:gd name="T53" fmla="*/ 35 h 258"/>
                <a:gd name="T54" fmla="*/ 72 w 212"/>
                <a:gd name="T55" fmla="*/ 23 h 258"/>
                <a:gd name="T56" fmla="*/ 92 w 212"/>
                <a:gd name="T57" fmla="*/ 18 h 258"/>
                <a:gd name="T58" fmla="*/ 144 w 212"/>
                <a:gd name="T59" fmla="*/ 15 h 258"/>
                <a:gd name="T60" fmla="*/ 176 w 212"/>
                <a:gd name="T61" fmla="*/ 23 h 258"/>
                <a:gd name="T62" fmla="*/ 211 w 212"/>
                <a:gd name="T63" fmla="*/ 42 h 258"/>
                <a:gd name="T64" fmla="*/ 208 w 212"/>
                <a:gd name="T65" fmla="*/ 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2" h="258">
                  <a:moveTo>
                    <a:pt x="208" y="39"/>
                  </a:moveTo>
                  <a:lnTo>
                    <a:pt x="192" y="23"/>
                  </a:lnTo>
                  <a:lnTo>
                    <a:pt x="186" y="16"/>
                  </a:lnTo>
                  <a:lnTo>
                    <a:pt x="170" y="10"/>
                  </a:lnTo>
                  <a:lnTo>
                    <a:pt x="156" y="5"/>
                  </a:lnTo>
                  <a:lnTo>
                    <a:pt x="136" y="0"/>
                  </a:lnTo>
                  <a:lnTo>
                    <a:pt x="119" y="0"/>
                  </a:lnTo>
                  <a:lnTo>
                    <a:pt x="104" y="2"/>
                  </a:lnTo>
                  <a:lnTo>
                    <a:pt x="86" y="4"/>
                  </a:lnTo>
                  <a:lnTo>
                    <a:pt x="66" y="9"/>
                  </a:lnTo>
                  <a:lnTo>
                    <a:pt x="54" y="19"/>
                  </a:lnTo>
                  <a:lnTo>
                    <a:pt x="42" y="33"/>
                  </a:lnTo>
                  <a:lnTo>
                    <a:pt x="29" y="43"/>
                  </a:lnTo>
                  <a:lnTo>
                    <a:pt x="19" y="54"/>
                  </a:lnTo>
                  <a:lnTo>
                    <a:pt x="8" y="69"/>
                  </a:lnTo>
                  <a:lnTo>
                    <a:pt x="0" y="99"/>
                  </a:lnTo>
                  <a:lnTo>
                    <a:pt x="2" y="123"/>
                  </a:lnTo>
                  <a:lnTo>
                    <a:pt x="12" y="157"/>
                  </a:lnTo>
                  <a:lnTo>
                    <a:pt x="29" y="186"/>
                  </a:lnTo>
                  <a:lnTo>
                    <a:pt x="66" y="257"/>
                  </a:lnTo>
                  <a:lnTo>
                    <a:pt x="52" y="181"/>
                  </a:lnTo>
                  <a:lnTo>
                    <a:pt x="44" y="156"/>
                  </a:lnTo>
                  <a:lnTo>
                    <a:pt x="39" y="133"/>
                  </a:lnTo>
                  <a:lnTo>
                    <a:pt x="37" y="109"/>
                  </a:lnTo>
                  <a:lnTo>
                    <a:pt x="42" y="81"/>
                  </a:lnTo>
                  <a:lnTo>
                    <a:pt x="46" y="61"/>
                  </a:lnTo>
                  <a:lnTo>
                    <a:pt x="56" y="35"/>
                  </a:lnTo>
                  <a:lnTo>
                    <a:pt x="72" y="23"/>
                  </a:lnTo>
                  <a:lnTo>
                    <a:pt x="92" y="18"/>
                  </a:lnTo>
                  <a:lnTo>
                    <a:pt x="144" y="15"/>
                  </a:lnTo>
                  <a:lnTo>
                    <a:pt x="176" y="23"/>
                  </a:lnTo>
                  <a:lnTo>
                    <a:pt x="211" y="42"/>
                  </a:lnTo>
                  <a:lnTo>
                    <a:pt x="208" y="3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Freeform 108"/>
            <p:cNvSpPr>
              <a:spLocks/>
            </p:cNvSpPr>
            <p:nvPr/>
          </p:nvSpPr>
          <p:spPr bwMode="ltGray">
            <a:xfrm>
              <a:off x="5130" y="3603"/>
              <a:ext cx="218" cy="252"/>
            </a:xfrm>
            <a:custGeom>
              <a:avLst/>
              <a:gdLst>
                <a:gd name="T0" fmla="*/ 63 w 218"/>
                <a:gd name="T1" fmla="*/ 251 h 252"/>
                <a:gd name="T2" fmla="*/ 48 w 218"/>
                <a:gd name="T3" fmla="*/ 207 h 252"/>
                <a:gd name="T4" fmla="*/ 41 w 218"/>
                <a:gd name="T5" fmla="*/ 189 h 252"/>
                <a:gd name="T6" fmla="*/ 26 w 218"/>
                <a:gd name="T7" fmla="*/ 166 h 252"/>
                <a:gd name="T8" fmla="*/ 10 w 218"/>
                <a:gd name="T9" fmla="*/ 145 h 252"/>
                <a:gd name="T10" fmla="*/ 1 w 218"/>
                <a:gd name="T11" fmla="*/ 132 h 252"/>
                <a:gd name="T12" fmla="*/ 0 w 218"/>
                <a:gd name="T13" fmla="*/ 119 h 252"/>
                <a:gd name="T14" fmla="*/ 4 w 218"/>
                <a:gd name="T15" fmla="*/ 100 h 252"/>
                <a:gd name="T16" fmla="*/ 6 w 218"/>
                <a:gd name="T17" fmla="*/ 81 h 252"/>
                <a:gd name="T18" fmla="*/ 30 w 218"/>
                <a:gd name="T19" fmla="*/ 34 h 252"/>
                <a:gd name="T20" fmla="*/ 41 w 218"/>
                <a:gd name="T21" fmla="*/ 23 h 252"/>
                <a:gd name="T22" fmla="*/ 61 w 218"/>
                <a:gd name="T23" fmla="*/ 10 h 252"/>
                <a:gd name="T24" fmla="*/ 78 w 218"/>
                <a:gd name="T25" fmla="*/ 2 h 252"/>
                <a:gd name="T26" fmla="*/ 100 w 218"/>
                <a:gd name="T27" fmla="*/ 0 h 252"/>
                <a:gd name="T28" fmla="*/ 118 w 218"/>
                <a:gd name="T29" fmla="*/ 5 h 252"/>
                <a:gd name="T30" fmla="*/ 140 w 218"/>
                <a:gd name="T31" fmla="*/ 10 h 252"/>
                <a:gd name="T32" fmla="*/ 163 w 218"/>
                <a:gd name="T33" fmla="*/ 25 h 252"/>
                <a:gd name="T34" fmla="*/ 170 w 218"/>
                <a:gd name="T35" fmla="*/ 36 h 252"/>
                <a:gd name="T36" fmla="*/ 184 w 218"/>
                <a:gd name="T37" fmla="*/ 51 h 252"/>
                <a:gd name="T38" fmla="*/ 195 w 218"/>
                <a:gd name="T39" fmla="*/ 64 h 252"/>
                <a:gd name="T40" fmla="*/ 215 w 218"/>
                <a:gd name="T41" fmla="*/ 129 h 252"/>
                <a:gd name="T42" fmla="*/ 217 w 218"/>
                <a:gd name="T43" fmla="*/ 142 h 252"/>
                <a:gd name="T44" fmla="*/ 212 w 218"/>
                <a:gd name="T45" fmla="*/ 164 h 252"/>
                <a:gd name="T46" fmla="*/ 201 w 218"/>
                <a:gd name="T47" fmla="*/ 225 h 252"/>
                <a:gd name="T48" fmla="*/ 202 w 218"/>
                <a:gd name="T49" fmla="*/ 165 h 252"/>
                <a:gd name="T50" fmla="*/ 195 w 218"/>
                <a:gd name="T51" fmla="*/ 138 h 252"/>
                <a:gd name="T52" fmla="*/ 190 w 218"/>
                <a:gd name="T53" fmla="*/ 122 h 252"/>
                <a:gd name="T54" fmla="*/ 182 w 218"/>
                <a:gd name="T55" fmla="*/ 100 h 252"/>
                <a:gd name="T56" fmla="*/ 173 w 218"/>
                <a:gd name="T57" fmla="*/ 79 h 252"/>
                <a:gd name="T58" fmla="*/ 159 w 218"/>
                <a:gd name="T59" fmla="*/ 57 h 252"/>
                <a:gd name="T60" fmla="*/ 144 w 218"/>
                <a:gd name="T61" fmla="*/ 37 h 252"/>
                <a:gd name="T62" fmla="*/ 131 w 218"/>
                <a:gd name="T63" fmla="*/ 20 h 252"/>
                <a:gd name="T64" fmla="*/ 118 w 218"/>
                <a:gd name="T65" fmla="*/ 10 h 252"/>
                <a:gd name="T66" fmla="*/ 103 w 218"/>
                <a:gd name="T67" fmla="*/ 6 h 252"/>
                <a:gd name="T68" fmla="*/ 87 w 218"/>
                <a:gd name="T69" fmla="*/ 10 h 252"/>
                <a:gd name="T70" fmla="*/ 77 w 218"/>
                <a:gd name="T71" fmla="*/ 19 h 252"/>
                <a:gd name="T72" fmla="*/ 70 w 218"/>
                <a:gd name="T73" fmla="*/ 36 h 252"/>
                <a:gd name="T74" fmla="*/ 70 w 218"/>
                <a:gd name="T75" fmla="*/ 48 h 252"/>
                <a:gd name="T76" fmla="*/ 65 w 218"/>
                <a:gd name="T77" fmla="*/ 71 h 252"/>
                <a:gd name="T78" fmla="*/ 58 w 218"/>
                <a:gd name="T79" fmla="*/ 85 h 252"/>
                <a:gd name="T80" fmla="*/ 43 w 218"/>
                <a:gd name="T81" fmla="*/ 108 h 252"/>
                <a:gd name="T82" fmla="*/ 41 w 218"/>
                <a:gd name="T83" fmla="*/ 119 h 252"/>
                <a:gd name="T84" fmla="*/ 38 w 218"/>
                <a:gd name="T85" fmla="*/ 131 h 252"/>
                <a:gd name="T86" fmla="*/ 38 w 218"/>
                <a:gd name="T87" fmla="*/ 147 h 252"/>
                <a:gd name="T88" fmla="*/ 65 w 218"/>
                <a:gd name="T89" fmla="*/ 203 h 252"/>
                <a:gd name="T90" fmla="*/ 63 w 218"/>
                <a:gd name="T91"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52">
                  <a:moveTo>
                    <a:pt x="63" y="251"/>
                  </a:moveTo>
                  <a:lnTo>
                    <a:pt x="48" y="207"/>
                  </a:lnTo>
                  <a:lnTo>
                    <a:pt x="41" y="189"/>
                  </a:lnTo>
                  <a:lnTo>
                    <a:pt x="26" y="166"/>
                  </a:lnTo>
                  <a:lnTo>
                    <a:pt x="10" y="145"/>
                  </a:lnTo>
                  <a:lnTo>
                    <a:pt x="1" y="132"/>
                  </a:lnTo>
                  <a:lnTo>
                    <a:pt x="0" y="119"/>
                  </a:lnTo>
                  <a:lnTo>
                    <a:pt x="4" y="100"/>
                  </a:lnTo>
                  <a:lnTo>
                    <a:pt x="6" y="81"/>
                  </a:lnTo>
                  <a:lnTo>
                    <a:pt x="30" y="34"/>
                  </a:lnTo>
                  <a:lnTo>
                    <a:pt x="41" y="23"/>
                  </a:lnTo>
                  <a:lnTo>
                    <a:pt x="61" y="10"/>
                  </a:lnTo>
                  <a:lnTo>
                    <a:pt x="78" y="2"/>
                  </a:lnTo>
                  <a:lnTo>
                    <a:pt x="100" y="0"/>
                  </a:lnTo>
                  <a:lnTo>
                    <a:pt x="118" y="5"/>
                  </a:lnTo>
                  <a:lnTo>
                    <a:pt x="140" y="10"/>
                  </a:lnTo>
                  <a:lnTo>
                    <a:pt x="163" y="25"/>
                  </a:lnTo>
                  <a:lnTo>
                    <a:pt x="170" y="36"/>
                  </a:lnTo>
                  <a:lnTo>
                    <a:pt x="184" y="51"/>
                  </a:lnTo>
                  <a:lnTo>
                    <a:pt x="195" y="64"/>
                  </a:lnTo>
                  <a:lnTo>
                    <a:pt x="215" y="129"/>
                  </a:lnTo>
                  <a:lnTo>
                    <a:pt x="217" y="142"/>
                  </a:lnTo>
                  <a:lnTo>
                    <a:pt x="212" y="164"/>
                  </a:lnTo>
                  <a:lnTo>
                    <a:pt x="201" y="225"/>
                  </a:lnTo>
                  <a:lnTo>
                    <a:pt x="202" y="165"/>
                  </a:lnTo>
                  <a:lnTo>
                    <a:pt x="195" y="138"/>
                  </a:lnTo>
                  <a:lnTo>
                    <a:pt x="190" y="122"/>
                  </a:lnTo>
                  <a:lnTo>
                    <a:pt x="182" y="100"/>
                  </a:lnTo>
                  <a:lnTo>
                    <a:pt x="173" y="79"/>
                  </a:lnTo>
                  <a:lnTo>
                    <a:pt x="159" y="57"/>
                  </a:lnTo>
                  <a:lnTo>
                    <a:pt x="144" y="37"/>
                  </a:lnTo>
                  <a:lnTo>
                    <a:pt x="131" y="20"/>
                  </a:lnTo>
                  <a:lnTo>
                    <a:pt x="118" y="10"/>
                  </a:lnTo>
                  <a:lnTo>
                    <a:pt x="103" y="6"/>
                  </a:lnTo>
                  <a:lnTo>
                    <a:pt x="87" y="10"/>
                  </a:lnTo>
                  <a:lnTo>
                    <a:pt x="77" y="19"/>
                  </a:lnTo>
                  <a:lnTo>
                    <a:pt x="70" y="36"/>
                  </a:lnTo>
                  <a:lnTo>
                    <a:pt x="70" y="48"/>
                  </a:lnTo>
                  <a:lnTo>
                    <a:pt x="65" y="71"/>
                  </a:lnTo>
                  <a:lnTo>
                    <a:pt x="58" y="85"/>
                  </a:lnTo>
                  <a:lnTo>
                    <a:pt x="43" y="108"/>
                  </a:lnTo>
                  <a:lnTo>
                    <a:pt x="41" y="119"/>
                  </a:lnTo>
                  <a:lnTo>
                    <a:pt x="38" y="131"/>
                  </a:lnTo>
                  <a:lnTo>
                    <a:pt x="38" y="147"/>
                  </a:lnTo>
                  <a:lnTo>
                    <a:pt x="65" y="203"/>
                  </a:lnTo>
                  <a:lnTo>
                    <a:pt x="63" y="2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Freeform 109"/>
            <p:cNvSpPr>
              <a:spLocks/>
            </p:cNvSpPr>
            <p:nvPr/>
          </p:nvSpPr>
          <p:spPr bwMode="ltGray">
            <a:xfrm>
              <a:off x="5495" y="3351"/>
              <a:ext cx="280" cy="366"/>
            </a:xfrm>
            <a:custGeom>
              <a:avLst/>
              <a:gdLst>
                <a:gd name="T0" fmla="*/ 1 w 280"/>
                <a:gd name="T1" fmla="*/ 301 h 366"/>
                <a:gd name="T2" fmla="*/ 11 w 280"/>
                <a:gd name="T3" fmla="*/ 289 h 366"/>
                <a:gd name="T4" fmla="*/ 80 w 280"/>
                <a:gd name="T5" fmla="*/ 365 h 366"/>
                <a:gd name="T6" fmla="*/ 25 w 280"/>
                <a:gd name="T7" fmla="*/ 291 h 366"/>
                <a:gd name="T8" fmla="*/ 31 w 280"/>
                <a:gd name="T9" fmla="*/ 283 h 366"/>
                <a:gd name="T10" fmla="*/ 99 w 280"/>
                <a:gd name="T11" fmla="*/ 336 h 366"/>
                <a:gd name="T12" fmla="*/ 28 w 280"/>
                <a:gd name="T13" fmla="*/ 280 h 366"/>
                <a:gd name="T14" fmla="*/ 37 w 280"/>
                <a:gd name="T15" fmla="*/ 267 h 366"/>
                <a:gd name="T16" fmla="*/ 46 w 280"/>
                <a:gd name="T17" fmla="*/ 254 h 366"/>
                <a:gd name="T18" fmla="*/ 41 w 280"/>
                <a:gd name="T19" fmla="*/ 245 h 366"/>
                <a:gd name="T20" fmla="*/ 50 w 280"/>
                <a:gd name="T21" fmla="*/ 239 h 366"/>
                <a:gd name="T22" fmla="*/ 46 w 280"/>
                <a:gd name="T23" fmla="*/ 238 h 366"/>
                <a:gd name="T24" fmla="*/ 46 w 280"/>
                <a:gd name="T25" fmla="*/ 225 h 366"/>
                <a:gd name="T26" fmla="*/ 50 w 280"/>
                <a:gd name="T27" fmla="*/ 216 h 366"/>
                <a:gd name="T28" fmla="*/ 132 w 280"/>
                <a:gd name="T29" fmla="*/ 280 h 366"/>
                <a:gd name="T30" fmla="*/ 46 w 280"/>
                <a:gd name="T31" fmla="*/ 213 h 366"/>
                <a:gd name="T32" fmla="*/ 55 w 280"/>
                <a:gd name="T33" fmla="*/ 213 h 366"/>
                <a:gd name="T34" fmla="*/ 55 w 280"/>
                <a:gd name="T35" fmla="*/ 194 h 366"/>
                <a:gd name="T36" fmla="*/ 159 w 280"/>
                <a:gd name="T37" fmla="*/ 238 h 366"/>
                <a:gd name="T38" fmla="*/ 77 w 280"/>
                <a:gd name="T39" fmla="*/ 208 h 366"/>
                <a:gd name="T40" fmla="*/ 47 w 280"/>
                <a:gd name="T41" fmla="*/ 182 h 366"/>
                <a:gd name="T42" fmla="*/ 50 w 280"/>
                <a:gd name="T43" fmla="*/ 172 h 366"/>
                <a:gd name="T44" fmla="*/ 68 w 280"/>
                <a:gd name="T45" fmla="*/ 180 h 366"/>
                <a:gd name="T46" fmla="*/ 70 w 280"/>
                <a:gd name="T47" fmla="*/ 168 h 366"/>
                <a:gd name="T48" fmla="*/ 146 w 280"/>
                <a:gd name="T49" fmla="*/ 188 h 366"/>
                <a:gd name="T50" fmla="*/ 118 w 280"/>
                <a:gd name="T51" fmla="*/ 178 h 366"/>
                <a:gd name="T52" fmla="*/ 58 w 280"/>
                <a:gd name="T53" fmla="*/ 154 h 366"/>
                <a:gd name="T54" fmla="*/ 55 w 280"/>
                <a:gd name="T55" fmla="*/ 136 h 366"/>
                <a:gd name="T56" fmla="*/ 60 w 280"/>
                <a:gd name="T57" fmla="*/ 126 h 366"/>
                <a:gd name="T58" fmla="*/ 80 w 280"/>
                <a:gd name="T59" fmla="*/ 134 h 366"/>
                <a:gd name="T60" fmla="*/ 76 w 280"/>
                <a:gd name="T61" fmla="*/ 116 h 366"/>
                <a:gd name="T62" fmla="*/ 70 w 280"/>
                <a:gd name="T63" fmla="*/ 105 h 366"/>
                <a:gd name="T64" fmla="*/ 75 w 280"/>
                <a:gd name="T65" fmla="*/ 99 h 366"/>
                <a:gd name="T66" fmla="*/ 155 w 280"/>
                <a:gd name="T67" fmla="*/ 130 h 366"/>
                <a:gd name="T68" fmla="*/ 250 w 280"/>
                <a:gd name="T69" fmla="*/ 154 h 366"/>
                <a:gd name="T70" fmla="*/ 118 w 280"/>
                <a:gd name="T71" fmla="*/ 115 h 366"/>
                <a:gd name="T72" fmla="*/ 75 w 280"/>
                <a:gd name="T73" fmla="*/ 99 h 366"/>
                <a:gd name="T74" fmla="*/ 80 w 280"/>
                <a:gd name="T75" fmla="*/ 89 h 366"/>
                <a:gd name="T76" fmla="*/ 72 w 280"/>
                <a:gd name="T77" fmla="*/ 70 h 366"/>
                <a:gd name="T78" fmla="*/ 75 w 280"/>
                <a:gd name="T79" fmla="*/ 56 h 366"/>
                <a:gd name="T80" fmla="*/ 118 w 280"/>
                <a:gd name="T81" fmla="*/ 72 h 366"/>
                <a:gd name="T82" fmla="*/ 108 w 280"/>
                <a:gd name="T83" fmla="*/ 68 h 366"/>
                <a:gd name="T84" fmla="*/ 80 w 280"/>
                <a:gd name="T85" fmla="*/ 56 h 366"/>
                <a:gd name="T86" fmla="*/ 75 w 280"/>
                <a:gd name="T87" fmla="*/ 49 h 366"/>
                <a:gd name="T88" fmla="*/ 60 w 280"/>
                <a:gd name="T89" fmla="*/ 40 h 366"/>
                <a:gd name="T90" fmla="*/ 146 w 280"/>
                <a:gd name="T91" fmla="*/ 56 h 366"/>
                <a:gd name="T92" fmla="*/ 60 w 280"/>
                <a:gd name="T93" fmla="*/ 27 h 366"/>
                <a:gd name="T94" fmla="*/ 161 w 280"/>
                <a:gd name="T95" fmla="*/ 27 h 366"/>
                <a:gd name="T96" fmla="*/ 206 w 280"/>
                <a:gd name="T97" fmla="*/ 23 h 366"/>
                <a:gd name="T98" fmla="*/ 75 w 280"/>
                <a:gd name="T99" fmla="*/ 27 h 366"/>
                <a:gd name="T100" fmla="*/ 55 w 280"/>
                <a:gd name="T101" fmla="*/ 10 h 366"/>
                <a:gd name="T102" fmla="*/ 26 w 280"/>
                <a:gd name="T103" fmla="*/ 4 h 366"/>
                <a:gd name="T104" fmla="*/ 0 w 280"/>
                <a:gd name="T105" fmla="*/ 31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366">
                  <a:moveTo>
                    <a:pt x="0" y="317"/>
                  </a:moveTo>
                  <a:lnTo>
                    <a:pt x="1" y="301"/>
                  </a:lnTo>
                  <a:lnTo>
                    <a:pt x="17" y="310"/>
                  </a:lnTo>
                  <a:lnTo>
                    <a:pt x="11" y="289"/>
                  </a:lnTo>
                  <a:lnTo>
                    <a:pt x="26" y="292"/>
                  </a:lnTo>
                  <a:lnTo>
                    <a:pt x="80" y="365"/>
                  </a:lnTo>
                  <a:lnTo>
                    <a:pt x="31" y="301"/>
                  </a:lnTo>
                  <a:lnTo>
                    <a:pt x="25" y="291"/>
                  </a:lnTo>
                  <a:lnTo>
                    <a:pt x="20" y="280"/>
                  </a:lnTo>
                  <a:lnTo>
                    <a:pt x="31" y="283"/>
                  </a:lnTo>
                  <a:lnTo>
                    <a:pt x="61" y="303"/>
                  </a:lnTo>
                  <a:lnTo>
                    <a:pt x="99" y="336"/>
                  </a:lnTo>
                  <a:lnTo>
                    <a:pt x="46" y="292"/>
                  </a:lnTo>
                  <a:lnTo>
                    <a:pt x="28" y="280"/>
                  </a:lnTo>
                  <a:lnTo>
                    <a:pt x="26" y="262"/>
                  </a:lnTo>
                  <a:lnTo>
                    <a:pt x="37" y="267"/>
                  </a:lnTo>
                  <a:lnTo>
                    <a:pt x="35" y="248"/>
                  </a:lnTo>
                  <a:lnTo>
                    <a:pt x="46" y="254"/>
                  </a:lnTo>
                  <a:lnTo>
                    <a:pt x="94" y="320"/>
                  </a:lnTo>
                  <a:lnTo>
                    <a:pt x="41" y="245"/>
                  </a:lnTo>
                  <a:lnTo>
                    <a:pt x="35" y="232"/>
                  </a:lnTo>
                  <a:lnTo>
                    <a:pt x="50" y="239"/>
                  </a:lnTo>
                  <a:lnTo>
                    <a:pt x="89" y="276"/>
                  </a:lnTo>
                  <a:lnTo>
                    <a:pt x="46" y="238"/>
                  </a:lnTo>
                  <a:lnTo>
                    <a:pt x="31" y="219"/>
                  </a:lnTo>
                  <a:lnTo>
                    <a:pt x="46" y="225"/>
                  </a:lnTo>
                  <a:lnTo>
                    <a:pt x="35" y="213"/>
                  </a:lnTo>
                  <a:lnTo>
                    <a:pt x="50" y="216"/>
                  </a:lnTo>
                  <a:lnTo>
                    <a:pt x="64" y="238"/>
                  </a:lnTo>
                  <a:lnTo>
                    <a:pt x="132" y="280"/>
                  </a:lnTo>
                  <a:lnTo>
                    <a:pt x="60" y="232"/>
                  </a:lnTo>
                  <a:lnTo>
                    <a:pt x="46" y="213"/>
                  </a:lnTo>
                  <a:lnTo>
                    <a:pt x="41" y="203"/>
                  </a:lnTo>
                  <a:lnTo>
                    <a:pt x="55" y="213"/>
                  </a:lnTo>
                  <a:lnTo>
                    <a:pt x="46" y="191"/>
                  </a:lnTo>
                  <a:lnTo>
                    <a:pt x="55" y="194"/>
                  </a:lnTo>
                  <a:lnTo>
                    <a:pt x="62" y="205"/>
                  </a:lnTo>
                  <a:lnTo>
                    <a:pt x="159" y="238"/>
                  </a:lnTo>
                  <a:lnTo>
                    <a:pt x="107" y="219"/>
                  </a:lnTo>
                  <a:lnTo>
                    <a:pt x="77" y="208"/>
                  </a:lnTo>
                  <a:lnTo>
                    <a:pt x="69" y="204"/>
                  </a:lnTo>
                  <a:lnTo>
                    <a:pt x="47" y="182"/>
                  </a:lnTo>
                  <a:lnTo>
                    <a:pt x="55" y="186"/>
                  </a:lnTo>
                  <a:lnTo>
                    <a:pt x="50" y="172"/>
                  </a:lnTo>
                  <a:lnTo>
                    <a:pt x="48" y="174"/>
                  </a:lnTo>
                  <a:lnTo>
                    <a:pt x="68" y="180"/>
                  </a:lnTo>
                  <a:lnTo>
                    <a:pt x="54" y="165"/>
                  </a:lnTo>
                  <a:lnTo>
                    <a:pt x="70" y="168"/>
                  </a:lnTo>
                  <a:lnTo>
                    <a:pt x="107" y="175"/>
                  </a:lnTo>
                  <a:lnTo>
                    <a:pt x="146" y="188"/>
                  </a:lnTo>
                  <a:lnTo>
                    <a:pt x="245" y="235"/>
                  </a:lnTo>
                  <a:lnTo>
                    <a:pt x="118" y="178"/>
                  </a:lnTo>
                  <a:lnTo>
                    <a:pt x="70" y="165"/>
                  </a:lnTo>
                  <a:lnTo>
                    <a:pt x="58" y="154"/>
                  </a:lnTo>
                  <a:lnTo>
                    <a:pt x="76" y="159"/>
                  </a:lnTo>
                  <a:lnTo>
                    <a:pt x="55" y="136"/>
                  </a:lnTo>
                  <a:lnTo>
                    <a:pt x="70" y="138"/>
                  </a:lnTo>
                  <a:lnTo>
                    <a:pt x="60" y="126"/>
                  </a:lnTo>
                  <a:lnTo>
                    <a:pt x="61" y="124"/>
                  </a:lnTo>
                  <a:lnTo>
                    <a:pt x="80" y="134"/>
                  </a:lnTo>
                  <a:lnTo>
                    <a:pt x="62" y="116"/>
                  </a:lnTo>
                  <a:lnTo>
                    <a:pt x="76" y="116"/>
                  </a:lnTo>
                  <a:lnTo>
                    <a:pt x="60" y="105"/>
                  </a:lnTo>
                  <a:lnTo>
                    <a:pt x="70" y="105"/>
                  </a:lnTo>
                  <a:lnTo>
                    <a:pt x="60" y="99"/>
                  </a:lnTo>
                  <a:lnTo>
                    <a:pt x="75" y="99"/>
                  </a:lnTo>
                  <a:lnTo>
                    <a:pt x="105" y="112"/>
                  </a:lnTo>
                  <a:lnTo>
                    <a:pt x="155" y="130"/>
                  </a:lnTo>
                  <a:lnTo>
                    <a:pt x="205" y="144"/>
                  </a:lnTo>
                  <a:lnTo>
                    <a:pt x="250" y="154"/>
                  </a:lnTo>
                  <a:lnTo>
                    <a:pt x="142" y="124"/>
                  </a:lnTo>
                  <a:lnTo>
                    <a:pt x="118" y="115"/>
                  </a:lnTo>
                  <a:lnTo>
                    <a:pt x="80" y="103"/>
                  </a:lnTo>
                  <a:lnTo>
                    <a:pt x="75" y="99"/>
                  </a:lnTo>
                  <a:lnTo>
                    <a:pt x="65" y="87"/>
                  </a:lnTo>
                  <a:lnTo>
                    <a:pt x="80" y="89"/>
                  </a:lnTo>
                  <a:lnTo>
                    <a:pt x="62" y="70"/>
                  </a:lnTo>
                  <a:lnTo>
                    <a:pt x="72" y="70"/>
                  </a:lnTo>
                  <a:lnTo>
                    <a:pt x="60" y="56"/>
                  </a:lnTo>
                  <a:lnTo>
                    <a:pt x="75" y="56"/>
                  </a:lnTo>
                  <a:lnTo>
                    <a:pt x="84" y="62"/>
                  </a:lnTo>
                  <a:lnTo>
                    <a:pt x="118" y="72"/>
                  </a:lnTo>
                  <a:lnTo>
                    <a:pt x="216" y="96"/>
                  </a:lnTo>
                  <a:lnTo>
                    <a:pt x="108" y="68"/>
                  </a:lnTo>
                  <a:lnTo>
                    <a:pt x="84" y="61"/>
                  </a:lnTo>
                  <a:lnTo>
                    <a:pt x="80" y="56"/>
                  </a:lnTo>
                  <a:lnTo>
                    <a:pt x="65" y="46"/>
                  </a:lnTo>
                  <a:lnTo>
                    <a:pt x="75" y="49"/>
                  </a:lnTo>
                  <a:lnTo>
                    <a:pt x="50" y="36"/>
                  </a:lnTo>
                  <a:lnTo>
                    <a:pt x="60" y="40"/>
                  </a:lnTo>
                  <a:lnTo>
                    <a:pt x="83" y="39"/>
                  </a:lnTo>
                  <a:lnTo>
                    <a:pt x="146" y="56"/>
                  </a:lnTo>
                  <a:lnTo>
                    <a:pt x="80" y="40"/>
                  </a:lnTo>
                  <a:lnTo>
                    <a:pt x="60" y="27"/>
                  </a:lnTo>
                  <a:lnTo>
                    <a:pt x="80" y="27"/>
                  </a:lnTo>
                  <a:lnTo>
                    <a:pt x="161" y="27"/>
                  </a:lnTo>
                  <a:lnTo>
                    <a:pt x="279" y="14"/>
                  </a:lnTo>
                  <a:lnTo>
                    <a:pt x="206" y="23"/>
                  </a:lnTo>
                  <a:lnTo>
                    <a:pt x="104" y="29"/>
                  </a:lnTo>
                  <a:lnTo>
                    <a:pt x="75" y="27"/>
                  </a:lnTo>
                  <a:lnTo>
                    <a:pt x="65" y="20"/>
                  </a:lnTo>
                  <a:lnTo>
                    <a:pt x="55" y="10"/>
                  </a:lnTo>
                  <a:lnTo>
                    <a:pt x="32" y="0"/>
                  </a:lnTo>
                  <a:lnTo>
                    <a:pt x="26" y="4"/>
                  </a:lnTo>
                  <a:lnTo>
                    <a:pt x="21" y="0"/>
                  </a:lnTo>
                  <a:lnTo>
                    <a:pt x="0" y="31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Freeform 110"/>
            <p:cNvSpPr>
              <a:spLocks/>
            </p:cNvSpPr>
            <p:nvPr/>
          </p:nvSpPr>
          <p:spPr bwMode="ltGray">
            <a:xfrm>
              <a:off x="5057" y="3935"/>
              <a:ext cx="150" cy="161"/>
            </a:xfrm>
            <a:custGeom>
              <a:avLst/>
              <a:gdLst>
                <a:gd name="T0" fmla="*/ 145 w 150"/>
                <a:gd name="T1" fmla="*/ 25 h 161"/>
                <a:gd name="T2" fmla="*/ 114 w 150"/>
                <a:gd name="T3" fmla="*/ 0 h 161"/>
                <a:gd name="T4" fmla="*/ 94 w 150"/>
                <a:gd name="T5" fmla="*/ 0 h 161"/>
                <a:gd name="T6" fmla="*/ 77 w 150"/>
                <a:gd name="T7" fmla="*/ 2 h 161"/>
                <a:gd name="T8" fmla="*/ 64 w 150"/>
                <a:gd name="T9" fmla="*/ 9 h 161"/>
                <a:gd name="T10" fmla="*/ 30 w 150"/>
                <a:gd name="T11" fmla="*/ 29 h 161"/>
                <a:gd name="T12" fmla="*/ 19 w 150"/>
                <a:gd name="T13" fmla="*/ 38 h 161"/>
                <a:gd name="T14" fmla="*/ 11 w 150"/>
                <a:gd name="T15" fmla="*/ 47 h 161"/>
                <a:gd name="T16" fmla="*/ 3 w 150"/>
                <a:gd name="T17" fmla="*/ 75 h 161"/>
                <a:gd name="T18" fmla="*/ 0 w 150"/>
                <a:gd name="T19" fmla="*/ 83 h 161"/>
                <a:gd name="T20" fmla="*/ 3 w 150"/>
                <a:gd name="T21" fmla="*/ 94 h 161"/>
                <a:gd name="T22" fmla="*/ 8 w 150"/>
                <a:gd name="T23" fmla="*/ 104 h 161"/>
                <a:gd name="T24" fmla="*/ 22 w 150"/>
                <a:gd name="T25" fmla="*/ 122 h 161"/>
                <a:gd name="T26" fmla="*/ 33 w 150"/>
                <a:gd name="T27" fmla="*/ 133 h 161"/>
                <a:gd name="T28" fmla="*/ 49 w 150"/>
                <a:gd name="T29" fmla="*/ 145 h 161"/>
                <a:gd name="T30" fmla="*/ 84 w 150"/>
                <a:gd name="T31" fmla="*/ 160 h 161"/>
                <a:gd name="T32" fmla="*/ 67 w 150"/>
                <a:gd name="T33" fmla="*/ 141 h 161"/>
                <a:gd name="T34" fmla="*/ 52 w 150"/>
                <a:gd name="T35" fmla="*/ 124 h 161"/>
                <a:gd name="T36" fmla="*/ 44 w 150"/>
                <a:gd name="T37" fmla="*/ 108 h 161"/>
                <a:gd name="T38" fmla="*/ 47 w 150"/>
                <a:gd name="T39" fmla="*/ 94 h 161"/>
                <a:gd name="T40" fmla="*/ 49 w 150"/>
                <a:gd name="T41" fmla="*/ 83 h 161"/>
                <a:gd name="T42" fmla="*/ 44 w 150"/>
                <a:gd name="T43" fmla="*/ 70 h 161"/>
                <a:gd name="T44" fmla="*/ 41 w 150"/>
                <a:gd name="T45" fmla="*/ 59 h 161"/>
                <a:gd name="T46" fmla="*/ 55 w 150"/>
                <a:gd name="T47" fmla="*/ 38 h 161"/>
                <a:gd name="T48" fmla="*/ 58 w 150"/>
                <a:gd name="T49" fmla="*/ 27 h 161"/>
                <a:gd name="T50" fmla="*/ 70 w 150"/>
                <a:gd name="T51" fmla="*/ 18 h 161"/>
                <a:gd name="T52" fmla="*/ 94 w 150"/>
                <a:gd name="T53" fmla="*/ 6 h 161"/>
                <a:gd name="T54" fmla="*/ 106 w 150"/>
                <a:gd name="T55" fmla="*/ 15 h 161"/>
                <a:gd name="T56" fmla="*/ 149 w 150"/>
                <a:gd name="T57" fmla="*/ 30 h 161"/>
                <a:gd name="T58" fmla="*/ 145 w 150"/>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61">
                  <a:moveTo>
                    <a:pt x="145" y="25"/>
                  </a:moveTo>
                  <a:lnTo>
                    <a:pt x="114" y="0"/>
                  </a:lnTo>
                  <a:lnTo>
                    <a:pt x="94" y="0"/>
                  </a:lnTo>
                  <a:lnTo>
                    <a:pt x="77" y="2"/>
                  </a:lnTo>
                  <a:lnTo>
                    <a:pt x="64" y="9"/>
                  </a:lnTo>
                  <a:lnTo>
                    <a:pt x="30" y="29"/>
                  </a:lnTo>
                  <a:lnTo>
                    <a:pt x="19" y="38"/>
                  </a:lnTo>
                  <a:lnTo>
                    <a:pt x="11" y="47"/>
                  </a:lnTo>
                  <a:lnTo>
                    <a:pt x="3" y="75"/>
                  </a:lnTo>
                  <a:lnTo>
                    <a:pt x="0" y="83"/>
                  </a:lnTo>
                  <a:lnTo>
                    <a:pt x="3" y="94"/>
                  </a:lnTo>
                  <a:lnTo>
                    <a:pt x="8" y="104"/>
                  </a:lnTo>
                  <a:lnTo>
                    <a:pt x="22" y="122"/>
                  </a:lnTo>
                  <a:lnTo>
                    <a:pt x="33" y="133"/>
                  </a:lnTo>
                  <a:lnTo>
                    <a:pt x="49" y="145"/>
                  </a:lnTo>
                  <a:lnTo>
                    <a:pt x="84" y="160"/>
                  </a:lnTo>
                  <a:lnTo>
                    <a:pt x="67" y="141"/>
                  </a:lnTo>
                  <a:lnTo>
                    <a:pt x="52" y="124"/>
                  </a:lnTo>
                  <a:lnTo>
                    <a:pt x="44" y="108"/>
                  </a:lnTo>
                  <a:lnTo>
                    <a:pt x="47" y="94"/>
                  </a:lnTo>
                  <a:lnTo>
                    <a:pt x="49" y="83"/>
                  </a:lnTo>
                  <a:lnTo>
                    <a:pt x="44" y="70"/>
                  </a:lnTo>
                  <a:lnTo>
                    <a:pt x="41" y="59"/>
                  </a:lnTo>
                  <a:lnTo>
                    <a:pt x="55" y="38"/>
                  </a:lnTo>
                  <a:lnTo>
                    <a:pt x="58" y="27"/>
                  </a:lnTo>
                  <a:lnTo>
                    <a:pt x="70" y="18"/>
                  </a:lnTo>
                  <a:lnTo>
                    <a:pt x="94" y="6"/>
                  </a:lnTo>
                  <a:lnTo>
                    <a:pt x="106" y="15"/>
                  </a:lnTo>
                  <a:lnTo>
                    <a:pt x="149" y="30"/>
                  </a:lnTo>
                  <a:lnTo>
                    <a:pt x="145"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 name="Text Placeholder 2"/>
          <p:cNvSpPr>
            <a:spLocks noGrp="1"/>
          </p:cNvSpPr>
          <p:nvPr>
            <p:ph type="body" idx="1"/>
          </p:nvPr>
        </p:nvSpPr>
        <p:spPr>
          <a:xfrm>
            <a:off x="609600" y="1846262"/>
            <a:ext cx="10972800" cy="341947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Tree>
    <p:extLst>
      <p:ext uri="{BB962C8B-B14F-4D97-AF65-F5344CB8AC3E}">
        <p14:creationId xmlns:p14="http://schemas.microsoft.com/office/powerpoint/2010/main" val="8911498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hdr="0" ftr="0" dt="0"/>
  <p:txStyles>
    <p:titleStyle>
      <a:lvl1pPr algn="ctr" defTabSz="914400" rtl="0" eaLnBrk="1" latinLnBrk="0" hangingPunct="1">
        <a:lnSpc>
          <a:spcPts val="5800"/>
        </a:lnSpc>
        <a:spcBef>
          <a:spcPct val="0"/>
        </a:spcBef>
        <a:buNone/>
        <a:defRPr sz="4800" kern="1200">
          <a:solidFill>
            <a:schemeClr val="accent1"/>
          </a:solidFill>
          <a:effectLst>
            <a:outerShdw blurRad="63500" dist="38100" dir="5400000" algn="t" rotWithShape="0">
              <a:prstClr val="black">
                <a:alpha val="25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3312" userDrawn="1">
          <p15:clr>
            <a:srgbClr val="F26B43"/>
          </p15:clr>
        </p15:guide>
        <p15:guide id="3" orient="horz" pos="1008" userDrawn="1">
          <p15:clr>
            <a:srgbClr val="F26B43"/>
          </p15:clr>
        </p15:guide>
        <p15:guide id="4" orient="horz" pos="1152" userDrawn="1">
          <p15:clr>
            <a:srgbClr val="F26B43"/>
          </p15:clr>
        </p15:guide>
        <p15:guide id="5" pos="384" userDrawn="1">
          <p15:clr>
            <a:srgbClr val="F26B43"/>
          </p15:clr>
        </p15:guide>
        <p15:guide id="6" pos="72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sz="6000" dirty="0"/>
            </a:br>
            <a:r>
              <a:rPr lang="en-US" sz="6000" dirty="0"/>
              <a:t>BCA Fifth Semester</a:t>
            </a:r>
            <a:br>
              <a:rPr lang="en-US" sz="6000" dirty="0"/>
            </a:br>
            <a:r>
              <a:rPr lang="en-US" sz="4400" b="1" dirty="0">
                <a:effectLst/>
              </a:rPr>
              <a:t>CACS301: MIS and E-Business</a:t>
            </a:r>
            <a:endParaRPr lang="en-US" sz="6000" dirty="0"/>
          </a:p>
        </p:txBody>
      </p:sp>
    </p:spTree>
    <p:extLst>
      <p:ext uri="{BB962C8B-B14F-4D97-AF65-F5344CB8AC3E}">
        <p14:creationId xmlns:p14="http://schemas.microsoft.com/office/powerpoint/2010/main" val="425512032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10</a:t>
            </a:fld>
            <a:endParaRPr lang="en-US"/>
          </a:p>
        </p:txBody>
      </p:sp>
      <p:sp>
        <p:nvSpPr>
          <p:cNvPr id="4" name="Content Placeholder 3"/>
          <p:cNvSpPr>
            <a:spLocks noGrp="1"/>
          </p:cNvSpPr>
          <p:nvPr>
            <p:ph sz="quarter" idx="13"/>
          </p:nvPr>
        </p:nvSpPr>
        <p:spPr>
          <a:xfrm>
            <a:off x="612804" y="1110343"/>
            <a:ext cx="11410873" cy="5392189"/>
          </a:xfrm>
        </p:spPr>
        <p:txBody>
          <a:bodyPr>
            <a:normAutofit/>
          </a:bodyPr>
          <a:lstStyle/>
          <a:p>
            <a:pPr algn="just">
              <a:buFont typeface="Wingdings" panose="05000000000000000000" pitchFamily="2" charset="2"/>
              <a:buChar char="Ø"/>
            </a:pPr>
            <a:r>
              <a:rPr lang="en-US" b="1" dirty="0"/>
              <a:t>Authorization cycle</a:t>
            </a:r>
            <a:r>
              <a:rPr lang="en-US" dirty="0"/>
              <a:t>—The customer initiates a payment transaction (fills out Web page, swipes a card, etc.). The merchant receives the transaction information. This information is passed to its PSP(payment service provider) where it is routed to the merchant’s acquiring bank (processor). The acquiring bank passes the information to the issuing bank through the credit card network. If the issuing bank approves the transaction, an authorization code is sent back to the merchant via the same linkages. The issuing bank also holds an authorization associated with that merchant and consumer for the approved amount. Finally, the merchant notifies the customer and fulfills the order.</a:t>
            </a:r>
          </a:p>
          <a:p>
            <a:pPr>
              <a:buFont typeface="Wingdings" panose="05000000000000000000" pitchFamily="2" charset="2"/>
              <a:buChar char="Ø"/>
            </a:pPr>
            <a:r>
              <a:rPr lang="en-US" b="1" dirty="0"/>
              <a:t>Settlement</a:t>
            </a:r>
            <a:r>
              <a:rPr lang="en-US" dirty="0"/>
              <a:t>—At the end of the day, the merchant submits in batch all the approved authorizations they have received to the acquiring bank via its PSP. Again, the acquiring bank makes the batch settlement request to the issuing bank via the card network. The credit card issuer makes a settlement payment to the acquiring bank via the card network.</a:t>
            </a:r>
          </a:p>
        </p:txBody>
      </p:sp>
    </p:spTree>
    <p:extLst>
      <p:ext uri="{BB962C8B-B14F-4D97-AF65-F5344CB8AC3E}">
        <p14:creationId xmlns:p14="http://schemas.microsoft.com/office/powerpoint/2010/main" val="2588011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11</a:t>
            </a:fld>
            <a:endParaRPr lang="en-US"/>
          </a:p>
        </p:txBody>
      </p:sp>
      <p:sp>
        <p:nvSpPr>
          <p:cNvPr id="4" name="Content Placeholder 3"/>
          <p:cNvSpPr>
            <a:spLocks noGrp="1"/>
          </p:cNvSpPr>
          <p:nvPr>
            <p:ph sz="quarter" idx="13"/>
          </p:nvPr>
        </p:nvSpPr>
        <p:spPr>
          <a:xfrm>
            <a:off x="612804" y="1110343"/>
            <a:ext cx="11410873" cy="5392189"/>
          </a:xfrm>
        </p:spPr>
        <p:txBody>
          <a:bodyPr>
            <a:normAutofit/>
          </a:bodyPr>
          <a:lstStyle/>
          <a:p>
            <a:pPr algn="just">
              <a:buFont typeface="Wingdings" panose="05000000000000000000" pitchFamily="2" charset="2"/>
              <a:buChar char="Ø"/>
            </a:pPr>
            <a:r>
              <a:rPr lang="en-US" dirty="0"/>
              <a:t>EC micropayments</a:t>
            </a:r>
          </a:p>
          <a:p>
            <a:pPr algn="just">
              <a:buFont typeface="Wingdings" panose="05000000000000000000" pitchFamily="2" charset="2"/>
              <a:buChar char="Ø"/>
            </a:pPr>
            <a:r>
              <a:rPr lang="en-US" dirty="0"/>
              <a:t>Micropayments or e-micropayments are small payments made online, usually under $10. From the viewpoint of many vendors, credit cards are too expensive for processing small payments. The same is true for debit cards, where the fixed transaction fees are greater, even though there are no percentage charges. </a:t>
            </a:r>
          </a:p>
          <a:p>
            <a:pPr marL="0" indent="0" algn="just">
              <a:buNone/>
            </a:pPr>
            <a:r>
              <a:rPr lang="en-US" dirty="0"/>
              <a:t>Micropayment Models</a:t>
            </a:r>
          </a:p>
          <a:p>
            <a:pPr algn="just">
              <a:buFont typeface="Wingdings" panose="05000000000000000000" pitchFamily="2" charset="2"/>
              <a:buChar char="Ø"/>
            </a:pPr>
            <a:r>
              <a:rPr lang="en-US" dirty="0"/>
              <a:t>There are five basic micropayment models that do not depend solely or directly on credit or debit cards and that have enjoyed some amount of success. Some of these are better suited for offline payments than online payments, although there is nothing that prevents the application of any of the models to the online world. The models include:</a:t>
            </a:r>
          </a:p>
        </p:txBody>
      </p:sp>
    </p:spTree>
    <p:extLst>
      <p:ext uri="{BB962C8B-B14F-4D97-AF65-F5344CB8AC3E}">
        <p14:creationId xmlns:p14="http://schemas.microsoft.com/office/powerpoint/2010/main" val="22763646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12</a:t>
            </a:fld>
            <a:endParaRPr lang="en-US"/>
          </a:p>
        </p:txBody>
      </p:sp>
      <p:sp>
        <p:nvSpPr>
          <p:cNvPr id="4" name="Content Placeholder 3"/>
          <p:cNvSpPr>
            <a:spLocks noGrp="1"/>
          </p:cNvSpPr>
          <p:nvPr>
            <p:ph sz="quarter" idx="13"/>
          </p:nvPr>
        </p:nvSpPr>
        <p:spPr>
          <a:xfrm>
            <a:off x="612804" y="1110343"/>
            <a:ext cx="11410873" cy="5392189"/>
          </a:xfrm>
        </p:spPr>
        <p:txBody>
          <a:bodyPr>
            <a:normAutofit lnSpcReduction="10000"/>
          </a:bodyPr>
          <a:lstStyle/>
          <a:p>
            <a:pPr algn="just">
              <a:buFont typeface="Wingdings" panose="05000000000000000000" pitchFamily="2" charset="2"/>
              <a:buChar char="Ø"/>
            </a:pPr>
            <a:r>
              <a:rPr lang="en-US" b="1" dirty="0"/>
              <a:t>Aggregation</a:t>
            </a:r>
            <a:r>
              <a:rPr lang="en-US" dirty="0"/>
              <a:t>. Payments from a single consumer are accumulated and processed periodically (e.g., once a month), or as a certain level is reached (e.g., $100). This model fits vendors with a high volume of repeat business. Both Apple’s iTunes and App Store use this model. The transportation card used in Seoul, Korea, and many other places is of this nature.</a:t>
            </a:r>
          </a:p>
          <a:p>
            <a:pPr algn="just">
              <a:buFont typeface="Wingdings" panose="05000000000000000000" pitchFamily="2" charset="2"/>
              <a:buChar char="Ø"/>
            </a:pPr>
            <a:r>
              <a:rPr lang="en-US" b="1" dirty="0"/>
              <a:t>Direct payment. </a:t>
            </a:r>
            <a:r>
              <a:rPr lang="en-US" dirty="0"/>
              <a:t>In this case, an aggregation is used, but the micropayments are processed with an existing monthly bill (e.g., a mobile phone bill).</a:t>
            </a:r>
          </a:p>
          <a:p>
            <a:pPr algn="just">
              <a:buFont typeface="Wingdings" panose="05000000000000000000" pitchFamily="2" charset="2"/>
              <a:buChar char="Ø"/>
            </a:pPr>
            <a:r>
              <a:rPr lang="en-US" b="1" dirty="0"/>
              <a:t>Stored-value</a:t>
            </a:r>
            <a:r>
              <a:rPr lang="en-US" dirty="0"/>
              <a:t>. Funds are loaded into a debit account from which the money value of purchases is deducted when purchases are made. This system is being used by several online gaming companies and social media sites.</a:t>
            </a:r>
          </a:p>
          <a:p>
            <a:pPr algn="just">
              <a:buFont typeface="Wingdings" panose="05000000000000000000" pitchFamily="2" charset="2"/>
              <a:buChar char="Ø"/>
            </a:pPr>
            <a:r>
              <a:rPr lang="en-US" b="1" dirty="0"/>
              <a:t>Subscriptions</a:t>
            </a:r>
            <a:r>
              <a:rPr lang="en-US" dirty="0"/>
              <a:t>. A single payment (e.g., monthly) provides access to content. Online gaming companies and a number of online newspapers and journals have used this model.</a:t>
            </a:r>
          </a:p>
          <a:p>
            <a:pPr algn="just">
              <a:buFont typeface="Wingdings" panose="05000000000000000000" pitchFamily="2" charset="2"/>
              <a:buChar char="Ø"/>
            </a:pPr>
            <a:r>
              <a:rPr lang="en-US" b="1" dirty="0"/>
              <a:t>À la carte</a:t>
            </a:r>
            <a:r>
              <a:rPr lang="en-US" dirty="0"/>
              <a:t>. Payments are made for transactions as they occur; volume discounts may be negotiated. This model is used in stock trading, such as at E-Trade.</a:t>
            </a:r>
          </a:p>
        </p:txBody>
      </p:sp>
    </p:spTree>
    <p:extLst>
      <p:ext uri="{BB962C8B-B14F-4D97-AF65-F5344CB8AC3E}">
        <p14:creationId xmlns:p14="http://schemas.microsoft.com/office/powerpoint/2010/main" val="34086368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13</a:t>
            </a:fld>
            <a:endParaRPr lang="en-US"/>
          </a:p>
        </p:txBody>
      </p:sp>
      <p:sp>
        <p:nvSpPr>
          <p:cNvPr id="4" name="Content Placeholder 3"/>
          <p:cNvSpPr>
            <a:spLocks noGrp="1"/>
          </p:cNvSpPr>
          <p:nvPr>
            <p:ph sz="quarter" idx="13"/>
          </p:nvPr>
        </p:nvSpPr>
        <p:spPr>
          <a:xfrm>
            <a:off x="612804" y="1110343"/>
            <a:ext cx="11410873" cy="5392189"/>
          </a:xfrm>
        </p:spPr>
        <p:txBody>
          <a:bodyPr>
            <a:normAutofit lnSpcReduction="10000"/>
          </a:bodyPr>
          <a:lstStyle/>
          <a:p>
            <a:pPr marL="0" indent="0" algn="just">
              <a:buNone/>
            </a:pPr>
            <a:r>
              <a:rPr lang="en-US" dirty="0"/>
              <a:t>E-checks and its processing in online</a:t>
            </a:r>
          </a:p>
          <a:p>
            <a:pPr algn="just">
              <a:buFont typeface="Wingdings" panose="05000000000000000000" pitchFamily="2" charset="2"/>
              <a:buChar char="Ø"/>
            </a:pPr>
            <a:r>
              <a:rPr lang="en-US" dirty="0"/>
              <a:t>An electronic version or representation of a paper </a:t>
            </a:r>
            <a:r>
              <a:rPr lang="en-US" dirty="0" err="1"/>
              <a:t>cheque</a:t>
            </a:r>
            <a:r>
              <a:rPr lang="en-US" dirty="0"/>
              <a:t>. The account holder writes an e-check (or e-</a:t>
            </a:r>
            <a:r>
              <a:rPr lang="en-US" dirty="0" err="1"/>
              <a:t>cheque</a:t>
            </a:r>
            <a:r>
              <a:rPr lang="en-US" dirty="0"/>
              <a:t>) using a computer or other type of electronic device and transmits the e-</a:t>
            </a:r>
            <a:r>
              <a:rPr lang="en-US" dirty="0" err="1"/>
              <a:t>cheque</a:t>
            </a:r>
            <a:r>
              <a:rPr lang="en-US" dirty="0"/>
              <a:t> to the payee electronically. </a:t>
            </a:r>
          </a:p>
          <a:p>
            <a:pPr algn="just">
              <a:buFont typeface="Wingdings" panose="05000000000000000000" pitchFamily="2" charset="2"/>
              <a:buChar char="Ø"/>
            </a:pPr>
            <a:r>
              <a:rPr lang="en-US" dirty="0"/>
              <a:t>Like paper </a:t>
            </a:r>
            <a:r>
              <a:rPr lang="en-US" dirty="0" err="1"/>
              <a:t>cheques</a:t>
            </a:r>
            <a:r>
              <a:rPr lang="en-US" dirty="0"/>
              <a:t>, e-checks are signed by the payer and endorsed by the payee. Rather than handwritten or machine-stamped signatures, however, e-checks are affixed with digital signatures, using a combination of smart cards and digital certificates. </a:t>
            </a:r>
          </a:p>
          <a:p>
            <a:pPr algn="just">
              <a:buFont typeface="Wingdings" panose="05000000000000000000" pitchFamily="2" charset="2"/>
              <a:buChar char="Ø"/>
            </a:pPr>
            <a:r>
              <a:rPr lang="en-US" dirty="0"/>
              <a:t>The payee deposits the e-check, receives credit, and the payee's bank clears the e-check to the paying bank. The paying bank validates the e-check and then charges the </a:t>
            </a:r>
            <a:r>
              <a:rPr lang="en-US" dirty="0" err="1"/>
              <a:t>cheque</a:t>
            </a:r>
            <a:r>
              <a:rPr lang="en-US" dirty="0"/>
              <a:t> writer's account for the </a:t>
            </a:r>
            <a:r>
              <a:rPr lang="en-US" dirty="0" err="1"/>
              <a:t>cheque</a:t>
            </a:r>
            <a:r>
              <a:rPr lang="en-US" dirty="0"/>
              <a:t>. </a:t>
            </a:r>
          </a:p>
          <a:p>
            <a:pPr algn="just">
              <a:buFont typeface="Wingdings" panose="05000000000000000000" pitchFamily="2" charset="2"/>
              <a:buChar char="Ø"/>
            </a:pPr>
            <a:r>
              <a:rPr lang="en-US" dirty="0"/>
              <a:t>Additionally, it has more security features than standard paper checks including authentication, public key cryptography, digital signatures, and encryption, among others.</a:t>
            </a:r>
          </a:p>
          <a:p>
            <a:pPr algn="just">
              <a:buFont typeface="Wingdings" panose="05000000000000000000" pitchFamily="2" charset="2"/>
              <a:buChar char="Ø"/>
            </a:pPr>
            <a:endParaRPr lang="en-US" dirty="0"/>
          </a:p>
        </p:txBody>
      </p:sp>
    </p:spTree>
    <p:extLst>
      <p:ext uri="{BB962C8B-B14F-4D97-AF65-F5344CB8AC3E}">
        <p14:creationId xmlns:p14="http://schemas.microsoft.com/office/powerpoint/2010/main" val="28881080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14</a:t>
            </a:fld>
            <a:endParaRPr lang="en-US"/>
          </a:p>
        </p:txBody>
      </p:sp>
      <p:pic>
        <p:nvPicPr>
          <p:cNvPr id="3" name="Content Placeholder 2"/>
          <p:cNvPicPr>
            <a:picLocks noGrp="1" noChangeAspect="1"/>
          </p:cNvPicPr>
          <p:nvPr>
            <p:ph sz="quarter" idx="13"/>
          </p:nvPr>
        </p:nvPicPr>
        <p:blipFill>
          <a:blip r:embed="rId2"/>
          <a:stretch>
            <a:fillRect/>
          </a:stretch>
        </p:blipFill>
        <p:spPr>
          <a:xfrm>
            <a:off x="2265529" y="1083009"/>
            <a:ext cx="7086434" cy="4761372"/>
          </a:xfrm>
          <a:prstGeom prst="rect">
            <a:avLst/>
          </a:prstGeom>
        </p:spPr>
      </p:pic>
    </p:spTree>
    <p:extLst>
      <p:ext uri="{BB962C8B-B14F-4D97-AF65-F5344CB8AC3E}">
        <p14:creationId xmlns:p14="http://schemas.microsoft.com/office/powerpoint/2010/main" val="23607131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15</a:t>
            </a:fld>
            <a:endParaRPr lang="en-US"/>
          </a:p>
        </p:txBody>
      </p:sp>
      <p:sp>
        <p:nvSpPr>
          <p:cNvPr id="4" name="Content Placeholder 3"/>
          <p:cNvSpPr>
            <a:spLocks noGrp="1"/>
          </p:cNvSpPr>
          <p:nvPr>
            <p:ph sz="quarter" idx="13"/>
          </p:nvPr>
        </p:nvSpPr>
        <p:spPr>
          <a:xfrm>
            <a:off x="612804" y="1110343"/>
            <a:ext cx="10714837" cy="5392189"/>
          </a:xfrm>
        </p:spPr>
        <p:txBody>
          <a:bodyPr>
            <a:normAutofit fontScale="85000" lnSpcReduction="20000"/>
          </a:bodyPr>
          <a:lstStyle/>
          <a:p>
            <a:pPr marL="0" indent="0">
              <a:buNone/>
            </a:pPr>
            <a:r>
              <a:rPr lang="en-US" b="1" dirty="0"/>
              <a:t>Automated clearing house (ACH)</a:t>
            </a:r>
          </a:p>
          <a:p>
            <a:pPr algn="just">
              <a:buFont typeface="Wingdings" panose="05000000000000000000" pitchFamily="2" charset="2"/>
              <a:buChar char="Ø"/>
            </a:pPr>
            <a:r>
              <a:rPr lang="en-US" dirty="0"/>
              <a:t>In the United States, the ACH Network is the national automated clearing house for electronic funds transfers. It processes financial transactions for consumers, businesses, and federal, state, and local governments. ACH processes large volumes of credit and debit transactions in batches. </a:t>
            </a:r>
          </a:p>
          <a:p>
            <a:pPr algn="just">
              <a:buFont typeface="Wingdings" panose="05000000000000000000" pitchFamily="2" charset="2"/>
              <a:buChar char="Ø"/>
            </a:pPr>
            <a:r>
              <a:rPr lang="en-US" dirty="0"/>
              <a:t>Nepal Clearing House Limited(NCHL), a subsidiary of the Central Bank of Nepal, has implemented an Electronic Check Clearing (ECC) system in the Nepal. The introduction of ECC has drastically reduced the time required to clear the checks from a few days to minutes. Currently, 140 banks and financial institutions’ 1200 branches across the country use our system. Checks are cleared at the branch level itself. Integrated Solutions partnered with </a:t>
            </a:r>
            <a:r>
              <a:rPr lang="en-US" dirty="0" err="1"/>
              <a:t>ProgressSoft</a:t>
            </a:r>
            <a:r>
              <a:rPr lang="en-US" dirty="0"/>
              <a:t> Corporation, Jordan, for the supply and implementation of ECC solution in Nepal. </a:t>
            </a:r>
          </a:p>
          <a:p>
            <a:pPr algn="just">
              <a:buFont typeface="Wingdings" panose="05000000000000000000" pitchFamily="2" charset="2"/>
              <a:buChar char="Ø"/>
            </a:pPr>
            <a:r>
              <a:rPr lang="en-US" dirty="0"/>
              <a:t>Electronic </a:t>
            </a:r>
            <a:r>
              <a:rPr lang="en-US" dirty="0" err="1"/>
              <a:t>Cheque</a:t>
            </a:r>
            <a:r>
              <a:rPr lang="en-US" dirty="0"/>
              <a:t> Clearing (NCHL-ECC) is an image-based, cost-effective, MICR </a:t>
            </a:r>
            <a:r>
              <a:rPr lang="en-US" dirty="0" err="1"/>
              <a:t>cheque</a:t>
            </a:r>
            <a:r>
              <a:rPr lang="en-US" dirty="0"/>
              <a:t> processing and settlement solution where an original paper </a:t>
            </a:r>
            <a:r>
              <a:rPr lang="en-US" dirty="0" err="1"/>
              <a:t>cheque</a:t>
            </a:r>
            <a:r>
              <a:rPr lang="en-US" dirty="0"/>
              <a:t> is converted into an image for electronic processing of the financial transactions between participating member Banks/FIs. The physical movement of the </a:t>
            </a:r>
            <a:r>
              <a:rPr lang="en-US" dirty="0" err="1"/>
              <a:t>cheques</a:t>
            </a:r>
            <a:r>
              <a:rPr lang="en-US" dirty="0"/>
              <a:t> are truncated or stopped at the level of the presenting bank in the NCHL-ECC System. The </a:t>
            </a:r>
            <a:r>
              <a:rPr lang="en-US" dirty="0" err="1"/>
              <a:t>cheque</a:t>
            </a:r>
            <a:r>
              <a:rPr lang="en-US" dirty="0"/>
              <a:t> does not physically travel to the clearing house or to the paying branch as it used to do in manual clearing process, resulting in a faster and easier processing of the </a:t>
            </a:r>
            <a:r>
              <a:rPr lang="en-US" dirty="0" err="1"/>
              <a:t>cheque</a:t>
            </a:r>
            <a:r>
              <a:rPr lang="en-US" dirty="0"/>
              <a:t> transactions.</a:t>
            </a:r>
          </a:p>
        </p:txBody>
      </p:sp>
    </p:spTree>
    <p:extLst>
      <p:ext uri="{BB962C8B-B14F-4D97-AF65-F5344CB8AC3E}">
        <p14:creationId xmlns:p14="http://schemas.microsoft.com/office/powerpoint/2010/main" val="27026589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16</a:t>
            </a:fld>
            <a:endParaRPr lang="en-US"/>
          </a:p>
        </p:txBody>
      </p:sp>
      <p:sp>
        <p:nvSpPr>
          <p:cNvPr id="4" name="Content Placeholder 3"/>
          <p:cNvSpPr>
            <a:spLocks noGrp="1"/>
          </p:cNvSpPr>
          <p:nvPr>
            <p:ph sz="quarter" idx="13"/>
          </p:nvPr>
        </p:nvSpPr>
        <p:spPr>
          <a:xfrm>
            <a:off x="612804" y="1110343"/>
            <a:ext cx="10714837" cy="5392189"/>
          </a:xfrm>
        </p:spPr>
        <p:txBody>
          <a:bodyPr>
            <a:normAutofit fontScale="85000" lnSpcReduction="20000"/>
          </a:bodyPr>
          <a:lstStyle/>
          <a:p>
            <a:pPr marL="0" indent="0">
              <a:buNone/>
            </a:pPr>
            <a:r>
              <a:rPr lang="en-US" dirty="0"/>
              <a:t> </a:t>
            </a:r>
            <a:r>
              <a:rPr lang="en-US" b="1" dirty="0"/>
              <a:t>Mobile payments (Digital wallet)</a:t>
            </a:r>
          </a:p>
          <a:p>
            <a:pPr algn="just">
              <a:buFont typeface="Wingdings" panose="05000000000000000000" pitchFamily="2" charset="2"/>
              <a:buChar char="Ø"/>
            </a:pPr>
            <a:r>
              <a:rPr lang="en-US" dirty="0"/>
              <a:t>The term mobile payment refers to payment transactions initiated or confirmed using a person’s mobile device, usually a smartphone although payments can be made with other mobile devices such as tablets and wearables. The term actually covers a number of different types of solutions, as well as different combinations of hardware and software technologists.</a:t>
            </a:r>
          </a:p>
          <a:p>
            <a:pPr algn="just">
              <a:buFont typeface="Wingdings" panose="05000000000000000000" pitchFamily="2" charset="2"/>
              <a:buChar char="Ø"/>
            </a:pPr>
            <a:r>
              <a:rPr lang="en-US" dirty="0"/>
              <a:t>Mobile payments are a popular method for government’s payments to people, especially in developing countries, such as India and Brazil, where more people have smartphones than bank accounts.</a:t>
            </a:r>
          </a:p>
          <a:p>
            <a:pPr algn="just">
              <a:buFont typeface="Wingdings" panose="05000000000000000000" pitchFamily="2" charset="2"/>
              <a:buChar char="Ø"/>
            </a:pPr>
            <a:r>
              <a:rPr lang="en-US" dirty="0"/>
              <a:t>“Digital Wallet” also known as a “mobile wallet” or an “e-wallet” which is an online service or system that can stores user’s payment information. It can be used to making micro-electronic transaction. we can make such transactions via the internet, SMS, or a mobile app, after  simple steps for registration. Example for international online payment platforms like Google Pay, Samsung Pay, Facebook Pay, etc. in context of Nepal </a:t>
            </a:r>
            <a:r>
              <a:rPr lang="en-US" dirty="0" err="1"/>
              <a:t>eSewa</a:t>
            </a:r>
            <a:r>
              <a:rPr lang="en-US" dirty="0"/>
              <a:t>, </a:t>
            </a:r>
            <a:r>
              <a:rPr lang="en-US" dirty="0" err="1"/>
              <a:t>Khalti</a:t>
            </a:r>
            <a:r>
              <a:rPr lang="en-US" dirty="0"/>
              <a:t>, IME Pay, </a:t>
            </a:r>
            <a:r>
              <a:rPr lang="en-US" dirty="0" err="1"/>
              <a:t>PrabhuPay</a:t>
            </a:r>
            <a:r>
              <a:rPr lang="en-US" dirty="0"/>
              <a:t>, </a:t>
            </a:r>
            <a:r>
              <a:rPr lang="en-US" dirty="0" err="1"/>
              <a:t>QPay</a:t>
            </a:r>
            <a:r>
              <a:rPr lang="en-US" dirty="0"/>
              <a:t> Nepal etc.</a:t>
            </a:r>
          </a:p>
          <a:p>
            <a:pPr algn="just">
              <a:buFont typeface="Wingdings" panose="05000000000000000000" pitchFamily="2" charset="2"/>
              <a:buChar char="Ø"/>
            </a:pPr>
            <a:r>
              <a:rPr lang="en-US" dirty="0"/>
              <a:t>The term mobile </a:t>
            </a:r>
            <a:r>
              <a:rPr lang="en-US" b="1" dirty="0"/>
              <a:t>digital wallet </a:t>
            </a:r>
            <a:r>
              <a:rPr lang="en-US" dirty="0"/>
              <a:t>refers to the combination of an electronic account along with a smartphone and mobile app designed to make purchases digitally and to redeem rewards from loyalty programs and targeted digital promotions. There are two main types of wallets—device-based and cloud-based.</a:t>
            </a:r>
          </a:p>
        </p:txBody>
      </p:sp>
    </p:spTree>
    <p:extLst>
      <p:ext uri="{BB962C8B-B14F-4D97-AF65-F5344CB8AC3E}">
        <p14:creationId xmlns:p14="http://schemas.microsoft.com/office/powerpoint/2010/main" val="23846289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17</a:t>
            </a:fld>
            <a:endParaRPr lang="en-US"/>
          </a:p>
        </p:txBody>
      </p:sp>
      <p:sp>
        <p:nvSpPr>
          <p:cNvPr id="4" name="Content Placeholder 3"/>
          <p:cNvSpPr>
            <a:spLocks noGrp="1"/>
          </p:cNvSpPr>
          <p:nvPr>
            <p:ph sz="quarter" idx="13"/>
          </p:nvPr>
        </p:nvSpPr>
        <p:spPr>
          <a:xfrm>
            <a:off x="612804" y="1110343"/>
            <a:ext cx="10714837" cy="5392189"/>
          </a:xfrm>
        </p:spPr>
        <p:txBody>
          <a:bodyPr>
            <a:normAutofit fontScale="92500" lnSpcReduction="20000"/>
          </a:bodyPr>
          <a:lstStyle/>
          <a:p>
            <a:pPr marL="0" indent="0">
              <a:buNone/>
            </a:pPr>
            <a:r>
              <a:rPr lang="en-US" dirty="0"/>
              <a:t> </a:t>
            </a:r>
            <a:r>
              <a:rPr lang="en-US" b="1" dirty="0"/>
              <a:t>Device-Based Digital Wallets</a:t>
            </a:r>
          </a:p>
          <a:p>
            <a:pPr algn="just">
              <a:buFont typeface="Wingdings" panose="05000000000000000000" pitchFamily="2" charset="2"/>
              <a:buChar char="Ø"/>
            </a:pPr>
            <a:r>
              <a:rPr lang="en-US" dirty="0"/>
              <a:t>These are proximity payment systems enabled by near-field communication (NFC) technology. </a:t>
            </a:r>
          </a:p>
          <a:p>
            <a:pPr algn="just">
              <a:buFont typeface="Wingdings" panose="05000000000000000000" pitchFamily="2" charset="2"/>
              <a:buChar char="Ø"/>
            </a:pPr>
            <a:r>
              <a:rPr lang="en-US" dirty="0"/>
              <a:t>On the consumer side, the system requires that the mobile device being used is equipped with NFC antenna and an integrated chip or a smart card inside the phone that holds payment card information (credit or debit). </a:t>
            </a:r>
          </a:p>
          <a:p>
            <a:pPr algn="just">
              <a:buFont typeface="Wingdings" panose="05000000000000000000" pitchFamily="2" charset="2"/>
              <a:buChar char="Ø"/>
            </a:pPr>
            <a:r>
              <a:rPr lang="en-US" dirty="0"/>
              <a:t>On the merchant’s side, it requires a specialized NFC reader used to recognize the chip when the chip comes within a short distance of the reader and a network for handling the payment.</a:t>
            </a:r>
          </a:p>
          <a:p>
            <a:pPr algn="just">
              <a:buFont typeface="Wingdings" panose="05000000000000000000" pitchFamily="2" charset="2"/>
              <a:buChar char="Ø"/>
            </a:pPr>
            <a:r>
              <a:rPr lang="en-US" dirty="0"/>
              <a:t>Essentially, a buyer first enters his or her credit card information into the wallet app on the phone prior to shopping. At the time of the purchase, the buyer then “waves” the specially equipped mobile phone near a reader to initiate a payment. The reader collects the info and passes to the payment network. The card is charged and the purchase is complete.</a:t>
            </a:r>
          </a:p>
          <a:p>
            <a:pPr algn="just">
              <a:buFont typeface="Wingdings" panose="05000000000000000000" pitchFamily="2" charset="2"/>
              <a:buChar char="Ø"/>
            </a:pPr>
            <a:r>
              <a:rPr lang="en-US" dirty="0"/>
              <a:t>These proximity payments are also called contactless payments where the phone plays the surrogate roll of a contactless card with a chip.</a:t>
            </a:r>
          </a:p>
          <a:p>
            <a:pPr algn="just">
              <a:buFont typeface="Wingdings" panose="05000000000000000000" pitchFamily="2" charset="2"/>
              <a:buChar char="Ø"/>
            </a:pPr>
            <a:r>
              <a:rPr lang="en-US" dirty="0"/>
              <a:t>The most popular are PayPal wallet (paypal.com), Apple Pay (apple.com/apple-pay), and Android Pay (android.com/pay).</a:t>
            </a:r>
          </a:p>
        </p:txBody>
      </p:sp>
    </p:spTree>
    <p:extLst>
      <p:ext uri="{BB962C8B-B14F-4D97-AF65-F5344CB8AC3E}">
        <p14:creationId xmlns:p14="http://schemas.microsoft.com/office/powerpoint/2010/main" val="36344605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18</a:t>
            </a:fld>
            <a:endParaRPr lang="en-US"/>
          </a:p>
        </p:txBody>
      </p:sp>
      <p:sp>
        <p:nvSpPr>
          <p:cNvPr id="4" name="Content Placeholder 3"/>
          <p:cNvSpPr>
            <a:spLocks noGrp="1"/>
          </p:cNvSpPr>
          <p:nvPr>
            <p:ph sz="quarter" idx="13"/>
          </p:nvPr>
        </p:nvSpPr>
        <p:spPr>
          <a:xfrm>
            <a:off x="612804" y="1110343"/>
            <a:ext cx="10714837" cy="5392189"/>
          </a:xfrm>
        </p:spPr>
        <p:txBody>
          <a:bodyPr>
            <a:normAutofit fontScale="92500"/>
          </a:bodyPr>
          <a:lstStyle/>
          <a:p>
            <a:pPr marL="0" indent="0">
              <a:buNone/>
            </a:pPr>
            <a:r>
              <a:rPr lang="en-US" dirty="0"/>
              <a:t> </a:t>
            </a:r>
            <a:r>
              <a:rPr lang="en-US" b="1" dirty="0"/>
              <a:t>Cloud-Based Digital Wallets</a:t>
            </a:r>
          </a:p>
          <a:p>
            <a:pPr algn="just">
              <a:buFont typeface="Wingdings" panose="05000000000000000000" pitchFamily="2" charset="2"/>
              <a:buChar char="Ø"/>
            </a:pPr>
            <a:r>
              <a:rPr lang="en-US" dirty="0"/>
              <a:t>An alternative to device-based mobile wallets is cloud-based mobile wallets. The infrastructure for these wallets is not as onerous as a system based on NFC. </a:t>
            </a:r>
          </a:p>
          <a:p>
            <a:pPr algn="just">
              <a:buFont typeface="Wingdings" panose="05000000000000000000" pitchFamily="2" charset="2"/>
              <a:buChar char="Ø"/>
            </a:pPr>
            <a:r>
              <a:rPr lang="en-US" dirty="0"/>
              <a:t>Basically, a customer enrolls his or her card with a secure Web service. Requests for payments are made to the service and charged to enrolled card(s). </a:t>
            </a:r>
          </a:p>
          <a:p>
            <a:pPr algn="just">
              <a:buFont typeface="Wingdings" panose="05000000000000000000" pitchFamily="2" charset="2"/>
              <a:buChar char="Ø"/>
            </a:pPr>
            <a:r>
              <a:rPr lang="en-US" dirty="0"/>
              <a:t>In this way no card information is transmitted during a purchase. Instead, transactions are initiated by scanning a barcode or Quick Response (QR) code created specifically for the customer and stored and displayed on the smartphone by wallet app. A QR code is a 2D barcode consisting of a collection of black square dots placed on a square grid with a white background. </a:t>
            </a:r>
          </a:p>
          <a:p>
            <a:pPr algn="just">
              <a:buFont typeface="Wingdings" panose="05000000000000000000" pitchFamily="2" charset="2"/>
              <a:buChar char="Ø"/>
            </a:pPr>
            <a:r>
              <a:rPr lang="en-US" dirty="0"/>
              <a:t>What is required on the merchant’s end is a barcode or QR code image reader that is networked into the service via the Web. The whole system operates much like the way PayPal operates without using a Web page with a PayPal button to start the process. Instead, it’s started when the code is scanned. As a point of fact, PayPal employs a cloud-based mobile wallet instead of device-based.</a:t>
            </a:r>
          </a:p>
        </p:txBody>
      </p:sp>
    </p:spTree>
    <p:extLst>
      <p:ext uri="{BB962C8B-B14F-4D97-AF65-F5344CB8AC3E}">
        <p14:creationId xmlns:p14="http://schemas.microsoft.com/office/powerpoint/2010/main" val="167667018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19</a:t>
            </a:fld>
            <a:endParaRPr lang="en-US"/>
          </a:p>
        </p:txBody>
      </p:sp>
      <p:sp>
        <p:nvSpPr>
          <p:cNvPr id="4" name="Content Placeholder 3"/>
          <p:cNvSpPr>
            <a:spLocks noGrp="1"/>
          </p:cNvSpPr>
          <p:nvPr>
            <p:ph sz="quarter" idx="13"/>
          </p:nvPr>
        </p:nvSpPr>
        <p:spPr>
          <a:xfrm>
            <a:off x="612804" y="1110343"/>
            <a:ext cx="10714837" cy="5392189"/>
          </a:xfrm>
        </p:spPr>
        <p:txBody>
          <a:bodyPr>
            <a:normAutofit/>
          </a:bodyPr>
          <a:lstStyle/>
          <a:p>
            <a:pPr marL="0" indent="0">
              <a:buNone/>
            </a:pPr>
            <a:r>
              <a:rPr lang="en-US" dirty="0"/>
              <a:t> </a:t>
            </a:r>
            <a:r>
              <a:rPr lang="en-US" b="1" dirty="0"/>
              <a:t>Mobile payment participants and issues:</a:t>
            </a:r>
          </a:p>
          <a:p>
            <a:pPr marL="0" indent="0">
              <a:buNone/>
            </a:pPr>
            <a:r>
              <a:rPr lang="en-US" dirty="0"/>
              <a:t>Just like online payments, there are many parties involved in any mobile payment system. From the stand point of the various parties, any successful mobile system needs to overcome the following sorts of issues:</a:t>
            </a:r>
          </a:p>
          <a:p>
            <a:pPr>
              <a:buFont typeface="Wingdings" panose="05000000000000000000" pitchFamily="2" charset="2"/>
              <a:buChar char="Ø"/>
            </a:pPr>
            <a:r>
              <a:rPr lang="en-US" b="1" dirty="0"/>
              <a:t>Consumer</a:t>
            </a:r>
            <a:r>
              <a:rPr lang="en-US" dirty="0"/>
              <a:t>. Buyer pays a merchant for goods and services. This is the purview of most digital wallets (e.g., Apple Pay, e-</a:t>
            </a:r>
            <a:r>
              <a:rPr lang="en-US" dirty="0" err="1"/>
              <a:t>sewa</a:t>
            </a:r>
            <a:r>
              <a:rPr lang="en-US" dirty="0"/>
              <a:t>).</a:t>
            </a:r>
          </a:p>
          <a:p>
            <a:pPr>
              <a:buFont typeface="Wingdings" panose="05000000000000000000" pitchFamily="2" charset="2"/>
              <a:buChar char="Ø"/>
            </a:pPr>
            <a:r>
              <a:rPr lang="en-US" b="1" dirty="0"/>
              <a:t>Merchant</a:t>
            </a:r>
            <a:r>
              <a:rPr lang="en-US" dirty="0"/>
              <a:t>. Receiving money from a customer in exchange for goods and services. Often enabled by mobile POS (</a:t>
            </a:r>
            <a:r>
              <a:rPr lang="en-US" dirty="0" err="1"/>
              <a:t>e.g.,Square</a:t>
            </a:r>
            <a:r>
              <a:rPr lang="en-US" dirty="0"/>
              <a:t>).</a:t>
            </a:r>
          </a:p>
          <a:p>
            <a:pPr>
              <a:buFont typeface="Wingdings" panose="05000000000000000000" pitchFamily="2" charset="2"/>
              <a:buChar char="Ø"/>
            </a:pPr>
            <a:r>
              <a:rPr lang="en-US" b="1" dirty="0"/>
              <a:t>Person-to-person</a:t>
            </a:r>
            <a:r>
              <a:rPr lang="en-US" dirty="0"/>
              <a:t> (P2P). Money exchange between two or more people, as a gift or payback (e.g., PayPal’s </a:t>
            </a:r>
            <a:r>
              <a:rPr lang="en-US" dirty="0" err="1"/>
              <a:t>Venmo</a:t>
            </a:r>
            <a:r>
              <a:rPr lang="en-US" dirty="0"/>
              <a:t>).</a:t>
            </a:r>
          </a:p>
          <a:p>
            <a:pPr>
              <a:buFont typeface="Wingdings" panose="05000000000000000000" pitchFamily="2" charset="2"/>
              <a:buChar char="Ø"/>
            </a:pPr>
            <a:r>
              <a:rPr lang="en-US" b="1" dirty="0"/>
              <a:t>Institutional</a:t>
            </a:r>
            <a:r>
              <a:rPr lang="en-US" dirty="0"/>
              <a:t>. Managing and paying bills from an institution (like a utility company) for services rendered (e.g., </a:t>
            </a:r>
            <a:r>
              <a:rPr lang="en-US" dirty="0" err="1"/>
              <a:t>Finovera</a:t>
            </a:r>
            <a:r>
              <a:rPr lang="en-US" dirty="0"/>
              <a:t> or Mint).</a:t>
            </a:r>
          </a:p>
        </p:txBody>
      </p:sp>
    </p:spTree>
    <p:extLst>
      <p:ext uri="{BB962C8B-B14F-4D97-AF65-F5344CB8AC3E}">
        <p14:creationId xmlns:p14="http://schemas.microsoft.com/office/powerpoint/2010/main" val="6562536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a:bodyPr>
          <a:lstStyle/>
          <a:p>
            <a:pPr fontAlgn="base">
              <a:buFont typeface="Wingdings" panose="05000000000000000000" pitchFamily="2" charset="2"/>
              <a:buChar char="Ø"/>
            </a:pPr>
            <a:r>
              <a:rPr lang="en-US" dirty="0"/>
              <a:t>Online payment cards (credit cards, charge cards, debit cards, smart cards), processing cards in online</a:t>
            </a:r>
          </a:p>
          <a:p>
            <a:pPr fontAlgn="base">
              <a:buFont typeface="Wingdings" panose="05000000000000000000" pitchFamily="2" charset="2"/>
              <a:buChar char="Ø"/>
            </a:pPr>
            <a:r>
              <a:rPr lang="en-US" dirty="0"/>
              <a:t>credit card payment procedure,</a:t>
            </a:r>
          </a:p>
          <a:p>
            <a:pPr fontAlgn="base">
              <a:buFont typeface="Wingdings" panose="05000000000000000000" pitchFamily="2" charset="2"/>
              <a:buChar char="Ø"/>
            </a:pPr>
            <a:r>
              <a:rPr lang="en-US" dirty="0"/>
              <a:t> e-micropayments, </a:t>
            </a:r>
          </a:p>
          <a:p>
            <a:pPr fontAlgn="base">
              <a:buFont typeface="Wingdings" panose="05000000000000000000" pitchFamily="2" charset="2"/>
              <a:buChar char="Ø"/>
            </a:pPr>
            <a:r>
              <a:rPr lang="en-US" dirty="0"/>
              <a:t>e-checks and its processing in online. </a:t>
            </a:r>
          </a:p>
          <a:p>
            <a:pPr fontAlgn="base">
              <a:buFont typeface="Wingdings" panose="05000000000000000000" pitchFamily="2" charset="2"/>
              <a:buChar char="Ø"/>
            </a:pPr>
            <a:r>
              <a:rPr lang="en-US" dirty="0"/>
              <a:t>Automated clearing house (ACH) network,</a:t>
            </a:r>
          </a:p>
          <a:p>
            <a:pPr fontAlgn="base">
              <a:buFont typeface="Wingdings" panose="05000000000000000000" pitchFamily="2" charset="2"/>
              <a:buChar char="Ø"/>
            </a:pPr>
            <a:r>
              <a:rPr lang="en-US" dirty="0"/>
              <a:t>mobile payments (Digital wallet),</a:t>
            </a:r>
          </a:p>
          <a:p>
            <a:pPr fontAlgn="base">
              <a:buFont typeface="Wingdings" panose="05000000000000000000" pitchFamily="2" charset="2"/>
              <a:buChar char="Ø"/>
            </a:pPr>
            <a:r>
              <a:rPr lang="en-US" dirty="0"/>
              <a:t> mobile payment participants and issues, </a:t>
            </a:r>
          </a:p>
          <a:p>
            <a:pPr fontAlgn="base">
              <a:buFont typeface="Wingdings" panose="05000000000000000000" pitchFamily="2" charset="2"/>
              <a:buChar char="Ø"/>
            </a:pPr>
            <a:r>
              <a:rPr lang="en-US" dirty="0"/>
              <a:t>international payments, emerging EC payment systems and issues: crypto currency, virtual currency.  </a:t>
            </a:r>
          </a:p>
        </p:txBody>
      </p:sp>
      <p:sp>
        <p:nvSpPr>
          <p:cNvPr id="13" name="Title 12"/>
          <p:cNvSpPr>
            <a:spLocks noGrp="1"/>
          </p:cNvSpPr>
          <p:nvPr>
            <p:ph type="title"/>
          </p:nvPr>
        </p:nvSpPr>
        <p:spPr>
          <a:xfrm>
            <a:off x="609600" y="0"/>
            <a:ext cx="10972800" cy="1003852"/>
          </a:xfrm>
        </p:spPr>
        <p:txBody>
          <a:bodyPr/>
          <a:lstStyle/>
          <a:p>
            <a:pPr lvl="0"/>
            <a:r>
              <a:rPr lang="en-US" sz="3600" dirty="0"/>
              <a:t>Unit 5: </a:t>
            </a:r>
            <a:r>
              <a:rPr lang="en-US" sz="4400" dirty="0"/>
              <a:t>Electronic Payment System </a:t>
            </a:r>
            <a:r>
              <a:rPr lang="en-US" sz="3600" dirty="0"/>
              <a:t>LH 5</a:t>
            </a:r>
          </a:p>
        </p:txBody>
      </p:sp>
      <p:sp>
        <p:nvSpPr>
          <p:cNvPr id="2" name="Slide Number Placeholder 1"/>
          <p:cNvSpPr>
            <a:spLocks noGrp="1"/>
          </p:cNvSpPr>
          <p:nvPr>
            <p:ph type="sldNum" sz="quarter" idx="12"/>
          </p:nvPr>
        </p:nvSpPr>
        <p:spPr/>
        <p:txBody>
          <a:bodyPr/>
          <a:lstStyle/>
          <a:p>
            <a:fld id="{401CF334-2D5C-4859-84A6-CA7E6E43FAEB}" type="slidenum">
              <a:rPr lang="en-US" smtClean="0"/>
              <a:pPr/>
              <a:t>2</a:t>
            </a:fld>
            <a:endParaRPr lang="en-US"/>
          </a:p>
        </p:txBody>
      </p:sp>
    </p:spTree>
    <p:extLst>
      <p:ext uri="{BB962C8B-B14F-4D97-AF65-F5344CB8AC3E}">
        <p14:creationId xmlns:p14="http://schemas.microsoft.com/office/powerpoint/2010/main" val="12604738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20</a:t>
            </a:fld>
            <a:endParaRPr lang="en-US"/>
          </a:p>
        </p:txBody>
      </p:sp>
      <p:sp>
        <p:nvSpPr>
          <p:cNvPr id="4" name="Content Placeholder 3"/>
          <p:cNvSpPr>
            <a:spLocks noGrp="1"/>
          </p:cNvSpPr>
          <p:nvPr>
            <p:ph sz="quarter" idx="13"/>
          </p:nvPr>
        </p:nvSpPr>
        <p:spPr>
          <a:xfrm>
            <a:off x="612804" y="1110343"/>
            <a:ext cx="10714837" cy="5392189"/>
          </a:xfrm>
        </p:spPr>
        <p:txBody>
          <a:bodyPr>
            <a:normAutofit/>
          </a:bodyPr>
          <a:lstStyle/>
          <a:p>
            <a:pPr marL="0" indent="0" algn="just">
              <a:buNone/>
            </a:pPr>
            <a:r>
              <a:rPr lang="en-US" b="1" dirty="0"/>
              <a:t> Mobile payment issues:</a:t>
            </a:r>
          </a:p>
          <a:p>
            <a:pPr marL="0" indent="0" algn="just">
              <a:buNone/>
            </a:pPr>
            <a:r>
              <a:rPr lang="en-US" b="1" dirty="0"/>
              <a:t>For buyer</a:t>
            </a:r>
            <a:r>
              <a:rPr lang="en-US" dirty="0"/>
              <a:t>: Security (fraud protection), privacy, ease of use, and choice of mobile device.</a:t>
            </a:r>
          </a:p>
          <a:p>
            <a:pPr marL="0" indent="0" algn="just">
              <a:buNone/>
            </a:pPr>
            <a:r>
              <a:rPr lang="en-US" b="1" dirty="0"/>
              <a:t>For seller</a:t>
            </a:r>
            <a:r>
              <a:rPr lang="en-US" dirty="0"/>
              <a:t>: Security (getting paid on time), low cost of operations, adoption by sufficient number of users, and improved speed of transactions.</a:t>
            </a:r>
          </a:p>
          <a:p>
            <a:pPr marL="0" indent="0" algn="just">
              <a:buNone/>
            </a:pPr>
            <a:r>
              <a:rPr lang="en-US" b="1" dirty="0"/>
              <a:t>For network operator</a:t>
            </a:r>
            <a:r>
              <a:rPr lang="en-US" dirty="0"/>
              <a:t>: Availability of open standards, cost of operation, interoperability, and flexibility and roaming.</a:t>
            </a:r>
          </a:p>
          <a:p>
            <a:pPr marL="0" indent="0" algn="just">
              <a:buNone/>
            </a:pPr>
            <a:r>
              <a:rPr lang="en-US" b="1" dirty="0"/>
              <a:t>For financial institutions</a:t>
            </a:r>
            <a:r>
              <a:rPr lang="en-US" dirty="0"/>
              <a:t>: Fraud protection and reduction, security (authentication, integrity, nonrepudiation ), and reputation.</a:t>
            </a:r>
          </a:p>
        </p:txBody>
      </p:sp>
    </p:spTree>
    <p:extLst>
      <p:ext uri="{BB962C8B-B14F-4D97-AF65-F5344CB8AC3E}">
        <p14:creationId xmlns:p14="http://schemas.microsoft.com/office/powerpoint/2010/main" val="41735441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21</a:t>
            </a:fld>
            <a:endParaRPr lang="en-US"/>
          </a:p>
        </p:txBody>
      </p:sp>
      <p:sp>
        <p:nvSpPr>
          <p:cNvPr id="4" name="Content Placeholder 3"/>
          <p:cNvSpPr>
            <a:spLocks noGrp="1"/>
          </p:cNvSpPr>
          <p:nvPr>
            <p:ph sz="quarter" idx="13"/>
          </p:nvPr>
        </p:nvSpPr>
        <p:spPr>
          <a:xfrm>
            <a:off x="612804" y="1110343"/>
            <a:ext cx="10714837" cy="5392189"/>
          </a:xfrm>
        </p:spPr>
        <p:txBody>
          <a:bodyPr>
            <a:normAutofit lnSpcReduction="10000"/>
          </a:bodyPr>
          <a:lstStyle/>
          <a:p>
            <a:pPr marL="0" indent="0" algn="just">
              <a:buNone/>
            </a:pPr>
            <a:r>
              <a:rPr lang="en-US" b="1" dirty="0"/>
              <a:t> International payment system</a:t>
            </a:r>
          </a:p>
          <a:p>
            <a:pPr algn="just">
              <a:buFont typeface="Wingdings" panose="05000000000000000000" pitchFamily="2" charset="2"/>
              <a:buChar char="Ø"/>
            </a:pPr>
            <a:r>
              <a:rPr lang="en-US" dirty="0"/>
              <a:t>International payments consist of outgoing and incoming payments in a country's currency out of and into that country, as well as offshore payments in that currency, between two parties outside that country. A global payment and settlement system exists for each national currency. For payments between distant parties over such a system to function like the face-to-face delivery of cash, a robust banking system, tight risk controls, and sophisticated technological and liquidity-saving features must be put in place.</a:t>
            </a:r>
          </a:p>
          <a:p>
            <a:pPr algn="just">
              <a:buFont typeface="Wingdings" panose="05000000000000000000" pitchFamily="2" charset="2"/>
              <a:buChar char="Ø"/>
            </a:pPr>
            <a:r>
              <a:rPr lang="en-US" b="1" dirty="0"/>
              <a:t>Visa</a:t>
            </a:r>
          </a:p>
          <a:p>
            <a:pPr algn="just">
              <a:buFont typeface="Wingdings" panose="05000000000000000000" pitchFamily="2" charset="2"/>
              <a:buChar char="Ø"/>
            </a:pPr>
            <a:r>
              <a:rPr lang="en-US" dirty="0"/>
              <a:t>Visa Inc. is an American multinational financial services corporation headquartered in Foster City, California, United States. It facilitates electronic funds transfers throughout the world, most commonly through Visa-branded credit cards, debit cards and prepaid cards.</a:t>
            </a:r>
          </a:p>
        </p:txBody>
      </p:sp>
    </p:spTree>
    <p:extLst>
      <p:ext uri="{BB962C8B-B14F-4D97-AF65-F5344CB8AC3E}">
        <p14:creationId xmlns:p14="http://schemas.microsoft.com/office/powerpoint/2010/main" val="21426048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22</a:t>
            </a:fld>
            <a:endParaRPr lang="en-US"/>
          </a:p>
        </p:txBody>
      </p:sp>
      <p:sp>
        <p:nvSpPr>
          <p:cNvPr id="4" name="Content Placeholder 3"/>
          <p:cNvSpPr>
            <a:spLocks noGrp="1"/>
          </p:cNvSpPr>
          <p:nvPr>
            <p:ph sz="quarter" idx="13"/>
          </p:nvPr>
        </p:nvSpPr>
        <p:spPr>
          <a:xfrm>
            <a:off x="612804" y="1110343"/>
            <a:ext cx="10714837" cy="5392189"/>
          </a:xfrm>
        </p:spPr>
        <p:txBody>
          <a:bodyPr>
            <a:normAutofit/>
          </a:bodyPr>
          <a:lstStyle/>
          <a:p>
            <a:pPr marL="0" indent="0" algn="just">
              <a:buNone/>
            </a:pPr>
            <a:r>
              <a:rPr lang="en-US" b="1" dirty="0"/>
              <a:t> International payment system</a:t>
            </a:r>
          </a:p>
          <a:p>
            <a:pPr algn="just">
              <a:buFont typeface="Wingdings" panose="05000000000000000000" pitchFamily="2" charset="2"/>
              <a:buChar char="Ø"/>
            </a:pPr>
            <a:r>
              <a:rPr lang="en-US" dirty="0"/>
              <a:t>Visa cards are available to individual and business customers through a range of financial institution partnerships. Financial institutions can choose between a number of network service providers for transaction processing and card branding.</a:t>
            </a:r>
          </a:p>
          <a:p>
            <a:pPr algn="just">
              <a:buFont typeface="Wingdings" panose="05000000000000000000" pitchFamily="2" charset="2"/>
              <a:buChar char="Ø"/>
            </a:pPr>
            <a:r>
              <a:rPr lang="en-US" dirty="0"/>
              <a:t>Visa is a prominent processing network and their cards are accepted by businesses in more than 200 countries and territories across the world.</a:t>
            </a:r>
          </a:p>
          <a:p>
            <a:pPr algn="just">
              <a:buFont typeface="Wingdings" panose="05000000000000000000" pitchFamily="2" charset="2"/>
              <a:buChar char="Ø"/>
            </a:pPr>
            <a:r>
              <a:rPr lang="en-US" dirty="0"/>
              <a:t>Visa partners with companies across the world to facilitate transaction processing for both banks and merchants. Financial institutions and </a:t>
            </a:r>
            <a:r>
              <a:rPr lang="en-US" dirty="0" err="1"/>
              <a:t>fintech</a:t>
            </a:r>
            <a:r>
              <a:rPr lang="en-US" dirty="0"/>
              <a:t> companies can establish service agreements with Visa for branded cards that use the Visa network. Service agreements include bank transaction fees and Visa network charges. Visa also partners with merchants through varying types of service agreements.</a:t>
            </a:r>
          </a:p>
        </p:txBody>
      </p:sp>
    </p:spTree>
    <p:extLst>
      <p:ext uri="{BB962C8B-B14F-4D97-AF65-F5344CB8AC3E}">
        <p14:creationId xmlns:p14="http://schemas.microsoft.com/office/powerpoint/2010/main" val="1991815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23</a:t>
            </a:fld>
            <a:endParaRPr lang="en-US"/>
          </a:p>
        </p:txBody>
      </p:sp>
      <p:sp>
        <p:nvSpPr>
          <p:cNvPr id="4" name="Content Placeholder 3"/>
          <p:cNvSpPr>
            <a:spLocks noGrp="1"/>
          </p:cNvSpPr>
          <p:nvPr>
            <p:ph sz="quarter" idx="13"/>
          </p:nvPr>
        </p:nvSpPr>
        <p:spPr>
          <a:xfrm>
            <a:off x="612804" y="1110343"/>
            <a:ext cx="10714837" cy="5392189"/>
          </a:xfrm>
        </p:spPr>
        <p:txBody>
          <a:bodyPr>
            <a:normAutofit lnSpcReduction="10000"/>
          </a:bodyPr>
          <a:lstStyle/>
          <a:p>
            <a:pPr marL="0" indent="0" algn="just">
              <a:buNone/>
            </a:pPr>
            <a:r>
              <a:rPr lang="en-US" b="1" dirty="0"/>
              <a:t> International payment system</a:t>
            </a:r>
          </a:p>
          <a:p>
            <a:pPr marL="0" indent="0" algn="just">
              <a:buNone/>
            </a:pPr>
            <a:r>
              <a:rPr lang="en-US" b="1" dirty="0"/>
              <a:t>MasterCard</a:t>
            </a:r>
          </a:p>
          <a:p>
            <a:pPr algn="just">
              <a:buFont typeface="Wingdings" panose="05000000000000000000" pitchFamily="2" charset="2"/>
              <a:buChar char="Ø"/>
            </a:pPr>
            <a:r>
              <a:rPr lang="en-US" dirty="0"/>
              <a:t>The MasterCard business is responsible for one of the four largest payment networks in the global payments industry. </a:t>
            </a:r>
          </a:p>
          <a:p>
            <a:pPr algn="just">
              <a:buFont typeface="Wingdings" panose="05000000000000000000" pitchFamily="2" charset="2"/>
              <a:buChar char="Ø"/>
            </a:pPr>
            <a:r>
              <a:rPr lang="en-US" dirty="0"/>
              <a:t>MasterCard partners with institutions all over the world to offer MasterCard branded network payment cards. </a:t>
            </a:r>
          </a:p>
          <a:p>
            <a:pPr algn="just">
              <a:buFont typeface="Wingdings" panose="05000000000000000000" pitchFamily="2" charset="2"/>
              <a:buChar char="Ø"/>
            </a:pPr>
            <a:r>
              <a:rPr lang="en-US" dirty="0"/>
              <a:t>MasterCard payment cards exclusively use the MasterCard network for processing all transaction communications. Payment cards may be credit, debit, or prepaid cards.</a:t>
            </a:r>
          </a:p>
          <a:p>
            <a:pPr algn="just">
              <a:buFont typeface="Wingdings" panose="05000000000000000000" pitchFamily="2" charset="2"/>
              <a:buChar char="Ø"/>
            </a:pPr>
            <a:r>
              <a:rPr lang="en-US" dirty="0"/>
              <a:t>MasterCard is a payment network processor.</a:t>
            </a:r>
          </a:p>
          <a:p>
            <a:pPr algn="just">
              <a:buFont typeface="Wingdings" panose="05000000000000000000" pitchFamily="2" charset="2"/>
              <a:buChar char="Ø"/>
            </a:pPr>
            <a:r>
              <a:rPr lang="en-US" dirty="0"/>
              <a:t>MasterCard partners with institutions to issue MasterCard payment cards that are processed exclusively on the MasterCard network.</a:t>
            </a:r>
          </a:p>
          <a:p>
            <a:pPr algn="just">
              <a:buFont typeface="Wingdings" panose="05000000000000000000" pitchFamily="2" charset="2"/>
              <a:buChar char="Ø"/>
            </a:pPr>
            <a:r>
              <a:rPr lang="en-US" dirty="0"/>
              <a:t>MasterCard’s primary source of revenue comes from the fees it charges issuer based on each card’s gross dollar volume.</a:t>
            </a:r>
          </a:p>
        </p:txBody>
      </p:sp>
    </p:spTree>
    <p:extLst>
      <p:ext uri="{BB962C8B-B14F-4D97-AF65-F5344CB8AC3E}">
        <p14:creationId xmlns:p14="http://schemas.microsoft.com/office/powerpoint/2010/main" val="7773665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24</a:t>
            </a:fld>
            <a:endParaRPr lang="en-US"/>
          </a:p>
        </p:txBody>
      </p:sp>
      <p:sp>
        <p:nvSpPr>
          <p:cNvPr id="4" name="Content Placeholder 3"/>
          <p:cNvSpPr>
            <a:spLocks noGrp="1"/>
          </p:cNvSpPr>
          <p:nvPr>
            <p:ph sz="quarter" idx="13"/>
          </p:nvPr>
        </p:nvSpPr>
        <p:spPr>
          <a:xfrm>
            <a:off x="612804" y="1110343"/>
            <a:ext cx="10714837" cy="5392189"/>
          </a:xfrm>
        </p:spPr>
        <p:txBody>
          <a:bodyPr>
            <a:normAutofit/>
          </a:bodyPr>
          <a:lstStyle/>
          <a:p>
            <a:pPr marL="0" indent="0" algn="just">
              <a:buNone/>
            </a:pPr>
            <a:r>
              <a:rPr lang="en-US" b="1" dirty="0"/>
              <a:t> International payment system</a:t>
            </a:r>
          </a:p>
          <a:p>
            <a:pPr marL="0" indent="0" algn="just">
              <a:buNone/>
            </a:pPr>
            <a:r>
              <a:rPr lang="en-US" b="1" dirty="0"/>
              <a:t>American Express Card</a:t>
            </a:r>
          </a:p>
          <a:p>
            <a:pPr algn="just">
              <a:buFont typeface="Wingdings" panose="05000000000000000000" pitchFamily="2" charset="2"/>
              <a:buChar char="Ø"/>
            </a:pPr>
            <a:r>
              <a:rPr lang="en-US" dirty="0"/>
              <a:t>An American Express card, also known as an "AmEx," is an electronic payment card branded by the publicly-traded financial services company American Express (AXP). </a:t>
            </a:r>
          </a:p>
          <a:p>
            <a:pPr algn="just">
              <a:buFont typeface="Wingdings" panose="05000000000000000000" pitchFamily="2" charset="2"/>
              <a:buChar char="Ø"/>
            </a:pPr>
            <a:r>
              <a:rPr lang="en-US" dirty="0"/>
              <a:t>American Express issues and processes prepaid, charge, and credit cards. American Express cards are available to individuals, small businesses, and corporate consumers in the U.S. and around the world.</a:t>
            </a:r>
          </a:p>
          <a:p>
            <a:pPr algn="just">
              <a:buFont typeface="Wingdings" panose="05000000000000000000" pitchFamily="2" charset="2"/>
              <a:buChar char="Ø"/>
            </a:pPr>
            <a:r>
              <a:rPr lang="en-US" dirty="0"/>
              <a:t>American Express cards are issued by American Express—a publicly-traded financial services company—and are credit cards or charge cards. </a:t>
            </a:r>
          </a:p>
          <a:p>
            <a:pPr algn="just">
              <a:buFont typeface="Wingdings" panose="05000000000000000000" pitchFamily="2" charset="2"/>
              <a:buChar char="Ø"/>
            </a:pPr>
            <a:r>
              <a:rPr lang="en-US" dirty="0"/>
              <a:t>An American Express card, also called an AmEx, can offer a variety of perks, including rewards points, cashback, and travel perks. Some cards are co-branded, such as those with Delta and Hilton</a:t>
            </a:r>
            <a:r>
              <a:rPr lang="en-US"/>
              <a:t>. </a:t>
            </a:r>
            <a:endParaRPr lang="en-US" dirty="0"/>
          </a:p>
        </p:txBody>
      </p:sp>
    </p:spTree>
    <p:extLst>
      <p:ext uri="{BB962C8B-B14F-4D97-AF65-F5344CB8AC3E}">
        <p14:creationId xmlns:p14="http://schemas.microsoft.com/office/powerpoint/2010/main" val="7842840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25</a:t>
            </a:fld>
            <a:endParaRPr lang="en-US"/>
          </a:p>
        </p:txBody>
      </p:sp>
      <p:sp>
        <p:nvSpPr>
          <p:cNvPr id="4" name="Content Placeholder 3"/>
          <p:cNvSpPr>
            <a:spLocks noGrp="1"/>
          </p:cNvSpPr>
          <p:nvPr>
            <p:ph sz="quarter" idx="13"/>
          </p:nvPr>
        </p:nvSpPr>
        <p:spPr>
          <a:xfrm>
            <a:off x="612804" y="1110343"/>
            <a:ext cx="10714837" cy="5392189"/>
          </a:xfrm>
        </p:spPr>
        <p:txBody>
          <a:bodyPr>
            <a:normAutofit/>
          </a:bodyPr>
          <a:lstStyle/>
          <a:p>
            <a:pPr marL="0" indent="0" algn="just">
              <a:buNone/>
            </a:pPr>
            <a:r>
              <a:rPr lang="en-US" b="1" dirty="0"/>
              <a:t> International payment system</a:t>
            </a:r>
          </a:p>
          <a:p>
            <a:pPr algn="just">
              <a:buFont typeface="Wingdings" panose="05000000000000000000" pitchFamily="2" charset="2"/>
              <a:buChar char="Ø"/>
            </a:pPr>
            <a:r>
              <a:rPr lang="en-US" b="1" dirty="0"/>
              <a:t>Discover Card </a:t>
            </a:r>
            <a:r>
              <a:rPr lang="en-US" dirty="0"/>
              <a:t>is a credit card brand known for its pioneering cashback rewards program, and is one of the most accepted credit card brands in the U.S. and around the world.</a:t>
            </a:r>
          </a:p>
          <a:p>
            <a:pPr algn="just">
              <a:buFont typeface="Wingdings" panose="05000000000000000000" pitchFamily="2" charset="2"/>
              <a:buChar char="Ø"/>
            </a:pPr>
            <a:r>
              <a:rPr lang="en-US" dirty="0"/>
              <a:t>Discover Card is a brand of credit card offered by Discover Financial Services. Discover is one of the largest credit card brands in the U.S. and around the world, alongside Visa, MasterCard, and American Express. </a:t>
            </a:r>
          </a:p>
          <a:p>
            <a:pPr algn="just">
              <a:buFont typeface="Wingdings" panose="05000000000000000000" pitchFamily="2" charset="2"/>
              <a:buChar char="Ø"/>
            </a:pPr>
            <a:r>
              <a:rPr lang="en-US" dirty="0"/>
              <a:t>In contrast to Visa and MasterCard, Discover issues its credit cards directly through its own Discover Bank. As of 2016, Discover was the sixth-largest credit card issuer in the U.S., and the most widely-accepted credit card brand around the world</a:t>
            </a:r>
          </a:p>
        </p:txBody>
      </p:sp>
    </p:spTree>
    <p:extLst>
      <p:ext uri="{BB962C8B-B14F-4D97-AF65-F5344CB8AC3E}">
        <p14:creationId xmlns:p14="http://schemas.microsoft.com/office/powerpoint/2010/main" val="46869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26</a:t>
            </a:fld>
            <a:endParaRPr lang="en-US"/>
          </a:p>
        </p:txBody>
      </p:sp>
      <p:sp>
        <p:nvSpPr>
          <p:cNvPr id="4" name="Content Placeholder 3"/>
          <p:cNvSpPr>
            <a:spLocks noGrp="1"/>
          </p:cNvSpPr>
          <p:nvPr>
            <p:ph sz="quarter" idx="13"/>
          </p:nvPr>
        </p:nvSpPr>
        <p:spPr>
          <a:xfrm>
            <a:off x="612804" y="1110343"/>
            <a:ext cx="10714837" cy="5392189"/>
          </a:xfrm>
        </p:spPr>
        <p:txBody>
          <a:bodyPr>
            <a:normAutofit fontScale="92500" lnSpcReduction="10000"/>
          </a:bodyPr>
          <a:lstStyle/>
          <a:p>
            <a:pPr marL="0" indent="0" algn="just">
              <a:buNone/>
            </a:pPr>
            <a:r>
              <a:rPr lang="en-US" b="1" dirty="0"/>
              <a:t> International payment system</a:t>
            </a:r>
          </a:p>
          <a:p>
            <a:pPr algn="just">
              <a:buFont typeface="Wingdings" panose="05000000000000000000" pitchFamily="2" charset="2"/>
              <a:buChar char="Ø"/>
            </a:pPr>
            <a:r>
              <a:rPr lang="en-US" b="1" dirty="0"/>
              <a:t>PayPal </a:t>
            </a:r>
            <a:r>
              <a:rPr lang="en-US" dirty="0"/>
              <a:t>is an electronic commerce (e-commerce) company that facilitates payments between parties through online funds transfers. PayPal allows customers to establish an account on its platform, which is connected to a user's credit card or checking account. Once identification and proof of funds have been confirmed, a user may begin sending or receiving payments to and from other PayPal accounts.</a:t>
            </a:r>
          </a:p>
          <a:p>
            <a:pPr algn="just">
              <a:buFont typeface="Wingdings" panose="05000000000000000000" pitchFamily="2" charset="2"/>
              <a:buChar char="Ø"/>
            </a:pPr>
            <a:r>
              <a:rPr lang="en-US" dirty="0"/>
              <a:t>PayPal attempts to make online purchases safer by providing a form of payment that does not require the payer or payee to disclose credit card or bank account numbers.</a:t>
            </a:r>
          </a:p>
          <a:p>
            <a:pPr algn="just">
              <a:buFont typeface="Wingdings" panose="05000000000000000000" pitchFamily="2" charset="2"/>
              <a:buChar char="Ø"/>
            </a:pPr>
            <a:r>
              <a:rPr lang="en-US" dirty="0"/>
              <a:t>PayPal is an online payments platform that offers individuals and businesses low-cost transnational services.</a:t>
            </a:r>
          </a:p>
          <a:p>
            <a:pPr algn="just">
              <a:buFont typeface="Wingdings" panose="05000000000000000000" pitchFamily="2" charset="2"/>
              <a:buChar char="Ø"/>
            </a:pPr>
            <a:r>
              <a:rPr lang="en-US" dirty="0"/>
              <a:t>Once owned by eBay, PayPal has been its own company since 2015.</a:t>
            </a:r>
          </a:p>
          <a:p>
            <a:pPr algn="just">
              <a:buFont typeface="Wingdings" panose="05000000000000000000" pitchFamily="2" charset="2"/>
              <a:buChar char="Ø"/>
            </a:pPr>
            <a:r>
              <a:rPr lang="en-US" dirty="0"/>
              <a:t>In addition to online payments, PayPal also offers a variety of related services including debit cards for payments, credit card readers for small merchants, and lines of credit.</a:t>
            </a:r>
          </a:p>
          <a:p>
            <a:pPr algn="just">
              <a:buFont typeface="Wingdings" panose="05000000000000000000" pitchFamily="2" charset="2"/>
              <a:buChar char="Ø"/>
            </a:pPr>
            <a:r>
              <a:rPr lang="en-US" dirty="0"/>
              <a:t>PayPal is considered a very secure method of sending payments online.</a:t>
            </a:r>
          </a:p>
        </p:txBody>
      </p:sp>
    </p:spTree>
    <p:extLst>
      <p:ext uri="{BB962C8B-B14F-4D97-AF65-F5344CB8AC3E}">
        <p14:creationId xmlns:p14="http://schemas.microsoft.com/office/powerpoint/2010/main" val="18736674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27</a:t>
            </a:fld>
            <a:endParaRPr lang="en-US"/>
          </a:p>
        </p:txBody>
      </p:sp>
      <p:sp>
        <p:nvSpPr>
          <p:cNvPr id="4" name="Content Placeholder 3"/>
          <p:cNvSpPr>
            <a:spLocks noGrp="1"/>
          </p:cNvSpPr>
          <p:nvPr>
            <p:ph sz="quarter" idx="13"/>
          </p:nvPr>
        </p:nvSpPr>
        <p:spPr>
          <a:xfrm>
            <a:off x="612804" y="1110343"/>
            <a:ext cx="10714837" cy="5392189"/>
          </a:xfrm>
        </p:spPr>
        <p:txBody>
          <a:bodyPr>
            <a:normAutofit/>
          </a:bodyPr>
          <a:lstStyle/>
          <a:p>
            <a:pPr marL="0" indent="0" algn="just">
              <a:buNone/>
            </a:pPr>
            <a:r>
              <a:rPr lang="en-US" b="1" dirty="0"/>
              <a:t> International payment system</a:t>
            </a:r>
          </a:p>
          <a:p>
            <a:pPr marL="0" indent="0" algn="just">
              <a:buNone/>
            </a:pPr>
            <a:r>
              <a:rPr lang="en-US" dirty="0"/>
              <a:t>As a PayPal member, you are able to:</a:t>
            </a:r>
          </a:p>
          <a:p>
            <a:pPr algn="just">
              <a:buFont typeface="Wingdings" panose="05000000000000000000" pitchFamily="2" charset="2"/>
              <a:buChar char="Ø"/>
            </a:pPr>
            <a:r>
              <a:rPr lang="en-US" dirty="0"/>
              <a:t>Transfer money from your bank account to your PayPal account</a:t>
            </a:r>
          </a:p>
          <a:p>
            <a:pPr algn="just">
              <a:buFont typeface="Wingdings" panose="05000000000000000000" pitchFamily="2" charset="2"/>
              <a:buChar char="Ø"/>
            </a:pPr>
            <a:r>
              <a:rPr lang="en-US" dirty="0"/>
              <a:t>Get a cash advance from your credit card and deposit the amount in your PayPal account</a:t>
            </a:r>
          </a:p>
          <a:p>
            <a:pPr algn="just">
              <a:buFont typeface="Wingdings" panose="05000000000000000000" pitchFamily="2" charset="2"/>
              <a:buChar char="Ø"/>
            </a:pPr>
            <a:r>
              <a:rPr lang="en-US" dirty="0"/>
              <a:t>Transfer money from your own PayPal account to another member's PayPal account</a:t>
            </a:r>
          </a:p>
          <a:p>
            <a:pPr algn="just">
              <a:buFont typeface="Wingdings" panose="05000000000000000000" pitchFamily="2" charset="2"/>
              <a:buChar char="Ø"/>
            </a:pPr>
            <a:r>
              <a:rPr lang="en-US" dirty="0"/>
              <a:t>Transfer money from your PayPal account to your checking or savings account</a:t>
            </a:r>
          </a:p>
          <a:p>
            <a:pPr algn="just">
              <a:buFont typeface="Wingdings" panose="05000000000000000000" pitchFamily="2" charset="2"/>
              <a:buChar char="Ø"/>
            </a:pPr>
            <a:r>
              <a:rPr lang="en-US" dirty="0"/>
              <a:t>Have a check mailed to you for the balance of your PayPal account</a:t>
            </a:r>
          </a:p>
          <a:p>
            <a:pPr algn="just">
              <a:buFont typeface="Wingdings" panose="05000000000000000000" pitchFamily="2" charset="2"/>
              <a:buChar char="Ø"/>
            </a:pPr>
            <a:r>
              <a:rPr lang="en-US" dirty="0"/>
              <a:t>Get a PayPal debit card that you can use to make real-world purchases from your PayPal account</a:t>
            </a:r>
          </a:p>
        </p:txBody>
      </p:sp>
    </p:spTree>
    <p:extLst>
      <p:ext uri="{BB962C8B-B14F-4D97-AF65-F5344CB8AC3E}">
        <p14:creationId xmlns:p14="http://schemas.microsoft.com/office/powerpoint/2010/main" val="31747075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28</a:t>
            </a:fld>
            <a:endParaRPr lang="en-US"/>
          </a:p>
        </p:txBody>
      </p:sp>
      <p:sp>
        <p:nvSpPr>
          <p:cNvPr id="4" name="Content Placeholder 3"/>
          <p:cNvSpPr>
            <a:spLocks noGrp="1"/>
          </p:cNvSpPr>
          <p:nvPr>
            <p:ph sz="quarter" idx="13"/>
          </p:nvPr>
        </p:nvSpPr>
        <p:spPr>
          <a:xfrm>
            <a:off x="612804" y="1110343"/>
            <a:ext cx="10714837" cy="5392189"/>
          </a:xfrm>
        </p:spPr>
        <p:txBody>
          <a:bodyPr>
            <a:normAutofit fontScale="77500" lnSpcReduction="20000"/>
          </a:bodyPr>
          <a:lstStyle/>
          <a:p>
            <a:pPr marL="0" indent="0" algn="just">
              <a:buNone/>
            </a:pPr>
            <a:r>
              <a:rPr lang="en-US" b="1" dirty="0"/>
              <a:t>Benefits of Using </a:t>
            </a:r>
            <a:r>
              <a:rPr lang="en-US" b="1" dirty="0" err="1"/>
              <a:t>Paypal</a:t>
            </a:r>
            <a:endParaRPr lang="en-US" b="1" dirty="0"/>
          </a:p>
          <a:p>
            <a:pPr algn="just">
              <a:buFont typeface="Wingdings" panose="05000000000000000000" pitchFamily="2" charset="2"/>
              <a:buChar char="Ø"/>
            </a:pPr>
            <a:r>
              <a:rPr lang="en-US" dirty="0"/>
              <a:t>PayPal is a fast and easy way to buy things online. </a:t>
            </a:r>
            <a:r>
              <a:rPr lang="en-US" dirty="0" err="1"/>
              <a:t>Paypal</a:t>
            </a:r>
            <a:r>
              <a:rPr lang="en-US" dirty="0"/>
              <a:t> is the preferred method of payment on many shopping websites, besides just eBay. </a:t>
            </a:r>
            <a:r>
              <a:rPr lang="en-US" dirty="0" err="1"/>
              <a:t>Paypal</a:t>
            </a:r>
            <a:r>
              <a:rPr lang="en-US" dirty="0"/>
              <a:t> offers these seven benefits:</a:t>
            </a:r>
          </a:p>
          <a:p>
            <a:pPr algn="just">
              <a:buFont typeface="Wingdings" panose="05000000000000000000" pitchFamily="2" charset="2"/>
              <a:buChar char="Ø"/>
            </a:pPr>
            <a:r>
              <a:rPr lang="en-US" b="1" dirty="0"/>
              <a:t>Flexibility for Sellers</a:t>
            </a:r>
            <a:r>
              <a:rPr lang="en-US" dirty="0"/>
              <a:t>. With a PayPal membership, even very small volume sellers can quickly and easily accept payments that originate from buyers' credit or debit cards.</a:t>
            </a:r>
          </a:p>
          <a:p>
            <a:pPr algn="just">
              <a:buFont typeface="Wingdings" panose="05000000000000000000" pitchFamily="2" charset="2"/>
              <a:buChar char="Ø"/>
            </a:pPr>
            <a:r>
              <a:rPr lang="en-US" b="1" dirty="0"/>
              <a:t>Speed</a:t>
            </a:r>
            <a:r>
              <a:rPr lang="en-US" dirty="0"/>
              <a:t>. PayPal transfers between sellers are instant, and transfers from PayPal accounts to bank accounts can take as little as 24 hours.</a:t>
            </a:r>
          </a:p>
          <a:p>
            <a:pPr algn="just">
              <a:buFont typeface="Wingdings" panose="05000000000000000000" pitchFamily="2" charset="2"/>
              <a:buChar char="Ø"/>
            </a:pPr>
            <a:r>
              <a:rPr lang="en-US" b="1" dirty="0"/>
              <a:t>Affordability</a:t>
            </a:r>
            <a:r>
              <a:rPr lang="en-US" dirty="0"/>
              <a:t>. The fee to use </a:t>
            </a:r>
            <a:r>
              <a:rPr lang="en-US" dirty="0" err="1"/>
              <a:t>Paypal</a:t>
            </a:r>
            <a:r>
              <a:rPr lang="en-US" dirty="0"/>
              <a:t> is 30 cents per transaction, plus 3% of the total amount of the transaction.</a:t>
            </a:r>
          </a:p>
          <a:p>
            <a:pPr algn="just">
              <a:buFont typeface="Wingdings" panose="05000000000000000000" pitchFamily="2" charset="2"/>
              <a:buChar char="Ø"/>
            </a:pPr>
            <a:r>
              <a:rPr lang="en-US" b="1" dirty="0"/>
              <a:t>Safe Buying</a:t>
            </a:r>
            <a:r>
              <a:rPr lang="en-US" dirty="0"/>
              <a:t>. Because PayPal offers buyer guarantees and a specific process for disputing transactions, so users always have recourse whether they are a buyer who didn't get what they ordered or a seller who may worry she will be stiffed on payment.</a:t>
            </a:r>
          </a:p>
          <a:p>
            <a:pPr algn="just">
              <a:buFont typeface="Wingdings" panose="05000000000000000000" pitchFamily="2" charset="2"/>
              <a:buChar char="Ø"/>
            </a:pPr>
            <a:r>
              <a:rPr lang="en-US" b="1" dirty="0"/>
              <a:t>Account Privacy </a:t>
            </a:r>
            <a:r>
              <a:rPr lang="en-US" dirty="0" err="1"/>
              <a:t>Paypal</a:t>
            </a:r>
            <a:r>
              <a:rPr lang="en-US" dirty="0"/>
              <a:t> is secure. For buyers, this means a level of account protection not offered by brick-and-mortar stores, where retailers commonly have buyers' account information in-hand after purchases.</a:t>
            </a:r>
          </a:p>
          <a:p>
            <a:pPr algn="just">
              <a:buFont typeface="Wingdings" panose="05000000000000000000" pitchFamily="2" charset="2"/>
              <a:buChar char="Ø"/>
            </a:pPr>
            <a:r>
              <a:rPr lang="en-US" b="1" dirty="0"/>
              <a:t>Ease of Record Keeping</a:t>
            </a:r>
            <a:r>
              <a:rPr lang="en-US" dirty="0"/>
              <a:t>. </a:t>
            </a:r>
            <a:r>
              <a:rPr lang="en-US" dirty="0" err="1"/>
              <a:t>Paypal</a:t>
            </a:r>
            <a:r>
              <a:rPr lang="en-US" dirty="0"/>
              <a:t> history goes back to the day the account was opened. Users also have the ability to pull reports and users are provided with a 1099 if they have more than 200 transactions and $20,000 in sales.</a:t>
            </a:r>
          </a:p>
          <a:p>
            <a:pPr algn="just">
              <a:buFont typeface="Wingdings" panose="05000000000000000000" pitchFamily="2" charset="2"/>
              <a:buChar char="Ø"/>
            </a:pPr>
            <a:r>
              <a:rPr lang="en-US" b="1" dirty="0"/>
              <a:t>Acceptance Online</a:t>
            </a:r>
            <a:r>
              <a:rPr lang="en-US" dirty="0"/>
              <a:t>. </a:t>
            </a:r>
            <a:r>
              <a:rPr lang="en-US" dirty="0" err="1"/>
              <a:t>Paypal</a:t>
            </a:r>
            <a:r>
              <a:rPr lang="en-US" dirty="0"/>
              <a:t> is now a common method of payment on many shopping websites, as well as websites that take payment for any other reason.</a:t>
            </a:r>
          </a:p>
        </p:txBody>
      </p:sp>
    </p:spTree>
    <p:extLst>
      <p:ext uri="{BB962C8B-B14F-4D97-AF65-F5344CB8AC3E}">
        <p14:creationId xmlns:p14="http://schemas.microsoft.com/office/powerpoint/2010/main" val="32330983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29</a:t>
            </a:fld>
            <a:endParaRPr lang="en-US"/>
          </a:p>
        </p:txBody>
      </p:sp>
      <p:sp>
        <p:nvSpPr>
          <p:cNvPr id="4" name="Content Placeholder 3"/>
          <p:cNvSpPr>
            <a:spLocks noGrp="1"/>
          </p:cNvSpPr>
          <p:nvPr>
            <p:ph sz="quarter" idx="13"/>
          </p:nvPr>
        </p:nvSpPr>
        <p:spPr>
          <a:xfrm>
            <a:off x="612804" y="1110343"/>
            <a:ext cx="10714837" cy="5392189"/>
          </a:xfrm>
        </p:spPr>
        <p:txBody>
          <a:bodyPr>
            <a:normAutofit fontScale="85000" lnSpcReduction="20000"/>
          </a:bodyPr>
          <a:lstStyle/>
          <a:p>
            <a:pPr marL="0" indent="0" algn="just">
              <a:buNone/>
            </a:pPr>
            <a:r>
              <a:rPr lang="en-US" b="1" dirty="0"/>
              <a:t>Emerging EC payment systems and issues: crypto currency, virtual currency</a:t>
            </a:r>
            <a:r>
              <a:rPr lang="en-US" dirty="0"/>
              <a:t>.  </a:t>
            </a:r>
            <a:endParaRPr lang="en-US" b="1" dirty="0"/>
          </a:p>
          <a:p>
            <a:pPr marL="0" indent="0" algn="just">
              <a:buNone/>
            </a:pPr>
            <a:r>
              <a:rPr lang="en-US" b="1" dirty="0"/>
              <a:t>Physical vs Digital</a:t>
            </a:r>
          </a:p>
          <a:p>
            <a:pPr algn="just">
              <a:buFont typeface="Wingdings" panose="05000000000000000000" pitchFamily="2" charset="2"/>
              <a:buChar char="Ø"/>
            </a:pPr>
            <a:r>
              <a:rPr lang="en-US" dirty="0"/>
              <a:t>To understand the differences among these three concepts, let us start at the other end of the currency spectrum—fiat currency. </a:t>
            </a:r>
            <a:r>
              <a:rPr lang="en-US" b="1" dirty="0"/>
              <a:t>Fiat currency</a:t>
            </a:r>
            <a:r>
              <a:rPr lang="en-US" dirty="0"/>
              <a:t> (aka real currency, real money, or national currency) is the “coin and paper money of a country that is designated as legal tender, circulates, and is customarily used and accepted as the medium of exchange in the issuing country and other countries.”</a:t>
            </a:r>
          </a:p>
          <a:p>
            <a:pPr algn="just">
              <a:buFont typeface="Wingdings" panose="05000000000000000000" pitchFamily="2" charset="2"/>
              <a:buChar char="Ø"/>
            </a:pPr>
            <a:r>
              <a:rPr lang="en-US" b="1" dirty="0"/>
              <a:t>Electronic money </a:t>
            </a:r>
            <a:r>
              <a:rPr lang="en-US" dirty="0"/>
              <a:t>(abbreviated e-money) is a digital representation of fiat currency used for purposes of electronic transfer (e.g., the digital representation funds used to settle a merchant account after an EC purchase is made).</a:t>
            </a:r>
          </a:p>
          <a:p>
            <a:pPr algn="just">
              <a:buFont typeface="Wingdings" panose="05000000000000000000" pitchFamily="2" charset="2"/>
              <a:buChar char="Ø"/>
            </a:pPr>
            <a:r>
              <a:rPr lang="en-US" dirty="0"/>
              <a:t>In contract </a:t>
            </a:r>
            <a:r>
              <a:rPr lang="en-US" b="1" dirty="0"/>
              <a:t>virtual currency </a:t>
            </a:r>
            <a:r>
              <a:rPr lang="en-US" dirty="0"/>
              <a:t>is the “digital representation of value that can be digitally traded and functions as (1) a medium of exchange; and/or (2) a unit of account; and/or (3) a store of value, but does not have legal status in any jurisdiction.”</a:t>
            </a:r>
          </a:p>
          <a:p>
            <a:pPr algn="just">
              <a:buFont typeface="Wingdings" panose="05000000000000000000" pitchFamily="2" charset="2"/>
              <a:buChar char="Ø"/>
            </a:pPr>
            <a:r>
              <a:rPr lang="en-US" dirty="0"/>
              <a:t>Basically, it only functions as a currency because there is a community of users willing to treat it as such. </a:t>
            </a:r>
          </a:p>
          <a:p>
            <a:pPr algn="just">
              <a:buFont typeface="Wingdings" panose="05000000000000000000" pitchFamily="2" charset="2"/>
              <a:buChar char="Ø"/>
            </a:pPr>
            <a:r>
              <a:rPr lang="en-US" dirty="0"/>
              <a:t>Finally, </a:t>
            </a:r>
            <a:r>
              <a:rPr lang="en-US" b="1" dirty="0"/>
              <a:t>digital currency </a:t>
            </a:r>
            <a:r>
              <a:rPr lang="en-US" dirty="0"/>
              <a:t>is a generic term that refers to the digital representation (0 s and 1 s) of either e-money (fiat) or virtual currency (non-fiat). So, e-money and virtual currency are types of digital currency but not vice versa.</a:t>
            </a:r>
          </a:p>
        </p:txBody>
      </p:sp>
    </p:spTree>
    <p:extLst>
      <p:ext uri="{BB962C8B-B14F-4D97-AF65-F5344CB8AC3E}">
        <p14:creationId xmlns:p14="http://schemas.microsoft.com/office/powerpoint/2010/main" val="42017833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5530" y="1129922"/>
            <a:ext cx="11820940" cy="5310636"/>
          </a:xfrm>
        </p:spPr>
        <p:txBody>
          <a:bodyPr>
            <a:normAutofit/>
          </a:bodyPr>
          <a:lstStyle/>
          <a:p>
            <a:pPr lvl="0" algn="just">
              <a:buClr>
                <a:srgbClr val="F07F09"/>
              </a:buClr>
              <a:buSzPct val="80000"/>
              <a:buFont typeface="Wingdings" panose="05000000000000000000" pitchFamily="2" charset="2"/>
              <a:buChar char="Ø"/>
              <a:defRPr/>
            </a:pPr>
            <a:r>
              <a:rPr lang="en-US" b="1" dirty="0"/>
              <a:t>E-payment</a:t>
            </a:r>
            <a:r>
              <a:rPr lang="en-US" dirty="0"/>
              <a:t> or Electronic payment is any digital financial payment transaction involving currency transfer between two or more parties</a:t>
            </a:r>
          </a:p>
          <a:p>
            <a:pPr algn="just">
              <a:buClr>
                <a:srgbClr val="F07F09"/>
              </a:buClr>
              <a:buSzPct val="80000"/>
              <a:buFont typeface="Wingdings" panose="05000000000000000000" pitchFamily="2" charset="2"/>
              <a:buChar char="Ø"/>
              <a:defRPr/>
            </a:pPr>
            <a:r>
              <a:rPr lang="en-US" dirty="0"/>
              <a:t>Financial exchange that takes place online between buyers and sellers. </a:t>
            </a:r>
          </a:p>
          <a:p>
            <a:pPr algn="just">
              <a:buClr>
                <a:srgbClr val="F07F09"/>
              </a:buClr>
              <a:buSzPct val="80000"/>
              <a:buFont typeface="Wingdings" panose="05000000000000000000" pitchFamily="2" charset="2"/>
              <a:buChar char="Ø"/>
              <a:defRPr/>
            </a:pPr>
            <a:r>
              <a:rPr lang="en-US" dirty="0"/>
              <a:t>It used for serve customer faster and lower cost.</a:t>
            </a:r>
          </a:p>
          <a:p>
            <a:pPr algn="just">
              <a:buClr>
                <a:srgbClr val="F07F09"/>
              </a:buClr>
              <a:buSzPct val="80000"/>
              <a:buFont typeface="Wingdings" panose="05000000000000000000" pitchFamily="2" charset="2"/>
              <a:buChar char="Ø"/>
              <a:defRPr/>
            </a:pPr>
            <a:r>
              <a:rPr lang="en-US" dirty="0"/>
              <a:t>Every business look for prompt, secure payment and clearing and settlement of credit or debit claims as fast as possible.</a:t>
            </a:r>
          </a:p>
          <a:p>
            <a:pPr algn="just">
              <a:buClr>
                <a:srgbClr val="F07F09"/>
              </a:buClr>
              <a:buSzPct val="80000"/>
              <a:buFont typeface="Wingdings" panose="05000000000000000000" pitchFamily="2" charset="2"/>
              <a:buChar char="Ø"/>
              <a:defRPr/>
            </a:pPr>
            <a:r>
              <a:rPr lang="en-US" altLang="en-US" dirty="0"/>
              <a:t>Electronic payment system is a system which helps the customer or user to make online payment for their shopping.</a:t>
            </a:r>
            <a:endParaRPr lang="en-US" dirty="0"/>
          </a:p>
          <a:p>
            <a:pPr algn="just">
              <a:buClr>
                <a:srgbClr val="F07F09"/>
              </a:buClr>
              <a:buSzPct val="80000"/>
              <a:buFont typeface="Wingdings" panose="05000000000000000000" pitchFamily="2" charset="2"/>
              <a:buChar char="Ø"/>
              <a:defRPr/>
            </a:pPr>
            <a:r>
              <a:rPr lang="en-US" dirty="0"/>
              <a:t>Delay payment cause to be disrupted  entire business chain.</a:t>
            </a:r>
          </a:p>
          <a:p>
            <a:pPr lvl="0" algn="just">
              <a:buClr>
                <a:srgbClr val="F07F09"/>
              </a:buClr>
              <a:buSzPct val="80000"/>
              <a:buFont typeface="Wingdings" panose="05000000000000000000" pitchFamily="2" charset="2"/>
              <a:buChar char="Ø"/>
              <a:defRPr/>
            </a:pPr>
            <a:r>
              <a:rPr lang="en-US" dirty="0"/>
              <a:t>Electronic payments are far cheaper than the traditional method of mailing out paper invoices and then processing payments received.</a:t>
            </a:r>
          </a:p>
          <a:p>
            <a:pPr lvl="0">
              <a:buClr>
                <a:srgbClr val="F07F09"/>
              </a:buClr>
              <a:buSzPct val="80000"/>
              <a:buFont typeface="Wingdings" panose="05000000000000000000" pitchFamily="2" charset="2"/>
              <a:buChar char="Ø"/>
              <a:defRPr/>
            </a:pPr>
            <a:endParaRPr lang="en-US" dirty="0"/>
          </a:p>
          <a:p>
            <a:pPr algn="just">
              <a:buFont typeface="Wingdings" panose="05000000000000000000" pitchFamily="2" charset="2"/>
              <a:buChar char="Ø"/>
            </a:pPr>
            <a:endParaRPr lang="en-US" dirty="0"/>
          </a:p>
        </p:txBody>
      </p:sp>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3</a:t>
            </a:fld>
            <a:endParaRPr lang="en-US"/>
          </a:p>
        </p:txBody>
      </p:sp>
    </p:spTree>
    <p:extLst>
      <p:ext uri="{BB962C8B-B14F-4D97-AF65-F5344CB8AC3E}">
        <p14:creationId xmlns:p14="http://schemas.microsoft.com/office/powerpoint/2010/main" val="131440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30</a:t>
            </a:fld>
            <a:endParaRPr lang="en-US"/>
          </a:p>
        </p:txBody>
      </p:sp>
      <p:sp>
        <p:nvSpPr>
          <p:cNvPr id="4" name="Content Placeholder 3"/>
          <p:cNvSpPr>
            <a:spLocks noGrp="1"/>
          </p:cNvSpPr>
          <p:nvPr>
            <p:ph sz="quarter" idx="13"/>
          </p:nvPr>
        </p:nvSpPr>
        <p:spPr>
          <a:xfrm>
            <a:off x="612804" y="1110343"/>
            <a:ext cx="10714837" cy="5392189"/>
          </a:xfrm>
        </p:spPr>
        <p:txBody>
          <a:bodyPr>
            <a:normAutofit fontScale="92500" lnSpcReduction="20000"/>
          </a:bodyPr>
          <a:lstStyle/>
          <a:p>
            <a:pPr marL="0" indent="0" algn="just">
              <a:buNone/>
            </a:pPr>
            <a:r>
              <a:rPr lang="en-US" b="1" dirty="0"/>
              <a:t>Virtual Currency</a:t>
            </a:r>
          </a:p>
          <a:p>
            <a:pPr algn="just">
              <a:buFont typeface="Wingdings" panose="05000000000000000000" pitchFamily="2" charset="2"/>
              <a:buChar char="Ø"/>
            </a:pPr>
            <a:r>
              <a:rPr lang="en-US" dirty="0"/>
              <a:t>Virtual currency covers two sub-types: </a:t>
            </a:r>
            <a:r>
              <a:rPr lang="en-US" b="1" dirty="0"/>
              <a:t>nonconvertible</a:t>
            </a:r>
            <a:r>
              <a:rPr lang="en-US" dirty="0"/>
              <a:t> (closed) and </a:t>
            </a:r>
            <a:r>
              <a:rPr lang="en-US" b="1" dirty="0"/>
              <a:t>convertible</a:t>
            </a:r>
            <a:r>
              <a:rPr lang="en-US" dirty="0"/>
              <a:t> (open). According to the US Treasury’s Financial Crimes Enforcement Network (fincen.gov, convertible virtual currency is a virtual currency that has “an equivalent value in real currency, or acts as a substitute for real currency.” Some examples include the cryptocurrencies like Bitcoin and most retail e-coupons.</a:t>
            </a:r>
          </a:p>
          <a:p>
            <a:pPr algn="just">
              <a:buFont typeface="Wingdings" panose="05000000000000000000" pitchFamily="2" charset="2"/>
              <a:buChar char="Ø"/>
            </a:pPr>
            <a:r>
              <a:rPr lang="en-US" dirty="0"/>
              <a:t> In contrast, a nonconvertible virtual currency is a virtual currency used in a specific virtual world or domain that cannot (theoretically) be exchanged for fiat currency. Many of the better known examples come from online games. Some examples of this would include World of Warcraft Gold, Farm(</a:t>
            </a:r>
            <a:r>
              <a:rPr lang="en-US" dirty="0" err="1"/>
              <a:t>ville</a:t>
            </a:r>
            <a:r>
              <a:rPr lang="en-US" dirty="0"/>
              <a:t>) Cash, and Q Coin from </a:t>
            </a:r>
            <a:r>
              <a:rPr lang="en-US" dirty="0" err="1"/>
              <a:t>Tencent</a:t>
            </a:r>
            <a:r>
              <a:rPr lang="en-US" dirty="0"/>
              <a:t> QQ. </a:t>
            </a:r>
          </a:p>
          <a:p>
            <a:pPr algn="just">
              <a:buFont typeface="Wingdings" panose="05000000000000000000" pitchFamily="2" charset="2"/>
              <a:buChar char="Ø"/>
            </a:pPr>
            <a:r>
              <a:rPr lang="en-US" dirty="0"/>
              <a:t>In these games, success is based on obtaining virtual money, which is earned by completing various tasks or purchased using real money (which is often the primary source of income for the game company). </a:t>
            </a:r>
          </a:p>
          <a:p>
            <a:pPr algn="just">
              <a:buFont typeface="Wingdings" panose="05000000000000000000" pitchFamily="2" charset="2"/>
              <a:buChar char="Ø"/>
            </a:pPr>
            <a:r>
              <a:rPr lang="en-US" dirty="0"/>
              <a:t>Technically, these currencies cannot be used or exchanged in the outside world. However, in many cases secondary markets (black or not) have arisen that are willing to exchange the nonconvertible currency into a fiat currency or some other virtual currencies.</a:t>
            </a:r>
          </a:p>
        </p:txBody>
      </p:sp>
    </p:spTree>
    <p:extLst>
      <p:ext uri="{BB962C8B-B14F-4D97-AF65-F5344CB8AC3E}">
        <p14:creationId xmlns:p14="http://schemas.microsoft.com/office/powerpoint/2010/main" val="7068372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31</a:t>
            </a:fld>
            <a:endParaRPr lang="en-US"/>
          </a:p>
        </p:txBody>
      </p:sp>
      <p:sp>
        <p:nvSpPr>
          <p:cNvPr id="4" name="Content Placeholder 3"/>
          <p:cNvSpPr>
            <a:spLocks noGrp="1"/>
          </p:cNvSpPr>
          <p:nvPr>
            <p:ph sz="quarter" idx="13"/>
          </p:nvPr>
        </p:nvSpPr>
        <p:spPr>
          <a:xfrm>
            <a:off x="612804" y="1110343"/>
            <a:ext cx="10714837" cy="5392189"/>
          </a:xfrm>
        </p:spPr>
        <p:txBody>
          <a:bodyPr>
            <a:normAutofit/>
          </a:bodyPr>
          <a:lstStyle/>
          <a:p>
            <a:pPr marL="0" indent="0" algn="just">
              <a:buNone/>
            </a:pPr>
            <a:r>
              <a:rPr lang="en-US" b="1" dirty="0"/>
              <a:t>Virtual Currency:</a:t>
            </a:r>
          </a:p>
          <a:p>
            <a:pPr algn="just">
              <a:buFont typeface="Wingdings" panose="05000000000000000000" pitchFamily="2" charset="2"/>
              <a:buChar char="Ø"/>
            </a:pPr>
            <a:r>
              <a:rPr lang="en-US" dirty="0"/>
              <a:t>A key feature of nonconvertible, virtualized currencies is that they are </a:t>
            </a:r>
            <a:r>
              <a:rPr lang="en-US" b="1" dirty="0"/>
              <a:t>centralized</a:t>
            </a:r>
            <a:r>
              <a:rPr lang="en-US" dirty="0"/>
              <a:t>. This means that there is a single administrative authority in charge of regulating the currency—issuing the currency, establishing rules of use and exchange rates, tracking payments, and controlling the amount in circulation. </a:t>
            </a:r>
          </a:p>
          <a:p>
            <a:pPr algn="just">
              <a:buFont typeface="Wingdings" panose="05000000000000000000" pitchFamily="2" charset="2"/>
              <a:buChar char="Ø"/>
            </a:pPr>
            <a:r>
              <a:rPr lang="en-US" dirty="0"/>
              <a:t>In contrast convertible virtual currencies can be </a:t>
            </a:r>
            <a:r>
              <a:rPr lang="en-US" b="1" dirty="0"/>
              <a:t>either centralized or decentralized</a:t>
            </a:r>
            <a:r>
              <a:rPr lang="en-US" dirty="0"/>
              <a:t>. A decentralized virtual currency is distributed, open-sourced, and peer-to-peer. There is no single administrate authority who oversees and monitors the currency. This is the nature of many of the cryptocurrencies like</a:t>
            </a:r>
          </a:p>
          <a:p>
            <a:pPr algn="just">
              <a:buFont typeface="Wingdings" panose="05000000000000000000" pitchFamily="2" charset="2"/>
              <a:buChar char="Ø"/>
            </a:pPr>
            <a:r>
              <a:rPr lang="en-US" dirty="0"/>
              <a:t>Bitcoin.</a:t>
            </a:r>
            <a:endParaRPr lang="en-US" b="1" dirty="0"/>
          </a:p>
        </p:txBody>
      </p:sp>
    </p:spTree>
    <p:extLst>
      <p:ext uri="{BB962C8B-B14F-4D97-AF65-F5344CB8AC3E}">
        <p14:creationId xmlns:p14="http://schemas.microsoft.com/office/powerpoint/2010/main" val="10922857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32</a:t>
            </a:fld>
            <a:endParaRPr lang="en-US"/>
          </a:p>
        </p:txBody>
      </p:sp>
      <p:sp>
        <p:nvSpPr>
          <p:cNvPr id="4" name="Content Placeholder 3"/>
          <p:cNvSpPr>
            <a:spLocks noGrp="1"/>
          </p:cNvSpPr>
          <p:nvPr>
            <p:ph sz="quarter" idx="13"/>
          </p:nvPr>
        </p:nvSpPr>
        <p:spPr>
          <a:xfrm>
            <a:off x="612804" y="1110343"/>
            <a:ext cx="10714837" cy="5392189"/>
          </a:xfrm>
        </p:spPr>
        <p:txBody>
          <a:bodyPr>
            <a:normAutofit fontScale="92500"/>
          </a:bodyPr>
          <a:lstStyle/>
          <a:p>
            <a:pPr marL="0" indent="0" algn="just">
              <a:buNone/>
            </a:pPr>
            <a:r>
              <a:rPr lang="en-US" b="1" dirty="0"/>
              <a:t>Bitcoin and Other Cryptocurrencies</a:t>
            </a:r>
          </a:p>
          <a:p>
            <a:pPr algn="just">
              <a:buFont typeface="Wingdings" panose="05000000000000000000" pitchFamily="2" charset="2"/>
              <a:buChar char="Ø"/>
            </a:pPr>
            <a:r>
              <a:rPr lang="en-US" dirty="0"/>
              <a:t>Bitcoin is an encrypted, decentralized (peer-to-peer), convertible, virtual currency. </a:t>
            </a:r>
          </a:p>
          <a:p>
            <a:pPr algn="just">
              <a:buFont typeface="Wingdings" panose="05000000000000000000" pitchFamily="2" charset="2"/>
              <a:buChar char="Ø"/>
            </a:pPr>
            <a:r>
              <a:rPr lang="en-US" dirty="0"/>
              <a:t>The origin of Bitcoin comes from a specification and proof of concept developed in 2009 by Satoshi </a:t>
            </a:r>
            <a:r>
              <a:rPr lang="en-US" dirty="0" err="1"/>
              <a:t>Nakamoto</a:t>
            </a:r>
            <a:r>
              <a:rPr lang="en-US" dirty="0"/>
              <a:t> and published in a paper entitled “Bitcoin: A Peer-to-Peer Electronic Cash System.” That is not his real name, it’s a pen name. </a:t>
            </a:r>
          </a:p>
          <a:p>
            <a:pPr algn="just">
              <a:buFont typeface="Wingdings" panose="05000000000000000000" pitchFamily="2" charset="2"/>
              <a:buChar char="Ø"/>
            </a:pPr>
            <a:r>
              <a:rPr lang="en-US" dirty="0"/>
              <a:t>The real identity of the inventor is still unknown. After the initial development, Satoshi left the project in the hands of a community of open source developers (see bitcoin.org), meaning that the development and maintenance of the underlying code is being done by a community in much same ways as projects like Linux and Apache.</a:t>
            </a:r>
          </a:p>
          <a:p>
            <a:pPr algn="just">
              <a:buFont typeface="Wingdings" panose="05000000000000000000" pitchFamily="2" charset="2"/>
              <a:buChar char="Ø"/>
            </a:pPr>
            <a:r>
              <a:rPr lang="en-US" dirty="0"/>
              <a:t>Bitcoin was not the first system to propose a decentralized virtual currency. However, it was the first to come up with a decentralized system that offered a usable solution to what is known as the double-spend problem. As the concept implies, in a virtual currency double-spending refers to the result of spending the same money more than once.</a:t>
            </a:r>
          </a:p>
        </p:txBody>
      </p:sp>
    </p:spTree>
    <p:extLst>
      <p:ext uri="{BB962C8B-B14F-4D97-AF65-F5344CB8AC3E}">
        <p14:creationId xmlns:p14="http://schemas.microsoft.com/office/powerpoint/2010/main" val="21825886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33</a:t>
            </a:fld>
            <a:endParaRPr lang="en-US"/>
          </a:p>
        </p:txBody>
      </p:sp>
      <p:sp>
        <p:nvSpPr>
          <p:cNvPr id="4" name="Content Placeholder 3"/>
          <p:cNvSpPr>
            <a:spLocks noGrp="1"/>
          </p:cNvSpPr>
          <p:nvPr>
            <p:ph sz="quarter" idx="13"/>
          </p:nvPr>
        </p:nvSpPr>
        <p:spPr>
          <a:xfrm>
            <a:off x="612804" y="1110343"/>
            <a:ext cx="10714837" cy="5392189"/>
          </a:xfrm>
        </p:spPr>
        <p:txBody>
          <a:bodyPr>
            <a:normAutofit/>
          </a:bodyPr>
          <a:lstStyle/>
          <a:p>
            <a:pPr marL="0" indent="0" algn="just">
              <a:buNone/>
            </a:pPr>
            <a:r>
              <a:rPr lang="en-US" b="1" dirty="0"/>
              <a:t>Bitcoin and Other Cryptocurrencies</a:t>
            </a:r>
          </a:p>
          <a:p>
            <a:pPr algn="just">
              <a:buFont typeface="Wingdings" panose="05000000000000000000" pitchFamily="2" charset="2"/>
              <a:buChar char="Ø"/>
            </a:pPr>
            <a:r>
              <a:rPr lang="en-US" dirty="0"/>
              <a:t>In most systems, double spending is handled by having a central (automated) authority review transactions before they are committed. In Bitcoin, there is no central authority, but it relies on an innovative proof-of-work scheme that uses consensus among peer-to-peer nodes to verify transactions and to protect against assaults like double-spending.</a:t>
            </a:r>
          </a:p>
          <a:p>
            <a:pPr algn="just">
              <a:buFont typeface="Wingdings" panose="05000000000000000000" pitchFamily="2" charset="2"/>
              <a:buChar char="Ø"/>
            </a:pPr>
            <a:r>
              <a:rPr lang="en-US" dirty="0"/>
              <a:t>When we speak about the unit of currency in this system, it is designated in small letters (“bitcoin”) which in abbreviated form is designated as BTC (similar to USD). </a:t>
            </a:r>
          </a:p>
          <a:p>
            <a:pPr algn="just">
              <a:buFont typeface="Wingdings" panose="05000000000000000000" pitchFamily="2" charset="2"/>
              <a:buChar char="Ø"/>
            </a:pPr>
            <a:r>
              <a:rPr lang="en-US" dirty="0"/>
              <a:t>There is an upper limit on the number of bitcoins that can be produced (21 million BTC), a governor on the number of bitcoins that are produced on the average every 10 min (i.e., 1 block), and an end date for their production (2040).</a:t>
            </a:r>
          </a:p>
        </p:txBody>
      </p:sp>
    </p:spTree>
    <p:extLst>
      <p:ext uri="{BB962C8B-B14F-4D97-AF65-F5344CB8AC3E}">
        <p14:creationId xmlns:p14="http://schemas.microsoft.com/office/powerpoint/2010/main" val="19977988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34</a:t>
            </a:fld>
            <a:endParaRPr lang="en-US"/>
          </a:p>
        </p:txBody>
      </p:sp>
      <p:sp>
        <p:nvSpPr>
          <p:cNvPr id="4" name="Content Placeholder 3"/>
          <p:cNvSpPr>
            <a:spLocks noGrp="1"/>
          </p:cNvSpPr>
          <p:nvPr>
            <p:ph sz="quarter" idx="13"/>
          </p:nvPr>
        </p:nvSpPr>
        <p:spPr>
          <a:xfrm>
            <a:off x="612804" y="1110343"/>
            <a:ext cx="10714837" cy="5392189"/>
          </a:xfrm>
        </p:spPr>
        <p:txBody>
          <a:bodyPr>
            <a:normAutofit/>
          </a:bodyPr>
          <a:lstStyle/>
          <a:p>
            <a:pPr marL="0" indent="0" algn="just">
              <a:buNone/>
            </a:pPr>
            <a:r>
              <a:rPr lang="en-US" b="1" dirty="0"/>
              <a:t>Bitcoin and Other Cryptocurrencies</a:t>
            </a:r>
          </a:p>
        </p:txBody>
      </p:sp>
      <p:pic>
        <p:nvPicPr>
          <p:cNvPr id="3" name="Picture 2"/>
          <p:cNvPicPr>
            <a:picLocks noChangeAspect="1"/>
          </p:cNvPicPr>
          <p:nvPr/>
        </p:nvPicPr>
        <p:blipFill>
          <a:blip r:embed="rId2"/>
          <a:stretch>
            <a:fillRect/>
          </a:stretch>
        </p:blipFill>
        <p:spPr>
          <a:xfrm>
            <a:off x="612804" y="2018304"/>
            <a:ext cx="8248650" cy="3067050"/>
          </a:xfrm>
          <a:prstGeom prst="rect">
            <a:avLst/>
          </a:prstGeom>
        </p:spPr>
      </p:pic>
    </p:spTree>
    <p:extLst>
      <p:ext uri="{BB962C8B-B14F-4D97-AF65-F5344CB8AC3E}">
        <p14:creationId xmlns:p14="http://schemas.microsoft.com/office/powerpoint/2010/main" val="40986930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35</a:t>
            </a:fld>
            <a:endParaRPr lang="en-US"/>
          </a:p>
        </p:txBody>
      </p:sp>
      <p:sp>
        <p:nvSpPr>
          <p:cNvPr id="4" name="Content Placeholder 3"/>
          <p:cNvSpPr>
            <a:spLocks noGrp="1"/>
          </p:cNvSpPr>
          <p:nvPr>
            <p:ph sz="quarter" idx="13"/>
          </p:nvPr>
        </p:nvSpPr>
        <p:spPr>
          <a:xfrm>
            <a:off x="612804" y="1110343"/>
            <a:ext cx="10714837" cy="5392189"/>
          </a:xfrm>
        </p:spPr>
        <p:txBody>
          <a:bodyPr>
            <a:normAutofit fontScale="70000" lnSpcReduction="20000"/>
          </a:bodyPr>
          <a:lstStyle/>
          <a:p>
            <a:pPr marL="0" indent="0" algn="just">
              <a:buNone/>
            </a:pPr>
            <a:r>
              <a:rPr lang="en-US" b="1" dirty="0"/>
              <a:t>Bitcoin Characteristics</a:t>
            </a:r>
          </a:p>
          <a:p>
            <a:pPr algn="just">
              <a:buFont typeface="Wingdings" panose="05000000000000000000" pitchFamily="2" charset="2"/>
              <a:buChar char="Ø"/>
            </a:pPr>
            <a:r>
              <a:rPr lang="en-US" b="1" dirty="0"/>
              <a:t>Durable</a:t>
            </a:r>
            <a:r>
              <a:rPr lang="en-US" dirty="0"/>
              <a:t>—This means that it retains its shape, form, and substance over an extended period of time, so that in the future it will still work as a medium of exchange. While bitcoins have only been around for 7 years, they are widely accepted at merchants, traded on currency exchanges, recognized (or tolerated) by many countries, and owned by sizeable numbers of individuals. There’s no assurance about its future, but it has lasted longer than virtually all of its digital predecessors.</a:t>
            </a:r>
          </a:p>
          <a:p>
            <a:pPr algn="just">
              <a:buFont typeface="Wingdings" panose="05000000000000000000" pitchFamily="2" charset="2"/>
              <a:buChar char="Ø"/>
            </a:pPr>
            <a:r>
              <a:rPr lang="en-US" b="1" dirty="0"/>
              <a:t>Divisible</a:t>
            </a:r>
            <a:r>
              <a:rPr lang="en-US" dirty="0"/>
              <a:t>—This characteristic means that a currency can be divided into smaller increments so that the sum of the increments equals the original value. In this way bitcoins can be used to purchase products and services of varying values. The smallest unit of the a bitcoin is 0.00000001BTC (that’s 1 hundred millionth). This unit is called a Satoshi. It serves the same role as $.01 or a penny in USD.</a:t>
            </a:r>
          </a:p>
          <a:p>
            <a:pPr algn="just">
              <a:buFont typeface="Wingdings" panose="05000000000000000000" pitchFamily="2" charset="2"/>
              <a:buChar char="Ø"/>
            </a:pPr>
            <a:r>
              <a:rPr lang="en-US" b="1" dirty="0"/>
              <a:t>Countable</a:t>
            </a:r>
            <a:r>
              <a:rPr lang="en-US" dirty="0"/>
              <a:t>—This implies that the units are subject to the rules of mathematics so they can be added, subtracted, multiplied, and divided. In accounting terms it means we can employ these operations to measure profit, loss, income, expenses, debt, and wealth and determine the net worth of an entity possessing units.</a:t>
            </a:r>
          </a:p>
          <a:p>
            <a:pPr algn="just">
              <a:buFont typeface="Wingdings" panose="05000000000000000000" pitchFamily="2" charset="2"/>
              <a:buChar char="Ø"/>
            </a:pPr>
            <a:r>
              <a:rPr lang="en-US" b="1" dirty="0"/>
              <a:t>Transportable</a:t>
            </a:r>
            <a:r>
              <a:rPr lang="en-US" dirty="0"/>
              <a:t>—Currency is needed to easily support transactions and exchanges across the world. Because bitcoins run on the Internet is a decentralized fashion, they are more transportable than most fiat currencies.</a:t>
            </a:r>
          </a:p>
          <a:p>
            <a:pPr algn="just">
              <a:buFont typeface="Wingdings" panose="05000000000000000000" pitchFamily="2" charset="2"/>
              <a:buChar char="Ø"/>
            </a:pPr>
            <a:r>
              <a:rPr lang="en-US" b="1" dirty="0"/>
              <a:t>Fungible—</a:t>
            </a:r>
            <a:r>
              <a:rPr lang="en-US" dirty="0"/>
              <a:t>This means that one unit of a currency is interchangeable with all others regardless of when or where it was obtained. For example, in the corn commodities market, all No. 2 corn has the same value regardless of where it was grown. Similarly, one bit coin is the same as any other bitcoin regardless of how it was produced or who holds it.</a:t>
            </a:r>
          </a:p>
          <a:p>
            <a:pPr algn="just">
              <a:buFont typeface="Wingdings" panose="05000000000000000000" pitchFamily="2" charset="2"/>
              <a:buChar char="Ø"/>
            </a:pPr>
            <a:r>
              <a:rPr lang="en-US" b="1" dirty="0"/>
              <a:t>Verifiable (non-</a:t>
            </a:r>
            <a:r>
              <a:rPr lang="en-US" b="1" dirty="0" err="1"/>
              <a:t>counterfeitable</a:t>
            </a:r>
            <a:r>
              <a:rPr lang="en-US" b="1" dirty="0"/>
              <a:t>)—</a:t>
            </a:r>
            <a:r>
              <a:rPr lang="en-US" dirty="0"/>
              <a:t>This means that it is not easily counterfeited, and if it is, it’s easily detected. This is one of the key characteristics and strengths of a cryptocurrency like bitcoins. Before any bitcoins are accepted for payment, there is a strong vetting process to ensure its authenticity</a:t>
            </a:r>
            <a:r>
              <a:rPr lang="en-US" b="1" dirty="0"/>
              <a:t>.</a:t>
            </a:r>
          </a:p>
        </p:txBody>
      </p:sp>
    </p:spTree>
    <p:extLst>
      <p:ext uri="{BB962C8B-B14F-4D97-AF65-F5344CB8AC3E}">
        <p14:creationId xmlns:p14="http://schemas.microsoft.com/office/powerpoint/2010/main" val="39362004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36</a:t>
            </a:fld>
            <a:endParaRPr lang="en-US"/>
          </a:p>
        </p:txBody>
      </p:sp>
      <p:sp>
        <p:nvSpPr>
          <p:cNvPr id="4" name="Content Placeholder 3"/>
          <p:cNvSpPr>
            <a:spLocks noGrp="1"/>
          </p:cNvSpPr>
          <p:nvPr>
            <p:ph sz="quarter" idx="13"/>
          </p:nvPr>
        </p:nvSpPr>
        <p:spPr>
          <a:xfrm>
            <a:off x="444137" y="1110343"/>
            <a:ext cx="11429415" cy="5290457"/>
          </a:xfrm>
        </p:spPr>
        <p:txBody>
          <a:bodyPr>
            <a:normAutofit fontScale="70000" lnSpcReduction="20000"/>
          </a:bodyPr>
          <a:lstStyle/>
          <a:p>
            <a:pPr marL="0" indent="0" algn="just">
              <a:buNone/>
            </a:pPr>
            <a:r>
              <a:rPr lang="en-US" b="1" dirty="0"/>
              <a:t>Advantages</a:t>
            </a:r>
          </a:p>
          <a:p>
            <a:pPr algn="just">
              <a:buFont typeface="Wingdings" panose="05000000000000000000" pitchFamily="2" charset="2"/>
              <a:buChar char="Ø"/>
            </a:pPr>
            <a:r>
              <a:rPr lang="en-US" b="1" dirty="0"/>
              <a:t>Anonymity. </a:t>
            </a:r>
            <a:r>
              <a:rPr lang="en-US" dirty="0"/>
              <a:t>Even though transactions are public, there is nothing to tie a user’s name to the particular encrypted address or signatures unless the user wants to make the connection public. It’s also the case that users can have multiple addresses, even a new one for every transaction. This increases the anonymity. However, the shear fact that transactions and addresses are public leaves open the possibility of tying transactions to real-life identity. For this reason Bitcoin is often referred to as pseudo-anonymous.</a:t>
            </a:r>
          </a:p>
          <a:p>
            <a:pPr algn="just">
              <a:buFont typeface="Wingdings" panose="05000000000000000000" pitchFamily="2" charset="2"/>
              <a:buChar char="Ø"/>
            </a:pPr>
            <a:r>
              <a:rPr lang="en-US" b="1" dirty="0"/>
              <a:t>Simplifying financial transactions. </a:t>
            </a:r>
            <a:r>
              <a:rPr lang="en-US" dirty="0"/>
              <a:t>There are no pre-requisites and no minimum levels required to participate. Transactions between parties can transpire without the assistance of any bank or financial institution. Because transactions are basically frictionless, fees are held to a minimum.</a:t>
            </a:r>
          </a:p>
          <a:p>
            <a:pPr algn="just">
              <a:buFont typeface="Wingdings" panose="05000000000000000000" pitchFamily="2" charset="2"/>
              <a:buChar char="Ø"/>
            </a:pPr>
            <a:r>
              <a:rPr lang="en-US" b="1" dirty="0"/>
              <a:t>Merchant friendly. </a:t>
            </a:r>
            <a:r>
              <a:rPr lang="en-US" dirty="0"/>
              <a:t>For merchants, it’s easy to set up a payment system without relying on third-party gateways or intermediaries. The setup costs are minimal and there are none of the chargebacks associated with cards.</a:t>
            </a:r>
          </a:p>
          <a:p>
            <a:pPr algn="just">
              <a:buFont typeface="Wingdings" panose="05000000000000000000" pitchFamily="2" charset="2"/>
              <a:buChar char="Ø"/>
            </a:pPr>
            <a:r>
              <a:rPr lang="en-US" b="1" dirty="0"/>
              <a:t>Supporting cross-border commerce. </a:t>
            </a:r>
            <a:r>
              <a:rPr lang="en-US" dirty="0"/>
              <a:t>Architecturally, Bitcoin can easily support cross-border transactions simply because it utilizes the Internet. Also, it’s an open system that allows anyone to join regardless of their location. In most countries they can operate pretty much with impunity largely because of the regulatory confusion over virtual currencies. However, it is the case that Bitcoin is outlawed in a handful of countries (e.g., Russia) and is increasingly subject to the regulations governing banks and institutions in a number of countries, especially those dealing with money laundering and financing terrorism.</a:t>
            </a:r>
          </a:p>
          <a:p>
            <a:pPr algn="just">
              <a:buFont typeface="Wingdings" panose="05000000000000000000" pitchFamily="2" charset="2"/>
              <a:buChar char="Ø"/>
            </a:pPr>
            <a:r>
              <a:rPr lang="en-US" b="1" dirty="0"/>
              <a:t>Free from government manipulation. </a:t>
            </a:r>
            <a:r>
              <a:rPr lang="en-US" dirty="0"/>
              <a:t>In many developing countries and a number of developed countries, the currencies have been subject to governmental fraud and illegal manipulation. On an individual level, accounts have been frozen or expropriated by national governments. On a national level, governments have illegally manipulated the circulation of currency, defaulted on debts, etc., all of which impact currency valuations. In Bitcoin no one, governments or otherwise, directs control of accounts, the bitcoins in circulation, nor their valuation.</a:t>
            </a:r>
          </a:p>
        </p:txBody>
      </p:sp>
    </p:spTree>
    <p:extLst>
      <p:ext uri="{BB962C8B-B14F-4D97-AF65-F5344CB8AC3E}">
        <p14:creationId xmlns:p14="http://schemas.microsoft.com/office/powerpoint/2010/main" val="418695789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37</a:t>
            </a:fld>
            <a:endParaRPr lang="en-US"/>
          </a:p>
        </p:txBody>
      </p:sp>
      <p:sp>
        <p:nvSpPr>
          <p:cNvPr id="4" name="Content Placeholder 3"/>
          <p:cNvSpPr>
            <a:spLocks noGrp="1"/>
          </p:cNvSpPr>
          <p:nvPr>
            <p:ph sz="quarter" idx="13"/>
          </p:nvPr>
        </p:nvSpPr>
        <p:spPr>
          <a:xfrm>
            <a:off x="150126" y="949177"/>
            <a:ext cx="11887200" cy="5553355"/>
          </a:xfrm>
        </p:spPr>
        <p:txBody>
          <a:bodyPr>
            <a:normAutofit fontScale="85000" lnSpcReduction="10000"/>
          </a:bodyPr>
          <a:lstStyle/>
          <a:p>
            <a:pPr marL="0" indent="0" algn="just">
              <a:buNone/>
            </a:pPr>
            <a:r>
              <a:rPr lang="en-US" b="1" dirty="0"/>
              <a:t>Disadvantages </a:t>
            </a:r>
          </a:p>
          <a:p>
            <a:pPr algn="just">
              <a:buFont typeface="Wingdings" panose="05000000000000000000" pitchFamily="2" charset="2"/>
              <a:buChar char="Ø"/>
            </a:pPr>
            <a:r>
              <a:rPr lang="en-US" b="1" dirty="0"/>
              <a:t>Not yet widely accepted. </a:t>
            </a:r>
            <a:r>
              <a:rPr lang="en-US" dirty="0"/>
              <a:t>Even though there has been substantial growth in the number of merchants accepting Bitcoins, the number of transactions, and the valuations of the currency, it has yet to reach the “critical minimum.” The pace may get increasingly slower as governments move to place regulatory controls on aspects like the anonymity of accounts which provides cover for money laundering and the finance of terrorism.</a:t>
            </a:r>
          </a:p>
          <a:p>
            <a:pPr algn="just">
              <a:buFont typeface="Wingdings" panose="05000000000000000000" pitchFamily="2" charset="2"/>
              <a:buChar char="Ø"/>
            </a:pPr>
            <a:r>
              <a:rPr lang="en-US" b="1" dirty="0"/>
              <a:t>Fluctuating valuation. </a:t>
            </a:r>
            <a:r>
              <a:rPr lang="en-US" dirty="0"/>
              <a:t>While all currencies have swings in valuation, the value of a bitcoin has had a history of volatile swings. This means there is substantial risk for owners, much like the risk associated with stock investments. For example, the value went from $120 in October 2013 to $600 in January 2014 to $225 in July 2015, to $408 in November 2015, to $367 in January 2016, to $462 in April 2016. While it’s been on the rise lately, there’s no assurance that it will continue this way in the future. Besides the risk, this also makes it hard for merchants to know how many bitcoins to charge and how to handle returns. For merchants it is more like dealing with the exchange rates for a foreign currency rather than the domestic currency.</a:t>
            </a:r>
          </a:p>
          <a:p>
            <a:pPr algn="just">
              <a:buFont typeface="Wingdings" panose="05000000000000000000" pitchFamily="2" charset="2"/>
              <a:buChar char="Ø"/>
            </a:pPr>
            <a:r>
              <a:rPr lang="en-US" b="1" dirty="0"/>
              <a:t>Transactions are irreversible. </a:t>
            </a:r>
            <a:r>
              <a:rPr lang="en-US" dirty="0"/>
              <a:t>This is both good and bad. It’s bad in the sense that if a buyer makes a purchase and the merchant fails to deliver the goods, there is no recourse because the transactions will already be committed. A variety of external controls have been suggested, but many of them are an anathema to the underlying tenets on which the system operates.</a:t>
            </a:r>
          </a:p>
        </p:txBody>
      </p:sp>
    </p:spTree>
    <p:extLst>
      <p:ext uri="{BB962C8B-B14F-4D97-AF65-F5344CB8AC3E}">
        <p14:creationId xmlns:p14="http://schemas.microsoft.com/office/powerpoint/2010/main" val="18730849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38</a:t>
            </a:fld>
            <a:endParaRPr lang="en-US"/>
          </a:p>
        </p:txBody>
      </p:sp>
      <p:sp>
        <p:nvSpPr>
          <p:cNvPr id="4" name="Content Placeholder 3"/>
          <p:cNvSpPr>
            <a:spLocks noGrp="1"/>
          </p:cNvSpPr>
          <p:nvPr>
            <p:ph sz="quarter" idx="13"/>
          </p:nvPr>
        </p:nvSpPr>
        <p:spPr>
          <a:xfrm>
            <a:off x="150126" y="949177"/>
            <a:ext cx="11887200" cy="5553355"/>
          </a:xfrm>
        </p:spPr>
        <p:txBody>
          <a:bodyPr>
            <a:normAutofit fontScale="92500" lnSpcReduction="20000"/>
          </a:bodyPr>
          <a:lstStyle/>
          <a:p>
            <a:pPr algn="just">
              <a:buFont typeface="Wingdings" panose="05000000000000000000" pitchFamily="2" charset="2"/>
              <a:buChar char="Ø"/>
            </a:pPr>
            <a:r>
              <a:rPr lang="en-US" b="1" dirty="0"/>
              <a:t>Private keys can be lost. </a:t>
            </a:r>
            <a:r>
              <a:rPr lang="en-US" dirty="0"/>
              <a:t>As noted earlier, if a user loses his or her encryption private key(s), they are simply out of luck. Keys can be lost in a variety of inadvertent ways (e.g., disk crashes, file corruption, stolen hardware, and the like). Even though the transactions and public account numbers are visible, there is no way to sign a message to execute a transaction, and there is no central authority or administrator who can issue a new key. It’s not like losing a password. This is why users are encouraged to back up their private keys to paper or some other medium.</a:t>
            </a:r>
          </a:p>
          <a:p>
            <a:pPr algn="just">
              <a:buFont typeface="Wingdings" panose="05000000000000000000" pitchFamily="2" charset="2"/>
              <a:buChar char="Ø"/>
            </a:pPr>
            <a:r>
              <a:rPr lang="en-US" b="1" dirty="0"/>
              <a:t>Problems with everyday use. </a:t>
            </a:r>
            <a:r>
              <a:rPr lang="en-US" dirty="0"/>
              <a:t>Traditional currencies and cards are easier to use both offline and online and are accepted virtually everywhere. Virtually every online retailer who accepts bitcoins sets their prices in a conventional currencies and determines the bitcoin cost based on exchange rates against those same currencies. So, from the perspective of everyday use, bitcoins offer little advantage.</a:t>
            </a:r>
            <a:endParaRPr lang="en-US" b="1" dirty="0"/>
          </a:p>
          <a:p>
            <a:pPr algn="just">
              <a:buFont typeface="Wingdings" panose="05000000000000000000" pitchFamily="2" charset="2"/>
              <a:buChar char="Ø"/>
            </a:pPr>
            <a:r>
              <a:rPr lang="en-US" b="1" dirty="0"/>
              <a:t>Network latency and issues of scalability</a:t>
            </a:r>
            <a:r>
              <a:rPr lang="en-US" dirty="0"/>
              <a:t>. While the system is designed to verify transactions on average every 10 min, sometimes it can take hours. It is hard to image how this could support the transaction volume of even a reasonable sized retailer or replace a system like Visa that handles thousands of transactions per second.</a:t>
            </a:r>
          </a:p>
          <a:p>
            <a:pPr algn="just">
              <a:buFont typeface="Wingdings" panose="05000000000000000000" pitchFamily="2" charset="2"/>
              <a:buChar char="Ø"/>
            </a:pPr>
            <a:r>
              <a:rPr lang="en-US" dirty="0"/>
              <a:t>Despite these disadvantages, Bitcoin is becoming more popular. There is even a Visa bitcoin card, and its value in dollars is increasing.</a:t>
            </a:r>
          </a:p>
        </p:txBody>
      </p:sp>
    </p:spTree>
    <p:extLst>
      <p:ext uri="{BB962C8B-B14F-4D97-AF65-F5344CB8AC3E}">
        <p14:creationId xmlns:p14="http://schemas.microsoft.com/office/powerpoint/2010/main" val="122271383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39</a:t>
            </a:fld>
            <a:endParaRPr lang="en-US"/>
          </a:p>
        </p:txBody>
      </p:sp>
      <p:sp>
        <p:nvSpPr>
          <p:cNvPr id="4" name="Content Placeholder 3"/>
          <p:cNvSpPr>
            <a:spLocks noGrp="1"/>
          </p:cNvSpPr>
          <p:nvPr>
            <p:ph sz="quarter" idx="13"/>
          </p:nvPr>
        </p:nvSpPr>
        <p:spPr>
          <a:xfrm>
            <a:off x="150126" y="949177"/>
            <a:ext cx="11887200" cy="5553355"/>
          </a:xfrm>
        </p:spPr>
        <p:txBody>
          <a:bodyPr>
            <a:normAutofit fontScale="77500" lnSpcReduction="20000"/>
          </a:bodyPr>
          <a:lstStyle/>
          <a:p>
            <a:pPr marL="0" indent="0" algn="just">
              <a:buNone/>
            </a:pPr>
            <a:r>
              <a:rPr lang="en-US" b="1" dirty="0"/>
              <a:t>Bitcoin Competitors and the Future of Math-Based Currencies</a:t>
            </a:r>
          </a:p>
          <a:p>
            <a:pPr algn="just">
              <a:buFont typeface="Wingdings" panose="05000000000000000000" pitchFamily="2" charset="2"/>
              <a:buChar char="Ø"/>
            </a:pPr>
            <a:r>
              <a:rPr lang="en-US" dirty="0"/>
              <a:t>There are over 700 cryptocurrencies being traded in online markets. Only ten of them have market caps above $10 million, and only three have market caps above $100 million (recall that Bitcoin’s was about $7 billion). The three include (coinmarketcap.com):</a:t>
            </a:r>
          </a:p>
          <a:p>
            <a:pPr algn="just">
              <a:buFont typeface="Wingdings" panose="05000000000000000000" pitchFamily="2" charset="2"/>
              <a:buChar char="Ø"/>
            </a:pPr>
            <a:r>
              <a:rPr lang="en-US" b="1" dirty="0" err="1"/>
              <a:t>Ethereum</a:t>
            </a:r>
            <a:r>
              <a:rPr lang="en-US" dirty="0"/>
              <a:t> (ethereum.org). Valued at close to $750 million, </a:t>
            </a:r>
            <a:r>
              <a:rPr lang="en-US" dirty="0" err="1"/>
              <a:t>Ethereum</a:t>
            </a:r>
            <a:r>
              <a:rPr lang="en-US" dirty="0"/>
              <a:t> was crowdfunded in 2014 and developed by the </a:t>
            </a:r>
            <a:r>
              <a:rPr lang="en-US" dirty="0" err="1"/>
              <a:t>Ethereum</a:t>
            </a:r>
            <a:r>
              <a:rPr lang="en-US" dirty="0"/>
              <a:t> Foundation, a Swiss nonprofit foundation. While </a:t>
            </a:r>
            <a:r>
              <a:rPr lang="en-US" dirty="0" err="1"/>
              <a:t>Ethereum</a:t>
            </a:r>
            <a:r>
              <a:rPr lang="en-US" dirty="0"/>
              <a:t> is a decentralized </a:t>
            </a:r>
            <a:r>
              <a:rPr lang="en-US" dirty="0" err="1"/>
              <a:t>blockchain</a:t>
            </a:r>
            <a:r>
              <a:rPr lang="en-US" dirty="0"/>
              <a:t> technology that is traded as a virtual currency, it is actually a development platform with its own language that can be used to create other distributed applications like smart contracts that can be run “without any downtime, fraud, or third-party control.” In contrast to Bitcoins, it confirms blocks in seconds, not minutes. Recently, </a:t>
            </a:r>
            <a:r>
              <a:rPr lang="en-US" dirty="0" err="1"/>
              <a:t>Ethereum</a:t>
            </a:r>
            <a:r>
              <a:rPr lang="en-US" dirty="0"/>
              <a:t> has partnered with Microsoft to offer </a:t>
            </a:r>
            <a:r>
              <a:rPr lang="en-US" dirty="0" err="1"/>
              <a:t>Ethereum</a:t>
            </a:r>
            <a:r>
              <a:rPr lang="en-US" dirty="0"/>
              <a:t> </a:t>
            </a:r>
            <a:r>
              <a:rPr lang="en-US" dirty="0" err="1"/>
              <a:t>Blockchain</a:t>
            </a:r>
            <a:r>
              <a:rPr lang="en-US" dirty="0"/>
              <a:t> as a service on Microsoft’s Azure cloud.</a:t>
            </a:r>
          </a:p>
          <a:p>
            <a:pPr algn="just">
              <a:buFont typeface="Wingdings" panose="05000000000000000000" pitchFamily="2" charset="2"/>
              <a:buChar char="Ø"/>
            </a:pPr>
            <a:r>
              <a:rPr lang="en-US" b="1" dirty="0"/>
              <a:t>Ripple</a:t>
            </a:r>
            <a:r>
              <a:rPr lang="en-US" dirty="0"/>
              <a:t> (ripple.com). Ripple has 35 billion shares versus Bitcoin’s max of 21.5 million. Each share is valued at $.007 per share for a market cap close to $230 million. Ripple was originally targeted as a distributed, open source, consensus ledger with its own currency XRP (ripples). More recently, the system has been repurposed for banks and payment networks as a real-time cross-currency settlement system that can support applications like international money transfer.</a:t>
            </a:r>
          </a:p>
          <a:p>
            <a:pPr algn="just">
              <a:buFont typeface="Wingdings" panose="05000000000000000000" pitchFamily="2" charset="2"/>
              <a:buChar char="Ø"/>
            </a:pPr>
            <a:r>
              <a:rPr lang="en-US" b="1" dirty="0" err="1"/>
              <a:t>Litecoin</a:t>
            </a:r>
            <a:r>
              <a:rPr lang="en-US" dirty="0"/>
              <a:t> (litecoin.com). Valued at $170 million, this distributed, peer-to-peer cryptocurrency is almost a clone of Bitcoin. Where it differs is it’s speed (about 4× faster), its proof-of-work algorithm (called “</a:t>
            </a:r>
            <a:r>
              <a:rPr lang="en-US" dirty="0" err="1"/>
              <a:t>scrypt</a:t>
            </a:r>
            <a:r>
              <a:rPr lang="en-US" dirty="0"/>
              <a:t>” vs. “SHA-256”), and the maximum units of currency (84 million vs. 21.5 million). </a:t>
            </a:r>
          </a:p>
          <a:p>
            <a:pPr algn="just">
              <a:buFont typeface="Wingdings" panose="05000000000000000000" pitchFamily="2" charset="2"/>
              <a:buChar char="Ø"/>
            </a:pPr>
            <a:r>
              <a:rPr lang="en-US" dirty="0"/>
              <a:t>While individual cryptocurrencies (including Bitcoin) may fade away, the underlying platforms and algorithms will likely morph to other uses similar to the types of shifts that have occurred with </a:t>
            </a:r>
            <a:r>
              <a:rPr lang="en-US" dirty="0" err="1"/>
              <a:t>Ethereum</a:t>
            </a:r>
            <a:r>
              <a:rPr lang="en-US" dirty="0"/>
              <a:t> and ripple.</a:t>
            </a:r>
          </a:p>
        </p:txBody>
      </p:sp>
    </p:spTree>
    <p:extLst>
      <p:ext uri="{BB962C8B-B14F-4D97-AF65-F5344CB8AC3E}">
        <p14:creationId xmlns:p14="http://schemas.microsoft.com/office/powerpoint/2010/main" val="7832873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5530" y="1129922"/>
            <a:ext cx="11820940" cy="5310636"/>
          </a:xfrm>
        </p:spPr>
        <p:txBody>
          <a:bodyPr>
            <a:normAutofit/>
          </a:bodyPr>
          <a:lstStyle/>
          <a:p>
            <a:pPr lvl="0" defTabSz="449263" eaLnBrk="0" fontAlgn="base" hangingPunct="0">
              <a:spcBef>
                <a:spcPts val="663"/>
              </a:spcBef>
              <a:spcAft>
                <a:spcPct val="0"/>
              </a:spcAft>
              <a:buClr>
                <a:srgbClr val="000000"/>
              </a:buClr>
              <a:buSzPct val="100000"/>
              <a:buNone/>
            </a:pPr>
            <a:r>
              <a:rPr lang="en-US" sz="2000" kern="0" dirty="0">
                <a:solidFill>
                  <a:srgbClr val="000000"/>
                </a:solidFill>
                <a:latin typeface="Times New Roman" pitchFamily="16" charset="0"/>
                <a:cs typeface="Times New Roman" pitchFamily="16" charset="0"/>
              </a:rPr>
              <a:t>Advantages:</a:t>
            </a:r>
          </a:p>
          <a:p>
            <a:pPr lvl="1" defTabSz="449263" eaLnBrk="0" fontAlgn="base" hangingPunct="0">
              <a:spcBef>
                <a:spcPts val="575"/>
              </a:spcBef>
              <a:spcAft>
                <a:spcPct val="0"/>
              </a:spcAft>
              <a:buClr>
                <a:srgbClr val="000000"/>
              </a:buClr>
              <a:buSzPct val="100000"/>
              <a:buFont typeface="Wingdings" panose="05000000000000000000" pitchFamily="2" charset="2"/>
              <a:buChar char="Ø"/>
            </a:pPr>
            <a:r>
              <a:rPr lang="en-US" sz="2000" kern="0" dirty="0">
                <a:solidFill>
                  <a:srgbClr val="000000"/>
                </a:solidFill>
                <a:latin typeface="Times New Roman" pitchFamily="16" charset="0"/>
                <a:cs typeface="Times New Roman" pitchFamily="16" charset="0"/>
              </a:rPr>
              <a:t>Decreasing technology cost:</a:t>
            </a:r>
          </a:p>
          <a:p>
            <a:pPr lvl="1" defTabSz="449263" eaLnBrk="0" fontAlgn="base" hangingPunct="0">
              <a:spcBef>
                <a:spcPts val="575"/>
              </a:spcBef>
              <a:spcAft>
                <a:spcPct val="0"/>
              </a:spcAft>
              <a:buClr>
                <a:srgbClr val="000000"/>
              </a:buClr>
              <a:buSzPct val="100000"/>
              <a:buFont typeface="Wingdings" panose="05000000000000000000" pitchFamily="2" charset="2"/>
              <a:buChar char="Ø"/>
            </a:pPr>
            <a:r>
              <a:rPr lang="en-US" sz="2000" kern="0" dirty="0">
                <a:solidFill>
                  <a:srgbClr val="000000"/>
                </a:solidFill>
                <a:latin typeface="Times New Roman" pitchFamily="16" charset="0"/>
                <a:cs typeface="Times New Roman" pitchFamily="16" charset="0"/>
              </a:rPr>
              <a:t>Reduced operational and processing cost:</a:t>
            </a:r>
          </a:p>
          <a:p>
            <a:pPr lvl="1" defTabSz="449263" eaLnBrk="0" fontAlgn="base" hangingPunct="0">
              <a:spcBef>
                <a:spcPts val="575"/>
              </a:spcBef>
              <a:spcAft>
                <a:spcPct val="0"/>
              </a:spcAft>
              <a:buClr>
                <a:srgbClr val="000000"/>
              </a:buClr>
              <a:buSzPct val="100000"/>
              <a:buFont typeface="Wingdings" panose="05000000000000000000" pitchFamily="2" charset="2"/>
              <a:buChar char="Ø"/>
            </a:pPr>
            <a:r>
              <a:rPr lang="en-US" sz="2000" kern="0" dirty="0">
                <a:solidFill>
                  <a:srgbClr val="000000"/>
                </a:solidFill>
                <a:latin typeface="Times New Roman" pitchFamily="16" charset="0"/>
                <a:cs typeface="Times New Roman" pitchFamily="16" charset="0"/>
              </a:rPr>
              <a:t>Increasing online commerce:</a:t>
            </a:r>
          </a:p>
          <a:p>
            <a:pPr lvl="0" defTabSz="449263" eaLnBrk="0" fontAlgn="base" hangingPunct="0">
              <a:spcBef>
                <a:spcPts val="663"/>
              </a:spcBef>
              <a:spcAft>
                <a:spcPct val="0"/>
              </a:spcAft>
              <a:buClr>
                <a:srgbClr val="000000"/>
              </a:buClr>
              <a:buSzPct val="100000"/>
              <a:buNone/>
            </a:pPr>
            <a:endParaRPr lang="en-US" sz="2000" kern="0" dirty="0">
              <a:solidFill>
                <a:srgbClr val="000000"/>
              </a:solidFill>
              <a:latin typeface="Times New Roman" pitchFamily="16" charset="0"/>
              <a:cs typeface="Times New Roman" pitchFamily="16" charset="0"/>
            </a:endParaRPr>
          </a:p>
          <a:p>
            <a:pPr lvl="0" defTabSz="449263" eaLnBrk="0" fontAlgn="base" hangingPunct="0">
              <a:spcBef>
                <a:spcPts val="663"/>
              </a:spcBef>
              <a:spcAft>
                <a:spcPct val="0"/>
              </a:spcAft>
              <a:buClr>
                <a:srgbClr val="000000"/>
              </a:buClr>
              <a:buSzPct val="100000"/>
              <a:buNone/>
            </a:pPr>
            <a:r>
              <a:rPr lang="en-US" sz="2000" kern="0" dirty="0">
                <a:solidFill>
                  <a:srgbClr val="000000"/>
                </a:solidFill>
                <a:latin typeface="Times New Roman" pitchFamily="16" charset="0"/>
                <a:cs typeface="Times New Roman" pitchFamily="16" charset="0"/>
              </a:rPr>
              <a:t>Some examples</a:t>
            </a:r>
          </a:p>
          <a:p>
            <a:pPr lvl="1" defTabSz="449263" eaLnBrk="0" fontAlgn="base" hangingPunct="0">
              <a:spcBef>
                <a:spcPts val="575"/>
              </a:spcBef>
              <a:spcAft>
                <a:spcPct val="0"/>
              </a:spcAft>
              <a:buClr>
                <a:srgbClr val="000000"/>
              </a:buClr>
              <a:buSzPct val="100000"/>
              <a:buFont typeface="Wingdings" panose="05000000000000000000" pitchFamily="2" charset="2"/>
              <a:buChar char="Ø"/>
            </a:pPr>
            <a:r>
              <a:rPr lang="en-US" sz="2000" kern="0" dirty="0">
                <a:solidFill>
                  <a:srgbClr val="000000"/>
                </a:solidFill>
                <a:latin typeface="Times New Roman" pitchFamily="16" charset="0"/>
                <a:cs typeface="Times New Roman" pitchFamily="16" charset="0"/>
              </a:rPr>
              <a:t>Online reservation (</a:t>
            </a:r>
            <a:r>
              <a:rPr lang="en-US" sz="2000" kern="0" dirty="0" err="1">
                <a:solidFill>
                  <a:srgbClr val="000000"/>
                </a:solidFill>
                <a:latin typeface="Times New Roman" pitchFamily="16" charset="0"/>
                <a:cs typeface="Times New Roman" pitchFamily="16" charset="0"/>
              </a:rPr>
              <a:t>irctc</a:t>
            </a:r>
            <a:r>
              <a:rPr lang="en-US" sz="2000" kern="0" dirty="0">
                <a:solidFill>
                  <a:srgbClr val="000000"/>
                </a:solidFill>
                <a:latin typeface="Times New Roman" pitchFamily="16" charset="0"/>
                <a:cs typeface="Times New Roman" pitchFamily="16" charset="0"/>
              </a:rPr>
              <a:t>) (</a:t>
            </a:r>
            <a:r>
              <a:rPr lang="en-US" b="1" dirty="0"/>
              <a:t>Indian Railway Catering and Tourism Corporation)</a:t>
            </a:r>
            <a:endParaRPr lang="en-US" sz="2000" b="1" kern="0" dirty="0">
              <a:solidFill>
                <a:srgbClr val="000000"/>
              </a:solidFill>
              <a:latin typeface="Times New Roman" pitchFamily="16" charset="0"/>
              <a:cs typeface="Times New Roman" pitchFamily="16" charset="0"/>
            </a:endParaRPr>
          </a:p>
          <a:p>
            <a:pPr lvl="1" defTabSz="449263" eaLnBrk="0" fontAlgn="base" hangingPunct="0">
              <a:spcBef>
                <a:spcPts val="575"/>
              </a:spcBef>
              <a:spcAft>
                <a:spcPct val="0"/>
              </a:spcAft>
              <a:buClr>
                <a:srgbClr val="000000"/>
              </a:buClr>
              <a:buSzPct val="100000"/>
              <a:buFont typeface="Wingdings" panose="05000000000000000000" pitchFamily="2" charset="2"/>
              <a:buChar char="Ø"/>
            </a:pPr>
            <a:r>
              <a:rPr lang="en-US" sz="2000" kern="0" dirty="0">
                <a:solidFill>
                  <a:srgbClr val="000000"/>
                </a:solidFill>
                <a:latin typeface="Times New Roman" pitchFamily="16" charset="0"/>
                <a:cs typeface="Times New Roman" pitchFamily="16" charset="0"/>
              </a:rPr>
              <a:t>Online bill payment (</a:t>
            </a:r>
            <a:r>
              <a:rPr lang="en-US" sz="2000" kern="0" dirty="0" err="1">
                <a:solidFill>
                  <a:srgbClr val="000000"/>
                </a:solidFill>
                <a:latin typeface="Times New Roman" pitchFamily="16" charset="0"/>
                <a:cs typeface="Times New Roman" pitchFamily="16" charset="0"/>
              </a:rPr>
              <a:t>ntc,ncell</a:t>
            </a:r>
            <a:r>
              <a:rPr lang="en-US" sz="2000" kern="0" dirty="0">
                <a:solidFill>
                  <a:srgbClr val="000000"/>
                </a:solidFill>
                <a:latin typeface="Times New Roman" pitchFamily="16" charset="0"/>
                <a:cs typeface="Times New Roman" pitchFamily="16" charset="0"/>
              </a:rPr>
              <a:t>)</a:t>
            </a:r>
          </a:p>
          <a:p>
            <a:pPr lvl="1" defTabSz="449263" eaLnBrk="0" fontAlgn="base" hangingPunct="0">
              <a:spcBef>
                <a:spcPts val="575"/>
              </a:spcBef>
              <a:spcAft>
                <a:spcPct val="0"/>
              </a:spcAft>
              <a:buClr>
                <a:srgbClr val="000000"/>
              </a:buClr>
              <a:buSzPct val="100000"/>
              <a:buFont typeface="Wingdings" panose="05000000000000000000" pitchFamily="2" charset="2"/>
              <a:buChar char="Ø"/>
            </a:pPr>
            <a:r>
              <a:rPr lang="en-US" sz="2000" kern="0" dirty="0">
                <a:solidFill>
                  <a:srgbClr val="000000"/>
                </a:solidFill>
                <a:latin typeface="Times New Roman" pitchFamily="16" charset="0"/>
                <a:cs typeface="Times New Roman" pitchFamily="16" charset="0"/>
              </a:rPr>
              <a:t>Online order placing (</a:t>
            </a:r>
            <a:r>
              <a:rPr lang="en-US" sz="2000" kern="0" dirty="0" err="1">
                <a:solidFill>
                  <a:srgbClr val="000000"/>
                </a:solidFill>
                <a:latin typeface="Times New Roman" pitchFamily="16" charset="0"/>
                <a:cs typeface="Times New Roman" pitchFamily="16" charset="0"/>
              </a:rPr>
              <a:t>flipkart</a:t>
            </a:r>
            <a:r>
              <a:rPr lang="en-US" sz="2000" kern="0" dirty="0">
                <a:solidFill>
                  <a:srgbClr val="000000"/>
                </a:solidFill>
                <a:latin typeface="Times New Roman" pitchFamily="16" charset="0"/>
                <a:cs typeface="Times New Roman" pitchFamily="16" charset="0"/>
              </a:rPr>
              <a:t>)</a:t>
            </a:r>
          </a:p>
          <a:p>
            <a:pPr lvl="1" defTabSz="449263" eaLnBrk="0" fontAlgn="base" hangingPunct="0">
              <a:spcBef>
                <a:spcPts val="575"/>
              </a:spcBef>
              <a:spcAft>
                <a:spcPct val="0"/>
              </a:spcAft>
              <a:buClr>
                <a:srgbClr val="000000"/>
              </a:buClr>
              <a:buSzPct val="100000"/>
              <a:buFont typeface="Wingdings" panose="05000000000000000000" pitchFamily="2" charset="2"/>
              <a:buChar char="Ø"/>
            </a:pPr>
            <a:r>
              <a:rPr lang="en-US" sz="2000" kern="0" dirty="0">
                <a:solidFill>
                  <a:srgbClr val="000000"/>
                </a:solidFill>
                <a:latin typeface="Times New Roman" pitchFamily="16" charset="0"/>
                <a:cs typeface="Times New Roman" pitchFamily="16" charset="0"/>
              </a:rPr>
              <a:t>Online ticket booking  (movies)</a:t>
            </a:r>
          </a:p>
          <a:p>
            <a:pPr algn="just">
              <a:buFont typeface="Wingdings" panose="05000000000000000000" pitchFamily="2" charset="2"/>
              <a:buChar char="Ø"/>
            </a:pPr>
            <a:endParaRPr lang="en-US" dirty="0"/>
          </a:p>
        </p:txBody>
      </p:sp>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4</a:t>
            </a:fld>
            <a:endParaRPr lang="en-US"/>
          </a:p>
        </p:txBody>
      </p:sp>
    </p:spTree>
    <p:extLst>
      <p:ext uri="{BB962C8B-B14F-4D97-AF65-F5344CB8AC3E}">
        <p14:creationId xmlns:p14="http://schemas.microsoft.com/office/powerpoint/2010/main" val="5232528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5530" y="1129922"/>
            <a:ext cx="11820940" cy="5310636"/>
          </a:xfrm>
        </p:spPr>
        <p:txBody>
          <a:bodyPr>
            <a:normAutofit lnSpcReduction="10000"/>
          </a:bodyPr>
          <a:lstStyle/>
          <a:p>
            <a:pPr marL="0" indent="0" algn="just">
              <a:buNone/>
            </a:pPr>
            <a:r>
              <a:rPr lang="en-US" dirty="0"/>
              <a:t>Online payment system:</a:t>
            </a:r>
          </a:p>
          <a:p>
            <a:pPr marL="0" indent="0" algn="just">
              <a:buNone/>
            </a:pPr>
            <a:r>
              <a:rPr lang="en-US" dirty="0"/>
              <a:t>Payment cards are electronic cards that contain payment-related data.</a:t>
            </a:r>
            <a:endParaRPr lang="ne-NP" dirty="0"/>
          </a:p>
          <a:p>
            <a:pPr marL="0" indent="0" algn="just">
              <a:buNone/>
            </a:pPr>
            <a:r>
              <a:rPr lang="en-US" sz="2600" dirty="0"/>
              <a:t>1. </a:t>
            </a:r>
            <a:r>
              <a:rPr lang="en-US" sz="2600" b="1" dirty="0"/>
              <a:t>Credit cards</a:t>
            </a:r>
            <a:r>
              <a:rPr lang="en-US" sz="2600" dirty="0"/>
              <a:t>. A credit card enables its holder to charge items (and pay later) or obtain cash up to the cardholder’s</a:t>
            </a:r>
            <a:r>
              <a:rPr lang="ne-NP" sz="2600" dirty="0"/>
              <a:t> </a:t>
            </a:r>
            <a:r>
              <a:rPr lang="en-US" sz="2600" dirty="0"/>
              <a:t>authorized limit. With each purchase, the credit card holder receives a loan from the credit card issuers. Most credit</a:t>
            </a:r>
            <a:r>
              <a:rPr lang="ne-NP" sz="2600" dirty="0"/>
              <a:t> </a:t>
            </a:r>
            <a:r>
              <a:rPr lang="en-US" sz="2600" dirty="0"/>
              <a:t>cards do not have an annual fee. However, holders are charged interest if the balance is not paid in full by the due</a:t>
            </a:r>
            <a:r>
              <a:rPr lang="ne-NP" sz="2600" dirty="0"/>
              <a:t> </a:t>
            </a:r>
            <a:r>
              <a:rPr lang="en-US" sz="2600" dirty="0"/>
              <a:t>date. Visa and MasterCard are the leading cards.</a:t>
            </a:r>
          </a:p>
          <a:p>
            <a:pPr marL="0" indent="0" algn="just">
              <a:buNone/>
            </a:pPr>
            <a:r>
              <a:rPr lang="en-US" sz="2600" dirty="0"/>
              <a:t>2. </a:t>
            </a:r>
            <a:r>
              <a:rPr lang="en-US" sz="2600" b="1" dirty="0"/>
              <a:t>Debit cards</a:t>
            </a:r>
            <a:r>
              <a:rPr lang="en-US" sz="2600" dirty="0"/>
              <a:t>. Payments made with a debit card are withdrawn from the holder’s checking or savings account. The</a:t>
            </a:r>
            <a:r>
              <a:rPr lang="ne-NP" sz="2600" dirty="0"/>
              <a:t> </a:t>
            </a:r>
            <a:r>
              <a:rPr lang="en-US" sz="2600" dirty="0"/>
              <a:t>actual transfer of funds usually takes place in real time from the holder’s account (if an ATM card is used). However,</a:t>
            </a:r>
            <a:r>
              <a:rPr lang="ne-NP" sz="2600" dirty="0"/>
              <a:t> </a:t>
            </a:r>
            <a:r>
              <a:rPr lang="en-US" sz="2600" dirty="0"/>
              <a:t>a settlement to a merchant’s checking account may take place within one to 2 days. Again, MasterCard and Visa are</a:t>
            </a:r>
            <a:r>
              <a:rPr lang="ne-NP" sz="2600" dirty="0"/>
              <a:t> </a:t>
            </a:r>
            <a:r>
              <a:rPr lang="en-US" sz="2600" dirty="0"/>
              <a:t>examples of debit card issuers. For a discussion of some best practices for debit card usage</a:t>
            </a:r>
            <a:r>
              <a:rPr lang="ne-NP" sz="2600" dirty="0"/>
              <a:t>.</a:t>
            </a:r>
            <a:endParaRPr lang="en-US" sz="2600" dirty="0"/>
          </a:p>
        </p:txBody>
      </p:sp>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5</a:t>
            </a:fld>
            <a:endParaRPr lang="en-US"/>
          </a:p>
        </p:txBody>
      </p:sp>
    </p:spTree>
    <p:extLst>
      <p:ext uri="{BB962C8B-B14F-4D97-AF65-F5344CB8AC3E}">
        <p14:creationId xmlns:p14="http://schemas.microsoft.com/office/powerpoint/2010/main" val="28347765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5530" y="825500"/>
            <a:ext cx="11820940" cy="5867399"/>
          </a:xfrm>
        </p:spPr>
        <p:txBody>
          <a:bodyPr>
            <a:normAutofit fontScale="92500" lnSpcReduction="20000"/>
          </a:bodyPr>
          <a:lstStyle/>
          <a:p>
            <a:pPr marL="0" indent="0" algn="just">
              <a:buNone/>
            </a:pPr>
            <a:r>
              <a:rPr lang="en-US" sz="2600" dirty="0"/>
              <a:t>4</a:t>
            </a:r>
            <a:r>
              <a:rPr lang="ne-NP" sz="2600" dirty="0"/>
              <a:t>.</a:t>
            </a:r>
            <a:r>
              <a:rPr lang="en-US" sz="2600" dirty="0"/>
              <a:t> SMART CARDS</a:t>
            </a:r>
          </a:p>
          <a:p>
            <a:pPr marL="0" indent="0" algn="just">
              <a:buNone/>
            </a:pPr>
            <a:r>
              <a:rPr lang="en-US" sz="2600" dirty="0"/>
              <a:t>A smart card is a plastic payment card that contains data in an embedded microchip. The embedded chip can be a microprocessor combined with a memory chip or just a memory chip with nonprogrammable logic. Information on a microprocessor card can be added, deleted, or otherwise manipulated; a memory-chip card is usually a “read-only” card, similar to a magnetic stripe card. The card’s programs and data must be downloaded from, and activated by, some other device (such as an ATM). Smart cards are used for a wide variety of purposes including:</a:t>
            </a:r>
          </a:p>
          <a:p>
            <a:pPr algn="just">
              <a:buFont typeface="Wingdings" panose="05000000000000000000" pitchFamily="2" charset="2"/>
              <a:buChar char="Ø"/>
            </a:pPr>
            <a:r>
              <a:rPr lang="en-US" sz="2600" dirty="0"/>
              <a:t>Telecom—SIM cards</a:t>
            </a:r>
          </a:p>
          <a:p>
            <a:pPr algn="just">
              <a:buFont typeface="Wingdings" panose="05000000000000000000" pitchFamily="2" charset="2"/>
              <a:buChar char="Ø"/>
            </a:pPr>
            <a:r>
              <a:rPr lang="en-US" sz="2600" dirty="0"/>
              <a:t>Financial—cards issued by banks, retailers, and service providers for payment services (debit, credit, prepaid), loyalty, and social cards with payment apps</a:t>
            </a:r>
          </a:p>
          <a:p>
            <a:pPr algn="just">
              <a:buFont typeface="Wingdings" panose="05000000000000000000" pitchFamily="2" charset="2"/>
              <a:buChar char="Ø"/>
            </a:pPr>
            <a:r>
              <a:rPr lang="en-US" sz="2600" dirty="0"/>
              <a:t>Government and healthcare—cards issued by governments for citizen identification and online services and cards issued by private health insurance companies</a:t>
            </a:r>
          </a:p>
          <a:p>
            <a:pPr algn="just">
              <a:buFont typeface="Wingdings" panose="05000000000000000000" pitchFamily="2" charset="2"/>
              <a:buChar char="Ø"/>
            </a:pPr>
            <a:r>
              <a:rPr lang="en-US" sz="2600" dirty="0"/>
              <a:t>Device manufactures—mobile phones, tablets, navigation devices, and other connected devices including secure element without SIM application</a:t>
            </a:r>
          </a:p>
          <a:p>
            <a:pPr algn="just">
              <a:buFont typeface="Wingdings" panose="05000000000000000000" pitchFamily="2" charset="2"/>
              <a:buChar char="Ø"/>
            </a:pPr>
            <a:r>
              <a:rPr lang="en-US" sz="2600" dirty="0"/>
              <a:t>Others—cards issued by operators for transport, tolls, car park service, pay TV, and physical and logical access to cards</a:t>
            </a:r>
          </a:p>
          <a:p>
            <a:pPr marL="0" indent="0" algn="just">
              <a:buNone/>
            </a:pPr>
            <a:endParaRPr lang="en-US" sz="2600" dirty="0"/>
          </a:p>
        </p:txBody>
      </p:sp>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6</a:t>
            </a:fld>
            <a:endParaRPr lang="en-US"/>
          </a:p>
        </p:txBody>
      </p:sp>
    </p:spTree>
    <p:extLst>
      <p:ext uri="{BB962C8B-B14F-4D97-AF65-F5344CB8AC3E}">
        <p14:creationId xmlns:p14="http://schemas.microsoft.com/office/powerpoint/2010/main" val="41717064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5530" y="1129922"/>
            <a:ext cx="11820940" cy="5310636"/>
          </a:xfrm>
        </p:spPr>
        <p:txBody>
          <a:bodyPr>
            <a:normAutofit/>
          </a:bodyPr>
          <a:lstStyle/>
          <a:p>
            <a:pPr marL="0" indent="0" algn="just">
              <a:buNone/>
            </a:pPr>
            <a:r>
              <a:rPr lang="en-US" sz="2600" b="1" dirty="0"/>
              <a:t>Processing Cards Online</a:t>
            </a:r>
          </a:p>
          <a:p>
            <a:pPr marL="0" indent="0" algn="just">
              <a:buNone/>
            </a:pPr>
            <a:r>
              <a:rPr lang="en-US" sz="2600" dirty="0"/>
              <a:t>The processing of credit card payments has two major phases: </a:t>
            </a:r>
            <a:r>
              <a:rPr lang="en-US" sz="2600" b="1" dirty="0"/>
              <a:t>authorization</a:t>
            </a:r>
            <a:r>
              <a:rPr lang="en-US" sz="2600" dirty="0"/>
              <a:t> and </a:t>
            </a:r>
            <a:r>
              <a:rPr lang="en-US" sz="2600" b="1" dirty="0"/>
              <a:t>settlement</a:t>
            </a:r>
            <a:r>
              <a:rPr lang="en-US" sz="2600" dirty="0"/>
              <a:t>. Authorization determines whether a buyer’s card is valid (e.g., not expired) and whether the customer has sufficient credit or funds in his or her account. Settlement involves the transfer of money from the buyer’s account to the merchant’s. There are a number of parties involved in both processes including</a:t>
            </a:r>
          </a:p>
        </p:txBody>
      </p:sp>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7</a:t>
            </a:fld>
            <a:endParaRPr lang="en-US"/>
          </a:p>
        </p:txBody>
      </p:sp>
    </p:spTree>
    <p:extLst>
      <p:ext uri="{BB962C8B-B14F-4D97-AF65-F5344CB8AC3E}">
        <p14:creationId xmlns:p14="http://schemas.microsoft.com/office/powerpoint/2010/main" val="16522447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5530" y="1129922"/>
            <a:ext cx="11820940" cy="5310636"/>
          </a:xfrm>
        </p:spPr>
        <p:txBody>
          <a:bodyPr>
            <a:normAutofit fontScale="92500" lnSpcReduction="20000"/>
          </a:bodyPr>
          <a:lstStyle/>
          <a:p>
            <a:pPr algn="just">
              <a:buFont typeface="Wingdings" panose="05000000000000000000" pitchFamily="2" charset="2"/>
              <a:buChar char="Ø"/>
            </a:pPr>
            <a:r>
              <a:rPr lang="en-US" sz="2600" b="1" dirty="0"/>
              <a:t>Customer.</a:t>
            </a:r>
            <a:r>
              <a:rPr lang="en-US" sz="2600" dirty="0"/>
              <a:t> The individual possessing the card.</a:t>
            </a:r>
          </a:p>
          <a:p>
            <a:pPr algn="just">
              <a:buFont typeface="Wingdings" panose="05000000000000000000" pitchFamily="2" charset="2"/>
              <a:buChar char="Ø"/>
            </a:pPr>
            <a:r>
              <a:rPr lang="en-US" sz="2600" b="1" dirty="0"/>
              <a:t>Merchant</a:t>
            </a:r>
            <a:r>
              <a:rPr lang="en-US" sz="2600" dirty="0"/>
              <a:t>. The vendor that sells goods or services.</a:t>
            </a:r>
          </a:p>
          <a:p>
            <a:pPr algn="just">
              <a:buFont typeface="Wingdings" panose="05000000000000000000" pitchFamily="2" charset="2"/>
              <a:buChar char="Ø"/>
            </a:pPr>
            <a:r>
              <a:rPr lang="en-US" sz="2600" b="1" dirty="0"/>
              <a:t>Issuing bank</a:t>
            </a:r>
            <a:r>
              <a:rPr lang="en-US" sz="2600" dirty="0"/>
              <a:t>. The issuer (usually a bank) of the credit (debit) card to customer (or businesses). Services customer accounts including billing and collecting month payments.</a:t>
            </a:r>
          </a:p>
          <a:p>
            <a:pPr algn="just">
              <a:buFont typeface="Wingdings" panose="05000000000000000000" pitchFamily="2" charset="2"/>
              <a:buChar char="Ø"/>
            </a:pPr>
            <a:r>
              <a:rPr lang="en-US" sz="2600" b="1" dirty="0"/>
              <a:t>Merchant acquiring bank</a:t>
            </a:r>
            <a:r>
              <a:rPr lang="en-US" sz="2600" dirty="0"/>
              <a:t>. Enrolls merchants into a program that accept a specific card brand (e.g., Visa) and, on the merchant’s behalf, processes debit or credit card payments made using that particular card brand.</a:t>
            </a:r>
          </a:p>
          <a:p>
            <a:pPr algn="just">
              <a:buFont typeface="Wingdings" panose="05000000000000000000" pitchFamily="2" charset="2"/>
              <a:buChar char="Ø"/>
            </a:pPr>
            <a:r>
              <a:rPr lang="en-US" sz="2600" b="1" dirty="0"/>
              <a:t>Credit card (association) network</a:t>
            </a:r>
            <a:r>
              <a:rPr lang="en-US" sz="2600" dirty="0"/>
              <a:t>. Credit card networks determine where credit cards can be used and facilitate the payment process between credit card users, merchants, and credit card issuers.</a:t>
            </a:r>
          </a:p>
          <a:p>
            <a:pPr algn="just">
              <a:buFont typeface="Wingdings" panose="05000000000000000000" pitchFamily="2" charset="2"/>
              <a:buChar char="Ø"/>
            </a:pPr>
            <a:r>
              <a:rPr lang="en-US" sz="2600" b="1" dirty="0"/>
              <a:t>Payment service provider</a:t>
            </a:r>
            <a:r>
              <a:rPr lang="en-US" sz="2600" dirty="0"/>
              <a:t>. The company that provides electronic connections and transaction services among all the parties involved in electronic payments (including authorizations). A payment service provider is also called a payment gateway provider.</a:t>
            </a:r>
          </a:p>
        </p:txBody>
      </p:sp>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8</a:t>
            </a:fld>
            <a:endParaRPr lang="en-US"/>
          </a:p>
        </p:txBody>
      </p:sp>
    </p:spTree>
    <p:extLst>
      <p:ext uri="{BB962C8B-B14F-4D97-AF65-F5344CB8AC3E}">
        <p14:creationId xmlns:p14="http://schemas.microsoft.com/office/powerpoint/2010/main" val="34420899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3"/>
          </p:nvPr>
        </p:nvPicPr>
        <p:blipFill>
          <a:blip r:embed="rId3"/>
          <a:stretch>
            <a:fillRect/>
          </a:stretch>
        </p:blipFill>
        <p:spPr>
          <a:xfrm>
            <a:off x="2480813" y="825328"/>
            <a:ext cx="7166509" cy="5677206"/>
          </a:xfrm>
          <a:prstGeom prst="rect">
            <a:avLst/>
          </a:prstGeom>
        </p:spPr>
      </p:pic>
      <p:sp>
        <p:nvSpPr>
          <p:cNvPr id="13" name="Title 12"/>
          <p:cNvSpPr>
            <a:spLocks noGrp="1"/>
          </p:cNvSpPr>
          <p:nvPr>
            <p:ph type="title"/>
          </p:nvPr>
        </p:nvSpPr>
        <p:spPr/>
        <p:txBody>
          <a:bodyPr/>
          <a:lstStyle/>
          <a:p>
            <a:pPr lvl="0"/>
            <a:r>
              <a:rPr lang="en-US" dirty="0"/>
              <a:t>Electronic Payment System</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9</a:t>
            </a:fld>
            <a:endParaRPr lang="en-US"/>
          </a:p>
        </p:txBody>
      </p:sp>
    </p:spTree>
    <p:extLst>
      <p:ext uri="{BB962C8B-B14F-4D97-AF65-F5344CB8AC3E}">
        <p14:creationId xmlns:p14="http://schemas.microsoft.com/office/powerpoint/2010/main" val="5307331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ashore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ln>
          <a:noFill/>
        </a:ln>
      </a:spPr>
      <a:bodyPr rtlCol="0" anchor="ctr"/>
      <a:lstStyle>
        <a:defPPr algn="ctr">
          <a:defRPr dirty="0"/>
        </a:defPPr>
      </a:lstStyle>
      <a:style>
        <a:lnRef idx="3">
          <a:schemeClr val="lt1"/>
        </a:lnRef>
        <a:fillRef idx="1">
          <a:schemeClr val="accent1"/>
        </a:fillRef>
        <a:effectRef idx="1">
          <a:schemeClr val="accent1"/>
        </a:effectRef>
        <a:fontRef idx="minor">
          <a:schemeClr val="lt1"/>
        </a:fontRef>
      </a:style>
    </a:spDef>
    <a:lnDef>
      <a:spPr>
        <a:ln>
          <a:solidFill>
            <a:schemeClr val="tx2"/>
          </a:solidFill>
        </a:ln>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eashore design template" id="{669BADFC-EA6E-476D-A81D-A11567EEB4E2}" vid="{6E8F81BE-4270-402D-9E59-1E13524724B5}"/>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F79E876-5ED1-42E3-8531-CAE149AFEA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Seashore design slides</Template>
  <TotalTime>0</TotalTime>
  <Words>6733</Words>
  <Application>Microsoft Office PowerPoint</Application>
  <PresentationFormat>Widescreen</PresentationFormat>
  <Paragraphs>281</Paragraphs>
  <Slides>39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arial</vt:lpstr>
      <vt:lpstr>Century Gothic</vt:lpstr>
      <vt:lpstr>Courier New</vt:lpstr>
      <vt:lpstr>Google Sans</vt:lpstr>
      <vt:lpstr>Palatino Linotype</vt:lpstr>
      <vt:lpstr>Times New Roman</vt:lpstr>
      <vt:lpstr>Wingdings</vt:lpstr>
      <vt:lpstr>Seashore design template</vt:lpstr>
      <vt:lpstr>                 BCA Fifth Semester CACS301: MIS and E-Business</vt:lpstr>
      <vt:lpstr>Unit 5: Electronic Payment System LH 5</vt:lpstr>
      <vt:lpstr>Electronic Payment System</vt:lpstr>
      <vt:lpstr>Electronic Payment System</vt:lpstr>
      <vt:lpstr>Electronic Payment System</vt:lpstr>
      <vt:lpstr>Electronic Payment System</vt:lpstr>
      <vt:lpstr>Electronic Payment System</vt:lpstr>
      <vt:lpstr>Electronic Payment System</vt:lpstr>
      <vt:lpstr>Electronic Payment System</vt:lpstr>
      <vt:lpstr>Electronic Payment System</vt:lpstr>
      <vt:lpstr>Electronic Payment System</vt:lpstr>
      <vt:lpstr>Electronic Payment System</vt:lpstr>
      <vt:lpstr>Electronic Payment System</vt:lpstr>
      <vt:lpstr>Electronic Payment System</vt:lpstr>
      <vt:lpstr>Electronic Payment System</vt:lpstr>
      <vt:lpstr>Electronic Payment System</vt:lpstr>
      <vt:lpstr>Electronic Payment System</vt:lpstr>
      <vt:lpstr>Electronic Payment System</vt:lpstr>
      <vt:lpstr>Electronic Payment System</vt:lpstr>
      <vt:lpstr>Electronic Payment System</vt:lpstr>
      <vt:lpstr>Electronic Payment System</vt:lpstr>
      <vt:lpstr>Electronic Payment System</vt:lpstr>
      <vt:lpstr>Electronic Payment System</vt:lpstr>
      <vt:lpstr>Electronic Payment System</vt:lpstr>
      <vt:lpstr>Electronic Payment System</vt:lpstr>
      <vt:lpstr>Electronic Payment System</vt:lpstr>
      <vt:lpstr>Electronic Payment System</vt:lpstr>
      <vt:lpstr>Electronic Payment System</vt:lpstr>
      <vt:lpstr>Electronic Payment System</vt:lpstr>
      <vt:lpstr>Electronic Payment System</vt:lpstr>
      <vt:lpstr>Electronic Payment System</vt:lpstr>
      <vt:lpstr>Electronic Payment System</vt:lpstr>
      <vt:lpstr>Electronic Payment System</vt:lpstr>
      <vt:lpstr>Electronic Payment System</vt:lpstr>
      <vt:lpstr>Electronic Payment System</vt:lpstr>
      <vt:lpstr>Electronic Payment System</vt:lpstr>
      <vt:lpstr>Electronic Payment System</vt:lpstr>
      <vt:lpstr>Electronic Payment System</vt:lpstr>
      <vt:lpstr>Electronic Payment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2016-04-02T05:46:48Z</dcterms:created>
  <dcterms:modified xsi:type="dcterms:W3CDTF">2024-02-19T17:26:12Z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TC034605669991</vt:lpwstr>
  </property>
</Properties>
</file>