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A208-AC4D-F392-81E3-E2E50495B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5889A6-6617-3132-F628-F66A1991C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0B3DF2-AC4D-86FA-F310-B09960750ABF}"/>
              </a:ext>
            </a:extLst>
          </p:cNvPr>
          <p:cNvSpPr>
            <a:spLocks noGrp="1"/>
          </p:cNvSpPr>
          <p:nvPr>
            <p:ph type="dt" sz="half" idx="10"/>
          </p:nvPr>
        </p:nvSpPr>
        <p:spPr/>
        <p:txBody>
          <a:bodyPr/>
          <a:lstStyle/>
          <a:p>
            <a:fld id="{CB8D02B4-5255-4AE9-8411-F094C96BA008}" type="datetimeFigureOut">
              <a:rPr lang="en-US" smtClean="0"/>
              <a:t>5/10/2024</a:t>
            </a:fld>
            <a:endParaRPr lang="en-US"/>
          </a:p>
        </p:txBody>
      </p:sp>
      <p:sp>
        <p:nvSpPr>
          <p:cNvPr id="5" name="Footer Placeholder 4">
            <a:extLst>
              <a:ext uri="{FF2B5EF4-FFF2-40B4-BE49-F238E27FC236}">
                <a16:creationId xmlns:a16="http://schemas.microsoft.com/office/drawing/2014/main" id="{115C2923-E375-99E5-21C8-49E397F30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D0AF2-0B17-BB42-9E45-CDCDFD75DA1C}"/>
              </a:ext>
            </a:extLst>
          </p:cNvPr>
          <p:cNvSpPr>
            <a:spLocks noGrp="1"/>
          </p:cNvSpPr>
          <p:nvPr>
            <p:ph type="sldNum" sz="quarter" idx="12"/>
          </p:nvPr>
        </p:nvSpPr>
        <p:spPr/>
        <p:txBody>
          <a:bodyPr/>
          <a:lstStyle/>
          <a:p>
            <a:fld id="{B1FF6843-AF92-4AA2-B60B-AC14FF8F76E2}" type="slidenum">
              <a:rPr lang="en-US" smtClean="0"/>
              <a:t>‹#›</a:t>
            </a:fld>
            <a:endParaRPr lang="en-US"/>
          </a:p>
        </p:txBody>
      </p:sp>
    </p:spTree>
    <p:extLst>
      <p:ext uri="{BB962C8B-B14F-4D97-AF65-F5344CB8AC3E}">
        <p14:creationId xmlns:p14="http://schemas.microsoft.com/office/powerpoint/2010/main" val="361259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AAEA-BA93-1AC1-50C9-75DE3F1AF3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B993D5-2C75-A410-45C5-DCC0CC04F5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4F728-D7E5-99EC-D9EF-60DFC6086DCD}"/>
              </a:ext>
            </a:extLst>
          </p:cNvPr>
          <p:cNvSpPr>
            <a:spLocks noGrp="1"/>
          </p:cNvSpPr>
          <p:nvPr>
            <p:ph type="dt" sz="half" idx="10"/>
          </p:nvPr>
        </p:nvSpPr>
        <p:spPr/>
        <p:txBody>
          <a:bodyPr/>
          <a:lstStyle/>
          <a:p>
            <a:fld id="{CB8D02B4-5255-4AE9-8411-F094C96BA008}" type="datetimeFigureOut">
              <a:rPr lang="en-US" smtClean="0"/>
              <a:t>5/10/2024</a:t>
            </a:fld>
            <a:endParaRPr lang="en-US"/>
          </a:p>
        </p:txBody>
      </p:sp>
      <p:sp>
        <p:nvSpPr>
          <p:cNvPr id="5" name="Footer Placeholder 4">
            <a:extLst>
              <a:ext uri="{FF2B5EF4-FFF2-40B4-BE49-F238E27FC236}">
                <a16:creationId xmlns:a16="http://schemas.microsoft.com/office/drawing/2014/main" id="{7E7870F3-22C6-3CDA-A0A4-99239DC71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E5188-53D7-B9EA-EEFA-21507F6E94B0}"/>
              </a:ext>
            </a:extLst>
          </p:cNvPr>
          <p:cNvSpPr>
            <a:spLocks noGrp="1"/>
          </p:cNvSpPr>
          <p:nvPr>
            <p:ph type="sldNum" sz="quarter" idx="12"/>
          </p:nvPr>
        </p:nvSpPr>
        <p:spPr/>
        <p:txBody>
          <a:bodyPr/>
          <a:lstStyle/>
          <a:p>
            <a:fld id="{B1FF6843-AF92-4AA2-B60B-AC14FF8F76E2}" type="slidenum">
              <a:rPr lang="en-US" smtClean="0"/>
              <a:t>‹#›</a:t>
            </a:fld>
            <a:endParaRPr lang="en-US"/>
          </a:p>
        </p:txBody>
      </p:sp>
    </p:spTree>
    <p:extLst>
      <p:ext uri="{BB962C8B-B14F-4D97-AF65-F5344CB8AC3E}">
        <p14:creationId xmlns:p14="http://schemas.microsoft.com/office/powerpoint/2010/main" val="408588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40A46-6196-1162-0DC8-7BDBA0D215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017666-2572-67BD-BB70-82C4CB86C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C7C6E-BD6D-5AE0-0FCF-44B9738B08E1}"/>
              </a:ext>
            </a:extLst>
          </p:cNvPr>
          <p:cNvSpPr>
            <a:spLocks noGrp="1"/>
          </p:cNvSpPr>
          <p:nvPr>
            <p:ph type="dt" sz="half" idx="10"/>
          </p:nvPr>
        </p:nvSpPr>
        <p:spPr/>
        <p:txBody>
          <a:bodyPr/>
          <a:lstStyle/>
          <a:p>
            <a:fld id="{CB8D02B4-5255-4AE9-8411-F094C96BA008}" type="datetimeFigureOut">
              <a:rPr lang="en-US" smtClean="0"/>
              <a:t>5/10/2024</a:t>
            </a:fld>
            <a:endParaRPr lang="en-US"/>
          </a:p>
        </p:txBody>
      </p:sp>
      <p:sp>
        <p:nvSpPr>
          <p:cNvPr id="5" name="Footer Placeholder 4">
            <a:extLst>
              <a:ext uri="{FF2B5EF4-FFF2-40B4-BE49-F238E27FC236}">
                <a16:creationId xmlns:a16="http://schemas.microsoft.com/office/drawing/2014/main" id="{9A700A94-1087-65AE-BE4B-2D73490FC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830E5-1257-0104-D340-F31004CA3BF6}"/>
              </a:ext>
            </a:extLst>
          </p:cNvPr>
          <p:cNvSpPr>
            <a:spLocks noGrp="1"/>
          </p:cNvSpPr>
          <p:nvPr>
            <p:ph type="sldNum" sz="quarter" idx="12"/>
          </p:nvPr>
        </p:nvSpPr>
        <p:spPr/>
        <p:txBody>
          <a:bodyPr/>
          <a:lstStyle/>
          <a:p>
            <a:fld id="{B1FF6843-AF92-4AA2-B60B-AC14FF8F76E2}" type="slidenum">
              <a:rPr lang="en-US" smtClean="0"/>
              <a:t>‹#›</a:t>
            </a:fld>
            <a:endParaRPr lang="en-US"/>
          </a:p>
        </p:txBody>
      </p:sp>
    </p:spTree>
    <p:extLst>
      <p:ext uri="{BB962C8B-B14F-4D97-AF65-F5344CB8AC3E}">
        <p14:creationId xmlns:p14="http://schemas.microsoft.com/office/powerpoint/2010/main" val="362852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BF5F-B780-8CF6-BF78-B27837BBD3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3A3608-C913-CB65-8A1E-D80FDB6412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58F48-BEA9-1214-A1AD-D4C46890A1D1}"/>
              </a:ext>
            </a:extLst>
          </p:cNvPr>
          <p:cNvSpPr>
            <a:spLocks noGrp="1"/>
          </p:cNvSpPr>
          <p:nvPr>
            <p:ph type="dt" sz="half" idx="10"/>
          </p:nvPr>
        </p:nvSpPr>
        <p:spPr/>
        <p:txBody>
          <a:bodyPr/>
          <a:lstStyle/>
          <a:p>
            <a:fld id="{CB8D02B4-5255-4AE9-8411-F094C96BA008}" type="datetimeFigureOut">
              <a:rPr lang="en-US" smtClean="0"/>
              <a:t>5/10/2024</a:t>
            </a:fld>
            <a:endParaRPr lang="en-US"/>
          </a:p>
        </p:txBody>
      </p:sp>
      <p:sp>
        <p:nvSpPr>
          <p:cNvPr id="5" name="Footer Placeholder 4">
            <a:extLst>
              <a:ext uri="{FF2B5EF4-FFF2-40B4-BE49-F238E27FC236}">
                <a16:creationId xmlns:a16="http://schemas.microsoft.com/office/drawing/2014/main" id="{283CA5B1-6472-157D-2DA6-7678436CB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83ED8-7822-7258-13F8-552EE0908333}"/>
              </a:ext>
            </a:extLst>
          </p:cNvPr>
          <p:cNvSpPr>
            <a:spLocks noGrp="1"/>
          </p:cNvSpPr>
          <p:nvPr>
            <p:ph type="sldNum" sz="quarter" idx="12"/>
          </p:nvPr>
        </p:nvSpPr>
        <p:spPr/>
        <p:txBody>
          <a:bodyPr/>
          <a:lstStyle/>
          <a:p>
            <a:fld id="{B1FF6843-AF92-4AA2-B60B-AC14FF8F76E2}" type="slidenum">
              <a:rPr lang="en-US" smtClean="0"/>
              <a:t>‹#›</a:t>
            </a:fld>
            <a:endParaRPr lang="en-US"/>
          </a:p>
        </p:txBody>
      </p:sp>
    </p:spTree>
    <p:extLst>
      <p:ext uri="{BB962C8B-B14F-4D97-AF65-F5344CB8AC3E}">
        <p14:creationId xmlns:p14="http://schemas.microsoft.com/office/powerpoint/2010/main" val="205803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A852-D111-FDF8-DB08-6C0E16DEDB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89085F-713D-B24A-8F16-AB42000AB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834553-920A-80A3-58EE-C1B2873CA3AA}"/>
              </a:ext>
            </a:extLst>
          </p:cNvPr>
          <p:cNvSpPr>
            <a:spLocks noGrp="1"/>
          </p:cNvSpPr>
          <p:nvPr>
            <p:ph type="dt" sz="half" idx="10"/>
          </p:nvPr>
        </p:nvSpPr>
        <p:spPr/>
        <p:txBody>
          <a:bodyPr/>
          <a:lstStyle/>
          <a:p>
            <a:fld id="{CB8D02B4-5255-4AE9-8411-F094C96BA008}" type="datetimeFigureOut">
              <a:rPr lang="en-US" smtClean="0"/>
              <a:t>5/10/2024</a:t>
            </a:fld>
            <a:endParaRPr lang="en-US"/>
          </a:p>
        </p:txBody>
      </p:sp>
      <p:sp>
        <p:nvSpPr>
          <p:cNvPr id="5" name="Footer Placeholder 4">
            <a:extLst>
              <a:ext uri="{FF2B5EF4-FFF2-40B4-BE49-F238E27FC236}">
                <a16:creationId xmlns:a16="http://schemas.microsoft.com/office/drawing/2014/main" id="{58B9F784-305A-7720-F83C-9543EDDDA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D26A6-950F-1EAF-5781-896F67962701}"/>
              </a:ext>
            </a:extLst>
          </p:cNvPr>
          <p:cNvSpPr>
            <a:spLocks noGrp="1"/>
          </p:cNvSpPr>
          <p:nvPr>
            <p:ph type="sldNum" sz="quarter" idx="12"/>
          </p:nvPr>
        </p:nvSpPr>
        <p:spPr/>
        <p:txBody>
          <a:bodyPr/>
          <a:lstStyle/>
          <a:p>
            <a:fld id="{B1FF6843-AF92-4AA2-B60B-AC14FF8F76E2}" type="slidenum">
              <a:rPr lang="en-US" smtClean="0"/>
              <a:t>‹#›</a:t>
            </a:fld>
            <a:endParaRPr lang="en-US"/>
          </a:p>
        </p:txBody>
      </p:sp>
    </p:spTree>
    <p:extLst>
      <p:ext uri="{BB962C8B-B14F-4D97-AF65-F5344CB8AC3E}">
        <p14:creationId xmlns:p14="http://schemas.microsoft.com/office/powerpoint/2010/main" val="449980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5535-0C7F-C973-FB6A-00FDA9F8B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05157-633C-510B-7501-3B29E8F547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554D6B-044D-B4CE-A3C1-6E121C67F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35439B-FB62-E1DB-FAC5-E392FE32F150}"/>
              </a:ext>
            </a:extLst>
          </p:cNvPr>
          <p:cNvSpPr>
            <a:spLocks noGrp="1"/>
          </p:cNvSpPr>
          <p:nvPr>
            <p:ph type="dt" sz="half" idx="10"/>
          </p:nvPr>
        </p:nvSpPr>
        <p:spPr/>
        <p:txBody>
          <a:bodyPr/>
          <a:lstStyle/>
          <a:p>
            <a:fld id="{CB8D02B4-5255-4AE9-8411-F094C96BA008}" type="datetimeFigureOut">
              <a:rPr lang="en-US" smtClean="0"/>
              <a:t>5/10/2024</a:t>
            </a:fld>
            <a:endParaRPr lang="en-US"/>
          </a:p>
        </p:txBody>
      </p:sp>
      <p:sp>
        <p:nvSpPr>
          <p:cNvPr id="6" name="Footer Placeholder 5">
            <a:extLst>
              <a:ext uri="{FF2B5EF4-FFF2-40B4-BE49-F238E27FC236}">
                <a16:creationId xmlns:a16="http://schemas.microsoft.com/office/drawing/2014/main" id="{5B9FAA9F-08E0-5E17-FFD0-43AFF919C4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C1728C-960E-E74B-68FB-DA8AA872037D}"/>
              </a:ext>
            </a:extLst>
          </p:cNvPr>
          <p:cNvSpPr>
            <a:spLocks noGrp="1"/>
          </p:cNvSpPr>
          <p:nvPr>
            <p:ph type="sldNum" sz="quarter" idx="12"/>
          </p:nvPr>
        </p:nvSpPr>
        <p:spPr/>
        <p:txBody>
          <a:bodyPr/>
          <a:lstStyle/>
          <a:p>
            <a:fld id="{B1FF6843-AF92-4AA2-B60B-AC14FF8F76E2}" type="slidenum">
              <a:rPr lang="en-US" smtClean="0"/>
              <a:t>‹#›</a:t>
            </a:fld>
            <a:endParaRPr lang="en-US"/>
          </a:p>
        </p:txBody>
      </p:sp>
    </p:spTree>
    <p:extLst>
      <p:ext uri="{BB962C8B-B14F-4D97-AF65-F5344CB8AC3E}">
        <p14:creationId xmlns:p14="http://schemas.microsoft.com/office/powerpoint/2010/main" val="14191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A6CE-BB2D-E4C0-D55E-F60C9E5655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D8C76-C6F7-6E60-0BA9-F7D9CE27C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70979E-F67E-2901-EFAE-5C452EE819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B10F2-C516-F2FB-CF99-F955556480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2D8F7-5A9E-E08C-0498-2B93E0E31F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2C7739-32A3-D3DE-3F4B-9ACD2E05C99A}"/>
              </a:ext>
            </a:extLst>
          </p:cNvPr>
          <p:cNvSpPr>
            <a:spLocks noGrp="1"/>
          </p:cNvSpPr>
          <p:nvPr>
            <p:ph type="dt" sz="half" idx="10"/>
          </p:nvPr>
        </p:nvSpPr>
        <p:spPr/>
        <p:txBody>
          <a:bodyPr/>
          <a:lstStyle/>
          <a:p>
            <a:fld id="{CB8D02B4-5255-4AE9-8411-F094C96BA008}" type="datetimeFigureOut">
              <a:rPr lang="en-US" smtClean="0"/>
              <a:t>5/10/2024</a:t>
            </a:fld>
            <a:endParaRPr lang="en-US"/>
          </a:p>
        </p:txBody>
      </p:sp>
      <p:sp>
        <p:nvSpPr>
          <p:cNvPr id="8" name="Footer Placeholder 7">
            <a:extLst>
              <a:ext uri="{FF2B5EF4-FFF2-40B4-BE49-F238E27FC236}">
                <a16:creationId xmlns:a16="http://schemas.microsoft.com/office/drawing/2014/main" id="{16E56FD0-8130-8EC3-6A29-EDB997E5DB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EE92B6-D817-1550-EB9E-454C7ADA158E}"/>
              </a:ext>
            </a:extLst>
          </p:cNvPr>
          <p:cNvSpPr>
            <a:spLocks noGrp="1"/>
          </p:cNvSpPr>
          <p:nvPr>
            <p:ph type="sldNum" sz="quarter" idx="12"/>
          </p:nvPr>
        </p:nvSpPr>
        <p:spPr/>
        <p:txBody>
          <a:bodyPr/>
          <a:lstStyle/>
          <a:p>
            <a:fld id="{B1FF6843-AF92-4AA2-B60B-AC14FF8F76E2}" type="slidenum">
              <a:rPr lang="en-US" smtClean="0"/>
              <a:t>‹#›</a:t>
            </a:fld>
            <a:endParaRPr lang="en-US"/>
          </a:p>
        </p:txBody>
      </p:sp>
    </p:spTree>
    <p:extLst>
      <p:ext uri="{BB962C8B-B14F-4D97-AF65-F5344CB8AC3E}">
        <p14:creationId xmlns:p14="http://schemas.microsoft.com/office/powerpoint/2010/main" val="3202712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751D-FA0C-C1AA-5563-E2D1943C53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6BEF74-3920-C5C8-201C-A01FE74C4CEE}"/>
              </a:ext>
            </a:extLst>
          </p:cNvPr>
          <p:cNvSpPr>
            <a:spLocks noGrp="1"/>
          </p:cNvSpPr>
          <p:nvPr>
            <p:ph type="dt" sz="half" idx="10"/>
          </p:nvPr>
        </p:nvSpPr>
        <p:spPr/>
        <p:txBody>
          <a:bodyPr/>
          <a:lstStyle/>
          <a:p>
            <a:fld id="{CB8D02B4-5255-4AE9-8411-F094C96BA008}" type="datetimeFigureOut">
              <a:rPr lang="en-US" smtClean="0"/>
              <a:t>5/10/2024</a:t>
            </a:fld>
            <a:endParaRPr lang="en-US"/>
          </a:p>
        </p:txBody>
      </p:sp>
      <p:sp>
        <p:nvSpPr>
          <p:cNvPr id="4" name="Footer Placeholder 3">
            <a:extLst>
              <a:ext uri="{FF2B5EF4-FFF2-40B4-BE49-F238E27FC236}">
                <a16:creationId xmlns:a16="http://schemas.microsoft.com/office/drawing/2014/main" id="{4AC9C76B-E9F9-1064-41A8-4D2A3B9E16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0EC485-DF95-FE90-C447-07CFC1FE0C0C}"/>
              </a:ext>
            </a:extLst>
          </p:cNvPr>
          <p:cNvSpPr>
            <a:spLocks noGrp="1"/>
          </p:cNvSpPr>
          <p:nvPr>
            <p:ph type="sldNum" sz="quarter" idx="12"/>
          </p:nvPr>
        </p:nvSpPr>
        <p:spPr/>
        <p:txBody>
          <a:bodyPr/>
          <a:lstStyle/>
          <a:p>
            <a:fld id="{B1FF6843-AF92-4AA2-B60B-AC14FF8F76E2}" type="slidenum">
              <a:rPr lang="en-US" smtClean="0"/>
              <a:t>‹#›</a:t>
            </a:fld>
            <a:endParaRPr lang="en-US"/>
          </a:p>
        </p:txBody>
      </p:sp>
    </p:spTree>
    <p:extLst>
      <p:ext uri="{BB962C8B-B14F-4D97-AF65-F5344CB8AC3E}">
        <p14:creationId xmlns:p14="http://schemas.microsoft.com/office/powerpoint/2010/main" val="218667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022CD2-DA7F-26E3-F834-D076C3147699}"/>
              </a:ext>
            </a:extLst>
          </p:cNvPr>
          <p:cNvSpPr>
            <a:spLocks noGrp="1"/>
          </p:cNvSpPr>
          <p:nvPr>
            <p:ph type="dt" sz="half" idx="10"/>
          </p:nvPr>
        </p:nvSpPr>
        <p:spPr/>
        <p:txBody>
          <a:bodyPr/>
          <a:lstStyle/>
          <a:p>
            <a:fld id="{CB8D02B4-5255-4AE9-8411-F094C96BA008}" type="datetimeFigureOut">
              <a:rPr lang="en-US" smtClean="0"/>
              <a:t>5/10/2024</a:t>
            </a:fld>
            <a:endParaRPr lang="en-US"/>
          </a:p>
        </p:txBody>
      </p:sp>
      <p:sp>
        <p:nvSpPr>
          <p:cNvPr id="3" name="Footer Placeholder 2">
            <a:extLst>
              <a:ext uri="{FF2B5EF4-FFF2-40B4-BE49-F238E27FC236}">
                <a16:creationId xmlns:a16="http://schemas.microsoft.com/office/drawing/2014/main" id="{ED949353-9F6E-1DA1-022B-2A0B0A23DD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34CD5C-E56B-FB6B-56DA-10685AADFD6A}"/>
              </a:ext>
            </a:extLst>
          </p:cNvPr>
          <p:cNvSpPr>
            <a:spLocks noGrp="1"/>
          </p:cNvSpPr>
          <p:nvPr>
            <p:ph type="sldNum" sz="quarter" idx="12"/>
          </p:nvPr>
        </p:nvSpPr>
        <p:spPr/>
        <p:txBody>
          <a:bodyPr/>
          <a:lstStyle/>
          <a:p>
            <a:fld id="{B1FF6843-AF92-4AA2-B60B-AC14FF8F76E2}" type="slidenum">
              <a:rPr lang="en-US" smtClean="0"/>
              <a:t>‹#›</a:t>
            </a:fld>
            <a:endParaRPr lang="en-US"/>
          </a:p>
        </p:txBody>
      </p:sp>
    </p:spTree>
    <p:extLst>
      <p:ext uri="{BB962C8B-B14F-4D97-AF65-F5344CB8AC3E}">
        <p14:creationId xmlns:p14="http://schemas.microsoft.com/office/powerpoint/2010/main" val="230295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5D60-D02C-801E-16ED-A6E343C63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B6DA7C-8F46-8290-B646-470D5F237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7396A5-CAE4-4164-562D-5A0861DBE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5EA50-B614-6567-4BFB-E9B2F29D1C64}"/>
              </a:ext>
            </a:extLst>
          </p:cNvPr>
          <p:cNvSpPr>
            <a:spLocks noGrp="1"/>
          </p:cNvSpPr>
          <p:nvPr>
            <p:ph type="dt" sz="half" idx="10"/>
          </p:nvPr>
        </p:nvSpPr>
        <p:spPr/>
        <p:txBody>
          <a:bodyPr/>
          <a:lstStyle/>
          <a:p>
            <a:fld id="{CB8D02B4-5255-4AE9-8411-F094C96BA008}" type="datetimeFigureOut">
              <a:rPr lang="en-US" smtClean="0"/>
              <a:t>5/10/2024</a:t>
            </a:fld>
            <a:endParaRPr lang="en-US"/>
          </a:p>
        </p:txBody>
      </p:sp>
      <p:sp>
        <p:nvSpPr>
          <p:cNvPr id="6" name="Footer Placeholder 5">
            <a:extLst>
              <a:ext uri="{FF2B5EF4-FFF2-40B4-BE49-F238E27FC236}">
                <a16:creationId xmlns:a16="http://schemas.microsoft.com/office/drawing/2014/main" id="{25F1AA7C-FE7C-5F18-54D4-7EEB693CD2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952E3-E211-9526-C87E-278BA6EED2CA}"/>
              </a:ext>
            </a:extLst>
          </p:cNvPr>
          <p:cNvSpPr>
            <a:spLocks noGrp="1"/>
          </p:cNvSpPr>
          <p:nvPr>
            <p:ph type="sldNum" sz="quarter" idx="12"/>
          </p:nvPr>
        </p:nvSpPr>
        <p:spPr/>
        <p:txBody>
          <a:bodyPr/>
          <a:lstStyle/>
          <a:p>
            <a:fld id="{B1FF6843-AF92-4AA2-B60B-AC14FF8F76E2}" type="slidenum">
              <a:rPr lang="en-US" smtClean="0"/>
              <a:t>‹#›</a:t>
            </a:fld>
            <a:endParaRPr lang="en-US"/>
          </a:p>
        </p:txBody>
      </p:sp>
    </p:spTree>
    <p:extLst>
      <p:ext uri="{BB962C8B-B14F-4D97-AF65-F5344CB8AC3E}">
        <p14:creationId xmlns:p14="http://schemas.microsoft.com/office/powerpoint/2010/main" val="53107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6D15-1E6F-BB36-E2F8-DB2D67DE12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7C72FD-DF04-725C-F4B8-47963873F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13FF78-9FEA-F5FC-6645-D5707CC19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BCAD4-1E11-2FB5-5A63-D3D0DCE12759}"/>
              </a:ext>
            </a:extLst>
          </p:cNvPr>
          <p:cNvSpPr>
            <a:spLocks noGrp="1"/>
          </p:cNvSpPr>
          <p:nvPr>
            <p:ph type="dt" sz="half" idx="10"/>
          </p:nvPr>
        </p:nvSpPr>
        <p:spPr/>
        <p:txBody>
          <a:bodyPr/>
          <a:lstStyle/>
          <a:p>
            <a:fld id="{CB8D02B4-5255-4AE9-8411-F094C96BA008}" type="datetimeFigureOut">
              <a:rPr lang="en-US" smtClean="0"/>
              <a:t>5/10/2024</a:t>
            </a:fld>
            <a:endParaRPr lang="en-US"/>
          </a:p>
        </p:txBody>
      </p:sp>
      <p:sp>
        <p:nvSpPr>
          <p:cNvPr id="6" name="Footer Placeholder 5">
            <a:extLst>
              <a:ext uri="{FF2B5EF4-FFF2-40B4-BE49-F238E27FC236}">
                <a16:creationId xmlns:a16="http://schemas.microsoft.com/office/drawing/2014/main" id="{BFA72485-C0CA-3998-6CDE-0D40660D3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66333-E124-C121-E403-2E46D79C54A7}"/>
              </a:ext>
            </a:extLst>
          </p:cNvPr>
          <p:cNvSpPr>
            <a:spLocks noGrp="1"/>
          </p:cNvSpPr>
          <p:nvPr>
            <p:ph type="sldNum" sz="quarter" idx="12"/>
          </p:nvPr>
        </p:nvSpPr>
        <p:spPr/>
        <p:txBody>
          <a:bodyPr/>
          <a:lstStyle/>
          <a:p>
            <a:fld id="{B1FF6843-AF92-4AA2-B60B-AC14FF8F76E2}" type="slidenum">
              <a:rPr lang="en-US" smtClean="0"/>
              <a:t>‹#›</a:t>
            </a:fld>
            <a:endParaRPr lang="en-US"/>
          </a:p>
        </p:txBody>
      </p:sp>
    </p:spTree>
    <p:extLst>
      <p:ext uri="{BB962C8B-B14F-4D97-AF65-F5344CB8AC3E}">
        <p14:creationId xmlns:p14="http://schemas.microsoft.com/office/powerpoint/2010/main" val="205005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3A73DC-0E9C-9E3F-7C89-0AEC062F81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9223CA-DE8A-98B2-1F71-64F47505C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E7407-25B5-ECEF-1FA6-9DB678029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D02B4-5255-4AE9-8411-F094C96BA008}" type="datetimeFigureOut">
              <a:rPr lang="en-US" smtClean="0"/>
              <a:t>5/10/2024</a:t>
            </a:fld>
            <a:endParaRPr lang="en-US"/>
          </a:p>
        </p:txBody>
      </p:sp>
      <p:sp>
        <p:nvSpPr>
          <p:cNvPr id="5" name="Footer Placeholder 4">
            <a:extLst>
              <a:ext uri="{FF2B5EF4-FFF2-40B4-BE49-F238E27FC236}">
                <a16:creationId xmlns:a16="http://schemas.microsoft.com/office/drawing/2014/main" id="{1503F63A-4F09-F838-F721-B110E0265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900C00-49D8-16C6-3CF4-EB034B228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F6843-AF92-4AA2-B60B-AC14FF8F76E2}" type="slidenum">
              <a:rPr lang="en-US" smtClean="0"/>
              <a:t>‹#›</a:t>
            </a:fld>
            <a:endParaRPr lang="en-US"/>
          </a:p>
        </p:txBody>
      </p:sp>
    </p:spTree>
    <p:extLst>
      <p:ext uri="{BB962C8B-B14F-4D97-AF65-F5344CB8AC3E}">
        <p14:creationId xmlns:p14="http://schemas.microsoft.com/office/powerpoint/2010/main" val="309358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201A-5465-67E2-38BC-D4B5A69E47B5}"/>
              </a:ext>
            </a:extLst>
          </p:cNvPr>
          <p:cNvSpPr>
            <a:spLocks noGrp="1"/>
          </p:cNvSpPr>
          <p:nvPr>
            <p:ph type="ctrTitle"/>
          </p:nvPr>
        </p:nvSpPr>
        <p:spPr/>
        <p:txBody>
          <a:bodyPr/>
          <a:lstStyle/>
          <a:p>
            <a:r>
              <a:rPr lang="en-US" dirty="0"/>
              <a:t>Unit-2</a:t>
            </a:r>
            <a:br>
              <a:rPr lang="en-US" dirty="0"/>
            </a:br>
            <a:endParaRPr lang="en-US" dirty="0"/>
          </a:p>
        </p:txBody>
      </p:sp>
      <p:sp>
        <p:nvSpPr>
          <p:cNvPr id="3" name="Subtitle 2">
            <a:extLst>
              <a:ext uri="{FF2B5EF4-FFF2-40B4-BE49-F238E27FC236}">
                <a16:creationId xmlns:a16="http://schemas.microsoft.com/office/drawing/2014/main" id="{8AFF4BC6-62F7-B5E6-066C-9352C42D44D5}"/>
              </a:ext>
            </a:extLst>
          </p:cNvPr>
          <p:cNvSpPr>
            <a:spLocks noGrp="1"/>
          </p:cNvSpPr>
          <p:nvPr>
            <p:ph type="subTitle" idx="1"/>
          </p:nvPr>
        </p:nvSpPr>
        <p:spPr/>
        <p:txBody>
          <a:bodyPr>
            <a:normAutofit/>
          </a:bodyPr>
          <a:lstStyle/>
          <a:p>
            <a:r>
              <a:rPr lang="en-US" sz="4000" dirty="0"/>
              <a:t>perspectives in management</a:t>
            </a:r>
          </a:p>
        </p:txBody>
      </p:sp>
    </p:spTree>
    <p:extLst>
      <p:ext uri="{BB962C8B-B14F-4D97-AF65-F5344CB8AC3E}">
        <p14:creationId xmlns:p14="http://schemas.microsoft.com/office/powerpoint/2010/main" val="111074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E15395-9403-EDAA-782F-81DDC2598F97}"/>
              </a:ext>
            </a:extLst>
          </p:cNvPr>
          <p:cNvSpPr>
            <a:spLocks noGrp="1"/>
          </p:cNvSpPr>
          <p:nvPr>
            <p:ph idx="1"/>
          </p:nvPr>
        </p:nvSpPr>
        <p:spPr>
          <a:xfrm>
            <a:off x="838200" y="640637"/>
            <a:ext cx="10515600" cy="4351338"/>
          </a:xfrm>
        </p:spPr>
        <p:txBody>
          <a:bodyPr>
            <a:normAutofit fontScale="92500"/>
          </a:bodyPr>
          <a:lstStyle/>
          <a:p>
            <a:pPr marL="0" indent="0">
              <a:buNone/>
            </a:pPr>
            <a:r>
              <a:rPr lang="en-US" dirty="0">
                <a:solidFill>
                  <a:srgbClr val="FF0000"/>
                </a:solidFill>
              </a:rPr>
              <a:t>4. Maximum output in place of restricted output</a:t>
            </a:r>
          </a:p>
          <a:p>
            <a:r>
              <a:rPr lang="en-US" dirty="0"/>
              <a:t>Maximum output under proper utilization of various resources will make maximum profit for the owner and high wage for the employees.</a:t>
            </a:r>
          </a:p>
          <a:p>
            <a:pPr marL="0" indent="0">
              <a:buNone/>
            </a:pPr>
            <a:r>
              <a:rPr lang="en-US" dirty="0">
                <a:solidFill>
                  <a:srgbClr val="FF0000"/>
                </a:solidFill>
              </a:rPr>
              <a:t>5.Development of individuals for their greatest efficiency and prosperity</a:t>
            </a:r>
          </a:p>
          <a:p>
            <a:r>
              <a:rPr lang="en-US" dirty="0"/>
              <a:t>There must be a system of scientific selection, placement and training and development of workers.</a:t>
            </a:r>
          </a:p>
          <a:p>
            <a:pPr marL="0" indent="0">
              <a:buNone/>
            </a:pPr>
            <a:r>
              <a:rPr lang="en-US" dirty="0">
                <a:solidFill>
                  <a:srgbClr val="FF0000"/>
                </a:solidFill>
              </a:rPr>
              <a:t>6. Equal division of work and responsibility</a:t>
            </a:r>
          </a:p>
          <a:p>
            <a:r>
              <a:rPr lang="en-US" dirty="0"/>
              <a:t>It allows managers to apply the scientific management principles to planning the works and the workers actually perform them.</a:t>
            </a:r>
          </a:p>
        </p:txBody>
      </p:sp>
    </p:spTree>
    <p:extLst>
      <p:ext uri="{BB962C8B-B14F-4D97-AF65-F5344CB8AC3E}">
        <p14:creationId xmlns:p14="http://schemas.microsoft.com/office/powerpoint/2010/main" val="2409623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266A8-0480-5772-2FEF-F9A808931440}"/>
              </a:ext>
            </a:extLst>
          </p:cNvPr>
          <p:cNvSpPr>
            <a:spLocks noGrp="1"/>
          </p:cNvSpPr>
          <p:nvPr>
            <p:ph idx="1"/>
          </p:nvPr>
        </p:nvSpPr>
        <p:spPr>
          <a:xfrm>
            <a:off x="642257" y="668629"/>
            <a:ext cx="10515600" cy="4351338"/>
          </a:xfrm>
        </p:spPr>
        <p:txBody>
          <a:bodyPr/>
          <a:lstStyle/>
          <a:p>
            <a:pPr marL="0" indent="0">
              <a:buNone/>
            </a:pPr>
            <a:r>
              <a:rPr lang="en-US" dirty="0">
                <a:solidFill>
                  <a:srgbClr val="FF0000"/>
                </a:solidFill>
              </a:rPr>
              <a:t>7. Mental Revolution</a:t>
            </a:r>
          </a:p>
          <a:p>
            <a:r>
              <a:rPr lang="en-US" dirty="0"/>
              <a:t>Manager should maintain cooperative relation with subordinates whereas subordinate should follow the instruction of managers.</a:t>
            </a:r>
          </a:p>
          <a:p>
            <a:r>
              <a:rPr lang="en-US" dirty="0"/>
              <a:t>They must have feeling of value to each other.</a:t>
            </a:r>
          </a:p>
        </p:txBody>
      </p:sp>
    </p:spTree>
    <p:extLst>
      <p:ext uri="{BB962C8B-B14F-4D97-AF65-F5344CB8AC3E}">
        <p14:creationId xmlns:p14="http://schemas.microsoft.com/office/powerpoint/2010/main" val="5021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7183-2B6D-8837-4E64-CB53CAFA4CB5}"/>
              </a:ext>
            </a:extLst>
          </p:cNvPr>
          <p:cNvSpPr>
            <a:spLocks noGrp="1"/>
          </p:cNvSpPr>
          <p:nvPr>
            <p:ph type="title"/>
          </p:nvPr>
        </p:nvSpPr>
        <p:spPr/>
        <p:txBody>
          <a:bodyPr/>
          <a:lstStyle/>
          <a:p>
            <a:r>
              <a:rPr lang="en-US" dirty="0"/>
              <a:t>Advantages/Contribution of scientific management theory:</a:t>
            </a:r>
          </a:p>
        </p:txBody>
      </p:sp>
      <p:sp>
        <p:nvSpPr>
          <p:cNvPr id="3" name="Content Placeholder 2">
            <a:extLst>
              <a:ext uri="{FF2B5EF4-FFF2-40B4-BE49-F238E27FC236}">
                <a16:creationId xmlns:a16="http://schemas.microsoft.com/office/drawing/2014/main" id="{07276F81-41DF-C41C-9BA9-89E990BD8622}"/>
              </a:ext>
            </a:extLst>
          </p:cNvPr>
          <p:cNvSpPr>
            <a:spLocks noGrp="1"/>
          </p:cNvSpPr>
          <p:nvPr>
            <p:ph idx="1"/>
          </p:nvPr>
        </p:nvSpPr>
        <p:spPr/>
        <p:txBody>
          <a:bodyPr/>
          <a:lstStyle/>
          <a:p>
            <a:r>
              <a:rPr lang="en-US" dirty="0"/>
              <a:t>It has promoted mass production</a:t>
            </a:r>
          </a:p>
          <a:p>
            <a:r>
              <a:rPr lang="en-US" dirty="0"/>
              <a:t>Minimize cost of production and increase in profit</a:t>
            </a:r>
          </a:p>
          <a:p>
            <a:r>
              <a:rPr lang="en-US" dirty="0"/>
              <a:t>Develop workers efficiency by using improved machines and tools.</a:t>
            </a:r>
          </a:p>
          <a:p>
            <a:r>
              <a:rPr lang="en-US" dirty="0"/>
              <a:t>Maximize the degree of cooperation between the employer and employees</a:t>
            </a:r>
          </a:p>
          <a:p>
            <a:r>
              <a:rPr lang="en-US" dirty="0"/>
              <a:t>Improve living standard of workers through proper remuneration</a:t>
            </a:r>
          </a:p>
          <a:p>
            <a:r>
              <a:rPr lang="en-US" dirty="0"/>
              <a:t>Employee development through training and development.</a:t>
            </a:r>
          </a:p>
        </p:txBody>
      </p:sp>
    </p:spTree>
    <p:extLst>
      <p:ext uri="{BB962C8B-B14F-4D97-AF65-F5344CB8AC3E}">
        <p14:creationId xmlns:p14="http://schemas.microsoft.com/office/powerpoint/2010/main" val="172426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DE78-B796-455F-33B9-1E04CB0DF1A6}"/>
              </a:ext>
            </a:extLst>
          </p:cNvPr>
          <p:cNvSpPr>
            <a:spLocks noGrp="1"/>
          </p:cNvSpPr>
          <p:nvPr>
            <p:ph type="title"/>
          </p:nvPr>
        </p:nvSpPr>
        <p:spPr/>
        <p:txBody>
          <a:bodyPr/>
          <a:lstStyle/>
          <a:p>
            <a:r>
              <a:rPr lang="en-US" dirty="0"/>
              <a:t>Disadvantages/limitations of scientific management theory: </a:t>
            </a:r>
          </a:p>
        </p:txBody>
      </p:sp>
      <p:sp>
        <p:nvSpPr>
          <p:cNvPr id="3" name="Content Placeholder 2">
            <a:extLst>
              <a:ext uri="{FF2B5EF4-FFF2-40B4-BE49-F238E27FC236}">
                <a16:creationId xmlns:a16="http://schemas.microsoft.com/office/drawing/2014/main" id="{3D4450BF-BA0E-7EB7-0A22-FA44B7E466DC}"/>
              </a:ext>
            </a:extLst>
          </p:cNvPr>
          <p:cNvSpPr>
            <a:spLocks noGrp="1"/>
          </p:cNvSpPr>
          <p:nvPr>
            <p:ph idx="1"/>
          </p:nvPr>
        </p:nvSpPr>
        <p:spPr/>
        <p:txBody>
          <a:bodyPr>
            <a:normAutofit fontScale="92500" lnSpcReduction="20000"/>
          </a:bodyPr>
          <a:lstStyle/>
          <a:p>
            <a:r>
              <a:rPr lang="en-US" dirty="0"/>
              <a:t>It emphasis on technical aspects of the work by ignoring human interest</a:t>
            </a:r>
          </a:p>
          <a:p>
            <a:r>
              <a:rPr lang="en-US" dirty="0"/>
              <a:t>It has not mentioned about informal relation between workers on the job</a:t>
            </a:r>
          </a:p>
          <a:p>
            <a:r>
              <a:rPr lang="en-US" dirty="0"/>
              <a:t>Employees are focused to work on the same task, time and again leading to monotony</a:t>
            </a:r>
          </a:p>
          <a:p>
            <a:r>
              <a:rPr lang="en-US" dirty="0"/>
              <a:t>Workers are focused to speed up to the process beyond their capacity</a:t>
            </a:r>
          </a:p>
          <a:p>
            <a:r>
              <a:rPr lang="en-US" dirty="0"/>
              <a:t>Workers are not allowed to take initiation</a:t>
            </a:r>
          </a:p>
          <a:p>
            <a:pPr marL="0" indent="0">
              <a:buNone/>
            </a:pPr>
            <a:r>
              <a:rPr lang="en-US" dirty="0"/>
              <a:t>(</a:t>
            </a:r>
            <a:r>
              <a:rPr lang="en-US" dirty="0">
                <a:solidFill>
                  <a:schemeClr val="accent5">
                    <a:lumMod val="75000"/>
                  </a:schemeClr>
                </a:solidFill>
              </a:rPr>
              <a:t>workers are not allow to do themselves just are need to follow superior instruction)</a:t>
            </a:r>
          </a:p>
          <a:p>
            <a:r>
              <a:rPr lang="en-US" dirty="0"/>
              <a:t>This theory focuses only on individual performance of the employee; not on group work.</a:t>
            </a:r>
          </a:p>
          <a:p>
            <a:r>
              <a:rPr lang="en-US" dirty="0"/>
              <a:t>It believes that; there is one best way of doing everything ,but it can not to say which is the best one.</a:t>
            </a:r>
          </a:p>
        </p:txBody>
      </p:sp>
    </p:spTree>
    <p:extLst>
      <p:ext uri="{BB962C8B-B14F-4D97-AF65-F5344CB8AC3E}">
        <p14:creationId xmlns:p14="http://schemas.microsoft.com/office/powerpoint/2010/main" val="143875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BDFE-C3DD-99CF-ED22-09E7468EEF1D}"/>
              </a:ext>
            </a:extLst>
          </p:cNvPr>
          <p:cNvSpPr>
            <a:spLocks noGrp="1"/>
          </p:cNvSpPr>
          <p:nvPr>
            <p:ph type="title"/>
          </p:nvPr>
        </p:nvSpPr>
        <p:spPr/>
        <p:txBody>
          <a:bodyPr/>
          <a:lstStyle/>
          <a:p>
            <a:r>
              <a:rPr lang="en-US" dirty="0"/>
              <a:t>Administrative Management Theory</a:t>
            </a:r>
            <a:br>
              <a:rPr lang="en-US" dirty="0"/>
            </a:br>
            <a:r>
              <a:rPr lang="en-US" dirty="0"/>
              <a:t>Henry Fayol (1841-1925)</a:t>
            </a:r>
          </a:p>
        </p:txBody>
      </p:sp>
      <p:sp>
        <p:nvSpPr>
          <p:cNvPr id="3" name="Content Placeholder 2">
            <a:extLst>
              <a:ext uri="{FF2B5EF4-FFF2-40B4-BE49-F238E27FC236}">
                <a16:creationId xmlns:a16="http://schemas.microsoft.com/office/drawing/2014/main" id="{C017E986-7B53-7260-9CE5-4324534438F8}"/>
              </a:ext>
            </a:extLst>
          </p:cNvPr>
          <p:cNvSpPr>
            <a:spLocks noGrp="1"/>
          </p:cNvSpPr>
          <p:nvPr>
            <p:ph idx="1"/>
          </p:nvPr>
        </p:nvSpPr>
        <p:spPr/>
        <p:txBody>
          <a:bodyPr/>
          <a:lstStyle/>
          <a:p>
            <a:r>
              <a:rPr lang="en-US" dirty="0"/>
              <a:t>Henry Fayol, a French industrialist joined French mining company in 1860 as an engineer and later became managing in 1888.</a:t>
            </a:r>
          </a:p>
          <a:p>
            <a:r>
              <a:rPr lang="en-US" dirty="0"/>
              <a:t>He tired to develop a comprehensive conceptual framework and general theory of management that are applicable to all organization.</a:t>
            </a:r>
          </a:p>
          <a:p>
            <a:r>
              <a:rPr lang="en-US" dirty="0"/>
              <a:t>According to him, management is a distinct(different) field of the study involving many managerial functions, like forecasting, planning, organizing, commanding coordinating and controlling.</a:t>
            </a:r>
          </a:p>
          <a:p>
            <a:pPr marL="0" indent="0">
              <a:buNone/>
            </a:pPr>
            <a:endParaRPr lang="en-US" dirty="0"/>
          </a:p>
        </p:txBody>
      </p:sp>
    </p:spTree>
    <p:extLst>
      <p:ext uri="{BB962C8B-B14F-4D97-AF65-F5344CB8AC3E}">
        <p14:creationId xmlns:p14="http://schemas.microsoft.com/office/powerpoint/2010/main" val="556873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E1B2-93E1-6DA5-97D1-35F26EAA73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9015F7-8182-36F8-1457-C42A5162F073}"/>
              </a:ext>
            </a:extLst>
          </p:cNvPr>
          <p:cNvSpPr>
            <a:spLocks noGrp="1"/>
          </p:cNvSpPr>
          <p:nvPr>
            <p:ph idx="1"/>
          </p:nvPr>
        </p:nvSpPr>
        <p:spPr/>
        <p:txBody>
          <a:bodyPr/>
          <a:lstStyle/>
          <a:p>
            <a:pPr marL="0" indent="0">
              <a:buNone/>
            </a:pPr>
            <a:r>
              <a:rPr lang="en-US" dirty="0"/>
              <a:t>He divided all industrial activities into six groups:</a:t>
            </a:r>
          </a:p>
          <a:p>
            <a:pPr marL="514350" indent="-514350">
              <a:buFont typeface="+mj-lt"/>
              <a:buAutoNum type="arabicPeriod"/>
            </a:pPr>
            <a:r>
              <a:rPr lang="en-US" dirty="0"/>
              <a:t>Technical activities: production, manufacturing</a:t>
            </a:r>
          </a:p>
          <a:p>
            <a:pPr marL="514350" indent="-514350">
              <a:buFont typeface="+mj-lt"/>
              <a:buAutoNum type="arabicPeriod"/>
            </a:pPr>
            <a:r>
              <a:rPr lang="en-US" dirty="0"/>
              <a:t>Commercial activities: buying, selling and exchange</a:t>
            </a:r>
          </a:p>
          <a:p>
            <a:pPr marL="514350" indent="-514350">
              <a:buFont typeface="+mj-lt"/>
              <a:buAutoNum type="arabicPeriod"/>
            </a:pPr>
            <a:r>
              <a:rPr lang="en-US" dirty="0"/>
              <a:t>Financial activities: search for and optimum use of funds</a:t>
            </a:r>
          </a:p>
          <a:p>
            <a:pPr marL="514350" indent="-514350">
              <a:buFont typeface="+mj-lt"/>
              <a:buAutoNum type="arabicPeriod"/>
            </a:pPr>
            <a:r>
              <a:rPr lang="en-US" dirty="0"/>
              <a:t>Security activities: protection of prosperity and people</a:t>
            </a:r>
          </a:p>
          <a:p>
            <a:pPr marL="514350" indent="-514350">
              <a:buFont typeface="+mj-lt"/>
              <a:buAutoNum type="arabicPeriod"/>
            </a:pPr>
            <a:r>
              <a:rPr lang="en-US" dirty="0"/>
              <a:t>Accounting activities: stock taking, cost statistic and balance sheet</a:t>
            </a:r>
          </a:p>
          <a:p>
            <a:pPr marL="514350" indent="-514350">
              <a:buFont typeface="+mj-lt"/>
              <a:buAutoNum type="arabicPeriod"/>
            </a:pPr>
            <a:r>
              <a:rPr lang="en-US" dirty="0"/>
              <a:t>Managerial activities: planning, organizing, commanding, and controlling </a:t>
            </a:r>
          </a:p>
        </p:txBody>
      </p:sp>
    </p:spTree>
    <p:extLst>
      <p:ext uri="{BB962C8B-B14F-4D97-AF65-F5344CB8AC3E}">
        <p14:creationId xmlns:p14="http://schemas.microsoft.com/office/powerpoint/2010/main" val="722619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8378-0DF3-54DD-273F-D9C89CB5BC28}"/>
              </a:ext>
            </a:extLst>
          </p:cNvPr>
          <p:cNvSpPr>
            <a:spLocks noGrp="1"/>
          </p:cNvSpPr>
          <p:nvPr>
            <p:ph type="title"/>
          </p:nvPr>
        </p:nvSpPr>
        <p:spPr/>
        <p:txBody>
          <a:bodyPr/>
          <a:lstStyle/>
          <a:p>
            <a:r>
              <a:rPr lang="en-US" dirty="0"/>
              <a:t>Principle of administrative management theory</a:t>
            </a:r>
          </a:p>
        </p:txBody>
      </p:sp>
      <p:sp>
        <p:nvSpPr>
          <p:cNvPr id="3" name="Content Placeholder 2">
            <a:extLst>
              <a:ext uri="{FF2B5EF4-FFF2-40B4-BE49-F238E27FC236}">
                <a16:creationId xmlns:a16="http://schemas.microsoft.com/office/drawing/2014/main" id="{C7397183-1B8B-AFBA-892E-3359695D47DD}"/>
              </a:ext>
            </a:extLst>
          </p:cNvPr>
          <p:cNvSpPr>
            <a:spLocks noGrp="1"/>
          </p:cNvSpPr>
          <p:nvPr>
            <p:ph idx="1"/>
          </p:nvPr>
        </p:nvSpPr>
        <p:spPr/>
        <p:txBody>
          <a:bodyPr>
            <a:normAutofit lnSpcReduction="10000"/>
          </a:bodyPr>
          <a:lstStyle/>
          <a:p>
            <a:pPr marL="0" indent="0">
              <a:buNone/>
            </a:pPr>
            <a:r>
              <a:rPr lang="en-US" dirty="0"/>
              <a:t>In 1916, he published the book; “Administration </a:t>
            </a:r>
            <a:r>
              <a:rPr lang="en-US" dirty="0" err="1"/>
              <a:t>Industrielle</a:t>
            </a:r>
            <a:r>
              <a:rPr lang="en-US" dirty="0"/>
              <a:t>  et General”. Later on this book was translated to English as; “General and industrial management”</a:t>
            </a:r>
          </a:p>
          <a:p>
            <a:pPr marL="514350" indent="-514350">
              <a:buAutoNum type="arabicPeriod"/>
            </a:pPr>
            <a:r>
              <a:rPr lang="en-US" dirty="0">
                <a:solidFill>
                  <a:srgbClr val="FF0000"/>
                </a:solidFill>
              </a:rPr>
              <a:t>Division of work</a:t>
            </a:r>
          </a:p>
          <a:p>
            <a:r>
              <a:rPr lang="en-US" dirty="0"/>
              <a:t>It is the distribution of right work to right person.</a:t>
            </a:r>
          </a:p>
          <a:p>
            <a:r>
              <a:rPr lang="en-US" dirty="0"/>
              <a:t>Every employee in an organization must be assigned only a specific type of job to increase efficiency.</a:t>
            </a:r>
          </a:p>
          <a:p>
            <a:pPr marL="0" indent="0">
              <a:buNone/>
            </a:pPr>
            <a:r>
              <a:rPr lang="en-US" dirty="0"/>
              <a:t>2. </a:t>
            </a:r>
            <a:r>
              <a:rPr lang="en-US" dirty="0">
                <a:solidFill>
                  <a:srgbClr val="FF0000"/>
                </a:solidFill>
              </a:rPr>
              <a:t>Discipline</a:t>
            </a:r>
          </a:p>
          <a:p>
            <a:r>
              <a:rPr lang="en-US" dirty="0"/>
              <a:t>It is concerned with abdicate(sacrifice) to the supervision and follow the rules, regulation and procedures.</a:t>
            </a:r>
          </a:p>
        </p:txBody>
      </p:sp>
    </p:spTree>
    <p:extLst>
      <p:ext uri="{BB962C8B-B14F-4D97-AF65-F5344CB8AC3E}">
        <p14:creationId xmlns:p14="http://schemas.microsoft.com/office/powerpoint/2010/main" val="386864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C0CC-EA61-E57D-961B-A2CE7F7163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D578BB-26E6-FD71-0261-51E3FCFDD9BF}"/>
              </a:ext>
            </a:extLst>
          </p:cNvPr>
          <p:cNvSpPr>
            <a:spLocks noGrp="1"/>
          </p:cNvSpPr>
          <p:nvPr>
            <p:ph idx="1"/>
          </p:nvPr>
        </p:nvSpPr>
        <p:spPr/>
        <p:txBody>
          <a:bodyPr/>
          <a:lstStyle/>
          <a:p>
            <a:pPr marL="0" indent="0">
              <a:buNone/>
            </a:pPr>
            <a:r>
              <a:rPr lang="en-US" dirty="0">
                <a:solidFill>
                  <a:srgbClr val="FF0000"/>
                </a:solidFill>
              </a:rPr>
              <a:t>3. Unity of command</a:t>
            </a:r>
          </a:p>
          <a:p>
            <a:r>
              <a:rPr lang="en-US" dirty="0"/>
              <a:t>A subordinate must get order and instructions from only one superior at a time.</a:t>
            </a:r>
          </a:p>
          <a:p>
            <a:pPr marL="0" indent="0">
              <a:buNone/>
            </a:pPr>
            <a:r>
              <a:rPr lang="en-US" dirty="0">
                <a:solidFill>
                  <a:srgbClr val="FF0000"/>
                </a:solidFill>
              </a:rPr>
              <a:t>4. Authority and responsibility</a:t>
            </a:r>
          </a:p>
          <a:p>
            <a:r>
              <a:rPr lang="en-US" dirty="0"/>
              <a:t>There should be balance between authority and responsibility.</a:t>
            </a:r>
          </a:p>
          <a:p>
            <a:r>
              <a:rPr lang="en-US" dirty="0"/>
              <a:t>Authority without responsibility can make a person irresponsible and there is possibility of misuse of power.</a:t>
            </a:r>
          </a:p>
          <a:p>
            <a:r>
              <a:rPr lang="en-US" dirty="0"/>
              <a:t>Responsibility without proper authority makes a person ineffective.</a:t>
            </a:r>
          </a:p>
        </p:txBody>
      </p:sp>
    </p:spTree>
    <p:extLst>
      <p:ext uri="{BB962C8B-B14F-4D97-AF65-F5344CB8AC3E}">
        <p14:creationId xmlns:p14="http://schemas.microsoft.com/office/powerpoint/2010/main" val="1294955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8159-805A-7456-C301-A82110D141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D4A448-10FA-E7DB-7E2C-EDB6ACC4040C}"/>
              </a:ext>
            </a:extLst>
          </p:cNvPr>
          <p:cNvSpPr>
            <a:spLocks noGrp="1"/>
          </p:cNvSpPr>
          <p:nvPr>
            <p:ph idx="1"/>
          </p:nvPr>
        </p:nvSpPr>
        <p:spPr/>
        <p:txBody>
          <a:bodyPr/>
          <a:lstStyle/>
          <a:p>
            <a:pPr marL="0" indent="0">
              <a:buNone/>
            </a:pPr>
            <a:r>
              <a:rPr lang="en-US" dirty="0">
                <a:solidFill>
                  <a:srgbClr val="FF0000"/>
                </a:solidFill>
              </a:rPr>
              <a:t>5. Unity of direction</a:t>
            </a:r>
          </a:p>
          <a:p>
            <a:r>
              <a:rPr lang="en-US" dirty="0"/>
              <a:t>There must be one plan for common work and one in-charge to corporate to coordinate all the members of the unit.</a:t>
            </a:r>
          </a:p>
          <a:p>
            <a:pPr marL="0" indent="0">
              <a:buNone/>
            </a:pPr>
            <a:r>
              <a:rPr lang="en-US" dirty="0">
                <a:solidFill>
                  <a:srgbClr val="FF0000"/>
                </a:solidFill>
              </a:rPr>
              <a:t>6. Subordination of individual interest to general interest</a:t>
            </a:r>
          </a:p>
          <a:p>
            <a:r>
              <a:rPr lang="en-US" dirty="0"/>
              <a:t>Top priority must be given to the organization than the individual</a:t>
            </a:r>
          </a:p>
          <a:p>
            <a:pPr marL="0" indent="0">
              <a:buNone/>
            </a:pPr>
            <a:r>
              <a:rPr lang="en-US" dirty="0">
                <a:solidFill>
                  <a:srgbClr val="FF0000"/>
                </a:solidFill>
              </a:rPr>
              <a:t>7. Remuneration of personnel</a:t>
            </a:r>
          </a:p>
          <a:p>
            <a:r>
              <a:rPr lang="en-US" dirty="0"/>
              <a:t>Wages should be determined by considering employees' responsibilities, cost of living and financial condition of the organization.</a:t>
            </a:r>
          </a:p>
        </p:txBody>
      </p:sp>
    </p:spTree>
    <p:extLst>
      <p:ext uri="{BB962C8B-B14F-4D97-AF65-F5344CB8AC3E}">
        <p14:creationId xmlns:p14="http://schemas.microsoft.com/office/powerpoint/2010/main" val="800938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8101-E66E-6E41-F8CA-A6B1E0927D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763801-D184-4CBC-970E-FF943967BA32}"/>
              </a:ext>
            </a:extLst>
          </p:cNvPr>
          <p:cNvSpPr>
            <a:spLocks noGrp="1"/>
          </p:cNvSpPr>
          <p:nvPr>
            <p:ph idx="1"/>
          </p:nvPr>
        </p:nvSpPr>
        <p:spPr/>
        <p:txBody>
          <a:bodyPr/>
          <a:lstStyle/>
          <a:p>
            <a:pPr marL="0" indent="0">
              <a:buNone/>
            </a:pPr>
            <a:r>
              <a:rPr lang="en-US" dirty="0">
                <a:solidFill>
                  <a:srgbClr val="FF0000"/>
                </a:solidFill>
              </a:rPr>
              <a:t>8. Centralization</a:t>
            </a:r>
          </a:p>
          <a:p>
            <a:r>
              <a:rPr lang="en-US" dirty="0"/>
              <a:t>Power and final responsibility should be centralized at upper level.</a:t>
            </a:r>
          </a:p>
          <a:p>
            <a:r>
              <a:rPr lang="en-US" dirty="0"/>
              <a:t>It can be decentralized depends upon the nature and size of organization, and also the knowledge and capability of subordinates.</a:t>
            </a:r>
          </a:p>
          <a:p>
            <a:pPr marL="0" indent="0">
              <a:buNone/>
            </a:pPr>
            <a:r>
              <a:rPr lang="en-US" dirty="0">
                <a:solidFill>
                  <a:srgbClr val="FF0000"/>
                </a:solidFill>
              </a:rPr>
              <a:t>9. Scalar Chain or line of Authority</a:t>
            </a:r>
          </a:p>
          <a:p>
            <a:r>
              <a:rPr lang="en-US" dirty="0"/>
              <a:t>It refers to the unbroken line of authority from top to bottom in hierarchy.</a:t>
            </a:r>
          </a:p>
          <a:p>
            <a:r>
              <a:rPr lang="en-US" dirty="0"/>
              <a:t>Communication must follow scalar chain.</a:t>
            </a:r>
          </a:p>
        </p:txBody>
      </p:sp>
    </p:spTree>
    <p:extLst>
      <p:ext uri="{BB962C8B-B14F-4D97-AF65-F5344CB8AC3E}">
        <p14:creationId xmlns:p14="http://schemas.microsoft.com/office/powerpoint/2010/main" val="2372050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24AB-CE1E-5F69-6891-62BD2A39FB92}"/>
              </a:ext>
            </a:extLst>
          </p:cNvPr>
          <p:cNvSpPr>
            <a:spLocks noGrp="1"/>
          </p:cNvSpPr>
          <p:nvPr>
            <p:ph type="title"/>
          </p:nvPr>
        </p:nvSpPr>
        <p:spPr/>
        <p:txBody>
          <a:bodyPr/>
          <a:lstStyle/>
          <a:p>
            <a:r>
              <a:rPr lang="en-US" dirty="0"/>
              <a:t>Introduction of evolution of management thought:</a:t>
            </a:r>
          </a:p>
        </p:txBody>
      </p:sp>
      <p:sp>
        <p:nvSpPr>
          <p:cNvPr id="3" name="Content Placeholder 2">
            <a:extLst>
              <a:ext uri="{FF2B5EF4-FFF2-40B4-BE49-F238E27FC236}">
                <a16:creationId xmlns:a16="http://schemas.microsoft.com/office/drawing/2014/main" id="{1988E626-1A3A-1175-5644-4499E473C663}"/>
              </a:ext>
            </a:extLst>
          </p:cNvPr>
          <p:cNvSpPr>
            <a:spLocks noGrp="1"/>
          </p:cNvSpPr>
          <p:nvPr>
            <p:ph idx="1"/>
          </p:nvPr>
        </p:nvSpPr>
        <p:spPr/>
        <p:txBody>
          <a:bodyPr/>
          <a:lstStyle/>
          <a:p>
            <a:r>
              <a:rPr lang="en-US" dirty="0"/>
              <a:t>The study of management as a science began after the industrial revolution.</a:t>
            </a:r>
          </a:p>
          <a:p>
            <a:r>
              <a:rPr lang="en-US" dirty="0"/>
              <a:t>At present, management has become a complex function, and it attracts the attention psychologists, sociologists, political scientists, economists etc.</a:t>
            </a:r>
          </a:p>
          <a:p>
            <a:r>
              <a:rPr lang="en-US" dirty="0"/>
              <a:t>Evolution of management thought can be studied in six stages, </a:t>
            </a:r>
            <a:r>
              <a:rPr lang="en-US" dirty="0" err="1"/>
              <a:t>i.e</a:t>
            </a:r>
            <a:r>
              <a:rPr lang="en-US" dirty="0"/>
              <a:t>, </a:t>
            </a:r>
            <a:r>
              <a:rPr lang="en-US" dirty="0">
                <a:solidFill>
                  <a:srgbClr val="FF0000"/>
                </a:solidFill>
              </a:rPr>
              <a:t>classical theory</a:t>
            </a:r>
            <a:r>
              <a:rPr lang="en-US" dirty="0"/>
              <a:t>, </a:t>
            </a:r>
            <a:r>
              <a:rPr lang="en-US" dirty="0">
                <a:solidFill>
                  <a:schemeClr val="accent1"/>
                </a:solidFill>
              </a:rPr>
              <a:t>human relation theory</a:t>
            </a:r>
            <a:r>
              <a:rPr lang="en-US" dirty="0"/>
              <a:t>, </a:t>
            </a:r>
            <a:r>
              <a:rPr lang="en-US" dirty="0">
                <a:solidFill>
                  <a:schemeClr val="accent2">
                    <a:lumMod val="75000"/>
                  </a:schemeClr>
                </a:solidFill>
              </a:rPr>
              <a:t>decision theory</a:t>
            </a:r>
            <a:r>
              <a:rPr lang="en-US" dirty="0"/>
              <a:t>, </a:t>
            </a:r>
            <a:r>
              <a:rPr lang="en-US" dirty="0">
                <a:solidFill>
                  <a:schemeClr val="accent4">
                    <a:lumMod val="75000"/>
                  </a:schemeClr>
                </a:solidFill>
              </a:rPr>
              <a:t>management science theory,</a:t>
            </a:r>
            <a:r>
              <a:rPr lang="en-US" dirty="0"/>
              <a:t> </a:t>
            </a:r>
            <a:r>
              <a:rPr lang="en-US" dirty="0">
                <a:solidFill>
                  <a:schemeClr val="accent6">
                    <a:lumMod val="75000"/>
                  </a:schemeClr>
                </a:solidFill>
              </a:rPr>
              <a:t>system theory </a:t>
            </a:r>
            <a:r>
              <a:rPr lang="en-US" dirty="0"/>
              <a:t>and </a:t>
            </a:r>
            <a:r>
              <a:rPr lang="en-US" dirty="0">
                <a:solidFill>
                  <a:srgbClr val="002060"/>
                </a:solidFill>
              </a:rPr>
              <a:t>contingency theory</a:t>
            </a:r>
            <a:r>
              <a:rPr lang="en-US" dirty="0"/>
              <a:t>.</a:t>
            </a:r>
          </a:p>
        </p:txBody>
      </p:sp>
    </p:spTree>
    <p:extLst>
      <p:ext uri="{BB962C8B-B14F-4D97-AF65-F5344CB8AC3E}">
        <p14:creationId xmlns:p14="http://schemas.microsoft.com/office/powerpoint/2010/main" val="240136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9FC7-5D4B-0DAC-7ECB-DCBCDA782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A4415E-A075-DCF7-6ABA-52A65690B72A}"/>
              </a:ext>
            </a:extLst>
          </p:cNvPr>
          <p:cNvSpPr>
            <a:spLocks noGrp="1"/>
          </p:cNvSpPr>
          <p:nvPr>
            <p:ph idx="1"/>
          </p:nvPr>
        </p:nvSpPr>
        <p:spPr/>
        <p:txBody>
          <a:bodyPr>
            <a:normAutofit/>
          </a:bodyPr>
          <a:lstStyle/>
          <a:p>
            <a:pPr marL="0" indent="0">
              <a:buNone/>
            </a:pPr>
            <a:r>
              <a:rPr lang="en-US" dirty="0">
                <a:solidFill>
                  <a:srgbClr val="FF0000"/>
                </a:solidFill>
              </a:rPr>
              <a:t>10. In Order</a:t>
            </a:r>
          </a:p>
          <a:p>
            <a:r>
              <a:rPr lang="en-US" dirty="0"/>
              <a:t>It is concerned with the systemic arrangement of material and people.</a:t>
            </a:r>
          </a:p>
          <a:p>
            <a:r>
              <a:rPr lang="en-US" dirty="0"/>
              <a:t>Material order refers machine and other physical things in proper place and quantity.</a:t>
            </a:r>
          </a:p>
          <a:p>
            <a:pPr marL="0" indent="0">
              <a:buNone/>
            </a:pPr>
            <a:r>
              <a:rPr lang="en-US" dirty="0">
                <a:solidFill>
                  <a:srgbClr val="FF0000"/>
                </a:solidFill>
              </a:rPr>
              <a:t>11. Equity</a:t>
            </a:r>
          </a:p>
          <a:p>
            <a:r>
              <a:rPr lang="en-US" dirty="0"/>
              <a:t>There should be sense of kindness and justice in dealing with employees.</a:t>
            </a:r>
          </a:p>
        </p:txBody>
      </p:sp>
    </p:spTree>
    <p:extLst>
      <p:ext uri="{BB962C8B-B14F-4D97-AF65-F5344CB8AC3E}">
        <p14:creationId xmlns:p14="http://schemas.microsoft.com/office/powerpoint/2010/main" val="3310275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F574-7B73-75ED-53B5-AF802B1FDB9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C000D76-9BFD-3C02-3B02-BB046E2CCE21}"/>
              </a:ext>
            </a:extLst>
          </p:cNvPr>
          <p:cNvSpPr>
            <a:spLocks noGrp="1"/>
          </p:cNvSpPr>
          <p:nvPr>
            <p:ph idx="1"/>
          </p:nvPr>
        </p:nvSpPr>
        <p:spPr/>
        <p:txBody>
          <a:bodyPr>
            <a:normAutofit fontScale="92500" lnSpcReduction="20000"/>
          </a:bodyPr>
          <a:lstStyle/>
          <a:p>
            <a:pPr marL="0" indent="0">
              <a:buNone/>
            </a:pPr>
            <a:r>
              <a:rPr lang="en-US" dirty="0">
                <a:solidFill>
                  <a:srgbClr val="FF0000"/>
                </a:solidFill>
              </a:rPr>
              <a:t>12. Stability of tenure</a:t>
            </a:r>
          </a:p>
          <a:p>
            <a:r>
              <a:rPr lang="en-US" dirty="0"/>
              <a:t>Employees must have a feeling of security of their job to continue the work efficiently. </a:t>
            </a:r>
          </a:p>
          <a:p>
            <a:pPr marL="0" indent="0">
              <a:buNone/>
            </a:pPr>
            <a:r>
              <a:rPr lang="en-US" dirty="0">
                <a:solidFill>
                  <a:srgbClr val="FF0000"/>
                </a:solidFill>
              </a:rPr>
              <a:t>13. Initiative</a:t>
            </a:r>
          </a:p>
          <a:p>
            <a:r>
              <a:rPr lang="en-US" dirty="0"/>
              <a:t>Every employee should be given reliable freedom to exercise judgment  in formulation and execution of plans.</a:t>
            </a:r>
          </a:p>
          <a:p>
            <a:endParaRPr lang="en-US" dirty="0"/>
          </a:p>
          <a:p>
            <a:pPr marL="0" indent="0">
              <a:buNone/>
            </a:pPr>
            <a:r>
              <a:rPr lang="en-US" dirty="0">
                <a:solidFill>
                  <a:srgbClr val="FF0000"/>
                </a:solidFill>
              </a:rPr>
              <a:t>14. Esprit De Crops( feeling of help)</a:t>
            </a:r>
          </a:p>
          <a:p>
            <a:r>
              <a:rPr lang="en-US" dirty="0"/>
              <a:t>Union is strength.</a:t>
            </a:r>
          </a:p>
          <a:p>
            <a:r>
              <a:rPr lang="en-US" dirty="0"/>
              <a:t>The manager has to take necessary steps to promote team spirit and develop a feeling of harmony among each other.</a:t>
            </a:r>
          </a:p>
        </p:txBody>
      </p:sp>
    </p:spTree>
    <p:extLst>
      <p:ext uri="{BB962C8B-B14F-4D97-AF65-F5344CB8AC3E}">
        <p14:creationId xmlns:p14="http://schemas.microsoft.com/office/powerpoint/2010/main" val="3456870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DFB6-7A8F-8771-D976-8976A4DCDD6E}"/>
              </a:ext>
            </a:extLst>
          </p:cNvPr>
          <p:cNvSpPr>
            <a:spLocks noGrp="1"/>
          </p:cNvSpPr>
          <p:nvPr>
            <p:ph type="title"/>
          </p:nvPr>
        </p:nvSpPr>
        <p:spPr/>
        <p:txBody>
          <a:bodyPr/>
          <a:lstStyle/>
          <a:p>
            <a:r>
              <a:rPr lang="en-US" dirty="0"/>
              <a:t>Advantages/Contribution of Administrative Management Theory </a:t>
            </a:r>
          </a:p>
        </p:txBody>
      </p:sp>
      <p:sp>
        <p:nvSpPr>
          <p:cNvPr id="3" name="Content Placeholder 2">
            <a:extLst>
              <a:ext uri="{FF2B5EF4-FFF2-40B4-BE49-F238E27FC236}">
                <a16:creationId xmlns:a16="http://schemas.microsoft.com/office/drawing/2014/main" id="{6A2ED910-725D-ABD2-6F7A-005C9121E57E}"/>
              </a:ext>
            </a:extLst>
          </p:cNvPr>
          <p:cNvSpPr>
            <a:spLocks noGrp="1"/>
          </p:cNvSpPr>
          <p:nvPr>
            <p:ph idx="1"/>
          </p:nvPr>
        </p:nvSpPr>
        <p:spPr/>
        <p:txBody>
          <a:bodyPr>
            <a:normAutofit lnSpcReduction="10000"/>
          </a:bodyPr>
          <a:lstStyle/>
          <a:p>
            <a:r>
              <a:rPr lang="en-US" dirty="0"/>
              <a:t>It propose five management functions as the foundation of the study of management.</a:t>
            </a:r>
          </a:p>
          <a:p>
            <a:r>
              <a:rPr lang="en-US" dirty="0"/>
              <a:t>It provides 14 universally applicable principles of management in all organizations.</a:t>
            </a:r>
          </a:p>
          <a:p>
            <a:r>
              <a:rPr lang="en-US" dirty="0"/>
              <a:t>It advocates various skills and knowledge in managers like, physical, mental, moral, educational, technical and work related experience.</a:t>
            </a:r>
          </a:p>
          <a:p>
            <a:r>
              <a:rPr lang="en-US" dirty="0"/>
              <a:t>It classified the whole business activities into 6 categories which helps to attain organizational goals.</a:t>
            </a:r>
          </a:p>
          <a:p>
            <a:r>
              <a:rPr lang="en-US" dirty="0"/>
              <a:t>This theory has isolated and  analyzes management as a separate discipline.</a:t>
            </a:r>
          </a:p>
        </p:txBody>
      </p:sp>
    </p:spTree>
    <p:extLst>
      <p:ext uri="{BB962C8B-B14F-4D97-AF65-F5344CB8AC3E}">
        <p14:creationId xmlns:p14="http://schemas.microsoft.com/office/powerpoint/2010/main" val="90892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B2BB-2222-1B6E-1CB2-9EEBC098F498}"/>
              </a:ext>
            </a:extLst>
          </p:cNvPr>
          <p:cNvSpPr>
            <a:spLocks noGrp="1"/>
          </p:cNvSpPr>
          <p:nvPr>
            <p:ph type="title"/>
          </p:nvPr>
        </p:nvSpPr>
        <p:spPr/>
        <p:txBody>
          <a:bodyPr/>
          <a:lstStyle/>
          <a:p>
            <a:r>
              <a:rPr lang="en-US" dirty="0"/>
              <a:t>Disadvantages/ Limitations of Administrative Management theory</a:t>
            </a:r>
          </a:p>
        </p:txBody>
      </p:sp>
      <p:sp>
        <p:nvSpPr>
          <p:cNvPr id="3" name="Content Placeholder 2">
            <a:extLst>
              <a:ext uri="{FF2B5EF4-FFF2-40B4-BE49-F238E27FC236}">
                <a16:creationId xmlns:a16="http://schemas.microsoft.com/office/drawing/2014/main" id="{1F765906-224D-C10B-C3AE-F0B4FF5BF68F}"/>
              </a:ext>
            </a:extLst>
          </p:cNvPr>
          <p:cNvSpPr>
            <a:spLocks noGrp="1"/>
          </p:cNvSpPr>
          <p:nvPr>
            <p:ph idx="1"/>
          </p:nvPr>
        </p:nvSpPr>
        <p:spPr/>
        <p:txBody>
          <a:bodyPr/>
          <a:lstStyle/>
          <a:p>
            <a:r>
              <a:rPr lang="en-US" dirty="0"/>
              <a:t>It has limited application for the complex and dynamic business environment.</a:t>
            </a:r>
          </a:p>
          <a:p>
            <a:r>
              <a:rPr lang="en-US" dirty="0"/>
              <a:t>It can not be applied universally in all situations as his claim.</a:t>
            </a:r>
          </a:p>
          <a:p>
            <a:r>
              <a:rPr lang="en-US" dirty="0"/>
              <a:t>Human behavior and relations in organization are ignored.</a:t>
            </a:r>
          </a:p>
          <a:p>
            <a:r>
              <a:rPr lang="en-US" dirty="0"/>
              <a:t>Workers are treated as tools rather than resources.</a:t>
            </a:r>
          </a:p>
          <a:p>
            <a:r>
              <a:rPr lang="en-US" dirty="0"/>
              <a:t>It has not considered the situational factors.</a:t>
            </a:r>
          </a:p>
          <a:p>
            <a:r>
              <a:rPr lang="en-US" dirty="0"/>
              <a:t>This principle is based on personal experience and little observations.</a:t>
            </a:r>
          </a:p>
        </p:txBody>
      </p:sp>
    </p:spTree>
    <p:extLst>
      <p:ext uri="{BB962C8B-B14F-4D97-AF65-F5344CB8AC3E}">
        <p14:creationId xmlns:p14="http://schemas.microsoft.com/office/powerpoint/2010/main" val="3816780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8817-4BC8-9845-1579-6AEAC146E0A0}"/>
              </a:ext>
            </a:extLst>
          </p:cNvPr>
          <p:cNvSpPr>
            <a:spLocks noGrp="1"/>
          </p:cNvSpPr>
          <p:nvPr>
            <p:ph type="title"/>
          </p:nvPr>
        </p:nvSpPr>
        <p:spPr/>
        <p:txBody>
          <a:bodyPr/>
          <a:lstStyle/>
          <a:p>
            <a:r>
              <a:rPr lang="en-US" dirty="0"/>
              <a:t>Bureaucratic Management Theory</a:t>
            </a:r>
            <a:br>
              <a:rPr lang="en-US" dirty="0"/>
            </a:br>
            <a:r>
              <a:rPr lang="en-US" dirty="0"/>
              <a:t>Max Weber (1864-1920)</a:t>
            </a:r>
          </a:p>
        </p:txBody>
      </p:sp>
      <p:sp>
        <p:nvSpPr>
          <p:cNvPr id="3" name="Content Placeholder 2">
            <a:extLst>
              <a:ext uri="{FF2B5EF4-FFF2-40B4-BE49-F238E27FC236}">
                <a16:creationId xmlns:a16="http://schemas.microsoft.com/office/drawing/2014/main" id="{41C8CCEC-851B-ED2D-AD2A-92FA99F50BF9}"/>
              </a:ext>
            </a:extLst>
          </p:cNvPr>
          <p:cNvSpPr>
            <a:spLocks noGrp="1"/>
          </p:cNvSpPr>
          <p:nvPr>
            <p:ph idx="1"/>
          </p:nvPr>
        </p:nvSpPr>
        <p:spPr/>
        <p:txBody>
          <a:bodyPr/>
          <a:lstStyle/>
          <a:p>
            <a:r>
              <a:rPr lang="en-US" dirty="0"/>
              <a:t>Max weber was a German sociologist.</a:t>
            </a:r>
          </a:p>
          <a:p>
            <a:r>
              <a:rPr lang="en-US" dirty="0"/>
              <a:t>This theory contains two essential elements:( structuring an organization into a hierarchy and having clearly defined rules and procedures.</a:t>
            </a:r>
          </a:p>
          <a:p>
            <a:r>
              <a:rPr lang="en-US" dirty="0"/>
              <a:t>It focus upon hierarchy of well defined line of authority from top level to subordinate level.</a:t>
            </a:r>
          </a:p>
          <a:p>
            <a:pPr marL="0" indent="0">
              <a:buNone/>
            </a:pPr>
            <a:endParaRPr lang="en-US" dirty="0"/>
          </a:p>
        </p:txBody>
      </p:sp>
    </p:spTree>
    <p:extLst>
      <p:ext uri="{BB962C8B-B14F-4D97-AF65-F5344CB8AC3E}">
        <p14:creationId xmlns:p14="http://schemas.microsoft.com/office/powerpoint/2010/main" val="264181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8920-AC0A-2FF4-9BFA-79EC9138483A}"/>
              </a:ext>
            </a:extLst>
          </p:cNvPr>
          <p:cNvSpPr>
            <a:spLocks noGrp="1"/>
          </p:cNvSpPr>
          <p:nvPr>
            <p:ph type="title"/>
          </p:nvPr>
        </p:nvSpPr>
        <p:spPr/>
        <p:txBody>
          <a:bodyPr/>
          <a:lstStyle/>
          <a:p>
            <a:r>
              <a:rPr lang="en-US" dirty="0"/>
              <a:t>Principles of Bureaucracy Theory</a:t>
            </a:r>
          </a:p>
        </p:txBody>
      </p:sp>
      <p:sp>
        <p:nvSpPr>
          <p:cNvPr id="3" name="Content Placeholder 2">
            <a:extLst>
              <a:ext uri="{FF2B5EF4-FFF2-40B4-BE49-F238E27FC236}">
                <a16:creationId xmlns:a16="http://schemas.microsoft.com/office/drawing/2014/main" id="{C6BC6F3A-F6BC-750F-0E8A-1CA24BE45836}"/>
              </a:ext>
            </a:extLst>
          </p:cNvPr>
          <p:cNvSpPr>
            <a:spLocks noGrp="1"/>
          </p:cNvSpPr>
          <p:nvPr>
            <p:ph idx="1"/>
          </p:nvPr>
        </p:nvSpPr>
        <p:spPr/>
        <p:txBody>
          <a:bodyPr>
            <a:normAutofit fontScale="92500" lnSpcReduction="20000"/>
          </a:bodyPr>
          <a:lstStyle/>
          <a:p>
            <a:pPr marL="0" indent="0">
              <a:buNone/>
            </a:pPr>
            <a:r>
              <a:rPr lang="en-US" dirty="0">
                <a:solidFill>
                  <a:srgbClr val="FF0000"/>
                </a:solidFill>
              </a:rPr>
              <a:t>1. Functional specialization</a:t>
            </a:r>
          </a:p>
          <a:p>
            <a:r>
              <a:rPr lang="en-US" dirty="0"/>
              <a:t>Work should be divided among the employees on the basis of their functional specialization.</a:t>
            </a:r>
          </a:p>
          <a:p>
            <a:pPr marL="0" indent="0">
              <a:buNone/>
            </a:pPr>
            <a:r>
              <a:rPr lang="en-US" dirty="0">
                <a:solidFill>
                  <a:srgbClr val="FF0000"/>
                </a:solidFill>
              </a:rPr>
              <a:t>2. Administrative hierarchy</a:t>
            </a:r>
          </a:p>
          <a:p>
            <a:r>
              <a:rPr lang="en-US" dirty="0"/>
              <a:t>It emphasizes scalar chain of authority from top level to subordinate level.</a:t>
            </a:r>
          </a:p>
          <a:p>
            <a:pPr marL="0" indent="0">
              <a:buNone/>
            </a:pPr>
            <a:r>
              <a:rPr lang="en-US" dirty="0">
                <a:solidFill>
                  <a:srgbClr val="FF0000"/>
                </a:solidFill>
              </a:rPr>
              <a:t>3. Official rules</a:t>
            </a:r>
          </a:p>
          <a:p>
            <a:r>
              <a:rPr lang="en-US" dirty="0"/>
              <a:t>In every organization, there must be the system and procedure for the completion of defined work.</a:t>
            </a:r>
          </a:p>
          <a:p>
            <a:pPr marL="0" indent="0">
              <a:buNone/>
            </a:pPr>
            <a:r>
              <a:rPr lang="en-US" dirty="0">
                <a:solidFill>
                  <a:srgbClr val="FF0000"/>
                </a:solidFill>
              </a:rPr>
              <a:t>4. Official record</a:t>
            </a:r>
          </a:p>
          <a:p>
            <a:r>
              <a:rPr lang="en-US" dirty="0"/>
              <a:t>Various types of decisions, acts and actions of management should be recorded in a separate book for future reference.</a:t>
            </a:r>
          </a:p>
        </p:txBody>
      </p:sp>
    </p:spTree>
    <p:extLst>
      <p:ext uri="{BB962C8B-B14F-4D97-AF65-F5344CB8AC3E}">
        <p14:creationId xmlns:p14="http://schemas.microsoft.com/office/powerpoint/2010/main" val="3028106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A1E67-36AF-FB1F-7A10-06225346F6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B7FC55-E71A-AE66-D817-10C905F8AB5C}"/>
              </a:ext>
            </a:extLst>
          </p:cNvPr>
          <p:cNvSpPr>
            <a:spLocks noGrp="1"/>
          </p:cNvSpPr>
          <p:nvPr>
            <p:ph idx="1"/>
          </p:nvPr>
        </p:nvSpPr>
        <p:spPr/>
        <p:txBody>
          <a:bodyPr>
            <a:normAutofit lnSpcReduction="10000"/>
          </a:bodyPr>
          <a:lstStyle/>
          <a:p>
            <a:pPr marL="0" indent="0">
              <a:buNone/>
            </a:pPr>
            <a:r>
              <a:rPr lang="en-US" dirty="0">
                <a:solidFill>
                  <a:srgbClr val="FF0000"/>
                </a:solidFill>
              </a:rPr>
              <a:t>5. Technical competency</a:t>
            </a:r>
          </a:p>
          <a:p>
            <a:r>
              <a:rPr lang="en-US" dirty="0"/>
              <a:t>The recruitment, selection, appointment, placement and promotion of employees are considered on the basis of their technical competence.</a:t>
            </a:r>
          </a:p>
          <a:p>
            <a:pPr marL="0" indent="0">
              <a:buNone/>
            </a:pPr>
            <a:r>
              <a:rPr lang="en-US" dirty="0">
                <a:solidFill>
                  <a:srgbClr val="FF0000"/>
                </a:solidFill>
              </a:rPr>
              <a:t>6. Supervision by higher authority</a:t>
            </a:r>
          </a:p>
          <a:p>
            <a:r>
              <a:rPr lang="en-US" dirty="0"/>
              <a:t>From time to time, higher level authority has to supervise the subordinates to know about their achievement and problems.</a:t>
            </a:r>
          </a:p>
          <a:p>
            <a:pPr marL="0" indent="0">
              <a:buNone/>
            </a:pPr>
            <a:r>
              <a:rPr lang="en-US" dirty="0">
                <a:solidFill>
                  <a:srgbClr val="FF0000"/>
                </a:solidFill>
              </a:rPr>
              <a:t>7.Impersonal relationship</a:t>
            </a:r>
          </a:p>
          <a:p>
            <a:r>
              <a:rPr lang="en-US" dirty="0"/>
              <a:t>Any type of personal and human relationship or feeling should not have impact on organizational functioning.</a:t>
            </a:r>
          </a:p>
        </p:txBody>
      </p:sp>
    </p:spTree>
    <p:extLst>
      <p:ext uri="{BB962C8B-B14F-4D97-AF65-F5344CB8AC3E}">
        <p14:creationId xmlns:p14="http://schemas.microsoft.com/office/powerpoint/2010/main" val="2873107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C2-95CA-A9F2-A15C-C90E09413140}"/>
              </a:ext>
            </a:extLst>
          </p:cNvPr>
          <p:cNvSpPr>
            <a:spLocks noGrp="1"/>
          </p:cNvSpPr>
          <p:nvPr>
            <p:ph type="title"/>
          </p:nvPr>
        </p:nvSpPr>
        <p:spPr/>
        <p:txBody>
          <a:bodyPr/>
          <a:lstStyle/>
          <a:p>
            <a:r>
              <a:rPr lang="en-US" dirty="0"/>
              <a:t>Advantages/Contribution of Bureaucratic Theory</a:t>
            </a:r>
          </a:p>
        </p:txBody>
      </p:sp>
      <p:sp>
        <p:nvSpPr>
          <p:cNvPr id="3" name="Content Placeholder 2">
            <a:extLst>
              <a:ext uri="{FF2B5EF4-FFF2-40B4-BE49-F238E27FC236}">
                <a16:creationId xmlns:a16="http://schemas.microsoft.com/office/drawing/2014/main" id="{E3BAEAFC-84DC-D070-86F3-28BBFE0600D2}"/>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Focus on chain of command</a:t>
            </a:r>
          </a:p>
          <a:p>
            <a:pPr marL="514350" indent="-514350">
              <a:buFont typeface="+mj-lt"/>
              <a:buAutoNum type="arabicPeriod"/>
            </a:pPr>
            <a:r>
              <a:rPr lang="en-US" dirty="0"/>
              <a:t>Proper division of work</a:t>
            </a:r>
          </a:p>
          <a:p>
            <a:pPr marL="514350" indent="-514350">
              <a:buFont typeface="+mj-lt"/>
              <a:buAutoNum type="arabicPeriod"/>
            </a:pPr>
            <a:r>
              <a:rPr lang="en-US" dirty="0"/>
              <a:t>Specific procedures</a:t>
            </a:r>
          </a:p>
          <a:p>
            <a:pPr marL="514350" indent="-514350">
              <a:buFont typeface="+mj-lt"/>
              <a:buAutoNum type="arabicPeriod"/>
            </a:pPr>
            <a:r>
              <a:rPr lang="en-US" dirty="0"/>
              <a:t>Relationship based on position</a:t>
            </a:r>
          </a:p>
          <a:p>
            <a:pPr marL="514350" indent="-514350">
              <a:buFont typeface="+mj-lt"/>
              <a:buAutoNum type="arabicPeriod"/>
            </a:pPr>
            <a:r>
              <a:rPr lang="en-US" dirty="0"/>
              <a:t>Focus on technical competency</a:t>
            </a:r>
          </a:p>
          <a:p>
            <a:pPr marL="514350" indent="-514350">
              <a:buFont typeface="+mj-lt"/>
              <a:buAutoNum type="arabicPeriod"/>
            </a:pPr>
            <a:r>
              <a:rPr lang="en-US" dirty="0"/>
              <a:t>Job security</a:t>
            </a:r>
          </a:p>
          <a:p>
            <a:pPr marL="514350" indent="-514350">
              <a:buFont typeface="+mj-lt"/>
              <a:buAutoNum type="arabicPeriod"/>
            </a:pPr>
            <a:r>
              <a:rPr lang="en-US" dirty="0"/>
              <a:t>Fixed remuneration</a:t>
            </a:r>
          </a:p>
          <a:p>
            <a:pPr marL="514350" indent="-514350">
              <a:buFont typeface="+mj-lt"/>
              <a:buAutoNum type="arabicPeriod"/>
            </a:pPr>
            <a:r>
              <a:rPr lang="en-US" dirty="0"/>
              <a:t>Rational(specific) decisions</a:t>
            </a:r>
          </a:p>
          <a:p>
            <a:pPr marL="514350" indent="-514350">
              <a:buFont typeface="+mj-lt"/>
              <a:buAutoNum type="arabicPeriod"/>
            </a:pPr>
            <a:r>
              <a:rPr lang="en-US" dirty="0"/>
              <a:t>Maximum efficiency</a:t>
            </a:r>
          </a:p>
          <a:p>
            <a:pPr marL="514350" indent="-514350">
              <a:buFont typeface="+mj-lt"/>
              <a:buAutoNum type="arabicPeriod"/>
            </a:pPr>
            <a:r>
              <a:rPr lang="en-US" dirty="0"/>
              <a:t>Proper control</a:t>
            </a:r>
          </a:p>
          <a:p>
            <a:pPr marL="514350" indent="-514350">
              <a:buFont typeface="+mj-lt"/>
              <a:buAutoNum type="arabicPeriod"/>
            </a:pPr>
            <a:r>
              <a:rPr lang="en-US" dirty="0"/>
              <a:t>Future reference</a:t>
            </a:r>
          </a:p>
          <a:p>
            <a:pPr marL="0" indent="0">
              <a:buNone/>
            </a:pPr>
            <a:endParaRPr lang="en-US" dirty="0"/>
          </a:p>
        </p:txBody>
      </p:sp>
    </p:spTree>
    <p:extLst>
      <p:ext uri="{BB962C8B-B14F-4D97-AF65-F5344CB8AC3E}">
        <p14:creationId xmlns:p14="http://schemas.microsoft.com/office/powerpoint/2010/main" val="602779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6A8C-9ADD-7237-6E76-6A1C7FA8C899}"/>
              </a:ext>
            </a:extLst>
          </p:cNvPr>
          <p:cNvSpPr>
            <a:spLocks noGrp="1"/>
          </p:cNvSpPr>
          <p:nvPr>
            <p:ph type="title"/>
          </p:nvPr>
        </p:nvSpPr>
        <p:spPr/>
        <p:txBody>
          <a:bodyPr/>
          <a:lstStyle/>
          <a:p>
            <a:r>
              <a:rPr lang="en-US" dirty="0"/>
              <a:t>Disadvantages/Limitations of Bureaucratic Theory</a:t>
            </a:r>
          </a:p>
        </p:txBody>
      </p:sp>
      <p:sp>
        <p:nvSpPr>
          <p:cNvPr id="3" name="Content Placeholder 2">
            <a:extLst>
              <a:ext uri="{FF2B5EF4-FFF2-40B4-BE49-F238E27FC236}">
                <a16:creationId xmlns:a16="http://schemas.microsoft.com/office/drawing/2014/main" id="{7BE0A05E-52F2-98BF-34A6-75A3944D8D58}"/>
              </a:ext>
            </a:extLst>
          </p:cNvPr>
          <p:cNvSpPr>
            <a:spLocks noGrp="1"/>
          </p:cNvSpPr>
          <p:nvPr>
            <p:ph idx="1"/>
          </p:nvPr>
        </p:nvSpPr>
        <p:spPr/>
        <p:txBody>
          <a:bodyPr>
            <a:normAutofit lnSpcReduction="10000"/>
          </a:bodyPr>
          <a:lstStyle/>
          <a:p>
            <a:pPr marL="514350" indent="-514350">
              <a:buFont typeface="+mj-lt"/>
              <a:buAutoNum type="arabicPeriod"/>
            </a:pPr>
            <a:r>
              <a:rPr lang="en-US" dirty="0"/>
              <a:t>Rigid rule and regulation</a:t>
            </a:r>
          </a:p>
          <a:p>
            <a:pPr marL="514350" indent="-514350">
              <a:buFont typeface="+mj-lt"/>
              <a:buAutoNum type="arabicPeriod"/>
            </a:pPr>
            <a:r>
              <a:rPr lang="en-US" dirty="0"/>
              <a:t>Ignorance of human aspects</a:t>
            </a:r>
          </a:p>
          <a:p>
            <a:pPr marL="514350" indent="-514350">
              <a:buFont typeface="+mj-lt"/>
              <a:buAutoNum type="arabicPeriod"/>
            </a:pPr>
            <a:r>
              <a:rPr lang="en-US" dirty="0"/>
              <a:t>Ignores innovation</a:t>
            </a:r>
          </a:p>
          <a:p>
            <a:pPr marL="514350" indent="-514350">
              <a:buFont typeface="+mj-lt"/>
              <a:buAutoNum type="arabicPeriod"/>
            </a:pPr>
            <a:r>
              <a:rPr lang="en-US" dirty="0"/>
              <a:t>Lack of effective communication</a:t>
            </a:r>
          </a:p>
          <a:p>
            <a:pPr marL="514350" indent="-514350">
              <a:buFont typeface="+mj-lt"/>
              <a:buAutoNum type="arabicPeriod"/>
            </a:pPr>
            <a:r>
              <a:rPr lang="en-US" dirty="0"/>
              <a:t>Problem of role conflict </a:t>
            </a:r>
          </a:p>
          <a:p>
            <a:pPr marL="514350" indent="-514350">
              <a:buFont typeface="+mj-lt"/>
              <a:buAutoNum type="arabicPeriod"/>
            </a:pPr>
            <a:r>
              <a:rPr lang="en-US" dirty="0"/>
              <a:t>Ignores informal relationship</a:t>
            </a:r>
          </a:p>
          <a:p>
            <a:pPr marL="514350" indent="-514350">
              <a:buFont typeface="+mj-lt"/>
              <a:buAutoNum type="arabicPeriod"/>
            </a:pPr>
            <a:r>
              <a:rPr lang="en-US" dirty="0"/>
              <a:t>Minimum performance</a:t>
            </a:r>
          </a:p>
          <a:p>
            <a:pPr marL="514350" indent="-514350">
              <a:buFont typeface="+mj-lt"/>
              <a:buAutoNum type="arabicPeriod"/>
            </a:pPr>
            <a:r>
              <a:rPr lang="en-US" dirty="0"/>
              <a:t>Discourage in acceptance of responsibility</a:t>
            </a:r>
          </a:p>
          <a:p>
            <a:pPr marL="514350" indent="-514350">
              <a:buFont typeface="+mj-lt"/>
              <a:buAutoNum type="arabicPeriod"/>
            </a:pPr>
            <a:r>
              <a:rPr lang="en-US" dirty="0"/>
              <a:t>Delay in decision making and communication</a:t>
            </a:r>
          </a:p>
        </p:txBody>
      </p:sp>
    </p:spTree>
    <p:extLst>
      <p:ext uri="{BB962C8B-B14F-4D97-AF65-F5344CB8AC3E}">
        <p14:creationId xmlns:p14="http://schemas.microsoft.com/office/powerpoint/2010/main" val="2090570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FC23-71CA-CD6B-D64D-11677A4146BE}"/>
              </a:ext>
            </a:extLst>
          </p:cNvPr>
          <p:cNvSpPr>
            <a:spLocks noGrp="1"/>
          </p:cNvSpPr>
          <p:nvPr>
            <p:ph type="title"/>
          </p:nvPr>
        </p:nvSpPr>
        <p:spPr/>
        <p:txBody>
          <a:bodyPr/>
          <a:lstStyle/>
          <a:p>
            <a:r>
              <a:rPr lang="en-US" dirty="0"/>
              <a:t>Behavioral Perspectives/Theory</a:t>
            </a:r>
          </a:p>
        </p:txBody>
      </p:sp>
      <p:sp>
        <p:nvSpPr>
          <p:cNvPr id="3" name="Content Placeholder 2">
            <a:extLst>
              <a:ext uri="{FF2B5EF4-FFF2-40B4-BE49-F238E27FC236}">
                <a16:creationId xmlns:a16="http://schemas.microsoft.com/office/drawing/2014/main" id="{FFA676AB-C54C-407B-C465-6B5218F8572E}"/>
              </a:ext>
            </a:extLst>
          </p:cNvPr>
          <p:cNvSpPr>
            <a:spLocks noGrp="1"/>
          </p:cNvSpPr>
          <p:nvPr>
            <p:ph idx="1"/>
          </p:nvPr>
        </p:nvSpPr>
        <p:spPr/>
        <p:txBody>
          <a:bodyPr/>
          <a:lstStyle/>
          <a:p>
            <a:r>
              <a:rPr lang="en-US" dirty="0"/>
              <a:t>It is extended and improved form of traditional theories</a:t>
            </a:r>
          </a:p>
          <a:p>
            <a:r>
              <a:rPr lang="en-US" dirty="0"/>
              <a:t>According to this theory, the competent managers respect the difference in culture, concepts, opinions, and needs of human.</a:t>
            </a:r>
          </a:p>
          <a:p>
            <a:r>
              <a:rPr lang="en-US" dirty="0"/>
              <a:t>They give high priority to human relation and behaviors.</a:t>
            </a:r>
          </a:p>
          <a:p>
            <a:r>
              <a:rPr lang="en-US" dirty="0"/>
              <a:t>They may be studied under two parts:( </a:t>
            </a:r>
            <a:r>
              <a:rPr lang="en-US" dirty="0">
                <a:solidFill>
                  <a:srgbClr val="FF0000"/>
                </a:solidFill>
              </a:rPr>
              <a:t>Human Relation movement-</a:t>
            </a:r>
            <a:r>
              <a:rPr lang="en-US" dirty="0" err="1">
                <a:solidFill>
                  <a:srgbClr val="FF0000"/>
                </a:solidFill>
              </a:rPr>
              <a:t>hawthorne</a:t>
            </a:r>
            <a:r>
              <a:rPr lang="en-US" dirty="0">
                <a:solidFill>
                  <a:srgbClr val="FF0000"/>
                </a:solidFill>
              </a:rPr>
              <a:t> Studies </a:t>
            </a:r>
            <a:r>
              <a:rPr lang="en-US" dirty="0"/>
              <a:t>and </a:t>
            </a:r>
            <a:r>
              <a:rPr lang="en-US" dirty="0">
                <a:solidFill>
                  <a:srgbClr val="FF0000"/>
                </a:solidFill>
              </a:rPr>
              <a:t>Emergence of Organizational Behavior</a:t>
            </a:r>
            <a:r>
              <a:rPr lang="en-US" dirty="0"/>
              <a:t>)</a:t>
            </a:r>
          </a:p>
        </p:txBody>
      </p:sp>
    </p:spTree>
    <p:extLst>
      <p:ext uri="{BB962C8B-B14F-4D97-AF65-F5344CB8AC3E}">
        <p14:creationId xmlns:p14="http://schemas.microsoft.com/office/powerpoint/2010/main" val="413016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CC42C-6E69-27C7-983D-433178779BE2}"/>
              </a:ext>
            </a:extLst>
          </p:cNvPr>
          <p:cNvSpPr>
            <a:spLocks noGrp="1"/>
          </p:cNvSpPr>
          <p:nvPr>
            <p:ph type="title"/>
          </p:nvPr>
        </p:nvSpPr>
        <p:spPr/>
        <p:txBody>
          <a:bodyPr/>
          <a:lstStyle/>
          <a:p>
            <a:r>
              <a:rPr lang="en-US" dirty="0"/>
              <a:t>Management in Antiquity and Early Management pioneers(expert)</a:t>
            </a:r>
          </a:p>
        </p:txBody>
      </p:sp>
      <p:sp>
        <p:nvSpPr>
          <p:cNvPr id="3" name="Content Placeholder 2">
            <a:extLst>
              <a:ext uri="{FF2B5EF4-FFF2-40B4-BE49-F238E27FC236}">
                <a16:creationId xmlns:a16="http://schemas.microsoft.com/office/drawing/2014/main" id="{9584A943-54D2-292E-9870-259262B947E3}"/>
              </a:ext>
            </a:extLst>
          </p:cNvPr>
          <p:cNvSpPr>
            <a:spLocks noGrp="1"/>
          </p:cNvSpPr>
          <p:nvPr>
            <p:ph idx="1"/>
          </p:nvPr>
        </p:nvSpPr>
        <p:spPr/>
        <p:txBody>
          <a:bodyPr/>
          <a:lstStyle/>
          <a:p>
            <a:pPr marL="0" indent="0">
              <a:buNone/>
            </a:pPr>
            <a:r>
              <a:rPr lang="en-US" dirty="0"/>
              <a:t>Robert Owen (1171 -1858)</a:t>
            </a:r>
          </a:p>
          <a:p>
            <a:r>
              <a:rPr lang="en-US" dirty="0"/>
              <a:t>A British industrialist made a significant contribution in the field of human resource management.</a:t>
            </a:r>
          </a:p>
          <a:p>
            <a:r>
              <a:rPr lang="en-US" dirty="0"/>
              <a:t>He worked as a manager of textile mills in Lanark, Scotland during 1800-1828</a:t>
            </a:r>
          </a:p>
          <a:p>
            <a:r>
              <a:rPr lang="en-US" dirty="0"/>
              <a:t>According to him; investment in human resource is more profitable than investment in machinery and other physical resources.</a:t>
            </a:r>
          </a:p>
        </p:txBody>
      </p:sp>
    </p:spTree>
    <p:extLst>
      <p:ext uri="{BB962C8B-B14F-4D97-AF65-F5344CB8AC3E}">
        <p14:creationId xmlns:p14="http://schemas.microsoft.com/office/powerpoint/2010/main" val="1781851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F9DB-5327-3E25-6254-7A52675AA09E}"/>
              </a:ext>
            </a:extLst>
          </p:cNvPr>
          <p:cNvSpPr>
            <a:spLocks noGrp="1"/>
          </p:cNvSpPr>
          <p:nvPr>
            <p:ph type="title"/>
          </p:nvPr>
        </p:nvSpPr>
        <p:spPr/>
        <p:txBody>
          <a:bodyPr/>
          <a:lstStyle/>
          <a:p>
            <a:r>
              <a:rPr lang="en-US" dirty="0"/>
              <a:t>Human Relation movement-Hawthorne Studies</a:t>
            </a:r>
          </a:p>
        </p:txBody>
      </p:sp>
      <p:sp>
        <p:nvSpPr>
          <p:cNvPr id="3" name="Content Placeholder 2">
            <a:extLst>
              <a:ext uri="{FF2B5EF4-FFF2-40B4-BE49-F238E27FC236}">
                <a16:creationId xmlns:a16="http://schemas.microsoft.com/office/drawing/2014/main" id="{484E17D4-1BA3-2877-5DD5-1C0887021761}"/>
              </a:ext>
            </a:extLst>
          </p:cNvPr>
          <p:cNvSpPr>
            <a:spLocks noGrp="1"/>
          </p:cNvSpPr>
          <p:nvPr>
            <p:ph idx="1"/>
          </p:nvPr>
        </p:nvSpPr>
        <p:spPr/>
        <p:txBody>
          <a:bodyPr/>
          <a:lstStyle/>
          <a:p>
            <a:r>
              <a:rPr lang="en-US" dirty="0">
                <a:solidFill>
                  <a:srgbClr val="FF0000"/>
                </a:solidFill>
              </a:rPr>
              <a:t>Elton Mayo </a:t>
            </a:r>
            <a:r>
              <a:rPr lang="en-US" dirty="0"/>
              <a:t>and his colleagues realized the importance of people in an organization.</a:t>
            </a:r>
          </a:p>
          <a:p>
            <a:r>
              <a:rPr lang="en-US" dirty="0"/>
              <a:t>Workers should not be </a:t>
            </a:r>
            <a:r>
              <a:rPr lang="en-US"/>
              <a:t>treated as only </a:t>
            </a:r>
            <a:r>
              <a:rPr lang="en-US" dirty="0"/>
              <a:t>factors of production but should be considered as human beings.</a:t>
            </a:r>
          </a:p>
          <a:p>
            <a:r>
              <a:rPr lang="en-US" dirty="0">
                <a:solidFill>
                  <a:srgbClr val="FF0000"/>
                </a:solidFill>
              </a:rPr>
              <a:t>Mayo</a:t>
            </a:r>
            <a:r>
              <a:rPr lang="en-US" dirty="0"/>
              <a:t> was a professor at the Harvard Business school. He conducted a series of experiments in 1924 to 1932 at the </a:t>
            </a:r>
            <a:r>
              <a:rPr lang="en-US" dirty="0" err="1"/>
              <a:t>Hawthrone</a:t>
            </a:r>
            <a:r>
              <a:rPr lang="en-US" dirty="0"/>
              <a:t> Plant of Western Electric Company in Chicago.</a:t>
            </a:r>
          </a:p>
        </p:txBody>
      </p:sp>
    </p:spTree>
    <p:extLst>
      <p:ext uri="{BB962C8B-B14F-4D97-AF65-F5344CB8AC3E}">
        <p14:creationId xmlns:p14="http://schemas.microsoft.com/office/powerpoint/2010/main" val="2640026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55C8-CBD5-E3FB-80B9-C01EB957E149}"/>
              </a:ext>
            </a:extLst>
          </p:cNvPr>
          <p:cNvSpPr>
            <a:spLocks noGrp="1"/>
          </p:cNvSpPr>
          <p:nvPr>
            <p:ph type="title"/>
          </p:nvPr>
        </p:nvSpPr>
        <p:spPr/>
        <p:txBody>
          <a:bodyPr/>
          <a:lstStyle/>
          <a:p>
            <a:r>
              <a:rPr lang="en-US" dirty="0"/>
              <a:t>The study was conducted in four phases, which can be summarized as follows:</a:t>
            </a:r>
          </a:p>
        </p:txBody>
      </p:sp>
      <p:sp>
        <p:nvSpPr>
          <p:cNvPr id="3" name="Content Placeholder 2">
            <a:extLst>
              <a:ext uri="{FF2B5EF4-FFF2-40B4-BE49-F238E27FC236}">
                <a16:creationId xmlns:a16="http://schemas.microsoft.com/office/drawing/2014/main" id="{5CF26118-A345-F737-E273-C0746F34501B}"/>
              </a:ext>
            </a:extLst>
          </p:cNvPr>
          <p:cNvSpPr>
            <a:spLocks noGrp="1"/>
          </p:cNvSpPr>
          <p:nvPr>
            <p:ph idx="1"/>
          </p:nvPr>
        </p:nvSpPr>
        <p:spPr/>
        <p:txBody>
          <a:bodyPr/>
          <a:lstStyle/>
          <a:p>
            <a:pPr marL="514350" indent="-514350">
              <a:buAutoNum type="arabicPeriod"/>
            </a:pPr>
            <a:r>
              <a:rPr lang="en-US" dirty="0">
                <a:solidFill>
                  <a:srgbClr val="FF0000"/>
                </a:solidFill>
              </a:rPr>
              <a:t>Illumination experiment(light experiment)</a:t>
            </a:r>
          </a:p>
          <a:p>
            <a:r>
              <a:rPr lang="en-US" dirty="0"/>
              <a:t>1924 to 1927</a:t>
            </a:r>
          </a:p>
          <a:p>
            <a:r>
              <a:rPr lang="en-US" dirty="0"/>
              <a:t>The study was primarily conducted to measure the effects of lighting on the productivity of the workers.</a:t>
            </a:r>
          </a:p>
          <a:p>
            <a:r>
              <a:rPr lang="en-US" dirty="0"/>
              <a:t>It was observed that improved productivity could be gained not only by improved working condition but also by promoting informal social relationship among workers and group members.</a:t>
            </a:r>
          </a:p>
        </p:txBody>
      </p:sp>
    </p:spTree>
    <p:extLst>
      <p:ext uri="{BB962C8B-B14F-4D97-AF65-F5344CB8AC3E}">
        <p14:creationId xmlns:p14="http://schemas.microsoft.com/office/powerpoint/2010/main" val="12746086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DDF9-011E-1558-D24F-766453A7F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B150D3-597B-3567-2BAF-82F2C352D290}"/>
              </a:ext>
            </a:extLst>
          </p:cNvPr>
          <p:cNvSpPr>
            <a:spLocks noGrp="1"/>
          </p:cNvSpPr>
          <p:nvPr>
            <p:ph idx="1"/>
          </p:nvPr>
        </p:nvSpPr>
        <p:spPr/>
        <p:txBody>
          <a:bodyPr>
            <a:normAutofit fontScale="92500"/>
          </a:bodyPr>
          <a:lstStyle/>
          <a:p>
            <a:pPr marL="0" indent="0">
              <a:buNone/>
            </a:pPr>
            <a:r>
              <a:rPr lang="en-US" dirty="0">
                <a:solidFill>
                  <a:srgbClr val="FF0000"/>
                </a:solidFill>
              </a:rPr>
              <a:t>2. Relay assembly test room experiment(</a:t>
            </a:r>
            <a:r>
              <a:rPr lang="hi-IN" sz="1300" dirty="0">
                <a:solidFill>
                  <a:srgbClr val="FF0000"/>
                </a:solidFill>
              </a:rPr>
              <a:t>रिले विधानसभा परीक्षण कोठा प्रयोग</a:t>
            </a:r>
            <a:r>
              <a:rPr lang="en-US" sz="1300" dirty="0">
                <a:solidFill>
                  <a:srgbClr val="FF0000"/>
                </a:solidFill>
              </a:rPr>
              <a:t>)</a:t>
            </a:r>
          </a:p>
          <a:p>
            <a:r>
              <a:rPr lang="en-US" dirty="0"/>
              <a:t>1927 to 1932</a:t>
            </a:r>
          </a:p>
          <a:p>
            <a:r>
              <a:rPr lang="en-US" dirty="0"/>
              <a:t>It was designed to determine the effect of changes in job conditions on group productivity.</a:t>
            </a:r>
          </a:p>
          <a:p>
            <a:r>
              <a:rPr lang="en-US" dirty="0"/>
              <a:t>A small homogeneous working group of 5 girls was constituted. Several new elements were introduced in the working environment such as shorter working hours, proper rest periods, improved physical conditions, friendly supervision and free social interaction among the group members.</a:t>
            </a:r>
          </a:p>
          <a:p>
            <a:r>
              <a:rPr lang="en-US" dirty="0"/>
              <a:t>During the period of experiment , productivity and moral increased or they are motivated.</a:t>
            </a:r>
          </a:p>
        </p:txBody>
      </p:sp>
    </p:spTree>
    <p:extLst>
      <p:ext uri="{BB962C8B-B14F-4D97-AF65-F5344CB8AC3E}">
        <p14:creationId xmlns:p14="http://schemas.microsoft.com/office/powerpoint/2010/main" val="2580295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C689-9668-A9B9-4983-EF07F5B310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1FC48F-FC6D-3E24-2A6F-E11EC9BFC636}"/>
              </a:ext>
            </a:extLst>
          </p:cNvPr>
          <p:cNvSpPr>
            <a:spLocks noGrp="1"/>
          </p:cNvSpPr>
          <p:nvPr>
            <p:ph idx="1"/>
          </p:nvPr>
        </p:nvSpPr>
        <p:spPr/>
        <p:txBody>
          <a:bodyPr/>
          <a:lstStyle/>
          <a:p>
            <a:pPr marL="0" indent="0">
              <a:buNone/>
            </a:pPr>
            <a:r>
              <a:rPr lang="en-US" dirty="0">
                <a:solidFill>
                  <a:srgbClr val="FF0000"/>
                </a:solidFill>
              </a:rPr>
              <a:t>3. Mass interviewing program</a:t>
            </a:r>
          </a:p>
          <a:p>
            <a:r>
              <a:rPr lang="en-US" dirty="0"/>
              <a:t>3 years long (1928-1930) interviewing program with more than 20000 employees to find put the reasons for an increase in production.</a:t>
            </a:r>
          </a:p>
          <a:p>
            <a:r>
              <a:rPr lang="en-US" dirty="0"/>
              <a:t>The questions were related to supervision , insurance plans, promotion and salaries.</a:t>
            </a:r>
          </a:p>
          <a:p>
            <a:r>
              <a:rPr lang="en-US" dirty="0"/>
              <a:t>It was discovered that </a:t>
            </a:r>
            <a:r>
              <a:rPr lang="en-US" dirty="0">
                <a:solidFill>
                  <a:srgbClr val="FF0000"/>
                </a:solidFill>
              </a:rPr>
              <a:t>the importance of informal relations, social and psychological needs influence the workers behavior and their productivity.</a:t>
            </a:r>
          </a:p>
        </p:txBody>
      </p:sp>
    </p:spTree>
    <p:extLst>
      <p:ext uri="{BB962C8B-B14F-4D97-AF65-F5344CB8AC3E}">
        <p14:creationId xmlns:p14="http://schemas.microsoft.com/office/powerpoint/2010/main" val="181985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B55D-C0D9-0A0A-DD0F-8A48BB9356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939F25-B2C4-2A22-1A05-F8C4D0B6D8AF}"/>
              </a:ext>
            </a:extLst>
          </p:cNvPr>
          <p:cNvSpPr>
            <a:spLocks noGrp="1"/>
          </p:cNvSpPr>
          <p:nvPr>
            <p:ph idx="1"/>
          </p:nvPr>
        </p:nvSpPr>
        <p:spPr/>
        <p:txBody>
          <a:bodyPr>
            <a:normAutofit fontScale="92500" lnSpcReduction="10000"/>
          </a:bodyPr>
          <a:lstStyle/>
          <a:p>
            <a:pPr marL="0" indent="0">
              <a:buNone/>
            </a:pPr>
            <a:r>
              <a:rPr lang="en-US" dirty="0">
                <a:solidFill>
                  <a:srgbClr val="FF0000"/>
                </a:solidFill>
              </a:rPr>
              <a:t>4. Bank Wiring observation room experiment (</a:t>
            </a:r>
            <a:r>
              <a:rPr lang="hi-IN" sz="1700" dirty="0">
                <a:solidFill>
                  <a:srgbClr val="FF0000"/>
                </a:solidFill>
              </a:rPr>
              <a:t>बैंक तारिङ अवलोकन कोठा प्रयोग</a:t>
            </a:r>
            <a:r>
              <a:rPr lang="en-US" sz="1700" dirty="0">
                <a:solidFill>
                  <a:srgbClr val="FF0000"/>
                </a:solidFill>
              </a:rPr>
              <a:t>)</a:t>
            </a:r>
          </a:p>
          <a:p>
            <a:r>
              <a:rPr lang="en-US" dirty="0"/>
              <a:t>1931-1932</a:t>
            </a:r>
          </a:p>
          <a:p>
            <a:r>
              <a:rPr lang="en-US" dirty="0"/>
              <a:t>A group of 14 male workers was formed into a small work group and intensively observed for seven months in the bank wiring room.</a:t>
            </a:r>
          </a:p>
          <a:p>
            <a:r>
              <a:rPr lang="en-US" dirty="0"/>
              <a:t>The workers pay was dependent on the performance of the group as a whole.</a:t>
            </a:r>
          </a:p>
          <a:p>
            <a:r>
              <a:rPr lang="en-US" dirty="0"/>
              <a:t>It was thought that the efficient workers would put pressure on the less efficient workers to complete the work.</a:t>
            </a:r>
          </a:p>
          <a:p>
            <a:r>
              <a:rPr lang="en-US" dirty="0"/>
              <a:t>Contrary to this(like opposite), it was found that the group established its own standards of output and social pressure was used to achieve the standards of output.</a:t>
            </a:r>
          </a:p>
        </p:txBody>
      </p:sp>
    </p:spTree>
    <p:extLst>
      <p:ext uri="{BB962C8B-B14F-4D97-AF65-F5344CB8AC3E}">
        <p14:creationId xmlns:p14="http://schemas.microsoft.com/office/powerpoint/2010/main" val="4139308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F141-085C-2CBB-6879-A7D56AE801C1}"/>
              </a:ext>
            </a:extLst>
          </p:cNvPr>
          <p:cNvSpPr>
            <a:spLocks noGrp="1"/>
          </p:cNvSpPr>
          <p:nvPr>
            <p:ph type="title"/>
          </p:nvPr>
        </p:nvSpPr>
        <p:spPr/>
        <p:txBody>
          <a:bodyPr/>
          <a:lstStyle/>
          <a:p>
            <a:r>
              <a:rPr lang="en-US" dirty="0"/>
              <a:t>Contribution/Advantages of Human Relation theory:</a:t>
            </a:r>
          </a:p>
        </p:txBody>
      </p:sp>
      <p:sp>
        <p:nvSpPr>
          <p:cNvPr id="3" name="Content Placeholder 2">
            <a:extLst>
              <a:ext uri="{FF2B5EF4-FFF2-40B4-BE49-F238E27FC236}">
                <a16:creationId xmlns:a16="http://schemas.microsoft.com/office/drawing/2014/main" id="{C8AA7F53-042E-F058-86C0-CE080EA24A5E}"/>
              </a:ext>
            </a:extLst>
          </p:cNvPr>
          <p:cNvSpPr>
            <a:spLocks noGrp="1"/>
          </p:cNvSpPr>
          <p:nvPr>
            <p:ph idx="1"/>
          </p:nvPr>
        </p:nvSpPr>
        <p:spPr/>
        <p:txBody>
          <a:bodyPr>
            <a:normAutofit lnSpcReduction="10000"/>
          </a:bodyPr>
          <a:lstStyle/>
          <a:p>
            <a:r>
              <a:rPr lang="en-US" dirty="0"/>
              <a:t>Employees are not motivated only by money; personal and social factors are also important.</a:t>
            </a:r>
          </a:p>
          <a:p>
            <a:r>
              <a:rPr lang="en-US" dirty="0"/>
              <a:t>Informal leaders play an important role in setting and enforcing group norms.</a:t>
            </a:r>
          </a:p>
          <a:p>
            <a:r>
              <a:rPr lang="en-US" dirty="0"/>
              <a:t>Management must understand and recognize interpersonal and group relations on the job.</a:t>
            </a:r>
          </a:p>
          <a:p>
            <a:r>
              <a:rPr lang="en-US" dirty="0"/>
              <a:t>Effective supervision and communication plays an important role in maintain employees’ moral and productivity.</a:t>
            </a:r>
          </a:p>
          <a:p>
            <a:r>
              <a:rPr lang="en-US" dirty="0"/>
              <a:t>Employees will perform better if they are allowed to participate in management.</a:t>
            </a:r>
          </a:p>
        </p:txBody>
      </p:sp>
    </p:spTree>
    <p:extLst>
      <p:ext uri="{BB962C8B-B14F-4D97-AF65-F5344CB8AC3E}">
        <p14:creationId xmlns:p14="http://schemas.microsoft.com/office/powerpoint/2010/main" val="3406147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C7AD-FBA3-E985-058D-402893F28AB9}"/>
              </a:ext>
            </a:extLst>
          </p:cNvPr>
          <p:cNvSpPr>
            <a:spLocks noGrp="1"/>
          </p:cNvSpPr>
          <p:nvPr>
            <p:ph type="title"/>
          </p:nvPr>
        </p:nvSpPr>
        <p:spPr/>
        <p:txBody>
          <a:bodyPr/>
          <a:lstStyle/>
          <a:p>
            <a:r>
              <a:rPr lang="en-US" dirty="0"/>
              <a:t>Limitations/Disadvantages of Human Relation Theory:</a:t>
            </a:r>
          </a:p>
        </p:txBody>
      </p:sp>
      <p:sp>
        <p:nvSpPr>
          <p:cNvPr id="3" name="Content Placeholder 2">
            <a:extLst>
              <a:ext uri="{FF2B5EF4-FFF2-40B4-BE49-F238E27FC236}">
                <a16:creationId xmlns:a16="http://schemas.microsoft.com/office/drawing/2014/main" id="{C5DCA066-1B8E-ACA7-440A-BD6750395A56}"/>
              </a:ext>
            </a:extLst>
          </p:cNvPr>
          <p:cNvSpPr>
            <a:spLocks noGrp="1"/>
          </p:cNvSpPr>
          <p:nvPr>
            <p:ph idx="1"/>
          </p:nvPr>
        </p:nvSpPr>
        <p:spPr/>
        <p:txBody>
          <a:bodyPr/>
          <a:lstStyle/>
          <a:p>
            <a:r>
              <a:rPr lang="en-US" dirty="0"/>
              <a:t>It lacks adequate(enough)focus on work; it put all focus on interpersonal relations and informal groups.</a:t>
            </a:r>
          </a:p>
          <a:p>
            <a:r>
              <a:rPr lang="en-US" dirty="0"/>
              <a:t>Human relations tend to neglect the economic dimension of work satisfaction.</a:t>
            </a:r>
          </a:p>
          <a:p>
            <a:r>
              <a:rPr lang="en-US" dirty="0"/>
              <a:t>It was conducted under controlled situations, so the finding may not be applicable in real organizational situations.</a:t>
            </a:r>
          </a:p>
          <a:p>
            <a:r>
              <a:rPr lang="en-US" dirty="0"/>
              <a:t>It focuses on human aspects of productivity improvement, however productivity also depends on technological and other factors.</a:t>
            </a:r>
          </a:p>
        </p:txBody>
      </p:sp>
    </p:spTree>
    <p:extLst>
      <p:ext uri="{BB962C8B-B14F-4D97-AF65-F5344CB8AC3E}">
        <p14:creationId xmlns:p14="http://schemas.microsoft.com/office/powerpoint/2010/main" val="1456207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FCA2-D9B1-41A7-232B-BD546963CA99}"/>
              </a:ext>
            </a:extLst>
          </p:cNvPr>
          <p:cNvSpPr>
            <a:spLocks noGrp="1"/>
          </p:cNvSpPr>
          <p:nvPr>
            <p:ph type="title"/>
          </p:nvPr>
        </p:nvSpPr>
        <p:spPr/>
        <p:txBody>
          <a:bodyPr/>
          <a:lstStyle/>
          <a:p>
            <a:r>
              <a:rPr lang="en-US" dirty="0"/>
              <a:t>Emergence of Organizational Behavior: Behavior Science Approach</a:t>
            </a:r>
          </a:p>
        </p:txBody>
      </p:sp>
      <p:sp>
        <p:nvSpPr>
          <p:cNvPr id="3" name="Content Placeholder 2">
            <a:extLst>
              <a:ext uri="{FF2B5EF4-FFF2-40B4-BE49-F238E27FC236}">
                <a16:creationId xmlns:a16="http://schemas.microsoft.com/office/drawing/2014/main" id="{EECF0D46-55C3-CE38-D898-82B58148D500}"/>
              </a:ext>
            </a:extLst>
          </p:cNvPr>
          <p:cNvSpPr>
            <a:spLocks noGrp="1"/>
          </p:cNvSpPr>
          <p:nvPr>
            <p:ph idx="1"/>
          </p:nvPr>
        </p:nvSpPr>
        <p:spPr/>
        <p:txBody>
          <a:bodyPr/>
          <a:lstStyle/>
          <a:p>
            <a:r>
              <a:rPr lang="en-US" dirty="0"/>
              <a:t>It is concerned with scientific investigation, analysis and understanding human behavior in organization.</a:t>
            </a:r>
          </a:p>
          <a:p>
            <a:r>
              <a:rPr lang="en-US" dirty="0"/>
              <a:t>It focuses on human behavior in an organization and seeks too promote verifiable(</a:t>
            </a:r>
            <a:r>
              <a:rPr lang="hi-IN" sz="1600" dirty="0"/>
              <a:t>प्रमाणित गर्न सकिने</a:t>
            </a:r>
            <a:r>
              <a:rPr lang="en-US" sz="1600" dirty="0"/>
              <a:t>) </a:t>
            </a:r>
            <a:r>
              <a:rPr lang="en-US" dirty="0"/>
              <a:t>propositions for scientific understanding of human behavior in organizations.</a:t>
            </a:r>
          </a:p>
          <a:p>
            <a:r>
              <a:rPr lang="en-US" dirty="0"/>
              <a:t>Some of these theories are: </a:t>
            </a:r>
            <a:r>
              <a:rPr lang="en-US" dirty="0">
                <a:solidFill>
                  <a:srgbClr val="FF0000"/>
                </a:solidFill>
              </a:rPr>
              <a:t>Need hierarchy theory, theory X and Y, Two factor theory.</a:t>
            </a:r>
          </a:p>
        </p:txBody>
      </p:sp>
    </p:spTree>
    <p:extLst>
      <p:ext uri="{BB962C8B-B14F-4D97-AF65-F5344CB8AC3E}">
        <p14:creationId xmlns:p14="http://schemas.microsoft.com/office/powerpoint/2010/main" val="3324800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F7D5-E136-CAA0-A8D4-9FF72655DB34}"/>
              </a:ext>
            </a:extLst>
          </p:cNvPr>
          <p:cNvSpPr>
            <a:spLocks noGrp="1"/>
          </p:cNvSpPr>
          <p:nvPr>
            <p:ph type="title"/>
          </p:nvPr>
        </p:nvSpPr>
        <p:spPr/>
        <p:txBody>
          <a:bodyPr/>
          <a:lstStyle/>
          <a:p>
            <a:r>
              <a:rPr lang="en-US" dirty="0"/>
              <a:t>Need Hierarchy Theory: Abraham Maslow</a:t>
            </a:r>
          </a:p>
        </p:txBody>
      </p:sp>
      <p:sp>
        <p:nvSpPr>
          <p:cNvPr id="3" name="Content Placeholder 2">
            <a:extLst>
              <a:ext uri="{FF2B5EF4-FFF2-40B4-BE49-F238E27FC236}">
                <a16:creationId xmlns:a16="http://schemas.microsoft.com/office/drawing/2014/main" id="{5E90F1C1-542A-F4F3-A44A-E62CC33EA051}"/>
              </a:ext>
            </a:extLst>
          </p:cNvPr>
          <p:cNvSpPr>
            <a:spLocks noGrp="1"/>
          </p:cNvSpPr>
          <p:nvPr>
            <p:ph idx="1"/>
          </p:nvPr>
        </p:nvSpPr>
        <p:spPr/>
        <p:txBody>
          <a:bodyPr/>
          <a:lstStyle/>
          <a:p>
            <a:r>
              <a:rPr lang="en-US" dirty="0"/>
              <a:t>Human psychologist developed a theory of human needs in 1943.</a:t>
            </a:r>
          </a:p>
          <a:p>
            <a:r>
              <a:rPr lang="en-US" dirty="0"/>
              <a:t>He suggested that people always have needs, and when one needs is relatively fulfilled, others emerge in a predictable sequence.</a:t>
            </a:r>
          </a:p>
          <a:p>
            <a:r>
              <a:rPr lang="en-US" dirty="0"/>
              <a:t>Human needs tend to follow a basic  hierarchical pattern from the most basic needs to the highest level needs.</a:t>
            </a:r>
          </a:p>
          <a:p>
            <a:r>
              <a:rPr lang="en-US" dirty="0"/>
              <a:t>Until the most basic needs are fulfilled, a person will not try to meet his </a:t>
            </a:r>
            <a:r>
              <a:rPr lang="en-US"/>
              <a:t>higher level needs.</a:t>
            </a:r>
            <a:endParaRPr lang="en-US" dirty="0"/>
          </a:p>
        </p:txBody>
      </p:sp>
    </p:spTree>
    <p:extLst>
      <p:ext uri="{BB962C8B-B14F-4D97-AF65-F5344CB8AC3E}">
        <p14:creationId xmlns:p14="http://schemas.microsoft.com/office/powerpoint/2010/main" val="1176441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0869-010C-D3F4-7AC8-6F026CE26013}"/>
              </a:ext>
            </a:extLst>
          </p:cNvPr>
          <p:cNvSpPr>
            <a:spLocks noGrp="1"/>
          </p:cNvSpPr>
          <p:nvPr>
            <p:ph type="title"/>
          </p:nvPr>
        </p:nvSpPr>
        <p:spPr/>
        <p:txBody>
          <a:bodyPr/>
          <a:lstStyle/>
          <a:p>
            <a:r>
              <a:rPr lang="en-US" dirty="0"/>
              <a:t>The following are the hierarchy of human needs.</a:t>
            </a:r>
          </a:p>
        </p:txBody>
      </p:sp>
      <p:sp>
        <p:nvSpPr>
          <p:cNvPr id="3" name="Content Placeholder 2">
            <a:extLst>
              <a:ext uri="{FF2B5EF4-FFF2-40B4-BE49-F238E27FC236}">
                <a16:creationId xmlns:a16="http://schemas.microsoft.com/office/drawing/2014/main" id="{CF9F6CB6-999D-B87A-BDCB-79027AABF81A}"/>
              </a:ext>
            </a:extLst>
          </p:cNvPr>
          <p:cNvSpPr>
            <a:spLocks noGrp="1"/>
          </p:cNvSpPr>
          <p:nvPr>
            <p:ph idx="1"/>
          </p:nvPr>
        </p:nvSpPr>
        <p:spPr>
          <a:xfrm>
            <a:off x="838200" y="1778972"/>
            <a:ext cx="10515600" cy="4351338"/>
          </a:xfrm>
        </p:spPr>
        <p:txBody>
          <a:bodyPr>
            <a:normAutofit fontScale="70000" lnSpcReduction="20000"/>
          </a:bodyPr>
          <a:lstStyle/>
          <a:p>
            <a:pPr marL="0" indent="0">
              <a:buNone/>
            </a:pPr>
            <a:r>
              <a:rPr lang="en-US" dirty="0">
                <a:solidFill>
                  <a:srgbClr val="FF0000"/>
                </a:solidFill>
              </a:rPr>
              <a:t>1. Physiological Needs</a:t>
            </a:r>
          </a:p>
          <a:p>
            <a:r>
              <a:rPr lang="en-US" dirty="0"/>
              <a:t>It is basic needs which are essential for survival of all human beings.</a:t>
            </a:r>
          </a:p>
          <a:p>
            <a:r>
              <a:rPr lang="en-US" dirty="0"/>
              <a:t>It involves: food, shelter, and clothing</a:t>
            </a:r>
          </a:p>
          <a:p>
            <a:r>
              <a:rPr lang="en-US" dirty="0"/>
              <a:t>Employees having this level of needs can be motivated by providing sufficient wages and other financial incentives for fulfillment of their basic needs.</a:t>
            </a:r>
          </a:p>
          <a:p>
            <a:pPr marL="0" indent="0">
              <a:buNone/>
            </a:pPr>
            <a:r>
              <a:rPr lang="en-US" dirty="0">
                <a:solidFill>
                  <a:srgbClr val="FF0000"/>
                </a:solidFill>
              </a:rPr>
              <a:t>2. Safety/Security Needs</a:t>
            </a:r>
          </a:p>
          <a:p>
            <a:r>
              <a:rPr lang="en-US" dirty="0"/>
              <a:t>When people fulfill their basic needs, they think for future security.</a:t>
            </a:r>
          </a:p>
          <a:p>
            <a:r>
              <a:rPr lang="en-US" dirty="0"/>
              <a:t>Safety needs can be sub-divided into three types:</a:t>
            </a:r>
          </a:p>
          <a:p>
            <a:pPr marL="0" indent="0">
              <a:buNone/>
            </a:pPr>
            <a:r>
              <a:rPr lang="en-US" dirty="0"/>
              <a:t>             - Economic Security</a:t>
            </a:r>
          </a:p>
          <a:p>
            <a:pPr marL="0" indent="0">
              <a:buNone/>
            </a:pPr>
            <a:r>
              <a:rPr lang="en-US" dirty="0"/>
              <a:t>             - Physical security : fire, accident etc.</a:t>
            </a:r>
          </a:p>
          <a:p>
            <a:pPr marL="0" indent="0">
              <a:buNone/>
            </a:pPr>
            <a:r>
              <a:rPr lang="en-US" dirty="0"/>
              <a:t>             - Social security     : old age, fever, permanent incapability etc.</a:t>
            </a:r>
          </a:p>
          <a:p>
            <a:r>
              <a:rPr lang="en-US" dirty="0"/>
              <a:t>People having this level of needs can be motivated by providing job security, life insurance, medical facility, provident fund, pension etc.</a:t>
            </a:r>
          </a:p>
        </p:txBody>
      </p:sp>
    </p:spTree>
    <p:extLst>
      <p:ext uri="{BB962C8B-B14F-4D97-AF65-F5344CB8AC3E}">
        <p14:creationId xmlns:p14="http://schemas.microsoft.com/office/powerpoint/2010/main" val="159001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DC7C-2D4D-005C-CEDD-0C736139D5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A284B1-8763-00D9-13C6-E735A267F1B1}"/>
              </a:ext>
            </a:extLst>
          </p:cNvPr>
          <p:cNvSpPr>
            <a:spLocks noGrp="1"/>
          </p:cNvSpPr>
          <p:nvPr>
            <p:ph idx="1"/>
          </p:nvPr>
        </p:nvSpPr>
        <p:spPr/>
        <p:txBody>
          <a:bodyPr/>
          <a:lstStyle/>
          <a:p>
            <a:pPr marL="0" indent="0">
              <a:buNone/>
            </a:pPr>
            <a:r>
              <a:rPr lang="en-US" dirty="0"/>
              <a:t>Charles Babbage(1792-1871)</a:t>
            </a:r>
          </a:p>
          <a:p>
            <a:r>
              <a:rPr lang="en-US" dirty="0"/>
              <a:t>Professor of mathematics at Cambridge university during 1828-1839.</a:t>
            </a:r>
          </a:p>
          <a:p>
            <a:r>
              <a:rPr lang="en-US" dirty="0"/>
              <a:t>He was pioneer of operation research and industrial engineering techniques.</a:t>
            </a:r>
          </a:p>
          <a:p>
            <a:r>
              <a:rPr lang="en-US" dirty="0"/>
              <a:t>He advocated the idea of profit sharing and participate decision making.</a:t>
            </a:r>
          </a:p>
        </p:txBody>
      </p:sp>
    </p:spTree>
    <p:extLst>
      <p:ext uri="{BB962C8B-B14F-4D97-AF65-F5344CB8AC3E}">
        <p14:creationId xmlns:p14="http://schemas.microsoft.com/office/powerpoint/2010/main" val="3179959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9329-C6F1-1D88-86BD-7C6A04AD13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47131A-5BE9-8F8D-BAC0-415C435B5BC9}"/>
              </a:ext>
            </a:extLst>
          </p:cNvPr>
          <p:cNvSpPr>
            <a:spLocks noGrp="1"/>
          </p:cNvSpPr>
          <p:nvPr>
            <p:ph idx="1"/>
          </p:nvPr>
        </p:nvSpPr>
        <p:spPr/>
        <p:txBody>
          <a:bodyPr/>
          <a:lstStyle/>
          <a:p>
            <a:pPr marL="0" indent="0">
              <a:buNone/>
            </a:pPr>
            <a:r>
              <a:rPr lang="en-US" dirty="0">
                <a:solidFill>
                  <a:srgbClr val="FF0000"/>
                </a:solidFill>
              </a:rPr>
              <a:t>3. Social/Affiliation/Belongingness needs</a:t>
            </a:r>
          </a:p>
          <a:p>
            <a:r>
              <a:rPr lang="en-US" dirty="0"/>
              <a:t>The next need in the hierarchy involves feeling loved and accepted.</a:t>
            </a:r>
          </a:p>
          <a:p>
            <a:r>
              <a:rPr lang="en-US" dirty="0"/>
              <a:t>It includes the need for love, affection, care, belongingness, friendship, social acceptance, social status and prestige etc.</a:t>
            </a:r>
          </a:p>
          <a:p>
            <a:r>
              <a:rPr lang="en-US" dirty="0"/>
              <a:t>Employees having this level of needs can be motivated by providing good working environment, feeling of belonginess, team spirit, mutual relation between managers and subordinate.</a:t>
            </a:r>
          </a:p>
        </p:txBody>
      </p:sp>
    </p:spTree>
    <p:extLst>
      <p:ext uri="{BB962C8B-B14F-4D97-AF65-F5344CB8AC3E}">
        <p14:creationId xmlns:p14="http://schemas.microsoft.com/office/powerpoint/2010/main" val="2697781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FB5F-B510-2487-6010-B6D040C7C4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8EC502-BCE1-F9D2-C539-0E950E307794}"/>
              </a:ext>
            </a:extLst>
          </p:cNvPr>
          <p:cNvSpPr>
            <a:spLocks noGrp="1"/>
          </p:cNvSpPr>
          <p:nvPr>
            <p:ph idx="1"/>
          </p:nvPr>
        </p:nvSpPr>
        <p:spPr/>
        <p:txBody>
          <a:bodyPr>
            <a:normAutofit fontScale="92500"/>
          </a:bodyPr>
          <a:lstStyle/>
          <a:p>
            <a:pPr marL="0" indent="0">
              <a:buNone/>
            </a:pPr>
            <a:r>
              <a:rPr lang="en-US" dirty="0">
                <a:solidFill>
                  <a:srgbClr val="FF0000"/>
                </a:solidFill>
              </a:rPr>
              <a:t>4. Esteem/Ego needs</a:t>
            </a:r>
          </a:p>
          <a:p>
            <a:r>
              <a:rPr lang="en-US" dirty="0"/>
              <a:t>It is psychological in nature and at higher level in hierarchy.</a:t>
            </a:r>
          </a:p>
          <a:p>
            <a:r>
              <a:rPr lang="en-US" dirty="0"/>
              <a:t>They are related to prestige and status of the person.</a:t>
            </a:r>
          </a:p>
          <a:p>
            <a:r>
              <a:rPr lang="en-US" dirty="0"/>
              <a:t>They are of two types:</a:t>
            </a:r>
          </a:p>
          <a:p>
            <a:pPr>
              <a:buFont typeface="Wingdings" panose="05000000000000000000" pitchFamily="2" charset="2"/>
              <a:buChar char="Ø"/>
            </a:pPr>
            <a:r>
              <a:rPr lang="en-US" dirty="0"/>
              <a:t>Self Esteem: it is internal recognition</a:t>
            </a:r>
            <a:r>
              <a:rPr lang="en-US" sz="1700" dirty="0"/>
              <a:t>(</a:t>
            </a:r>
            <a:r>
              <a:rPr lang="hi-IN" sz="1700" dirty="0"/>
              <a:t>मान्यता</a:t>
            </a:r>
            <a:r>
              <a:rPr lang="en-US" dirty="0"/>
              <a:t>) and concerned with self respect.</a:t>
            </a:r>
          </a:p>
          <a:p>
            <a:pPr>
              <a:buFont typeface="Wingdings" panose="05000000000000000000" pitchFamily="2" charset="2"/>
              <a:buChar char="Ø"/>
            </a:pPr>
            <a:r>
              <a:rPr lang="en-US" dirty="0"/>
              <a:t>Public Esteem: it is external recognition and concerned with self respect.</a:t>
            </a:r>
          </a:p>
          <a:p>
            <a:r>
              <a:rPr lang="en-US" dirty="0"/>
              <a:t>In an organization, management can fulfill ego needs by promoting to higher position and by developing the system of reward and punishment.</a:t>
            </a:r>
          </a:p>
          <a:p>
            <a:endParaRPr lang="en-US" dirty="0"/>
          </a:p>
        </p:txBody>
      </p:sp>
    </p:spTree>
    <p:extLst>
      <p:ext uri="{BB962C8B-B14F-4D97-AF65-F5344CB8AC3E}">
        <p14:creationId xmlns:p14="http://schemas.microsoft.com/office/powerpoint/2010/main" val="4157712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0B1C-2DE7-56EC-6D81-7FF8B2E97E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7DEAF5-2492-3D63-A7C1-DFAF5C60597D}"/>
              </a:ext>
            </a:extLst>
          </p:cNvPr>
          <p:cNvSpPr>
            <a:spLocks noGrp="1"/>
          </p:cNvSpPr>
          <p:nvPr>
            <p:ph idx="1"/>
          </p:nvPr>
        </p:nvSpPr>
        <p:spPr/>
        <p:txBody>
          <a:bodyPr>
            <a:normAutofit lnSpcReduction="10000"/>
          </a:bodyPr>
          <a:lstStyle/>
          <a:p>
            <a:pPr marL="0" indent="0">
              <a:buNone/>
            </a:pPr>
            <a:r>
              <a:rPr lang="en-US" dirty="0">
                <a:solidFill>
                  <a:srgbClr val="FF0000"/>
                </a:solidFill>
              </a:rPr>
              <a:t>5. Self-actualization Needs</a:t>
            </a:r>
          </a:p>
          <a:p>
            <a:r>
              <a:rPr lang="en-US" dirty="0"/>
              <a:t>It is the highest level needs in hierarchy.</a:t>
            </a:r>
          </a:p>
          <a:p>
            <a:r>
              <a:rPr lang="en-US" dirty="0"/>
              <a:t>It may be described as the full use and exploitation of talents, capabilities and potentialities.</a:t>
            </a:r>
          </a:p>
          <a:p>
            <a:r>
              <a:rPr lang="en-US" dirty="0"/>
              <a:t>At this level, individuals seek challenges and creative work for personal growth and advancement.</a:t>
            </a:r>
          </a:p>
          <a:p>
            <a:r>
              <a:rPr lang="en-US" dirty="0"/>
              <a:t>Management can motivate such employees by providing independency, creative and challenging works.</a:t>
            </a:r>
          </a:p>
          <a:p>
            <a:r>
              <a:rPr lang="en-US" dirty="0"/>
              <a:t>They can never be fully satisfied, however people have limited opportunity to satisfy these needs.</a:t>
            </a:r>
          </a:p>
        </p:txBody>
      </p:sp>
    </p:spTree>
    <p:extLst>
      <p:ext uri="{BB962C8B-B14F-4D97-AF65-F5344CB8AC3E}">
        <p14:creationId xmlns:p14="http://schemas.microsoft.com/office/powerpoint/2010/main" val="2473535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EFF1-3144-A606-1965-DEB29CBB87AD}"/>
              </a:ext>
            </a:extLst>
          </p:cNvPr>
          <p:cNvSpPr>
            <a:spLocks noGrp="1"/>
          </p:cNvSpPr>
          <p:nvPr>
            <p:ph type="title"/>
          </p:nvPr>
        </p:nvSpPr>
        <p:spPr/>
        <p:txBody>
          <a:bodyPr/>
          <a:lstStyle/>
          <a:p>
            <a:r>
              <a:rPr lang="en-US" dirty="0"/>
              <a:t>Advantages/Contributions of </a:t>
            </a:r>
            <a:r>
              <a:rPr lang="en-US" b="0" i="0" dirty="0">
                <a:solidFill>
                  <a:srgbClr val="282829"/>
                </a:solidFill>
                <a:effectLst/>
                <a:latin typeface="-apple-system"/>
              </a:rPr>
              <a:t>Maslow’s Hierarchy </a:t>
            </a:r>
            <a:endParaRPr lang="en-US" dirty="0"/>
          </a:p>
        </p:txBody>
      </p:sp>
      <p:sp>
        <p:nvSpPr>
          <p:cNvPr id="3" name="Content Placeholder 2">
            <a:extLst>
              <a:ext uri="{FF2B5EF4-FFF2-40B4-BE49-F238E27FC236}">
                <a16:creationId xmlns:a16="http://schemas.microsoft.com/office/drawing/2014/main" id="{69C05B62-1377-02ED-F234-AE2C725ABD8D}"/>
              </a:ext>
            </a:extLst>
          </p:cNvPr>
          <p:cNvSpPr>
            <a:spLocks noGrp="1"/>
          </p:cNvSpPr>
          <p:nvPr>
            <p:ph idx="1"/>
          </p:nvPr>
        </p:nvSpPr>
        <p:spPr/>
        <p:txBody>
          <a:bodyPr/>
          <a:lstStyle/>
          <a:p>
            <a:r>
              <a:rPr lang="en-US" dirty="0"/>
              <a:t>It provides a comprehensive view of human needs.</a:t>
            </a:r>
          </a:p>
          <a:p>
            <a:r>
              <a:rPr lang="en-US" dirty="0"/>
              <a:t>This theory highlights why a person behaves differently in different situations.</a:t>
            </a:r>
          </a:p>
          <a:p>
            <a:r>
              <a:rPr lang="en-US" dirty="0"/>
              <a:t>It allows the managers to analyze the unsatisfied needs of employees for motivation purpose.</a:t>
            </a:r>
          </a:p>
          <a:p>
            <a:r>
              <a:rPr lang="en-US" b="0" i="0" dirty="0">
                <a:solidFill>
                  <a:srgbClr val="282829"/>
                </a:solidFill>
                <a:effectLst/>
                <a:latin typeface="-apple-system"/>
              </a:rPr>
              <a:t>Maslow’s Hierarchy gives a great framework to be used as a guide into why the average person, if there is such a thing, works.</a:t>
            </a:r>
            <a:endParaRPr lang="en-US" dirty="0"/>
          </a:p>
        </p:txBody>
      </p:sp>
    </p:spTree>
    <p:extLst>
      <p:ext uri="{BB962C8B-B14F-4D97-AF65-F5344CB8AC3E}">
        <p14:creationId xmlns:p14="http://schemas.microsoft.com/office/powerpoint/2010/main" val="4158525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DCFC-953F-6710-2B7A-CA6BEBFB380E}"/>
              </a:ext>
            </a:extLst>
          </p:cNvPr>
          <p:cNvSpPr>
            <a:spLocks noGrp="1"/>
          </p:cNvSpPr>
          <p:nvPr>
            <p:ph type="title"/>
          </p:nvPr>
        </p:nvSpPr>
        <p:spPr/>
        <p:txBody>
          <a:bodyPr/>
          <a:lstStyle/>
          <a:p>
            <a:r>
              <a:rPr lang="en-US" dirty="0"/>
              <a:t>Disadvantages/Limitations</a:t>
            </a:r>
          </a:p>
        </p:txBody>
      </p:sp>
      <p:sp>
        <p:nvSpPr>
          <p:cNvPr id="3" name="Content Placeholder 2">
            <a:extLst>
              <a:ext uri="{FF2B5EF4-FFF2-40B4-BE49-F238E27FC236}">
                <a16:creationId xmlns:a16="http://schemas.microsoft.com/office/drawing/2014/main" id="{4BE0D21B-1629-1491-DE79-E820A5CB9480}"/>
              </a:ext>
            </a:extLst>
          </p:cNvPr>
          <p:cNvSpPr>
            <a:spLocks noGrp="1"/>
          </p:cNvSpPr>
          <p:nvPr>
            <p:ph idx="1"/>
          </p:nvPr>
        </p:nvSpPr>
        <p:spPr/>
        <p:txBody>
          <a:bodyPr/>
          <a:lstStyle/>
          <a:p>
            <a:r>
              <a:rPr lang="en-US" dirty="0"/>
              <a:t>It is almost a non tested theory.</a:t>
            </a:r>
          </a:p>
          <a:p>
            <a:r>
              <a:rPr lang="en-US" dirty="0"/>
              <a:t>Its unit of analysis is only individual.</a:t>
            </a:r>
          </a:p>
          <a:p>
            <a:r>
              <a:rPr lang="en-US" dirty="0"/>
              <a:t>Classification of needs is artificial , needs can not be classified into 5 steps hierarchy.</a:t>
            </a:r>
          </a:p>
          <a:p>
            <a:r>
              <a:rPr lang="en-US" dirty="0"/>
              <a:t>The need priority model may not apply at all times in all places.</a:t>
            </a:r>
          </a:p>
          <a:p>
            <a:r>
              <a:rPr lang="en-US" dirty="0"/>
              <a:t>In case of some people, the level of need may be permanently lower.</a:t>
            </a:r>
          </a:p>
        </p:txBody>
      </p:sp>
    </p:spTree>
    <p:extLst>
      <p:ext uri="{BB962C8B-B14F-4D97-AF65-F5344CB8AC3E}">
        <p14:creationId xmlns:p14="http://schemas.microsoft.com/office/powerpoint/2010/main" val="16588870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BF40-5BB5-4121-8923-DD0BEED24C87}"/>
              </a:ext>
            </a:extLst>
          </p:cNvPr>
          <p:cNvSpPr>
            <a:spLocks noGrp="1"/>
          </p:cNvSpPr>
          <p:nvPr>
            <p:ph type="title"/>
          </p:nvPr>
        </p:nvSpPr>
        <p:spPr/>
        <p:txBody>
          <a:bodyPr/>
          <a:lstStyle/>
          <a:p>
            <a:r>
              <a:rPr lang="en-US" dirty="0">
                <a:solidFill>
                  <a:srgbClr val="FF0000"/>
                </a:solidFill>
              </a:rPr>
              <a:t>Theory X and Y : Douglas McGregor</a:t>
            </a:r>
          </a:p>
        </p:txBody>
      </p:sp>
      <p:sp>
        <p:nvSpPr>
          <p:cNvPr id="3" name="Content Placeholder 2">
            <a:extLst>
              <a:ext uri="{FF2B5EF4-FFF2-40B4-BE49-F238E27FC236}">
                <a16:creationId xmlns:a16="http://schemas.microsoft.com/office/drawing/2014/main" id="{3B1AC497-8A80-D156-7321-E9FBCA4B6460}"/>
              </a:ext>
            </a:extLst>
          </p:cNvPr>
          <p:cNvSpPr>
            <a:spLocks noGrp="1"/>
          </p:cNvSpPr>
          <p:nvPr>
            <p:ph idx="1"/>
          </p:nvPr>
        </p:nvSpPr>
        <p:spPr/>
        <p:txBody>
          <a:bodyPr/>
          <a:lstStyle/>
          <a:p>
            <a:r>
              <a:rPr lang="en-US" dirty="0"/>
              <a:t>In 1960, an American social psychologist, developed theory X (negative), and theory Y (positive) suggesting two aspects of human behavior at work.</a:t>
            </a:r>
          </a:p>
          <a:p>
            <a:r>
              <a:rPr lang="en-US" dirty="0"/>
              <a:t>According to him, theory Y is a set of optimistic assumption about human nature and theory X is a set of pessimistic assumption about the workers.</a:t>
            </a:r>
          </a:p>
        </p:txBody>
      </p:sp>
    </p:spTree>
    <p:extLst>
      <p:ext uri="{BB962C8B-B14F-4D97-AF65-F5344CB8AC3E}">
        <p14:creationId xmlns:p14="http://schemas.microsoft.com/office/powerpoint/2010/main" val="2310678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9D49-D862-4AB3-9FD0-75E89132A424}"/>
              </a:ext>
            </a:extLst>
          </p:cNvPr>
          <p:cNvSpPr>
            <a:spLocks noGrp="1"/>
          </p:cNvSpPr>
          <p:nvPr>
            <p:ph type="title"/>
          </p:nvPr>
        </p:nvSpPr>
        <p:spPr/>
        <p:txBody>
          <a:bodyPr/>
          <a:lstStyle/>
          <a:p>
            <a:r>
              <a:rPr lang="en-US" dirty="0"/>
              <a:t>Theory X</a:t>
            </a:r>
          </a:p>
        </p:txBody>
      </p:sp>
      <p:sp>
        <p:nvSpPr>
          <p:cNvPr id="3" name="Content Placeholder 2">
            <a:extLst>
              <a:ext uri="{FF2B5EF4-FFF2-40B4-BE49-F238E27FC236}">
                <a16:creationId xmlns:a16="http://schemas.microsoft.com/office/drawing/2014/main" id="{53CCBD33-DC9B-6946-0C23-AA901A6B7424}"/>
              </a:ext>
            </a:extLst>
          </p:cNvPr>
          <p:cNvSpPr>
            <a:spLocks noGrp="1"/>
          </p:cNvSpPr>
          <p:nvPr>
            <p:ph idx="1"/>
          </p:nvPr>
        </p:nvSpPr>
        <p:spPr/>
        <p:txBody>
          <a:bodyPr>
            <a:normAutofit fontScale="92500" lnSpcReduction="10000"/>
          </a:bodyPr>
          <a:lstStyle/>
          <a:p>
            <a:r>
              <a:rPr lang="en-US" dirty="0"/>
              <a:t>According to this theory, people want to avoid work as much as possible.</a:t>
            </a:r>
          </a:p>
          <a:p>
            <a:r>
              <a:rPr lang="en-US" dirty="0"/>
              <a:t>The general assumptions of theory X are:</a:t>
            </a:r>
          </a:p>
          <a:p>
            <a:pPr>
              <a:buFont typeface="Wingdings" panose="05000000000000000000" pitchFamily="2" charset="2"/>
              <a:buChar char="ü"/>
            </a:pPr>
            <a:r>
              <a:rPr lang="en-US" dirty="0"/>
              <a:t>Employees inherently</a:t>
            </a:r>
            <a:r>
              <a:rPr lang="en-US" sz="1700" dirty="0"/>
              <a:t> </a:t>
            </a:r>
            <a:r>
              <a:rPr lang="en-US" dirty="0"/>
              <a:t>dislike work and avoid</a:t>
            </a:r>
          </a:p>
          <a:p>
            <a:pPr>
              <a:buFont typeface="Wingdings" panose="05000000000000000000" pitchFamily="2" charset="2"/>
              <a:buChar char="ü"/>
            </a:pPr>
            <a:r>
              <a:rPr lang="en-US" dirty="0"/>
              <a:t> responsibilities.</a:t>
            </a:r>
          </a:p>
          <a:p>
            <a:pPr>
              <a:buFont typeface="Wingdings" panose="05000000000000000000" pitchFamily="2" charset="2"/>
              <a:buChar char="ü"/>
            </a:pPr>
            <a:r>
              <a:rPr lang="en-US" dirty="0"/>
              <a:t>People tend to resist change</a:t>
            </a:r>
          </a:p>
          <a:p>
            <a:pPr>
              <a:buFont typeface="Wingdings" panose="05000000000000000000" pitchFamily="2" charset="2"/>
              <a:buChar char="ü"/>
            </a:pPr>
            <a:r>
              <a:rPr lang="en-US" dirty="0"/>
              <a:t>The authoritarian leadership style is appropriate</a:t>
            </a:r>
          </a:p>
          <a:p>
            <a:pPr>
              <a:buFont typeface="Wingdings" panose="05000000000000000000" pitchFamily="2" charset="2"/>
              <a:buChar char="ü"/>
            </a:pPr>
            <a:r>
              <a:rPr lang="en-US" dirty="0"/>
              <a:t>Work motivation comes through financial incentives</a:t>
            </a:r>
          </a:p>
          <a:p>
            <a:pPr>
              <a:buFont typeface="Wingdings" panose="05000000000000000000" pitchFamily="2" charset="2"/>
              <a:buChar char="ü"/>
            </a:pPr>
            <a:r>
              <a:rPr lang="en-US" dirty="0"/>
              <a:t>People prefer to be lead by others rather than lead others.</a:t>
            </a:r>
          </a:p>
          <a:p>
            <a:pPr>
              <a:buFont typeface="Wingdings" panose="05000000000000000000" pitchFamily="2" charset="2"/>
              <a:buChar char="ü"/>
            </a:pPr>
            <a:r>
              <a:rPr lang="en-US" dirty="0"/>
              <a:t>People must be corrected, controlled or threatened with punishment to achieve desired goals.</a:t>
            </a:r>
          </a:p>
        </p:txBody>
      </p:sp>
    </p:spTree>
    <p:extLst>
      <p:ext uri="{BB962C8B-B14F-4D97-AF65-F5344CB8AC3E}">
        <p14:creationId xmlns:p14="http://schemas.microsoft.com/office/powerpoint/2010/main" val="440168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D6F0-87BE-7573-BE6F-0E5403C177F2}"/>
              </a:ext>
            </a:extLst>
          </p:cNvPr>
          <p:cNvSpPr>
            <a:spLocks noGrp="1"/>
          </p:cNvSpPr>
          <p:nvPr>
            <p:ph type="title"/>
          </p:nvPr>
        </p:nvSpPr>
        <p:spPr/>
        <p:txBody>
          <a:bodyPr/>
          <a:lstStyle/>
          <a:p>
            <a:r>
              <a:rPr lang="en-US" dirty="0"/>
              <a:t>Theory Y </a:t>
            </a:r>
          </a:p>
        </p:txBody>
      </p:sp>
      <p:sp>
        <p:nvSpPr>
          <p:cNvPr id="3" name="Content Placeholder 2">
            <a:extLst>
              <a:ext uri="{FF2B5EF4-FFF2-40B4-BE49-F238E27FC236}">
                <a16:creationId xmlns:a16="http://schemas.microsoft.com/office/drawing/2014/main" id="{354A1DB2-B9AB-8E1B-C4EC-DE0C90C4B89D}"/>
              </a:ext>
            </a:extLst>
          </p:cNvPr>
          <p:cNvSpPr>
            <a:spLocks noGrp="1"/>
          </p:cNvSpPr>
          <p:nvPr>
            <p:ph idx="1"/>
          </p:nvPr>
        </p:nvSpPr>
        <p:spPr/>
        <p:txBody>
          <a:bodyPr>
            <a:normAutofit fontScale="92500"/>
          </a:bodyPr>
          <a:lstStyle/>
          <a:p>
            <a:r>
              <a:rPr lang="en-US" dirty="0"/>
              <a:t>According to this theory, people are inherently happy to work.</a:t>
            </a:r>
          </a:p>
          <a:p>
            <a:r>
              <a:rPr lang="en-US" dirty="0"/>
              <a:t>The general assumptions of theory Y are:</a:t>
            </a:r>
          </a:p>
          <a:p>
            <a:pPr>
              <a:buFont typeface="Wingdings" panose="05000000000000000000" pitchFamily="2" charset="2"/>
              <a:buChar char="ü"/>
            </a:pPr>
            <a:r>
              <a:rPr lang="en-US" dirty="0"/>
              <a:t>People like to work as natural as play or rest.</a:t>
            </a:r>
          </a:p>
          <a:p>
            <a:pPr>
              <a:buFont typeface="Wingdings" panose="05000000000000000000" pitchFamily="2" charset="2"/>
              <a:buChar char="ü"/>
            </a:pPr>
            <a:r>
              <a:rPr lang="en-US" dirty="0"/>
              <a:t>People are committed to the objectives and exercise self control, and direction.</a:t>
            </a:r>
          </a:p>
          <a:p>
            <a:pPr>
              <a:buFont typeface="Wingdings" panose="05000000000000000000" pitchFamily="2" charset="2"/>
              <a:buChar char="ü"/>
            </a:pPr>
            <a:r>
              <a:rPr lang="en-US" dirty="0"/>
              <a:t>They are all consequences of experience.</a:t>
            </a:r>
          </a:p>
          <a:p>
            <a:pPr>
              <a:buFont typeface="Wingdings" panose="05000000000000000000" pitchFamily="2" charset="2"/>
              <a:buChar char="ü"/>
            </a:pPr>
            <a:r>
              <a:rPr lang="en-US" dirty="0"/>
              <a:t>People always tend to be creative to solve organizational problems.</a:t>
            </a:r>
          </a:p>
          <a:p>
            <a:pPr>
              <a:buFont typeface="Wingdings" panose="05000000000000000000" pitchFamily="2" charset="2"/>
              <a:buChar char="ü"/>
            </a:pPr>
            <a:r>
              <a:rPr lang="en-US" dirty="0"/>
              <a:t>Management has given to develop the intellectual potentialities of people.</a:t>
            </a:r>
          </a:p>
          <a:p>
            <a:pPr>
              <a:buFont typeface="Wingdings" panose="05000000000000000000" pitchFamily="2" charset="2"/>
              <a:buChar char="ü"/>
            </a:pPr>
            <a:r>
              <a:rPr lang="en-US" dirty="0"/>
              <a:t>All employees are given equal chance to develop their skills.</a:t>
            </a:r>
          </a:p>
        </p:txBody>
      </p:sp>
    </p:spTree>
    <p:extLst>
      <p:ext uri="{BB962C8B-B14F-4D97-AF65-F5344CB8AC3E}">
        <p14:creationId xmlns:p14="http://schemas.microsoft.com/office/powerpoint/2010/main" val="3339341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55088-7711-5FF6-E324-B1C93BFA4ED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DE713DF-8F4F-336E-179E-A70DB27C5900}"/>
              </a:ext>
            </a:extLst>
          </p:cNvPr>
          <p:cNvSpPr>
            <a:spLocks noGrp="1"/>
          </p:cNvSpPr>
          <p:nvPr>
            <p:ph idx="1"/>
          </p:nvPr>
        </p:nvSpPr>
        <p:spPr/>
        <p:txBody>
          <a:bodyPr>
            <a:normAutofit fontScale="92500" lnSpcReduction="10000"/>
          </a:bodyPr>
          <a:lstStyle/>
          <a:p>
            <a:pPr marL="0" indent="0">
              <a:buNone/>
            </a:pPr>
            <a:r>
              <a:rPr lang="en-US" dirty="0">
                <a:solidFill>
                  <a:srgbClr val="FF0000"/>
                </a:solidFill>
              </a:rPr>
              <a:t>Contribution/Advantages of theory X and theory Y</a:t>
            </a:r>
          </a:p>
          <a:p>
            <a:r>
              <a:rPr lang="en-US" dirty="0"/>
              <a:t>This theory is easy to understand and apply</a:t>
            </a:r>
          </a:p>
          <a:p>
            <a:r>
              <a:rPr lang="en-US" dirty="0"/>
              <a:t>It provides practical assumptions about human behavior</a:t>
            </a:r>
          </a:p>
          <a:p>
            <a:r>
              <a:rPr lang="en-US" dirty="0"/>
              <a:t>It guides the management to develop motivational techniques</a:t>
            </a:r>
          </a:p>
          <a:p>
            <a:r>
              <a:rPr lang="en-US" dirty="0"/>
              <a:t>It helps the management to carry managerial activities from human point of views.</a:t>
            </a:r>
          </a:p>
          <a:p>
            <a:pPr marL="0" indent="0">
              <a:buNone/>
            </a:pPr>
            <a:r>
              <a:rPr lang="en-US" dirty="0">
                <a:solidFill>
                  <a:srgbClr val="FF0000"/>
                </a:solidFill>
              </a:rPr>
              <a:t>Limitations/Disadvantages of theory X and theory Y</a:t>
            </a:r>
          </a:p>
          <a:p>
            <a:r>
              <a:rPr lang="en-US" dirty="0"/>
              <a:t>People can not be only put into two extremes of theory X and theory Y.</a:t>
            </a:r>
          </a:p>
          <a:p>
            <a:r>
              <a:rPr lang="en-US" dirty="0"/>
              <a:t>The job itself may not be the key to motivation for the employee.</a:t>
            </a:r>
          </a:p>
          <a:p>
            <a:r>
              <a:rPr lang="en-US" dirty="0"/>
              <a:t>An employee may behave with both theory, according to situation.</a:t>
            </a: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3217116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9AD9-04DF-62CC-884D-E1ABC10EB665}"/>
              </a:ext>
            </a:extLst>
          </p:cNvPr>
          <p:cNvSpPr>
            <a:spLocks noGrp="1"/>
          </p:cNvSpPr>
          <p:nvPr>
            <p:ph type="title"/>
          </p:nvPr>
        </p:nvSpPr>
        <p:spPr/>
        <p:txBody>
          <a:bodyPr/>
          <a:lstStyle/>
          <a:p>
            <a:r>
              <a:rPr lang="en-US" dirty="0">
                <a:solidFill>
                  <a:srgbClr val="FF0000"/>
                </a:solidFill>
              </a:rPr>
              <a:t>Two Factor theory : Frederick Herzberg</a:t>
            </a:r>
          </a:p>
        </p:txBody>
      </p:sp>
      <p:sp>
        <p:nvSpPr>
          <p:cNvPr id="3" name="Content Placeholder 2">
            <a:extLst>
              <a:ext uri="{FF2B5EF4-FFF2-40B4-BE49-F238E27FC236}">
                <a16:creationId xmlns:a16="http://schemas.microsoft.com/office/drawing/2014/main" id="{93B04481-26F8-E32E-2A47-D83CC51B4CC3}"/>
              </a:ext>
            </a:extLst>
          </p:cNvPr>
          <p:cNvSpPr>
            <a:spLocks noGrp="1"/>
          </p:cNvSpPr>
          <p:nvPr>
            <p:ph idx="1"/>
          </p:nvPr>
        </p:nvSpPr>
        <p:spPr/>
        <p:txBody>
          <a:bodyPr/>
          <a:lstStyle/>
          <a:p>
            <a:r>
              <a:rPr lang="en-US" dirty="0"/>
              <a:t>Also called </a:t>
            </a:r>
            <a:r>
              <a:rPr lang="en-US" dirty="0">
                <a:solidFill>
                  <a:srgbClr val="00B0F0"/>
                </a:solidFill>
              </a:rPr>
              <a:t>dual factor theory</a:t>
            </a:r>
            <a:r>
              <a:rPr lang="en-US" dirty="0"/>
              <a:t> or </a:t>
            </a:r>
            <a:r>
              <a:rPr lang="en-US" dirty="0">
                <a:solidFill>
                  <a:srgbClr val="00B0F0"/>
                </a:solidFill>
              </a:rPr>
              <a:t>hygiene theory of motivation</a:t>
            </a:r>
            <a:r>
              <a:rPr lang="en-US" dirty="0"/>
              <a:t>.</a:t>
            </a:r>
          </a:p>
          <a:p>
            <a:r>
              <a:rPr lang="en-US" dirty="0"/>
              <a:t>It is based on the contents of interviews conducted on  engineers and accountants.</a:t>
            </a:r>
          </a:p>
          <a:p>
            <a:r>
              <a:rPr lang="en-US" dirty="0"/>
              <a:t>Herzberg and his associates found that there are two factors that may affect human behavior i.e., </a:t>
            </a:r>
            <a:r>
              <a:rPr lang="en-US" dirty="0">
                <a:solidFill>
                  <a:srgbClr val="FF0000"/>
                </a:solidFill>
              </a:rPr>
              <a:t>hygiene factor </a:t>
            </a:r>
            <a:r>
              <a:rPr lang="en-US" dirty="0"/>
              <a:t>and </a:t>
            </a:r>
            <a:r>
              <a:rPr lang="en-US" dirty="0">
                <a:solidFill>
                  <a:srgbClr val="FF0000"/>
                </a:solidFill>
              </a:rPr>
              <a:t>motivating factor</a:t>
            </a:r>
          </a:p>
        </p:txBody>
      </p:sp>
    </p:spTree>
    <p:extLst>
      <p:ext uri="{BB962C8B-B14F-4D97-AF65-F5344CB8AC3E}">
        <p14:creationId xmlns:p14="http://schemas.microsoft.com/office/powerpoint/2010/main" val="19402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E3D9-94D2-EC4D-F31B-4BD2C69C79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9265FD-3126-CE48-8B99-00F21DE84FCA}"/>
              </a:ext>
            </a:extLst>
          </p:cNvPr>
          <p:cNvSpPr>
            <a:spLocks noGrp="1"/>
          </p:cNvSpPr>
          <p:nvPr>
            <p:ph idx="1"/>
          </p:nvPr>
        </p:nvSpPr>
        <p:spPr/>
        <p:txBody>
          <a:bodyPr>
            <a:normAutofit lnSpcReduction="10000"/>
          </a:bodyPr>
          <a:lstStyle/>
          <a:p>
            <a:pPr marL="0" indent="0">
              <a:buNone/>
            </a:pPr>
            <a:r>
              <a:rPr lang="en-US" dirty="0"/>
              <a:t>Henry Robinson (1844-1924)</a:t>
            </a:r>
          </a:p>
          <a:p>
            <a:r>
              <a:rPr lang="en-US" dirty="0"/>
              <a:t>He was the president of ‘Yale and Towne’ a lock manufacturing company.</a:t>
            </a:r>
          </a:p>
          <a:p>
            <a:r>
              <a:rPr lang="en-US" dirty="0"/>
              <a:t>According to him, skill and qualities are essential to manage the organization successfully.</a:t>
            </a:r>
          </a:p>
          <a:p>
            <a:pPr marL="0" indent="0">
              <a:buNone/>
            </a:pPr>
            <a:r>
              <a:rPr lang="en-US" dirty="0"/>
              <a:t>Captain Henry Metcalfe(1847-1891)</a:t>
            </a:r>
          </a:p>
          <a:p>
            <a:r>
              <a:rPr lang="en-US" dirty="0"/>
              <a:t>He was the manager of an army arsenal.</a:t>
            </a:r>
          </a:p>
          <a:p>
            <a:r>
              <a:rPr lang="en-US" dirty="0"/>
              <a:t>He emphasized on the improvement of administration.</a:t>
            </a:r>
          </a:p>
          <a:p>
            <a:r>
              <a:rPr lang="en-US" dirty="0"/>
              <a:t>According to him, administration must be based on certain principles that are evolved on the basis of observation and experience.</a:t>
            </a:r>
          </a:p>
        </p:txBody>
      </p:sp>
    </p:spTree>
    <p:extLst>
      <p:ext uri="{BB962C8B-B14F-4D97-AF65-F5344CB8AC3E}">
        <p14:creationId xmlns:p14="http://schemas.microsoft.com/office/powerpoint/2010/main" val="35030133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91E9-B87A-037A-12F8-EDACF395BC66}"/>
              </a:ext>
            </a:extLst>
          </p:cNvPr>
          <p:cNvSpPr>
            <a:spLocks noGrp="1"/>
          </p:cNvSpPr>
          <p:nvPr>
            <p:ph type="title"/>
          </p:nvPr>
        </p:nvSpPr>
        <p:spPr/>
        <p:txBody>
          <a:bodyPr/>
          <a:lstStyle/>
          <a:p>
            <a:r>
              <a:rPr lang="en-US" dirty="0"/>
              <a:t>Hygiene/Dissatisfies/Maintenance/Extrinsic Factors</a:t>
            </a:r>
          </a:p>
        </p:txBody>
      </p:sp>
      <p:sp>
        <p:nvSpPr>
          <p:cNvPr id="3" name="Content Placeholder 2">
            <a:extLst>
              <a:ext uri="{FF2B5EF4-FFF2-40B4-BE49-F238E27FC236}">
                <a16:creationId xmlns:a16="http://schemas.microsoft.com/office/drawing/2014/main" id="{AF19D551-3199-CD10-6D9D-CE9C1D5F37E5}"/>
              </a:ext>
            </a:extLst>
          </p:cNvPr>
          <p:cNvSpPr>
            <a:spLocks noGrp="1"/>
          </p:cNvSpPr>
          <p:nvPr>
            <p:ph idx="1"/>
          </p:nvPr>
        </p:nvSpPr>
        <p:spPr/>
        <p:txBody>
          <a:bodyPr>
            <a:normAutofit fontScale="92500" lnSpcReduction="20000"/>
          </a:bodyPr>
          <a:lstStyle/>
          <a:p>
            <a:r>
              <a:rPr lang="en-US" dirty="0"/>
              <a:t>They are related to the conditions/ environment of the job</a:t>
            </a:r>
          </a:p>
          <a:p>
            <a:r>
              <a:rPr lang="en-US" dirty="0"/>
              <a:t>The presence of these factors does not motivate employees but the absence of these cause job dissatisfaction.</a:t>
            </a:r>
          </a:p>
          <a:p>
            <a:r>
              <a:rPr lang="en-US" dirty="0"/>
              <a:t>The components are:</a:t>
            </a:r>
          </a:p>
          <a:p>
            <a:pPr>
              <a:buFont typeface="Wingdings" panose="05000000000000000000" pitchFamily="2" charset="2"/>
              <a:buChar char="ü"/>
            </a:pPr>
            <a:r>
              <a:rPr lang="en-US" dirty="0"/>
              <a:t>Company policy and administration</a:t>
            </a:r>
          </a:p>
          <a:p>
            <a:pPr>
              <a:buFont typeface="Wingdings" panose="05000000000000000000" pitchFamily="2" charset="2"/>
              <a:buChar char="ü"/>
            </a:pPr>
            <a:r>
              <a:rPr lang="en-US" dirty="0"/>
              <a:t>Supervision, leadership</a:t>
            </a:r>
          </a:p>
          <a:p>
            <a:pPr>
              <a:buFont typeface="Wingdings" panose="05000000000000000000" pitchFamily="2" charset="2"/>
              <a:buChar char="ü"/>
            </a:pPr>
            <a:r>
              <a:rPr lang="en-US" dirty="0"/>
              <a:t>Relationship with supervisor and subordinates</a:t>
            </a:r>
          </a:p>
          <a:p>
            <a:pPr>
              <a:buFont typeface="Wingdings" panose="05000000000000000000" pitchFamily="2" charset="2"/>
              <a:buChar char="ü"/>
            </a:pPr>
            <a:r>
              <a:rPr lang="en-US" dirty="0"/>
              <a:t>Working condition</a:t>
            </a:r>
          </a:p>
          <a:p>
            <a:pPr>
              <a:buFont typeface="Wingdings" panose="05000000000000000000" pitchFamily="2" charset="2"/>
              <a:buChar char="ü"/>
            </a:pPr>
            <a:r>
              <a:rPr lang="en-US" dirty="0"/>
              <a:t>Remuneration, job security</a:t>
            </a:r>
          </a:p>
          <a:p>
            <a:pPr>
              <a:buFont typeface="Wingdings" panose="05000000000000000000" pitchFamily="2" charset="2"/>
              <a:buChar char="ü"/>
            </a:pPr>
            <a:r>
              <a:rPr lang="en-US" dirty="0"/>
              <a:t>Relationship with peers</a:t>
            </a:r>
          </a:p>
          <a:p>
            <a:pPr>
              <a:buFont typeface="Wingdings" panose="05000000000000000000" pitchFamily="2" charset="2"/>
              <a:buChar char="ü"/>
            </a:pPr>
            <a:r>
              <a:rPr lang="en-US" dirty="0"/>
              <a:t>Personal life, status.</a:t>
            </a:r>
          </a:p>
        </p:txBody>
      </p:sp>
    </p:spTree>
    <p:extLst>
      <p:ext uri="{BB962C8B-B14F-4D97-AF65-F5344CB8AC3E}">
        <p14:creationId xmlns:p14="http://schemas.microsoft.com/office/powerpoint/2010/main" val="2412289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850C-C197-E225-6013-376906A0F0AA}"/>
              </a:ext>
            </a:extLst>
          </p:cNvPr>
          <p:cNvSpPr>
            <a:spLocks noGrp="1"/>
          </p:cNvSpPr>
          <p:nvPr>
            <p:ph type="title"/>
          </p:nvPr>
        </p:nvSpPr>
        <p:spPr/>
        <p:txBody>
          <a:bodyPr/>
          <a:lstStyle/>
          <a:p>
            <a:r>
              <a:rPr lang="en-US" dirty="0"/>
              <a:t>Motivating/Satisfiers/Intrinsic Factors</a:t>
            </a:r>
          </a:p>
        </p:txBody>
      </p:sp>
      <p:sp>
        <p:nvSpPr>
          <p:cNvPr id="3" name="Content Placeholder 2">
            <a:extLst>
              <a:ext uri="{FF2B5EF4-FFF2-40B4-BE49-F238E27FC236}">
                <a16:creationId xmlns:a16="http://schemas.microsoft.com/office/drawing/2014/main" id="{2A9F1750-B8AF-5D6F-1623-FC9FDCDEFA82}"/>
              </a:ext>
            </a:extLst>
          </p:cNvPr>
          <p:cNvSpPr>
            <a:spLocks noGrp="1"/>
          </p:cNvSpPr>
          <p:nvPr>
            <p:ph idx="1"/>
          </p:nvPr>
        </p:nvSpPr>
        <p:spPr/>
        <p:txBody>
          <a:bodyPr>
            <a:normAutofit fontScale="92500"/>
          </a:bodyPr>
          <a:lstStyle/>
          <a:p>
            <a:r>
              <a:rPr lang="en-US" dirty="0"/>
              <a:t>They are job centered and related directly to the job itself.</a:t>
            </a:r>
          </a:p>
          <a:p>
            <a:r>
              <a:rPr lang="en-US" dirty="0"/>
              <a:t>The presence of motivating factors cause high level of motivation and job satisfaction, where as their absence do not cause high dissatisfaction.</a:t>
            </a:r>
          </a:p>
          <a:p>
            <a:r>
              <a:rPr lang="en-US" dirty="0"/>
              <a:t>The components are:</a:t>
            </a:r>
          </a:p>
          <a:p>
            <a:pPr>
              <a:buFont typeface="Wingdings" panose="05000000000000000000" pitchFamily="2" charset="2"/>
              <a:buChar char="ü"/>
            </a:pPr>
            <a:r>
              <a:rPr lang="en-US" dirty="0"/>
              <a:t>Favorable work and time</a:t>
            </a:r>
          </a:p>
          <a:p>
            <a:pPr>
              <a:buFont typeface="Wingdings" panose="05000000000000000000" pitchFamily="2" charset="2"/>
              <a:buChar char="ü"/>
            </a:pPr>
            <a:r>
              <a:rPr lang="en-US" dirty="0"/>
              <a:t>Personal growth, promotion</a:t>
            </a:r>
          </a:p>
          <a:p>
            <a:pPr>
              <a:buFont typeface="Wingdings" panose="05000000000000000000" pitchFamily="2" charset="2"/>
              <a:buChar char="ü"/>
            </a:pPr>
            <a:r>
              <a:rPr lang="en-US" dirty="0"/>
              <a:t>Achievement, recognition</a:t>
            </a:r>
          </a:p>
          <a:p>
            <a:pPr>
              <a:buFont typeface="Wingdings" panose="05000000000000000000" pitchFamily="2" charset="2"/>
              <a:buChar char="ü"/>
            </a:pPr>
            <a:r>
              <a:rPr lang="en-US" dirty="0"/>
              <a:t>Advancement, job enrichment</a:t>
            </a:r>
            <a:r>
              <a:rPr lang="hi-IN" dirty="0"/>
              <a:t> </a:t>
            </a:r>
            <a:r>
              <a:rPr lang="hi-IN" sz="1700" dirty="0"/>
              <a:t>संवर्धन</a:t>
            </a:r>
            <a:r>
              <a:rPr lang="en-US" dirty="0"/>
              <a:t>, job enlargement</a:t>
            </a:r>
          </a:p>
          <a:p>
            <a:pPr>
              <a:buFont typeface="Wingdings" panose="05000000000000000000" pitchFamily="2" charset="2"/>
              <a:buChar char="ü"/>
            </a:pPr>
            <a:r>
              <a:rPr lang="en-US" dirty="0"/>
              <a:t>Authority and responsibility</a:t>
            </a:r>
          </a:p>
        </p:txBody>
      </p:sp>
    </p:spTree>
    <p:extLst>
      <p:ext uri="{BB962C8B-B14F-4D97-AF65-F5344CB8AC3E}">
        <p14:creationId xmlns:p14="http://schemas.microsoft.com/office/powerpoint/2010/main" val="11504734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4F57-E254-5E02-6465-D1F68F155FE2}"/>
              </a:ext>
            </a:extLst>
          </p:cNvPr>
          <p:cNvSpPr>
            <a:spLocks noGrp="1"/>
          </p:cNvSpPr>
          <p:nvPr>
            <p:ph type="title"/>
          </p:nvPr>
        </p:nvSpPr>
        <p:spPr/>
        <p:txBody>
          <a:bodyPr/>
          <a:lstStyle/>
          <a:p>
            <a:r>
              <a:rPr lang="en-US" dirty="0">
                <a:solidFill>
                  <a:srgbClr val="FF0000"/>
                </a:solidFill>
              </a:rPr>
              <a:t>Contribution/Advantages</a:t>
            </a:r>
          </a:p>
        </p:txBody>
      </p:sp>
      <p:sp>
        <p:nvSpPr>
          <p:cNvPr id="3" name="Content Placeholder 2">
            <a:extLst>
              <a:ext uri="{FF2B5EF4-FFF2-40B4-BE49-F238E27FC236}">
                <a16:creationId xmlns:a16="http://schemas.microsoft.com/office/drawing/2014/main" id="{CB29147B-B1B9-BC04-A4A1-F8191C833742}"/>
              </a:ext>
            </a:extLst>
          </p:cNvPr>
          <p:cNvSpPr>
            <a:spLocks noGrp="1"/>
          </p:cNvSpPr>
          <p:nvPr>
            <p:ph idx="1"/>
          </p:nvPr>
        </p:nvSpPr>
        <p:spPr/>
        <p:txBody>
          <a:bodyPr/>
          <a:lstStyle/>
          <a:p>
            <a:r>
              <a:rPr lang="en-US" dirty="0"/>
              <a:t>It provides the tools of satisfy as well as motivate the employees</a:t>
            </a:r>
          </a:p>
          <a:p>
            <a:r>
              <a:rPr lang="en-US" dirty="0"/>
              <a:t>It states that financial benefits are not only the motivating factors</a:t>
            </a:r>
          </a:p>
          <a:p>
            <a:r>
              <a:rPr lang="en-US" dirty="0"/>
              <a:t>It advocates the concept of job enrichment in motivation.</a:t>
            </a:r>
          </a:p>
          <a:p>
            <a:pPr marL="0" indent="0">
              <a:buNone/>
            </a:pPr>
            <a:r>
              <a:rPr lang="en-US" sz="4400" dirty="0">
                <a:solidFill>
                  <a:srgbClr val="FF0000"/>
                </a:solidFill>
                <a:latin typeface="+mj-lt"/>
              </a:rPr>
              <a:t>Limitation/Disadvantages</a:t>
            </a:r>
          </a:p>
          <a:p>
            <a:r>
              <a:rPr lang="en-US" dirty="0"/>
              <a:t>it ignores situational factors</a:t>
            </a:r>
          </a:p>
          <a:p>
            <a:r>
              <a:rPr lang="en-US" dirty="0"/>
              <a:t>It provides an explanation of job satisfaction, so it is not really a theory of motivation.</a:t>
            </a:r>
          </a:p>
          <a:p>
            <a:r>
              <a:rPr lang="en-US" dirty="0"/>
              <a:t>It does not utilize the overall measure of satisfaction.</a:t>
            </a:r>
          </a:p>
        </p:txBody>
      </p:sp>
    </p:spTree>
    <p:extLst>
      <p:ext uri="{BB962C8B-B14F-4D97-AF65-F5344CB8AC3E}">
        <p14:creationId xmlns:p14="http://schemas.microsoft.com/office/powerpoint/2010/main" val="11098200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6597-FEA4-A5BE-F3BA-B2A111DE0D8D}"/>
              </a:ext>
            </a:extLst>
          </p:cNvPr>
          <p:cNvSpPr>
            <a:spLocks noGrp="1"/>
          </p:cNvSpPr>
          <p:nvPr>
            <p:ph type="title"/>
          </p:nvPr>
        </p:nvSpPr>
        <p:spPr/>
        <p:txBody>
          <a:bodyPr/>
          <a:lstStyle/>
          <a:p>
            <a:r>
              <a:rPr lang="en-US" dirty="0">
                <a:solidFill>
                  <a:srgbClr val="00B0F0"/>
                </a:solidFill>
              </a:rPr>
              <a:t>Contribution/Advantages </a:t>
            </a:r>
            <a:r>
              <a:rPr lang="en-US" dirty="0">
                <a:solidFill>
                  <a:srgbClr val="FF0000"/>
                </a:solidFill>
              </a:rPr>
              <a:t>of Behavioral Science Theory</a:t>
            </a:r>
            <a:r>
              <a:rPr lang="en-US" dirty="0"/>
              <a:t>:</a:t>
            </a:r>
          </a:p>
        </p:txBody>
      </p:sp>
      <p:sp>
        <p:nvSpPr>
          <p:cNvPr id="3" name="Content Placeholder 2">
            <a:extLst>
              <a:ext uri="{FF2B5EF4-FFF2-40B4-BE49-F238E27FC236}">
                <a16:creationId xmlns:a16="http://schemas.microsoft.com/office/drawing/2014/main" id="{19AB8D8F-76E7-6460-E0EA-368FDC5210DD}"/>
              </a:ext>
            </a:extLst>
          </p:cNvPr>
          <p:cNvSpPr>
            <a:spLocks noGrp="1"/>
          </p:cNvSpPr>
          <p:nvPr>
            <p:ph idx="1"/>
          </p:nvPr>
        </p:nvSpPr>
        <p:spPr/>
        <p:txBody>
          <a:bodyPr/>
          <a:lstStyle/>
          <a:p>
            <a:r>
              <a:rPr lang="en-US" dirty="0"/>
              <a:t>It identified the role of human elements in organization.</a:t>
            </a:r>
          </a:p>
          <a:p>
            <a:r>
              <a:rPr lang="en-US" dirty="0"/>
              <a:t>It recognizes the quality of leadership an important factor for the source of management.</a:t>
            </a:r>
          </a:p>
          <a:p>
            <a:r>
              <a:rPr lang="en-US" dirty="0"/>
              <a:t>It emphasizes on non-financial rewards.</a:t>
            </a:r>
          </a:p>
          <a:p>
            <a:r>
              <a:rPr lang="en-US" dirty="0"/>
              <a:t>It emphasizes the role of individual psychology and group behavior</a:t>
            </a:r>
          </a:p>
          <a:p>
            <a:r>
              <a:rPr lang="en-US" dirty="0"/>
              <a:t>If focuses on self direction of subordinates through worker’s participation in planning and decision making.</a:t>
            </a:r>
          </a:p>
        </p:txBody>
      </p:sp>
    </p:spTree>
    <p:extLst>
      <p:ext uri="{BB962C8B-B14F-4D97-AF65-F5344CB8AC3E}">
        <p14:creationId xmlns:p14="http://schemas.microsoft.com/office/powerpoint/2010/main" val="2175663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DC65-2C81-4BBF-54F6-9883D7E4AABC}"/>
              </a:ext>
            </a:extLst>
          </p:cNvPr>
          <p:cNvSpPr>
            <a:spLocks noGrp="1"/>
          </p:cNvSpPr>
          <p:nvPr>
            <p:ph type="title"/>
          </p:nvPr>
        </p:nvSpPr>
        <p:spPr/>
        <p:txBody>
          <a:bodyPr/>
          <a:lstStyle/>
          <a:p>
            <a:r>
              <a:rPr lang="en-US" dirty="0">
                <a:solidFill>
                  <a:srgbClr val="00B0F0"/>
                </a:solidFill>
              </a:rPr>
              <a:t>Limitations/Disadvantages </a:t>
            </a:r>
            <a:r>
              <a:rPr lang="en-US" dirty="0">
                <a:solidFill>
                  <a:srgbClr val="FF0000"/>
                </a:solidFill>
              </a:rPr>
              <a:t>of Behavior Science Theory:</a:t>
            </a:r>
          </a:p>
        </p:txBody>
      </p:sp>
      <p:sp>
        <p:nvSpPr>
          <p:cNvPr id="3" name="Content Placeholder 2">
            <a:extLst>
              <a:ext uri="{FF2B5EF4-FFF2-40B4-BE49-F238E27FC236}">
                <a16:creationId xmlns:a16="http://schemas.microsoft.com/office/drawing/2014/main" id="{3C67F870-4FB2-1EB8-1619-A017BD3551B9}"/>
              </a:ext>
            </a:extLst>
          </p:cNvPr>
          <p:cNvSpPr>
            <a:spLocks noGrp="1"/>
          </p:cNvSpPr>
          <p:nvPr>
            <p:ph idx="1"/>
          </p:nvPr>
        </p:nvSpPr>
        <p:spPr/>
        <p:txBody>
          <a:bodyPr/>
          <a:lstStyle/>
          <a:p>
            <a:r>
              <a:rPr lang="en-US" dirty="0"/>
              <a:t>It neglects the economic dimension of job satisfaction.</a:t>
            </a:r>
          </a:p>
          <a:p>
            <a:r>
              <a:rPr lang="en-US" dirty="0"/>
              <a:t>It has not considered situational variables.</a:t>
            </a:r>
          </a:p>
          <a:p>
            <a:r>
              <a:rPr lang="en-US" dirty="0"/>
              <a:t>It views management as nothing but applied behavioral science.</a:t>
            </a:r>
          </a:p>
          <a:p>
            <a:r>
              <a:rPr lang="en-US" dirty="0"/>
              <a:t>It has a clinical to identify, analyze and predict human behavior.</a:t>
            </a:r>
          </a:p>
          <a:p>
            <a:r>
              <a:rPr lang="en-US" dirty="0"/>
              <a:t>Not applicable universally to all organizations.</a:t>
            </a:r>
          </a:p>
        </p:txBody>
      </p:sp>
    </p:spTree>
    <p:extLst>
      <p:ext uri="{BB962C8B-B14F-4D97-AF65-F5344CB8AC3E}">
        <p14:creationId xmlns:p14="http://schemas.microsoft.com/office/powerpoint/2010/main" val="39598045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3A32-BA33-3104-3EE2-FDB7BA4263E2}"/>
              </a:ext>
            </a:extLst>
          </p:cNvPr>
          <p:cNvSpPr>
            <a:spLocks noGrp="1"/>
          </p:cNvSpPr>
          <p:nvPr>
            <p:ph type="title"/>
          </p:nvPr>
        </p:nvSpPr>
        <p:spPr/>
        <p:txBody>
          <a:bodyPr/>
          <a:lstStyle/>
          <a:p>
            <a:r>
              <a:rPr lang="en-US" dirty="0">
                <a:solidFill>
                  <a:srgbClr val="FF0000"/>
                </a:solidFill>
              </a:rPr>
              <a:t>Quantitative Perspectives/Theory</a:t>
            </a:r>
          </a:p>
        </p:txBody>
      </p:sp>
      <p:sp>
        <p:nvSpPr>
          <p:cNvPr id="3" name="Content Placeholder 2">
            <a:extLst>
              <a:ext uri="{FF2B5EF4-FFF2-40B4-BE49-F238E27FC236}">
                <a16:creationId xmlns:a16="http://schemas.microsoft.com/office/drawing/2014/main" id="{D1CF7C2A-9CC0-CA04-E584-807A9C7F7B42}"/>
              </a:ext>
            </a:extLst>
          </p:cNvPr>
          <p:cNvSpPr>
            <a:spLocks noGrp="1"/>
          </p:cNvSpPr>
          <p:nvPr>
            <p:ph idx="1"/>
          </p:nvPr>
        </p:nvSpPr>
        <p:spPr/>
        <p:txBody>
          <a:bodyPr/>
          <a:lstStyle/>
          <a:p>
            <a:r>
              <a:rPr lang="en-US" dirty="0"/>
              <a:t>It involves the use of quantitative techniques, such as statistics, information models, and computer simulation to improve planning and decision making.</a:t>
            </a:r>
          </a:p>
          <a:p>
            <a:r>
              <a:rPr lang="en-US" dirty="0"/>
              <a:t>The major perspective based on quantitative analysis are : management science theory, operation management, management information system and decision theory.</a:t>
            </a:r>
          </a:p>
        </p:txBody>
      </p:sp>
    </p:spTree>
    <p:extLst>
      <p:ext uri="{BB962C8B-B14F-4D97-AF65-F5344CB8AC3E}">
        <p14:creationId xmlns:p14="http://schemas.microsoft.com/office/powerpoint/2010/main" val="2558466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BA3A3-1541-362A-0A43-CBA7769BDC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EF7595-03FC-CEBA-E682-D744AEDB210F}"/>
              </a:ext>
            </a:extLst>
          </p:cNvPr>
          <p:cNvSpPr>
            <a:spLocks noGrp="1"/>
          </p:cNvSpPr>
          <p:nvPr>
            <p:ph idx="1"/>
          </p:nvPr>
        </p:nvSpPr>
        <p:spPr/>
        <p:txBody>
          <a:bodyPr/>
          <a:lstStyle/>
          <a:p>
            <a:pPr marL="0" indent="0">
              <a:buNone/>
            </a:pPr>
            <a:r>
              <a:rPr lang="en-US" dirty="0">
                <a:solidFill>
                  <a:srgbClr val="FF0000"/>
                </a:solidFill>
              </a:rPr>
              <a:t>(a) Management science theory</a:t>
            </a:r>
          </a:p>
          <a:p>
            <a:r>
              <a:rPr lang="en-US" dirty="0"/>
              <a:t>It was originated during world war II for making the best use of available resources within military operations.</a:t>
            </a:r>
          </a:p>
          <a:p>
            <a:r>
              <a:rPr lang="en-US" dirty="0"/>
              <a:t>It assumes that managerial problems can be described in terms of mathematical symbols and data.</a:t>
            </a:r>
          </a:p>
          <a:p>
            <a:pPr marL="0" indent="0">
              <a:buNone/>
            </a:pPr>
            <a:r>
              <a:rPr lang="en-US" dirty="0">
                <a:solidFill>
                  <a:srgbClr val="FF0000"/>
                </a:solidFill>
              </a:rPr>
              <a:t>(b) Operations management</a:t>
            </a:r>
          </a:p>
          <a:p>
            <a:r>
              <a:rPr lang="en-US" dirty="0"/>
              <a:t>It involves the planning, organizing, and supervising the activities related to conversion of input into output.</a:t>
            </a:r>
          </a:p>
          <a:p>
            <a:r>
              <a:rPr lang="en-US" dirty="0"/>
              <a:t>The main objective is to use the resources optimally.</a:t>
            </a:r>
          </a:p>
        </p:txBody>
      </p:sp>
    </p:spTree>
    <p:extLst>
      <p:ext uri="{BB962C8B-B14F-4D97-AF65-F5344CB8AC3E}">
        <p14:creationId xmlns:p14="http://schemas.microsoft.com/office/powerpoint/2010/main" val="39252884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AC87-B946-2159-AF66-0E17974AA7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3D8D8B-1785-97AE-8891-DAEF2B56BA15}"/>
              </a:ext>
            </a:extLst>
          </p:cNvPr>
          <p:cNvSpPr>
            <a:spLocks noGrp="1"/>
          </p:cNvSpPr>
          <p:nvPr>
            <p:ph idx="1"/>
          </p:nvPr>
        </p:nvSpPr>
        <p:spPr/>
        <p:txBody>
          <a:bodyPr>
            <a:normAutofit fontScale="92500"/>
          </a:bodyPr>
          <a:lstStyle/>
          <a:p>
            <a:pPr marL="0" indent="0">
              <a:buNone/>
            </a:pPr>
            <a:r>
              <a:rPr lang="en-US" dirty="0">
                <a:solidFill>
                  <a:srgbClr val="FF0000"/>
                </a:solidFill>
              </a:rPr>
              <a:t>(c) Management information system</a:t>
            </a:r>
          </a:p>
          <a:p>
            <a:r>
              <a:rPr lang="en-US" dirty="0"/>
              <a:t>It is a process which gathers data and information from multiple systems, organizes, analysis, interprets, and reports them to the management for decision making.</a:t>
            </a:r>
          </a:p>
          <a:p>
            <a:r>
              <a:rPr lang="en-US" dirty="0"/>
              <a:t>It organizes past, present and projected data and processes it into usable information.</a:t>
            </a:r>
          </a:p>
          <a:p>
            <a:pPr marL="0" indent="0">
              <a:buNone/>
            </a:pPr>
            <a:r>
              <a:rPr lang="en-US" dirty="0">
                <a:solidFill>
                  <a:srgbClr val="FF0000"/>
                </a:solidFill>
              </a:rPr>
              <a:t>(d) Decision Theory</a:t>
            </a:r>
          </a:p>
          <a:p>
            <a:r>
              <a:rPr lang="en-US" dirty="0"/>
              <a:t>Decisions are made through rational choice among different alternatives.</a:t>
            </a:r>
          </a:p>
          <a:p>
            <a:r>
              <a:rPr lang="en-US" dirty="0"/>
              <a:t>It emphasizes that the main responsibility of a manager is to take rational decisions.</a:t>
            </a:r>
          </a:p>
        </p:txBody>
      </p:sp>
    </p:spTree>
    <p:extLst>
      <p:ext uri="{BB962C8B-B14F-4D97-AF65-F5344CB8AC3E}">
        <p14:creationId xmlns:p14="http://schemas.microsoft.com/office/powerpoint/2010/main" val="2099270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A0DC-2FE1-4A06-D021-4AE974508235}"/>
              </a:ext>
            </a:extLst>
          </p:cNvPr>
          <p:cNvSpPr>
            <a:spLocks noGrp="1"/>
          </p:cNvSpPr>
          <p:nvPr>
            <p:ph type="title"/>
          </p:nvPr>
        </p:nvSpPr>
        <p:spPr/>
        <p:txBody>
          <a:bodyPr/>
          <a:lstStyle/>
          <a:p>
            <a:r>
              <a:rPr lang="en-US" dirty="0"/>
              <a:t>Contributions/Advantages of Quantitative Perspectives:</a:t>
            </a:r>
          </a:p>
        </p:txBody>
      </p:sp>
      <p:sp>
        <p:nvSpPr>
          <p:cNvPr id="3" name="Content Placeholder 2">
            <a:extLst>
              <a:ext uri="{FF2B5EF4-FFF2-40B4-BE49-F238E27FC236}">
                <a16:creationId xmlns:a16="http://schemas.microsoft.com/office/drawing/2014/main" id="{FAFB2D54-22C1-338D-F68F-8F9213CCA072}"/>
              </a:ext>
            </a:extLst>
          </p:cNvPr>
          <p:cNvSpPr>
            <a:spLocks noGrp="1"/>
          </p:cNvSpPr>
          <p:nvPr>
            <p:ph idx="1"/>
          </p:nvPr>
        </p:nvSpPr>
        <p:spPr/>
        <p:txBody>
          <a:bodyPr>
            <a:normAutofit fontScale="92500" lnSpcReduction="20000"/>
          </a:bodyPr>
          <a:lstStyle/>
          <a:p>
            <a:r>
              <a:rPr lang="en-US" dirty="0"/>
              <a:t>It encourages disciplined thinking while defining the problems.</a:t>
            </a:r>
          </a:p>
          <a:p>
            <a:r>
              <a:rPr lang="en-US" dirty="0"/>
              <a:t>Complex relations among variables can be expressed more effectively</a:t>
            </a:r>
          </a:p>
          <a:p>
            <a:r>
              <a:rPr lang="en-US" dirty="0"/>
              <a:t>It presents management with an objective basis for making a decision</a:t>
            </a:r>
          </a:p>
          <a:p>
            <a:r>
              <a:rPr lang="en-US" dirty="0"/>
              <a:t>It emphasizes on factual data and logical analysis in decision making process.</a:t>
            </a:r>
          </a:p>
          <a:p>
            <a:pPr marL="0" indent="0">
              <a:buNone/>
            </a:pPr>
            <a:r>
              <a:rPr lang="en-US" sz="4400" dirty="0">
                <a:latin typeface="+mj-lt"/>
              </a:rPr>
              <a:t>Limitations/Disadvantages of Quantitative Perspectives</a:t>
            </a:r>
          </a:p>
          <a:p>
            <a:r>
              <a:rPr lang="en-US" dirty="0"/>
              <a:t>It does not deal with the people aspect of an organization</a:t>
            </a:r>
          </a:p>
          <a:p>
            <a:r>
              <a:rPr lang="en-US" dirty="0"/>
              <a:t>All the requirement data can not be updated and are not accurate</a:t>
            </a:r>
          </a:p>
          <a:p>
            <a:r>
              <a:rPr lang="en-US" dirty="0"/>
              <a:t>It requires unrealistic or unfounded assumptions.</a:t>
            </a:r>
          </a:p>
        </p:txBody>
      </p:sp>
    </p:spTree>
    <p:extLst>
      <p:ext uri="{BB962C8B-B14F-4D97-AF65-F5344CB8AC3E}">
        <p14:creationId xmlns:p14="http://schemas.microsoft.com/office/powerpoint/2010/main" val="16214656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3B14-CBBF-5F85-8BC4-693D167A12A8}"/>
              </a:ext>
            </a:extLst>
          </p:cNvPr>
          <p:cNvSpPr>
            <a:spLocks noGrp="1"/>
          </p:cNvSpPr>
          <p:nvPr>
            <p:ph type="title"/>
          </p:nvPr>
        </p:nvSpPr>
        <p:spPr/>
        <p:txBody>
          <a:bodyPr/>
          <a:lstStyle/>
          <a:p>
            <a:r>
              <a:rPr lang="en-US" dirty="0">
                <a:solidFill>
                  <a:srgbClr val="FF0000"/>
                </a:solidFill>
              </a:rPr>
              <a:t>Integrating Perspectives/Theory</a:t>
            </a:r>
          </a:p>
        </p:txBody>
      </p:sp>
      <p:sp>
        <p:nvSpPr>
          <p:cNvPr id="3" name="Content Placeholder 2">
            <a:extLst>
              <a:ext uri="{FF2B5EF4-FFF2-40B4-BE49-F238E27FC236}">
                <a16:creationId xmlns:a16="http://schemas.microsoft.com/office/drawing/2014/main" id="{7166C682-8417-A735-B06C-EDB8E0351BD5}"/>
              </a:ext>
            </a:extLst>
          </p:cNvPr>
          <p:cNvSpPr>
            <a:spLocks noGrp="1"/>
          </p:cNvSpPr>
          <p:nvPr>
            <p:ph idx="1"/>
          </p:nvPr>
        </p:nvSpPr>
        <p:spPr/>
        <p:txBody>
          <a:bodyPr/>
          <a:lstStyle/>
          <a:p>
            <a:r>
              <a:rPr lang="en-US" dirty="0"/>
              <a:t>The classical, behavioral and quantitative approaches have made valuable contributions to the theory of management.</a:t>
            </a:r>
          </a:p>
          <a:p>
            <a:r>
              <a:rPr lang="en-US" dirty="0"/>
              <a:t>The integrative perspectives attempt to integrate these approaches to suit a particular organization at a particular situation</a:t>
            </a:r>
          </a:p>
          <a:p>
            <a:r>
              <a:rPr lang="en-US" dirty="0"/>
              <a:t>It consists </a:t>
            </a:r>
            <a:r>
              <a:rPr lang="en-US" dirty="0">
                <a:solidFill>
                  <a:srgbClr val="FF0000"/>
                </a:solidFill>
              </a:rPr>
              <a:t>system theory </a:t>
            </a:r>
            <a:r>
              <a:rPr lang="en-US" dirty="0"/>
              <a:t>and </a:t>
            </a:r>
            <a:r>
              <a:rPr lang="en-US" dirty="0">
                <a:solidFill>
                  <a:srgbClr val="FF0000"/>
                </a:solidFill>
              </a:rPr>
              <a:t>contingency theory</a:t>
            </a:r>
            <a:r>
              <a:rPr lang="en-US" dirty="0"/>
              <a:t>.</a:t>
            </a:r>
          </a:p>
        </p:txBody>
      </p:sp>
    </p:spTree>
    <p:extLst>
      <p:ext uri="{BB962C8B-B14F-4D97-AF65-F5344CB8AC3E}">
        <p14:creationId xmlns:p14="http://schemas.microsoft.com/office/powerpoint/2010/main" val="45710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A1BB-608F-1319-AC77-662D19EC4D28}"/>
              </a:ext>
            </a:extLst>
          </p:cNvPr>
          <p:cNvSpPr>
            <a:spLocks noGrp="1"/>
          </p:cNvSpPr>
          <p:nvPr>
            <p:ph type="title"/>
          </p:nvPr>
        </p:nvSpPr>
        <p:spPr/>
        <p:txBody>
          <a:bodyPr/>
          <a:lstStyle/>
          <a:p>
            <a:r>
              <a:rPr lang="en-US" dirty="0"/>
              <a:t>Classical Perspectives/Theory</a:t>
            </a:r>
          </a:p>
        </p:txBody>
      </p:sp>
      <p:sp>
        <p:nvSpPr>
          <p:cNvPr id="3" name="Content Placeholder 2">
            <a:extLst>
              <a:ext uri="{FF2B5EF4-FFF2-40B4-BE49-F238E27FC236}">
                <a16:creationId xmlns:a16="http://schemas.microsoft.com/office/drawing/2014/main" id="{FA3DB002-839F-CFD5-F3C9-5283B457F8B7}"/>
              </a:ext>
            </a:extLst>
          </p:cNvPr>
          <p:cNvSpPr>
            <a:spLocks noGrp="1"/>
          </p:cNvSpPr>
          <p:nvPr>
            <p:ph idx="1"/>
          </p:nvPr>
        </p:nvSpPr>
        <p:spPr/>
        <p:txBody>
          <a:bodyPr/>
          <a:lstStyle/>
          <a:p>
            <a:r>
              <a:rPr lang="en-US" dirty="0"/>
              <a:t>Classical theory is the initial stage of the development of management thought.</a:t>
            </a:r>
          </a:p>
          <a:p>
            <a:r>
              <a:rPr lang="en-US" dirty="0"/>
              <a:t>This theory includes three different approaches consisting of </a:t>
            </a:r>
            <a:r>
              <a:rPr lang="en-US" dirty="0">
                <a:solidFill>
                  <a:srgbClr val="FF0000"/>
                </a:solidFill>
              </a:rPr>
              <a:t>scientific management theory, administrative theory and bureaucratic theory</a:t>
            </a:r>
            <a:r>
              <a:rPr lang="en-US" dirty="0"/>
              <a:t>.</a:t>
            </a:r>
          </a:p>
        </p:txBody>
      </p:sp>
    </p:spTree>
    <p:extLst>
      <p:ext uri="{BB962C8B-B14F-4D97-AF65-F5344CB8AC3E}">
        <p14:creationId xmlns:p14="http://schemas.microsoft.com/office/powerpoint/2010/main" val="5585443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B3A6-305D-9C1E-4169-E3180448CC28}"/>
              </a:ext>
            </a:extLst>
          </p:cNvPr>
          <p:cNvSpPr>
            <a:spLocks noGrp="1"/>
          </p:cNvSpPr>
          <p:nvPr>
            <p:ph type="title"/>
          </p:nvPr>
        </p:nvSpPr>
        <p:spPr/>
        <p:txBody>
          <a:bodyPr/>
          <a:lstStyle/>
          <a:p>
            <a:r>
              <a:rPr lang="en-US" dirty="0"/>
              <a:t>System theory</a:t>
            </a:r>
          </a:p>
        </p:txBody>
      </p:sp>
      <p:sp>
        <p:nvSpPr>
          <p:cNvPr id="3" name="Content Placeholder 2">
            <a:extLst>
              <a:ext uri="{FF2B5EF4-FFF2-40B4-BE49-F238E27FC236}">
                <a16:creationId xmlns:a16="http://schemas.microsoft.com/office/drawing/2014/main" id="{3A3CAF9F-CEAB-2102-B2EC-E711C046C476}"/>
              </a:ext>
            </a:extLst>
          </p:cNvPr>
          <p:cNvSpPr>
            <a:spLocks noGrp="1"/>
          </p:cNvSpPr>
          <p:nvPr>
            <p:ph idx="1"/>
          </p:nvPr>
        </p:nvSpPr>
        <p:spPr/>
        <p:txBody>
          <a:bodyPr/>
          <a:lstStyle/>
          <a:p>
            <a:r>
              <a:rPr lang="en-US" dirty="0"/>
              <a:t>A system is a set of interrelated and interdependent parts working together as a network.</a:t>
            </a:r>
          </a:p>
          <a:p>
            <a:r>
              <a:rPr lang="en-US" dirty="0"/>
              <a:t>System theory assumes that an organization should be viewed as an open system.</a:t>
            </a:r>
          </a:p>
          <a:p>
            <a:r>
              <a:rPr lang="en-US" dirty="0"/>
              <a:t>A system should not be viewed as individual part rather it should understood as a whole.</a:t>
            </a:r>
          </a:p>
        </p:txBody>
      </p:sp>
    </p:spTree>
    <p:extLst>
      <p:ext uri="{BB962C8B-B14F-4D97-AF65-F5344CB8AC3E}">
        <p14:creationId xmlns:p14="http://schemas.microsoft.com/office/powerpoint/2010/main" val="1994194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1F0D-A5F9-1492-6F69-E9C1A9FF27DE}"/>
              </a:ext>
            </a:extLst>
          </p:cNvPr>
          <p:cNvSpPr>
            <a:spLocks noGrp="1"/>
          </p:cNvSpPr>
          <p:nvPr>
            <p:ph type="title"/>
          </p:nvPr>
        </p:nvSpPr>
        <p:spPr/>
        <p:txBody>
          <a:bodyPr/>
          <a:lstStyle/>
          <a:p>
            <a:r>
              <a:rPr lang="en-US" dirty="0"/>
              <a:t>Component of System Theory:</a:t>
            </a:r>
          </a:p>
        </p:txBody>
      </p:sp>
      <p:sp>
        <p:nvSpPr>
          <p:cNvPr id="3" name="Content Placeholder 2">
            <a:extLst>
              <a:ext uri="{FF2B5EF4-FFF2-40B4-BE49-F238E27FC236}">
                <a16:creationId xmlns:a16="http://schemas.microsoft.com/office/drawing/2014/main" id="{F7969836-5A12-9529-F664-229D24350D22}"/>
              </a:ext>
            </a:extLst>
          </p:cNvPr>
          <p:cNvSpPr>
            <a:spLocks noGrp="1"/>
          </p:cNvSpPr>
          <p:nvPr>
            <p:ph idx="1"/>
          </p:nvPr>
        </p:nvSpPr>
        <p:spPr/>
        <p:txBody>
          <a:bodyPr/>
          <a:lstStyle/>
          <a:p>
            <a:pPr marL="514350" indent="-514350">
              <a:buFont typeface="+mj-lt"/>
              <a:buAutoNum type="arabicPeriod"/>
            </a:pPr>
            <a:r>
              <a:rPr lang="en-US" dirty="0"/>
              <a:t>Input: Raw materials, money and capital, Human resources</a:t>
            </a:r>
          </a:p>
          <a:p>
            <a:pPr marL="514350" indent="-514350">
              <a:buFont typeface="+mj-lt"/>
              <a:buAutoNum type="arabicPeriod"/>
            </a:pPr>
            <a:r>
              <a:rPr lang="en-US" dirty="0"/>
              <a:t>Process: Machinery, computers, Technology human skills, planning , decision making, leadership, control.</a:t>
            </a:r>
          </a:p>
          <a:p>
            <a:pPr marL="514350" indent="-514350">
              <a:buFont typeface="+mj-lt"/>
              <a:buAutoNum type="arabicPeriod"/>
            </a:pPr>
            <a:r>
              <a:rPr lang="en-US" dirty="0"/>
              <a:t>Output: Goods, services, profit, losses, employee behavior</a:t>
            </a:r>
          </a:p>
          <a:p>
            <a:pPr marL="514350" indent="-514350">
              <a:buFont typeface="+mj-lt"/>
              <a:buAutoNum type="arabicPeriod"/>
            </a:pPr>
            <a:r>
              <a:rPr lang="en-US" dirty="0"/>
              <a:t>Environment : Internal an external</a:t>
            </a:r>
          </a:p>
          <a:p>
            <a:pPr marL="514350" indent="-514350">
              <a:buFont typeface="+mj-lt"/>
              <a:buAutoNum type="arabicPeriod"/>
            </a:pPr>
            <a:r>
              <a:rPr lang="en-US" dirty="0"/>
              <a:t>Feedback : Guidance to the manager for future</a:t>
            </a:r>
          </a:p>
          <a:p>
            <a:endParaRPr lang="en-US" dirty="0"/>
          </a:p>
        </p:txBody>
      </p:sp>
    </p:spTree>
    <p:extLst>
      <p:ext uri="{BB962C8B-B14F-4D97-AF65-F5344CB8AC3E}">
        <p14:creationId xmlns:p14="http://schemas.microsoft.com/office/powerpoint/2010/main" val="41373878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55C7-C86C-57CE-6BA1-D41CEB956E58}"/>
              </a:ext>
            </a:extLst>
          </p:cNvPr>
          <p:cNvSpPr>
            <a:spLocks noGrp="1"/>
          </p:cNvSpPr>
          <p:nvPr>
            <p:ph type="title"/>
          </p:nvPr>
        </p:nvSpPr>
        <p:spPr/>
        <p:txBody>
          <a:bodyPr/>
          <a:lstStyle/>
          <a:p>
            <a:r>
              <a:rPr lang="en-US" dirty="0"/>
              <a:t>Contribution/Advantages of system theory</a:t>
            </a:r>
          </a:p>
        </p:txBody>
      </p:sp>
      <p:sp>
        <p:nvSpPr>
          <p:cNvPr id="3" name="Content Placeholder 2">
            <a:extLst>
              <a:ext uri="{FF2B5EF4-FFF2-40B4-BE49-F238E27FC236}">
                <a16:creationId xmlns:a16="http://schemas.microsoft.com/office/drawing/2014/main" id="{D4098256-54CA-FCC6-001F-B60FED495B1D}"/>
              </a:ext>
            </a:extLst>
          </p:cNvPr>
          <p:cNvSpPr>
            <a:spLocks noGrp="1"/>
          </p:cNvSpPr>
          <p:nvPr>
            <p:ph idx="1"/>
          </p:nvPr>
        </p:nvSpPr>
        <p:spPr/>
        <p:txBody>
          <a:bodyPr/>
          <a:lstStyle/>
          <a:p>
            <a:r>
              <a:rPr lang="en-US" dirty="0"/>
              <a:t>It provides a conceptual framework for viewing on organization</a:t>
            </a:r>
          </a:p>
          <a:p>
            <a:r>
              <a:rPr lang="en-US" dirty="0"/>
              <a:t>It enhances the interrelationship and coordination among the various part or subsystem of the organization</a:t>
            </a:r>
          </a:p>
          <a:p>
            <a:r>
              <a:rPr lang="en-US" dirty="0"/>
              <a:t>It gives equal importance to both internal and external contexts of an organization</a:t>
            </a:r>
          </a:p>
          <a:p>
            <a:r>
              <a:rPr lang="en-US" dirty="0"/>
              <a:t>It provides a good basis for planning, performing and controlling.</a:t>
            </a:r>
          </a:p>
          <a:p>
            <a:r>
              <a:rPr lang="en-US" dirty="0"/>
              <a:t>It tries to integrate various management theories by emphasizing the physical aspects, behavioral aspects and environment considerations. </a:t>
            </a:r>
          </a:p>
        </p:txBody>
      </p:sp>
    </p:spTree>
    <p:extLst>
      <p:ext uri="{BB962C8B-B14F-4D97-AF65-F5344CB8AC3E}">
        <p14:creationId xmlns:p14="http://schemas.microsoft.com/office/powerpoint/2010/main" val="37439477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46D40-E5D1-3980-2564-027AD4AEE5AF}"/>
              </a:ext>
            </a:extLst>
          </p:cNvPr>
          <p:cNvSpPr>
            <a:spLocks noGrp="1"/>
          </p:cNvSpPr>
          <p:nvPr>
            <p:ph type="title"/>
          </p:nvPr>
        </p:nvSpPr>
        <p:spPr/>
        <p:txBody>
          <a:bodyPr/>
          <a:lstStyle/>
          <a:p>
            <a:r>
              <a:rPr lang="en-US" dirty="0"/>
              <a:t>Limitations/Disadvantages of system theory</a:t>
            </a:r>
          </a:p>
        </p:txBody>
      </p:sp>
      <p:sp>
        <p:nvSpPr>
          <p:cNvPr id="3" name="Content Placeholder 2">
            <a:extLst>
              <a:ext uri="{FF2B5EF4-FFF2-40B4-BE49-F238E27FC236}">
                <a16:creationId xmlns:a16="http://schemas.microsoft.com/office/drawing/2014/main" id="{DA968F8C-5E9C-AD93-B566-A973D8CB4581}"/>
              </a:ext>
            </a:extLst>
          </p:cNvPr>
          <p:cNvSpPr>
            <a:spLocks noGrp="1"/>
          </p:cNvSpPr>
          <p:nvPr>
            <p:ph idx="1"/>
          </p:nvPr>
        </p:nvSpPr>
        <p:spPr/>
        <p:txBody>
          <a:bodyPr/>
          <a:lstStyle/>
          <a:p>
            <a:r>
              <a:rPr lang="en-US" dirty="0"/>
              <a:t>It does not offer specific tools and techniques for practical problems</a:t>
            </a:r>
          </a:p>
          <a:p>
            <a:r>
              <a:rPr lang="en-US" dirty="0"/>
              <a:t>It fails to specify the nature of interaction and interdependence between organization and its environment</a:t>
            </a:r>
          </a:p>
          <a:p>
            <a:r>
              <a:rPr lang="en-US" dirty="0"/>
              <a:t>It is too abstract and vague, so it cannot be applied by practicing managers.</a:t>
            </a:r>
          </a:p>
        </p:txBody>
      </p:sp>
    </p:spTree>
    <p:extLst>
      <p:ext uri="{BB962C8B-B14F-4D97-AF65-F5344CB8AC3E}">
        <p14:creationId xmlns:p14="http://schemas.microsoft.com/office/powerpoint/2010/main" val="11000970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E1C0-4291-8EB1-FF43-98FA818C38BC}"/>
              </a:ext>
            </a:extLst>
          </p:cNvPr>
          <p:cNvSpPr>
            <a:spLocks noGrp="1"/>
          </p:cNvSpPr>
          <p:nvPr>
            <p:ph type="title"/>
          </p:nvPr>
        </p:nvSpPr>
        <p:spPr/>
        <p:txBody>
          <a:bodyPr/>
          <a:lstStyle/>
          <a:p>
            <a:r>
              <a:rPr lang="en-US" dirty="0"/>
              <a:t>Contingency Theory</a:t>
            </a:r>
          </a:p>
        </p:txBody>
      </p:sp>
      <p:sp>
        <p:nvSpPr>
          <p:cNvPr id="3" name="Content Placeholder 2">
            <a:extLst>
              <a:ext uri="{FF2B5EF4-FFF2-40B4-BE49-F238E27FC236}">
                <a16:creationId xmlns:a16="http://schemas.microsoft.com/office/drawing/2014/main" id="{BCC2AA5B-C77B-50A3-A085-6028ADB818C5}"/>
              </a:ext>
            </a:extLst>
          </p:cNvPr>
          <p:cNvSpPr>
            <a:spLocks noGrp="1"/>
          </p:cNvSpPr>
          <p:nvPr>
            <p:ph idx="1"/>
          </p:nvPr>
        </p:nvSpPr>
        <p:spPr/>
        <p:txBody>
          <a:bodyPr>
            <a:normAutofit fontScale="85000" lnSpcReduction="20000"/>
          </a:bodyPr>
          <a:lstStyle/>
          <a:p>
            <a:r>
              <a:rPr lang="en-US" dirty="0"/>
              <a:t>It is situational and practical approach to management</a:t>
            </a:r>
          </a:p>
          <a:p>
            <a:r>
              <a:rPr lang="en-US" dirty="0"/>
              <a:t>It assumes no best way to solve management problems in organizations</a:t>
            </a:r>
          </a:p>
          <a:p>
            <a:r>
              <a:rPr lang="en-US" dirty="0"/>
              <a:t>It focuses on the multivariate nature of organizations and help to operate under different situations</a:t>
            </a:r>
          </a:p>
          <a:p>
            <a:r>
              <a:rPr lang="en-US" dirty="0"/>
              <a:t>It advocates organization’s adaptability to both internal and external environment and fit between these two.</a:t>
            </a:r>
          </a:p>
          <a:p>
            <a:r>
              <a:rPr lang="en-US" dirty="0"/>
              <a:t>Major contingency factors:</a:t>
            </a:r>
          </a:p>
          <a:p>
            <a:pPr marL="0" indent="0">
              <a:buNone/>
            </a:pPr>
            <a:r>
              <a:rPr lang="en-US" dirty="0" err="1"/>
              <a:t>i</a:t>
            </a:r>
            <a:r>
              <a:rPr lang="en-US" dirty="0"/>
              <a:t>)   Size of organization</a:t>
            </a:r>
          </a:p>
          <a:p>
            <a:pPr marL="0" indent="0">
              <a:buNone/>
            </a:pPr>
            <a:r>
              <a:rPr lang="en-US" dirty="0"/>
              <a:t>ii)  Nature of task and technology</a:t>
            </a:r>
          </a:p>
          <a:p>
            <a:pPr marL="0" indent="0">
              <a:buNone/>
            </a:pPr>
            <a:r>
              <a:rPr lang="en-US" dirty="0"/>
              <a:t>iii) Environment uncertainty</a:t>
            </a:r>
          </a:p>
          <a:p>
            <a:pPr marL="0" indent="0">
              <a:buNone/>
            </a:pPr>
            <a:r>
              <a:rPr lang="en-US" dirty="0"/>
              <a:t>iv) Geographical spread of the organization</a:t>
            </a:r>
          </a:p>
          <a:p>
            <a:pPr marL="0" indent="0">
              <a:buNone/>
            </a:pPr>
            <a:r>
              <a:rPr lang="en-US" dirty="0"/>
              <a:t>v)  Individual differences</a:t>
            </a:r>
          </a:p>
        </p:txBody>
      </p:sp>
    </p:spTree>
    <p:extLst>
      <p:ext uri="{BB962C8B-B14F-4D97-AF65-F5344CB8AC3E}">
        <p14:creationId xmlns:p14="http://schemas.microsoft.com/office/powerpoint/2010/main" val="1897624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16CD-AEC2-BBEF-C7E4-48E314BF5028}"/>
              </a:ext>
            </a:extLst>
          </p:cNvPr>
          <p:cNvSpPr>
            <a:spLocks noGrp="1"/>
          </p:cNvSpPr>
          <p:nvPr>
            <p:ph type="title"/>
          </p:nvPr>
        </p:nvSpPr>
        <p:spPr/>
        <p:txBody>
          <a:bodyPr/>
          <a:lstStyle/>
          <a:p>
            <a:r>
              <a:rPr lang="en-US" dirty="0"/>
              <a:t>Contributions/Advantages</a:t>
            </a:r>
          </a:p>
        </p:txBody>
      </p:sp>
      <p:sp>
        <p:nvSpPr>
          <p:cNvPr id="3" name="Content Placeholder 2">
            <a:extLst>
              <a:ext uri="{FF2B5EF4-FFF2-40B4-BE49-F238E27FC236}">
                <a16:creationId xmlns:a16="http://schemas.microsoft.com/office/drawing/2014/main" id="{F9765D36-C654-08B2-FC7E-64959A095885}"/>
              </a:ext>
            </a:extLst>
          </p:cNvPr>
          <p:cNvSpPr>
            <a:spLocks noGrp="1"/>
          </p:cNvSpPr>
          <p:nvPr>
            <p:ph idx="1"/>
          </p:nvPr>
        </p:nvSpPr>
        <p:spPr/>
        <p:txBody>
          <a:bodyPr/>
          <a:lstStyle/>
          <a:p>
            <a:r>
              <a:rPr lang="en-US" dirty="0"/>
              <a:t>It is the break through to think from well established traditional management principles to flexible principles</a:t>
            </a:r>
          </a:p>
          <a:p>
            <a:r>
              <a:rPr lang="en-US" dirty="0"/>
              <a:t>It encourages managers to identify the contingency variables to solve the problems</a:t>
            </a:r>
          </a:p>
          <a:p>
            <a:r>
              <a:rPr lang="en-US" dirty="0"/>
              <a:t>Managers are given more freedom, so any problem can be solved quickly and differently</a:t>
            </a:r>
          </a:p>
          <a:p>
            <a:r>
              <a:rPr lang="en-US" dirty="0"/>
              <a:t>Managers become more sensitive and alert</a:t>
            </a:r>
          </a:p>
          <a:p>
            <a:pPr marL="0" indent="0">
              <a:buNone/>
            </a:pPr>
            <a:endParaRPr lang="en-US" dirty="0"/>
          </a:p>
        </p:txBody>
      </p:sp>
    </p:spTree>
    <p:extLst>
      <p:ext uri="{BB962C8B-B14F-4D97-AF65-F5344CB8AC3E}">
        <p14:creationId xmlns:p14="http://schemas.microsoft.com/office/powerpoint/2010/main" val="2567098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746E-4EB4-6115-9925-029F810DA1F0}"/>
              </a:ext>
            </a:extLst>
          </p:cNvPr>
          <p:cNvSpPr>
            <a:spLocks noGrp="1"/>
          </p:cNvSpPr>
          <p:nvPr>
            <p:ph type="title"/>
          </p:nvPr>
        </p:nvSpPr>
        <p:spPr/>
        <p:txBody>
          <a:bodyPr/>
          <a:lstStyle/>
          <a:p>
            <a:r>
              <a:rPr lang="en-US" dirty="0"/>
              <a:t>Limitations/Disadvantages</a:t>
            </a:r>
          </a:p>
        </p:txBody>
      </p:sp>
      <p:sp>
        <p:nvSpPr>
          <p:cNvPr id="3" name="Content Placeholder 2">
            <a:extLst>
              <a:ext uri="{FF2B5EF4-FFF2-40B4-BE49-F238E27FC236}">
                <a16:creationId xmlns:a16="http://schemas.microsoft.com/office/drawing/2014/main" id="{AE989260-C193-4DC2-ABFC-6558E43B1881}"/>
              </a:ext>
            </a:extLst>
          </p:cNvPr>
          <p:cNvSpPr>
            <a:spLocks noGrp="1"/>
          </p:cNvSpPr>
          <p:nvPr>
            <p:ph idx="1"/>
          </p:nvPr>
        </p:nvSpPr>
        <p:spPr/>
        <p:txBody>
          <a:bodyPr/>
          <a:lstStyle/>
          <a:p>
            <a:r>
              <a:rPr lang="en-US" dirty="0"/>
              <a:t>It ignores the universally applicable principles</a:t>
            </a:r>
          </a:p>
          <a:p>
            <a:r>
              <a:rPr lang="en-US" dirty="0"/>
              <a:t>It fails to enlist all contingency variables</a:t>
            </a:r>
          </a:p>
          <a:p>
            <a:r>
              <a:rPr lang="en-US" dirty="0"/>
              <a:t>It ignores human behavior aspects</a:t>
            </a:r>
          </a:p>
          <a:p>
            <a:r>
              <a:rPr lang="en-US" dirty="0"/>
              <a:t>It focuses on situation but, which tools should be used in what situation is not specified.</a:t>
            </a:r>
          </a:p>
          <a:p>
            <a:r>
              <a:rPr lang="en-US" dirty="0"/>
              <a:t>Managers may sometimes have misleading in search of situation specific problems.</a:t>
            </a:r>
          </a:p>
        </p:txBody>
      </p:sp>
    </p:spTree>
    <p:extLst>
      <p:ext uri="{BB962C8B-B14F-4D97-AF65-F5344CB8AC3E}">
        <p14:creationId xmlns:p14="http://schemas.microsoft.com/office/powerpoint/2010/main" val="2950422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B241-DC83-077D-9B5A-468B2E432E80}"/>
              </a:ext>
            </a:extLst>
          </p:cNvPr>
          <p:cNvSpPr>
            <a:spLocks noGrp="1"/>
          </p:cNvSpPr>
          <p:nvPr>
            <p:ph type="title"/>
          </p:nvPr>
        </p:nvSpPr>
        <p:spPr/>
        <p:txBody>
          <a:bodyPr/>
          <a:lstStyle/>
          <a:p>
            <a:r>
              <a:rPr lang="en-US" dirty="0"/>
              <a:t>Emerging Management Issues and Challenges</a:t>
            </a:r>
          </a:p>
        </p:txBody>
      </p:sp>
      <p:sp>
        <p:nvSpPr>
          <p:cNvPr id="3" name="Content Placeholder 2">
            <a:extLst>
              <a:ext uri="{FF2B5EF4-FFF2-40B4-BE49-F238E27FC236}">
                <a16:creationId xmlns:a16="http://schemas.microsoft.com/office/drawing/2014/main" id="{0C22A7DD-3920-EDB9-D896-55925F42875C}"/>
              </a:ext>
            </a:extLst>
          </p:cNvPr>
          <p:cNvSpPr>
            <a:spLocks noGrp="1"/>
          </p:cNvSpPr>
          <p:nvPr>
            <p:ph idx="1"/>
          </p:nvPr>
        </p:nvSpPr>
        <p:spPr/>
        <p:txBody>
          <a:bodyPr/>
          <a:lstStyle/>
          <a:p>
            <a:r>
              <a:rPr lang="en-US" dirty="0"/>
              <a:t>The environment is dynamic and changes according to time, which creates threats and opportunities to the management.</a:t>
            </a:r>
          </a:p>
          <a:p>
            <a:r>
              <a:rPr lang="en-US" dirty="0"/>
              <a:t>The management performs its functions within the changing environment.</a:t>
            </a:r>
          </a:p>
          <a:p>
            <a:r>
              <a:rPr lang="en-US" dirty="0"/>
              <a:t>The managers must be able to adjust to the emerging new challenges.</a:t>
            </a:r>
          </a:p>
          <a:p>
            <a:r>
              <a:rPr lang="en-US" dirty="0"/>
              <a:t>Following are the major challenges for management.</a:t>
            </a:r>
          </a:p>
        </p:txBody>
      </p:sp>
    </p:spTree>
    <p:extLst>
      <p:ext uri="{BB962C8B-B14F-4D97-AF65-F5344CB8AC3E}">
        <p14:creationId xmlns:p14="http://schemas.microsoft.com/office/powerpoint/2010/main" val="3069867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F044-57E0-CFAC-A763-969C559580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FB697A-AB5C-C994-50D8-1F7828AA9F97}"/>
              </a:ext>
            </a:extLst>
          </p:cNvPr>
          <p:cNvSpPr>
            <a:spLocks noGrp="1"/>
          </p:cNvSpPr>
          <p:nvPr>
            <p:ph idx="1"/>
          </p:nvPr>
        </p:nvSpPr>
        <p:spPr/>
        <p:txBody>
          <a:bodyPr>
            <a:normAutofit fontScale="92500" lnSpcReduction="20000"/>
          </a:bodyPr>
          <a:lstStyle/>
          <a:p>
            <a:pPr marL="0" indent="0">
              <a:buNone/>
            </a:pPr>
            <a:r>
              <a:rPr lang="en-US" dirty="0">
                <a:solidFill>
                  <a:srgbClr val="FF0000"/>
                </a:solidFill>
              </a:rPr>
              <a:t>1. Globalization</a:t>
            </a:r>
          </a:p>
          <a:p>
            <a:r>
              <a:rPr lang="en-US" dirty="0"/>
              <a:t>Rapid development in transportation and communication, and economic interdependency has tied the people of the world.</a:t>
            </a:r>
          </a:p>
          <a:p>
            <a:r>
              <a:rPr lang="en-US" dirty="0"/>
              <a:t>Globalization brings the concept of competition among the entrepreneurs of the world.</a:t>
            </a:r>
          </a:p>
          <a:p>
            <a:r>
              <a:rPr lang="en-US" dirty="0"/>
              <a:t>Think globally, act locally.</a:t>
            </a:r>
          </a:p>
          <a:p>
            <a:pPr marL="0" indent="0">
              <a:buNone/>
            </a:pPr>
            <a:r>
              <a:rPr lang="en-US" dirty="0">
                <a:solidFill>
                  <a:srgbClr val="FF0000"/>
                </a:solidFill>
              </a:rPr>
              <a:t>2. Workforce diversity</a:t>
            </a:r>
          </a:p>
          <a:p>
            <a:r>
              <a:rPr lang="en-US" dirty="0"/>
              <a:t>There is the tendency of involvement of heterogeneous nature of employees in an organization who represent different age, gender and ethnicity.</a:t>
            </a:r>
          </a:p>
          <a:p>
            <a:r>
              <a:rPr lang="en-US" dirty="0"/>
              <a:t>Preservation system </a:t>
            </a:r>
            <a:r>
              <a:rPr lang="hi-IN" sz="1500" dirty="0"/>
              <a:t>संरक्षण प्रणाली </a:t>
            </a:r>
            <a:r>
              <a:rPr lang="en-US" dirty="0"/>
              <a:t>on employment.</a:t>
            </a:r>
            <a:r>
              <a:rPr lang="hi-IN" dirty="0"/>
              <a:t> </a:t>
            </a:r>
            <a:endParaRPr lang="en-US" sz="1700" dirty="0"/>
          </a:p>
        </p:txBody>
      </p:sp>
    </p:spTree>
    <p:extLst>
      <p:ext uri="{BB962C8B-B14F-4D97-AF65-F5344CB8AC3E}">
        <p14:creationId xmlns:p14="http://schemas.microsoft.com/office/powerpoint/2010/main" val="3518998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8059-4CCE-32D7-5617-CCBF0C13BE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EAF6A8-779D-3367-EDAD-3C51C584E761}"/>
              </a:ext>
            </a:extLst>
          </p:cNvPr>
          <p:cNvSpPr>
            <a:spLocks noGrp="1"/>
          </p:cNvSpPr>
          <p:nvPr>
            <p:ph idx="1"/>
          </p:nvPr>
        </p:nvSpPr>
        <p:spPr/>
        <p:txBody>
          <a:bodyPr>
            <a:normAutofit fontScale="92500" lnSpcReduction="10000"/>
          </a:bodyPr>
          <a:lstStyle/>
          <a:p>
            <a:pPr marL="0" indent="0">
              <a:buNone/>
            </a:pPr>
            <a:r>
              <a:rPr lang="en-US" dirty="0">
                <a:solidFill>
                  <a:srgbClr val="FF0000"/>
                </a:solidFill>
              </a:rPr>
              <a:t>3.Empowerment employees</a:t>
            </a:r>
          </a:p>
          <a:p>
            <a:r>
              <a:rPr lang="en-US" dirty="0"/>
              <a:t>Participation of employees in planning and decision making has evolved.</a:t>
            </a:r>
          </a:p>
          <a:p>
            <a:r>
              <a:rPr lang="en-US" dirty="0"/>
              <a:t>Trade unions.</a:t>
            </a:r>
          </a:p>
          <a:p>
            <a:pPr marL="0" indent="0">
              <a:buNone/>
            </a:pPr>
            <a:r>
              <a:rPr lang="en-US" dirty="0">
                <a:solidFill>
                  <a:srgbClr val="FF0000"/>
                </a:solidFill>
              </a:rPr>
              <a:t>4. Technological development</a:t>
            </a:r>
          </a:p>
          <a:p>
            <a:r>
              <a:rPr lang="en-US" dirty="0"/>
              <a:t>It is every growing and an emerging perspective in every organization.</a:t>
            </a:r>
          </a:p>
          <a:p>
            <a:r>
              <a:rPr lang="en-US" dirty="0"/>
              <a:t>It develops the concept of competitive environment.</a:t>
            </a:r>
          </a:p>
          <a:p>
            <a:pPr marL="0" indent="0">
              <a:buNone/>
            </a:pPr>
            <a:r>
              <a:rPr lang="en-US" dirty="0">
                <a:solidFill>
                  <a:srgbClr val="FF0000"/>
                </a:solidFill>
              </a:rPr>
              <a:t>5.Knowledge management</a:t>
            </a:r>
          </a:p>
          <a:p>
            <a:r>
              <a:rPr lang="en-US" dirty="0"/>
              <a:t>Knowledge is power and present society is based on knowledge.</a:t>
            </a:r>
          </a:p>
          <a:p>
            <a:r>
              <a:rPr lang="en-US" dirty="0"/>
              <a:t>Managers need to manage knowledge of subordinates and hire knowledge from outside sources to fulfill social expectations.</a:t>
            </a:r>
          </a:p>
          <a:p>
            <a:pPr marL="0" indent="0">
              <a:buNone/>
            </a:pPr>
            <a:endParaRPr lang="en-US" dirty="0"/>
          </a:p>
        </p:txBody>
      </p:sp>
    </p:spTree>
    <p:extLst>
      <p:ext uri="{BB962C8B-B14F-4D97-AF65-F5344CB8AC3E}">
        <p14:creationId xmlns:p14="http://schemas.microsoft.com/office/powerpoint/2010/main" val="44216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E094-D407-7E85-8D19-2EC1B2F47B33}"/>
              </a:ext>
            </a:extLst>
          </p:cNvPr>
          <p:cNvSpPr>
            <a:spLocks noGrp="1"/>
          </p:cNvSpPr>
          <p:nvPr>
            <p:ph type="title"/>
          </p:nvPr>
        </p:nvSpPr>
        <p:spPr/>
        <p:txBody>
          <a:bodyPr>
            <a:normAutofit fontScale="90000"/>
          </a:bodyPr>
          <a:lstStyle/>
          <a:p>
            <a:r>
              <a:rPr lang="en-US" dirty="0"/>
              <a:t>Scientific Management Theory:</a:t>
            </a:r>
            <a:br>
              <a:rPr lang="en-US" dirty="0"/>
            </a:br>
            <a:r>
              <a:rPr lang="en-US" dirty="0"/>
              <a:t>Frederick Winslow Taylor (1856-1915) F.W. Taylor</a:t>
            </a:r>
          </a:p>
        </p:txBody>
      </p:sp>
      <p:sp>
        <p:nvSpPr>
          <p:cNvPr id="3" name="Content Placeholder 2">
            <a:extLst>
              <a:ext uri="{FF2B5EF4-FFF2-40B4-BE49-F238E27FC236}">
                <a16:creationId xmlns:a16="http://schemas.microsoft.com/office/drawing/2014/main" id="{5067C108-9EFC-9C9B-A78D-31384C1DA65D}"/>
              </a:ext>
            </a:extLst>
          </p:cNvPr>
          <p:cNvSpPr>
            <a:spLocks noGrp="1"/>
          </p:cNvSpPr>
          <p:nvPr>
            <p:ph idx="1"/>
          </p:nvPr>
        </p:nvSpPr>
        <p:spPr/>
        <p:txBody>
          <a:bodyPr>
            <a:normAutofit fontScale="92500" lnSpcReduction="10000"/>
          </a:bodyPr>
          <a:lstStyle/>
          <a:p>
            <a:r>
              <a:rPr lang="en-US" dirty="0"/>
              <a:t>Scientific management is the application of scientific method of the study and analysis to solve management problems.</a:t>
            </a:r>
          </a:p>
          <a:p>
            <a:r>
              <a:rPr lang="en-US" dirty="0"/>
              <a:t>Scientific management is an attitude and philosophy which discards the traditional method of ; hit and miss, rule of thumb, trial and error of managing work and workers.</a:t>
            </a:r>
          </a:p>
          <a:p>
            <a:r>
              <a:rPr lang="en-US" dirty="0"/>
              <a:t>F. W. Taylor was one of the prominent(main) scholars to introduce scientific management.</a:t>
            </a:r>
          </a:p>
          <a:p>
            <a:r>
              <a:rPr lang="en-US" dirty="0"/>
              <a:t>He was convinced that there is a science for doing each job.</a:t>
            </a:r>
          </a:p>
          <a:p>
            <a:r>
              <a:rPr lang="en-US" dirty="0"/>
              <a:t>He worked as a foreman at the Midvale steel company in Philadelphia , USA , in 1878 and rose to the position of chief engineer.</a:t>
            </a:r>
          </a:p>
          <a:p>
            <a:r>
              <a:rPr lang="en-US" dirty="0"/>
              <a:t>He believe that; there is one best way of doing everything.</a:t>
            </a:r>
          </a:p>
          <a:p>
            <a:endParaRPr lang="en-US" dirty="0"/>
          </a:p>
        </p:txBody>
      </p:sp>
    </p:spTree>
    <p:extLst>
      <p:ext uri="{BB962C8B-B14F-4D97-AF65-F5344CB8AC3E}">
        <p14:creationId xmlns:p14="http://schemas.microsoft.com/office/powerpoint/2010/main" val="22047353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1259-7877-FEC6-C9AA-B827C89A33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F16501-FF8E-A865-AB16-18D3236DE3ED}"/>
              </a:ext>
            </a:extLst>
          </p:cNvPr>
          <p:cNvSpPr>
            <a:spLocks noGrp="1"/>
          </p:cNvSpPr>
          <p:nvPr>
            <p:ph idx="1"/>
          </p:nvPr>
        </p:nvSpPr>
        <p:spPr/>
        <p:txBody>
          <a:bodyPr>
            <a:normAutofit/>
          </a:bodyPr>
          <a:lstStyle/>
          <a:p>
            <a:pPr marL="0" indent="0">
              <a:buNone/>
            </a:pPr>
            <a:r>
              <a:rPr lang="en-US" dirty="0">
                <a:solidFill>
                  <a:srgbClr val="FF0000"/>
                </a:solidFill>
              </a:rPr>
              <a:t>6.Development of environmentalism</a:t>
            </a:r>
          </a:p>
          <a:p>
            <a:r>
              <a:rPr lang="en-US" dirty="0"/>
              <a:t>Deforestation, global warming, toxic wastage and pollution of land, air and water has drawn the attention of the society.</a:t>
            </a:r>
          </a:p>
          <a:p>
            <a:r>
              <a:rPr lang="en-US" dirty="0"/>
              <a:t>The manager has the challenge to develop creative way to make profit without harming the environment in the process of production.</a:t>
            </a:r>
          </a:p>
          <a:p>
            <a:pPr marL="0" indent="0">
              <a:buNone/>
            </a:pPr>
            <a:r>
              <a:rPr lang="en-US" dirty="0">
                <a:solidFill>
                  <a:srgbClr val="FF0000"/>
                </a:solidFill>
              </a:rPr>
              <a:t>7. Quality and productivity</a:t>
            </a:r>
          </a:p>
          <a:p>
            <a:r>
              <a:rPr lang="en-US" dirty="0"/>
              <a:t>Increase output with maintaining quality.</a:t>
            </a:r>
          </a:p>
          <a:p>
            <a:r>
              <a:rPr lang="en-US" dirty="0"/>
              <a:t>Quality supports to maximize productivity and which ultimately minimizes per unit cost.</a:t>
            </a:r>
          </a:p>
          <a:p>
            <a:pPr marL="0" indent="0">
              <a:buNone/>
            </a:pPr>
            <a:endParaRPr lang="en-US" dirty="0"/>
          </a:p>
        </p:txBody>
      </p:sp>
    </p:spTree>
    <p:extLst>
      <p:ext uri="{BB962C8B-B14F-4D97-AF65-F5344CB8AC3E}">
        <p14:creationId xmlns:p14="http://schemas.microsoft.com/office/powerpoint/2010/main" val="11584457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DF46-DD98-DC02-3288-0E21CEAF92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C2B1D5-866D-8403-697A-F0AB711C46F6}"/>
              </a:ext>
            </a:extLst>
          </p:cNvPr>
          <p:cNvSpPr>
            <a:spLocks noGrp="1"/>
          </p:cNvSpPr>
          <p:nvPr>
            <p:ph idx="1"/>
          </p:nvPr>
        </p:nvSpPr>
        <p:spPr/>
        <p:txBody>
          <a:bodyPr/>
          <a:lstStyle/>
          <a:p>
            <a:pPr marL="0" indent="0">
              <a:buNone/>
            </a:pPr>
            <a:r>
              <a:rPr lang="en-US" dirty="0">
                <a:solidFill>
                  <a:srgbClr val="FF0000"/>
                </a:solidFill>
              </a:rPr>
              <a:t>8. Ethics and social responsibility</a:t>
            </a:r>
          </a:p>
          <a:p>
            <a:r>
              <a:rPr lang="en-US" dirty="0"/>
              <a:t>Ethics is an individual’s personal belief about what constitutes(determine) right or wrong.</a:t>
            </a:r>
          </a:p>
          <a:p>
            <a:r>
              <a:rPr lang="en-US" dirty="0"/>
              <a:t>Social responsibility is set of obligations, a manager has to end enhances in the society in which he has to function.</a:t>
            </a:r>
          </a:p>
          <a:p>
            <a:pPr marL="0" indent="0">
              <a:buNone/>
            </a:pPr>
            <a:r>
              <a:rPr lang="en-US" dirty="0">
                <a:solidFill>
                  <a:srgbClr val="FF0000"/>
                </a:solidFill>
              </a:rPr>
              <a:t>9.Innovation and change</a:t>
            </a:r>
          </a:p>
          <a:p>
            <a:r>
              <a:rPr lang="en-US" dirty="0"/>
              <a:t>innovation of new knowledge and change in expectations of stakeholders are increasing.</a:t>
            </a:r>
          </a:p>
          <a:p>
            <a:r>
              <a:rPr lang="en-US" dirty="0"/>
              <a:t>Managing opportunities is a critical challenge to the managers.</a:t>
            </a:r>
          </a:p>
        </p:txBody>
      </p:sp>
    </p:spTree>
    <p:extLst>
      <p:ext uri="{BB962C8B-B14F-4D97-AF65-F5344CB8AC3E}">
        <p14:creationId xmlns:p14="http://schemas.microsoft.com/office/powerpoint/2010/main" val="41096091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6352-9E78-F815-2957-BB5A3B6788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887500-185C-9AE9-2935-F2E3938E79F4}"/>
              </a:ext>
            </a:extLst>
          </p:cNvPr>
          <p:cNvSpPr>
            <a:spLocks noGrp="1"/>
          </p:cNvSpPr>
          <p:nvPr>
            <p:ph idx="1"/>
          </p:nvPr>
        </p:nvSpPr>
        <p:spPr/>
        <p:txBody>
          <a:bodyPr>
            <a:normAutofit fontScale="92500" lnSpcReduction="20000"/>
          </a:bodyPr>
          <a:lstStyle/>
          <a:p>
            <a:pPr marL="0" indent="0">
              <a:buNone/>
            </a:pPr>
            <a:r>
              <a:rPr lang="en-US" dirty="0">
                <a:solidFill>
                  <a:srgbClr val="FF0000"/>
                </a:solidFill>
              </a:rPr>
              <a:t>10. Multi cultural effect</a:t>
            </a:r>
          </a:p>
          <a:p>
            <a:r>
              <a:rPr lang="en-US" dirty="0"/>
              <a:t>Innovation of multi cultural people having different traditions, values, social attitudes, religious believes and living standards create new challenge to managers.</a:t>
            </a:r>
          </a:p>
          <a:p>
            <a:pPr marL="0" indent="0">
              <a:buNone/>
            </a:pPr>
            <a:r>
              <a:rPr lang="en-US" dirty="0">
                <a:solidFill>
                  <a:srgbClr val="FF0000"/>
                </a:solidFill>
              </a:rPr>
              <a:t>11. Temporary employment</a:t>
            </a:r>
          </a:p>
          <a:p>
            <a:r>
              <a:rPr lang="en-US" dirty="0"/>
              <a:t>The tendency contract job and daily wage system has been evolved(</a:t>
            </a:r>
            <a:r>
              <a:rPr lang="hi-IN" sz="1700" dirty="0"/>
              <a:t>विकसित</a:t>
            </a:r>
            <a:r>
              <a:rPr lang="en-US" sz="1700" dirty="0"/>
              <a:t>)</a:t>
            </a:r>
          </a:p>
          <a:p>
            <a:r>
              <a:rPr lang="en-US" dirty="0"/>
              <a:t>No work, no pay.</a:t>
            </a:r>
          </a:p>
          <a:p>
            <a:pPr marL="0" indent="0">
              <a:buNone/>
            </a:pPr>
            <a:r>
              <a:rPr lang="en-US" dirty="0">
                <a:solidFill>
                  <a:srgbClr val="FF0000"/>
                </a:solidFill>
              </a:rPr>
              <a:t>12. Work time flexibility</a:t>
            </a:r>
          </a:p>
          <a:p>
            <a:r>
              <a:rPr lang="en-US" dirty="0"/>
              <a:t>The concept of 24 hour operation has been evolved.</a:t>
            </a:r>
          </a:p>
          <a:p>
            <a:r>
              <a:rPr lang="en-US" dirty="0"/>
              <a:t>Workers are allowed to choose their shift.</a:t>
            </a:r>
          </a:p>
          <a:p>
            <a:r>
              <a:rPr lang="en-US" dirty="0"/>
              <a:t>Different types of leave.</a:t>
            </a:r>
          </a:p>
          <a:p>
            <a:endParaRPr lang="en-US" dirty="0"/>
          </a:p>
          <a:p>
            <a:endParaRPr lang="en-US" dirty="0"/>
          </a:p>
        </p:txBody>
      </p:sp>
    </p:spTree>
    <p:extLst>
      <p:ext uri="{BB962C8B-B14F-4D97-AF65-F5344CB8AC3E}">
        <p14:creationId xmlns:p14="http://schemas.microsoft.com/office/powerpoint/2010/main" val="30593654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658C-D002-77C4-8C2E-F020BC1AB81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6193A2A-9072-B64B-81D3-02538DA1EE41}"/>
              </a:ext>
            </a:extLst>
          </p:cNvPr>
          <p:cNvSpPr>
            <a:spLocks noGrp="1"/>
          </p:cNvSpPr>
          <p:nvPr>
            <p:ph idx="1"/>
          </p:nvPr>
        </p:nvSpPr>
        <p:spPr/>
        <p:txBody>
          <a:bodyPr/>
          <a:lstStyle/>
          <a:p>
            <a:pPr marL="0" indent="0">
              <a:buNone/>
            </a:pPr>
            <a:r>
              <a:rPr lang="en-US" dirty="0">
                <a:solidFill>
                  <a:srgbClr val="FF0000"/>
                </a:solidFill>
              </a:rPr>
              <a:t>13. In the context of Nepal</a:t>
            </a:r>
          </a:p>
          <a:p>
            <a:r>
              <a:rPr lang="en-US" dirty="0"/>
              <a:t>Political instability</a:t>
            </a:r>
          </a:p>
          <a:p>
            <a:r>
              <a:rPr lang="en-US" dirty="0"/>
              <a:t>Powerful labor union affiliated with political party</a:t>
            </a:r>
          </a:p>
          <a:p>
            <a:r>
              <a:rPr lang="en-US" dirty="0"/>
              <a:t>Lack of skilled manpower</a:t>
            </a:r>
          </a:p>
          <a:p>
            <a:r>
              <a:rPr lang="en-US" dirty="0"/>
              <a:t>Enter into world trade organization(WTO)</a:t>
            </a:r>
          </a:p>
          <a:p>
            <a:r>
              <a:rPr lang="en-US" dirty="0"/>
              <a:t>Political appointment</a:t>
            </a:r>
          </a:p>
          <a:p>
            <a:r>
              <a:rPr lang="en-US" dirty="0"/>
              <a:t>Reservation(</a:t>
            </a:r>
            <a:r>
              <a:rPr lang="hi-IN" sz="1600" dirty="0"/>
              <a:t>आरक्षण</a:t>
            </a:r>
            <a:r>
              <a:rPr lang="en-US" sz="1600" dirty="0"/>
              <a:t> )</a:t>
            </a:r>
            <a:r>
              <a:rPr lang="en-US" dirty="0"/>
              <a:t>system in employment.</a:t>
            </a:r>
          </a:p>
        </p:txBody>
      </p:sp>
    </p:spTree>
    <p:extLst>
      <p:ext uri="{BB962C8B-B14F-4D97-AF65-F5344CB8AC3E}">
        <p14:creationId xmlns:p14="http://schemas.microsoft.com/office/powerpoint/2010/main" val="331227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B68F-CA8C-C056-676A-73319300B328}"/>
              </a:ext>
            </a:extLst>
          </p:cNvPr>
          <p:cNvSpPr>
            <a:spLocks noGrp="1"/>
          </p:cNvSpPr>
          <p:nvPr>
            <p:ph type="title"/>
          </p:nvPr>
        </p:nvSpPr>
        <p:spPr/>
        <p:txBody>
          <a:bodyPr/>
          <a:lstStyle/>
          <a:p>
            <a:r>
              <a:rPr lang="en-US" dirty="0"/>
              <a:t>His theory is based on different studies as follows:</a:t>
            </a:r>
          </a:p>
        </p:txBody>
      </p:sp>
      <p:sp>
        <p:nvSpPr>
          <p:cNvPr id="3" name="Content Placeholder 2">
            <a:extLst>
              <a:ext uri="{FF2B5EF4-FFF2-40B4-BE49-F238E27FC236}">
                <a16:creationId xmlns:a16="http://schemas.microsoft.com/office/drawing/2014/main" id="{3BBA951C-B5E1-F346-A366-AB552725B730}"/>
              </a:ext>
            </a:extLst>
          </p:cNvPr>
          <p:cNvSpPr>
            <a:spLocks noGrp="1"/>
          </p:cNvSpPr>
          <p:nvPr>
            <p:ph idx="1"/>
          </p:nvPr>
        </p:nvSpPr>
        <p:spPr/>
        <p:txBody>
          <a:bodyPr/>
          <a:lstStyle/>
          <a:p>
            <a:r>
              <a:rPr lang="en-US" dirty="0"/>
              <a:t>Motion study: it is a study of the movement of an operator while performing the job.</a:t>
            </a:r>
          </a:p>
          <a:p>
            <a:r>
              <a:rPr lang="en-US" dirty="0"/>
              <a:t>Time study: it aims to determine the exact time for performing specific operation while performing job.</a:t>
            </a:r>
          </a:p>
          <a:p>
            <a:r>
              <a:rPr lang="en-US" dirty="0"/>
              <a:t>Fatigue(tiredness) study: workers tiredness and laziness should also be studied at work to increase efficiency and effectiveness.</a:t>
            </a:r>
          </a:p>
          <a:p>
            <a:r>
              <a:rPr lang="en-US" dirty="0"/>
              <a:t>Rate(wage) setting: workers performance the standard task within prescribed time are paid a much higher rate per unit than inefficient worker who are not able to attain the standard set. That means, Taylor suggested differential piece wage system.</a:t>
            </a:r>
          </a:p>
        </p:txBody>
      </p:sp>
    </p:spTree>
    <p:extLst>
      <p:ext uri="{BB962C8B-B14F-4D97-AF65-F5344CB8AC3E}">
        <p14:creationId xmlns:p14="http://schemas.microsoft.com/office/powerpoint/2010/main" val="329524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27BE-0F5F-FA61-9CD9-34A5C47C5D68}"/>
              </a:ext>
            </a:extLst>
          </p:cNvPr>
          <p:cNvSpPr>
            <a:spLocks noGrp="1"/>
          </p:cNvSpPr>
          <p:nvPr>
            <p:ph type="title"/>
          </p:nvPr>
        </p:nvSpPr>
        <p:spPr/>
        <p:txBody>
          <a:bodyPr/>
          <a:lstStyle/>
          <a:p>
            <a:r>
              <a:rPr lang="en-US" dirty="0"/>
              <a:t>Principles of scientific management theory</a:t>
            </a:r>
          </a:p>
        </p:txBody>
      </p:sp>
      <p:sp>
        <p:nvSpPr>
          <p:cNvPr id="3" name="Content Placeholder 2">
            <a:extLst>
              <a:ext uri="{FF2B5EF4-FFF2-40B4-BE49-F238E27FC236}">
                <a16:creationId xmlns:a16="http://schemas.microsoft.com/office/drawing/2014/main" id="{89B25E94-E73A-6352-57F0-67B578F08486}"/>
              </a:ext>
            </a:extLst>
          </p:cNvPr>
          <p:cNvSpPr>
            <a:spLocks noGrp="1"/>
          </p:cNvSpPr>
          <p:nvPr>
            <p:ph idx="1"/>
          </p:nvPr>
        </p:nvSpPr>
        <p:spPr/>
        <p:txBody>
          <a:bodyPr>
            <a:normAutofit fontScale="92500" lnSpcReduction="10000"/>
          </a:bodyPr>
          <a:lstStyle/>
          <a:p>
            <a:pPr marL="0" indent="0">
              <a:buNone/>
            </a:pPr>
            <a:r>
              <a:rPr lang="en-US" dirty="0">
                <a:solidFill>
                  <a:srgbClr val="FF0000"/>
                </a:solidFill>
              </a:rPr>
              <a:t>1. Science, not rule of thumb.</a:t>
            </a:r>
          </a:p>
          <a:p>
            <a:r>
              <a:rPr lang="en-US" dirty="0"/>
              <a:t>It advocates in doing things scientifically with removing the old rule of thumb.</a:t>
            </a:r>
          </a:p>
          <a:p>
            <a:r>
              <a:rPr lang="en-US" dirty="0"/>
              <a:t>To solve the problem, managers should use scientific method, scientific tools and techniques.</a:t>
            </a:r>
          </a:p>
          <a:p>
            <a:pPr marL="0" indent="0">
              <a:buNone/>
            </a:pPr>
            <a:r>
              <a:rPr lang="en-US" dirty="0">
                <a:solidFill>
                  <a:srgbClr val="FF0000"/>
                </a:solidFill>
              </a:rPr>
              <a:t>2.Harmony,not discord(</a:t>
            </a:r>
            <a:r>
              <a:rPr lang="hi-IN" dirty="0">
                <a:solidFill>
                  <a:srgbClr val="FF0000"/>
                </a:solidFill>
              </a:rPr>
              <a:t>कलह</a:t>
            </a:r>
            <a:r>
              <a:rPr lang="en-US" dirty="0">
                <a:solidFill>
                  <a:srgbClr val="FF0000"/>
                </a:solidFill>
              </a:rPr>
              <a:t>)</a:t>
            </a:r>
          </a:p>
          <a:p>
            <a:r>
              <a:rPr lang="en-US" dirty="0"/>
              <a:t>It believe in unity in actions through good congenial (suitable)working environment but not in different approaches.</a:t>
            </a:r>
          </a:p>
          <a:p>
            <a:pPr marL="0" indent="0">
              <a:buNone/>
            </a:pPr>
            <a:r>
              <a:rPr lang="en-US" dirty="0">
                <a:solidFill>
                  <a:srgbClr val="FF0000"/>
                </a:solidFill>
              </a:rPr>
              <a:t>3. Cooperation, not individualism</a:t>
            </a:r>
          </a:p>
          <a:p>
            <a:r>
              <a:rPr lang="en-US" dirty="0"/>
              <a:t>There should be perfect cooperation and coordination between the manager and his subordinates to attain organizational goals.</a:t>
            </a:r>
          </a:p>
          <a:p>
            <a:pPr marL="0" indent="0">
              <a:buNone/>
            </a:pPr>
            <a:endParaRPr lang="en-US" dirty="0"/>
          </a:p>
        </p:txBody>
      </p:sp>
    </p:spTree>
    <p:extLst>
      <p:ext uri="{BB962C8B-B14F-4D97-AF65-F5344CB8AC3E}">
        <p14:creationId xmlns:p14="http://schemas.microsoft.com/office/powerpoint/2010/main" val="226515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TotalTime>
  <Words>5168</Words>
  <Application>Microsoft Office PowerPoint</Application>
  <PresentationFormat>Widescreen</PresentationFormat>
  <Paragraphs>456</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-apple-system</vt:lpstr>
      <vt:lpstr>Arial</vt:lpstr>
      <vt:lpstr>Calibri</vt:lpstr>
      <vt:lpstr>Calibri Light</vt:lpstr>
      <vt:lpstr>Wingdings</vt:lpstr>
      <vt:lpstr>Office Theme</vt:lpstr>
      <vt:lpstr>Unit-2 </vt:lpstr>
      <vt:lpstr>Introduction of evolution of management thought:</vt:lpstr>
      <vt:lpstr>Management in Antiquity and Early Management pioneers(expert)</vt:lpstr>
      <vt:lpstr>PowerPoint Presentation</vt:lpstr>
      <vt:lpstr>PowerPoint Presentation</vt:lpstr>
      <vt:lpstr>Classical Perspectives/Theory</vt:lpstr>
      <vt:lpstr>Scientific Management Theory: Frederick Winslow Taylor (1856-1915) F.W. Taylor</vt:lpstr>
      <vt:lpstr>His theory is based on different studies as follows:</vt:lpstr>
      <vt:lpstr>Principles of scientific management theory</vt:lpstr>
      <vt:lpstr>PowerPoint Presentation</vt:lpstr>
      <vt:lpstr>PowerPoint Presentation</vt:lpstr>
      <vt:lpstr>Advantages/Contribution of scientific management theory:</vt:lpstr>
      <vt:lpstr>Disadvantages/limitations of scientific management theory: </vt:lpstr>
      <vt:lpstr>Administrative Management Theory Henry Fayol (1841-1925)</vt:lpstr>
      <vt:lpstr>PowerPoint Presentation</vt:lpstr>
      <vt:lpstr>Principle of administrative management theory</vt:lpstr>
      <vt:lpstr>PowerPoint Presentation</vt:lpstr>
      <vt:lpstr>PowerPoint Presentation</vt:lpstr>
      <vt:lpstr>PowerPoint Presentation</vt:lpstr>
      <vt:lpstr>PowerPoint Presentation</vt:lpstr>
      <vt:lpstr>PowerPoint Presentation</vt:lpstr>
      <vt:lpstr>Advantages/Contribution of Administrative Management Theory </vt:lpstr>
      <vt:lpstr>Disadvantages/ Limitations of Administrative Management theory</vt:lpstr>
      <vt:lpstr>Bureaucratic Management Theory Max Weber (1864-1920)</vt:lpstr>
      <vt:lpstr>Principles of Bureaucracy Theory</vt:lpstr>
      <vt:lpstr>PowerPoint Presentation</vt:lpstr>
      <vt:lpstr>Advantages/Contribution of Bureaucratic Theory</vt:lpstr>
      <vt:lpstr>Disadvantages/Limitations of Bureaucratic Theory</vt:lpstr>
      <vt:lpstr>Behavioral Perspectives/Theory</vt:lpstr>
      <vt:lpstr>Human Relation movement-Hawthorne Studies</vt:lpstr>
      <vt:lpstr>The study was conducted in four phases, which can be summarized as follows:</vt:lpstr>
      <vt:lpstr>PowerPoint Presentation</vt:lpstr>
      <vt:lpstr>PowerPoint Presentation</vt:lpstr>
      <vt:lpstr>PowerPoint Presentation</vt:lpstr>
      <vt:lpstr>Contribution/Advantages of Human Relation theory:</vt:lpstr>
      <vt:lpstr>Limitations/Disadvantages of Human Relation Theory:</vt:lpstr>
      <vt:lpstr>Emergence of Organizational Behavior: Behavior Science Approach</vt:lpstr>
      <vt:lpstr>Need Hierarchy Theory: Abraham Maslow</vt:lpstr>
      <vt:lpstr>The following are the hierarchy of human needs.</vt:lpstr>
      <vt:lpstr>PowerPoint Presentation</vt:lpstr>
      <vt:lpstr>PowerPoint Presentation</vt:lpstr>
      <vt:lpstr>PowerPoint Presentation</vt:lpstr>
      <vt:lpstr>Advantages/Contributions of Maslow’s Hierarchy </vt:lpstr>
      <vt:lpstr>Disadvantages/Limitations</vt:lpstr>
      <vt:lpstr>Theory X and Y : Douglas McGregor</vt:lpstr>
      <vt:lpstr>Theory X</vt:lpstr>
      <vt:lpstr>Theory Y </vt:lpstr>
      <vt:lpstr>PowerPoint Presentation</vt:lpstr>
      <vt:lpstr>Two Factor theory : Frederick Herzberg</vt:lpstr>
      <vt:lpstr>Hygiene/Dissatisfies/Maintenance/Extrinsic Factors</vt:lpstr>
      <vt:lpstr>Motivating/Satisfiers/Intrinsic Factors</vt:lpstr>
      <vt:lpstr>Contribution/Advantages</vt:lpstr>
      <vt:lpstr>Contribution/Advantages of Behavioral Science Theory:</vt:lpstr>
      <vt:lpstr>Limitations/Disadvantages of Behavior Science Theory:</vt:lpstr>
      <vt:lpstr>Quantitative Perspectives/Theory</vt:lpstr>
      <vt:lpstr>PowerPoint Presentation</vt:lpstr>
      <vt:lpstr>PowerPoint Presentation</vt:lpstr>
      <vt:lpstr>Contributions/Advantages of Quantitative Perspectives:</vt:lpstr>
      <vt:lpstr>Integrating Perspectives/Theory</vt:lpstr>
      <vt:lpstr>System theory</vt:lpstr>
      <vt:lpstr>Component of System Theory:</vt:lpstr>
      <vt:lpstr>Contribution/Advantages of system theory</vt:lpstr>
      <vt:lpstr>Limitations/Disadvantages of system theory</vt:lpstr>
      <vt:lpstr>Contingency Theory</vt:lpstr>
      <vt:lpstr>Contributions/Advantages</vt:lpstr>
      <vt:lpstr>Limitations/Disadvantages</vt:lpstr>
      <vt:lpstr>Emerging Management Issues and Challenges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dc:title>
  <dc:creator>HP</dc:creator>
  <cp:lastModifiedBy>ArChana Thapa</cp:lastModifiedBy>
  <cp:revision>32</cp:revision>
  <dcterms:created xsi:type="dcterms:W3CDTF">2022-08-04T03:07:10Z</dcterms:created>
  <dcterms:modified xsi:type="dcterms:W3CDTF">2024-05-10T02:09:58Z</dcterms:modified>
</cp:coreProperties>
</file>