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E460-85C6-D054-65EE-AA9CC897B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74C1-E001-4C2A-829D-89B7ADFA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3E26-07F2-C463-8E15-00F6201B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C80D-9FE2-4EBE-B36A-2DEC0648D0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5335-B614-86C7-7BC7-09E1B4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3898-199A-7FC1-E367-653BDB4D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61B-E650-430F-9292-97FBF7E1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03F7-D971-BEAA-EDF3-359B0FC2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70CB2-13EF-A74D-E87C-FB886C6F1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E77BA-BD10-DF04-A796-7174F3F4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C80D-9FE2-4EBE-B36A-2DEC0648D0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DBAF-9A40-A6B9-BA5D-73FAEA0A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4936-1B96-38BE-D263-8F30CE00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61B-E650-430F-9292-97FBF7E1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A1171-A85B-EBEF-DB58-B3BBEB55A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321A7-6FAE-5455-BE01-AA838BE8B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B7307-A4A0-FF81-20CB-27316CA6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C80D-9FE2-4EBE-B36A-2DEC0648D0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4154-5BCC-2950-73E5-818488B8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7E9A-AB93-4F1C-CB24-5C61188D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61B-E650-430F-9292-97FBF7E1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172F-BC46-2CB9-1CC5-014364E3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7B93-EB55-9BB1-7B5A-CCDC0782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38667-D360-2115-430F-578F4564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C80D-9FE2-4EBE-B36A-2DEC0648D0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A6CC-F5EC-8EBF-73E5-AD91C48D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B47A3-368B-8016-0245-B0757BFB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61B-E650-430F-9292-97FBF7E1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9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7C97-19F6-C586-BB93-1D60590A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396C-A7CE-FDBF-3FD4-373071156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F7D1-B789-2592-C0A7-5894FDFC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C80D-9FE2-4EBE-B36A-2DEC0648D0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926D-93B4-59B7-1D87-9091246E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4EBF-C473-AFD9-57BA-E4973507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61B-E650-430F-9292-97FBF7E1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8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D92B-7387-6350-97C4-13FE9DE0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316E-635F-7D80-0199-E9BBAE1D8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3EDD7-FF7C-B93C-6782-37B1F351A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2D491-3A9A-F2B6-F317-2FF6745E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C80D-9FE2-4EBE-B36A-2DEC0648D0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3194-5932-BBEF-1557-0B775EA4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4CD5A-BBE1-66EA-DA72-1ACE2CC5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61B-E650-430F-9292-97FBF7E1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D2A7-4A0F-E5A1-D59F-C0667524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AC58C-983C-053E-8871-DB4C25EF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C3B9A-2661-04FE-9DCA-8A2FC204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7AD37-7970-EBAE-98CA-9A9A4DBF1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B05A-F86D-6321-CF02-F1C5BA022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DAB1B-5CFD-AD3C-B1FC-2D733B28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C80D-9FE2-4EBE-B36A-2DEC0648D0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BF72A-560E-2D88-E829-34691644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EDBB3-ECC7-E267-DFEE-2377C70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61B-E650-430F-9292-97FBF7E1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CB0D-B98B-AB71-081A-5BC1CA81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31ECA-6CAB-ED37-BF68-78B93741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C80D-9FE2-4EBE-B36A-2DEC0648D0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EFFC6-E42A-0D25-B975-DBB5A8C9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7BE54-51BD-8D13-21B4-C533E66B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61B-E650-430F-9292-97FBF7E1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CB2AF-4ECD-7758-A961-3F403A32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C80D-9FE2-4EBE-B36A-2DEC0648D0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0475E-9786-ED82-C833-D6CD1294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4D488-50BD-6F76-E7FE-F8316D57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61B-E650-430F-9292-97FBF7E1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7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DC77-A997-651F-C98B-3784F278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3B0C-CB30-3E4B-A25F-217A68CF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BF199-7064-94F5-16BD-11DC8FA03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F125-7DA2-0CBE-E797-A5834E48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C80D-9FE2-4EBE-B36A-2DEC0648D0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32332-F79D-311C-7A81-65AA45BF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5B00A-E709-80A6-4393-E59287DF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61B-E650-430F-9292-97FBF7E1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9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1A47-DCCC-95AD-5BBD-5CB23F7A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3B538-0354-DC21-4864-17171D1CA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4C30C-5994-9DE0-3E28-2DD124E5E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AD0E8-FE08-2533-72D9-9C7A1921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C80D-9FE2-4EBE-B36A-2DEC0648D0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67688-3501-BFCB-9196-74736D4A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65915-525F-1EF1-8A88-7C476847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61B-E650-430F-9292-97FBF7E1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AC4BD-7979-3FF2-D1C8-77A84DBD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F45C8-A27C-4D3C-4BA3-B974B9F6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FD9B-0D51-7C0D-69C9-61899D35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C80D-9FE2-4EBE-B36A-2DEC0648D0C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9388-7221-6453-6F93-E034D555F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8620-2169-741C-8052-17D09B024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261B-E650-430F-9292-97FBF7E1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8097-8633-1523-F2BA-13D3929DC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Unit-3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Planning and Decision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46B28-4A20-73BA-7AA1-452A0C869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Concept of planning</a:t>
            </a:r>
            <a:r>
              <a:rPr lang="en-US" dirty="0"/>
              <a:t>, levels of planning :strategic, tactical and operational. Steps in planning. Tools for planning.</a:t>
            </a:r>
          </a:p>
          <a:p>
            <a:r>
              <a:rPr lang="en-US" dirty="0">
                <a:solidFill>
                  <a:srgbClr val="00B0F0"/>
                </a:solidFill>
              </a:rPr>
              <a:t>Decision Making </a:t>
            </a:r>
            <a:r>
              <a:rPr lang="en-US" dirty="0"/>
              <a:t>:Meaning, types and process.</a:t>
            </a:r>
          </a:p>
          <a:p>
            <a:r>
              <a:rPr lang="en-US" dirty="0"/>
              <a:t>Decision making conditions -certainty ,risk and uncertainty.</a:t>
            </a:r>
          </a:p>
        </p:txBody>
      </p:sp>
    </p:spTree>
    <p:extLst>
      <p:ext uri="{BB962C8B-B14F-4D97-AF65-F5344CB8AC3E}">
        <p14:creationId xmlns:p14="http://schemas.microsoft.com/office/powerpoint/2010/main" val="88841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BAF1-9126-AD75-ECAC-7E927C2C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D5D3-2413-31BF-09E0-D67C895E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5).Evaluation of alternatives</a:t>
            </a:r>
          </a:p>
          <a:p>
            <a:r>
              <a:rPr lang="en-US" dirty="0"/>
              <a:t>This step evaluates the selected alternatives from their expected cost and benefit point of view.</a:t>
            </a:r>
          </a:p>
          <a:p>
            <a:r>
              <a:rPr lang="en-US" dirty="0"/>
              <a:t>Management may apply various techniques of analysis from different disciplines, like: mathematics, sociology, psychology, economics etc.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6). Select the best alternative</a:t>
            </a:r>
          </a:p>
          <a:p>
            <a:r>
              <a:rPr lang="en-US" dirty="0"/>
              <a:t>For the selection of alternative, management has to consider past experience, present situation, and future contingencies of such decision.</a:t>
            </a:r>
          </a:p>
          <a:p>
            <a:r>
              <a:rPr lang="en-US" dirty="0"/>
              <a:t>Time, cost, quality, resource availability and profit are considered for selection of alternative.</a:t>
            </a:r>
          </a:p>
          <a:p>
            <a:r>
              <a:rPr lang="en-US" dirty="0"/>
              <a:t>Based on the selected alternative, the final plan is prepared.</a:t>
            </a:r>
          </a:p>
        </p:txBody>
      </p:sp>
    </p:spTree>
    <p:extLst>
      <p:ext uri="{BB962C8B-B14F-4D97-AF65-F5344CB8AC3E}">
        <p14:creationId xmlns:p14="http://schemas.microsoft.com/office/powerpoint/2010/main" val="426856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087E-AE1C-747A-CFA6-4AA08043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E69C-0BAA-52ED-60CA-975EB865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7).formulate action plan</a:t>
            </a:r>
          </a:p>
          <a:p>
            <a:r>
              <a:rPr lang="en-US" dirty="0"/>
              <a:t>After formulating the basic plan, various supporting plans are developed for each product, department unit and activity.</a:t>
            </a:r>
          </a:p>
          <a:p>
            <a:r>
              <a:rPr lang="en-US" dirty="0"/>
              <a:t>This derivate plans help to implement the basic plan.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8).Converting plans into budget</a:t>
            </a:r>
          </a:p>
          <a:p>
            <a:r>
              <a:rPr lang="en-US" dirty="0"/>
              <a:t>The basic plan and other supporting plans should be expressed in a quantitative from, </a:t>
            </a:r>
            <a:r>
              <a:rPr lang="en-US" dirty="0" err="1"/>
              <a:t>i.e.,budget</a:t>
            </a:r>
            <a:r>
              <a:rPr lang="en-US" dirty="0"/>
              <a:t>.</a:t>
            </a:r>
          </a:p>
          <a:p>
            <a:r>
              <a:rPr lang="en-US" dirty="0"/>
              <a:t>It can be measure the achievement and deviation.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9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44C1-17D7-A470-7CB9-DAD5D11A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3746E-1F0F-AF4E-54F3-4762A242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9).Implementation of plan</a:t>
            </a:r>
          </a:p>
          <a:p>
            <a:r>
              <a:rPr lang="en-US" dirty="0"/>
              <a:t>Implementation brings all the procedures of plan into action.</a:t>
            </a:r>
          </a:p>
          <a:p>
            <a:r>
              <a:rPr lang="en-US" dirty="0"/>
              <a:t>Management should communicate with subordinate, provide necessary instruction and guidance, make arrangement of resources, make timely supervision and control over subordinates.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10).follow up/ reviewing the planning process</a:t>
            </a:r>
          </a:p>
          <a:p>
            <a:r>
              <a:rPr lang="en-US" dirty="0"/>
              <a:t>Due to uncertainties of future, it is necessary that plan should be evaluated from time to time to measure its effectiveness.</a:t>
            </a:r>
          </a:p>
          <a:p>
            <a:r>
              <a:rPr lang="en-US" dirty="0"/>
              <a:t>This manager can take corrective action after evaluating actual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939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D44F-BF96-2D78-171F-CFCF8A4B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Tools for Planning</a:t>
            </a:r>
            <a:br>
              <a:rPr lang="en-US" dirty="0"/>
            </a:br>
            <a:r>
              <a:rPr lang="en-US" sz="2700" dirty="0"/>
              <a:t>(</a:t>
            </a:r>
            <a:r>
              <a:rPr lang="en-US" sz="2700" dirty="0" err="1"/>
              <a:t>i</a:t>
            </a:r>
            <a:r>
              <a:rPr lang="en-US" sz="2700" dirty="0"/>
              <a:t>)Forecasting, ii) Network technique, iii)Flow chart, iv) </a:t>
            </a:r>
            <a:r>
              <a:rPr lang="en-US" sz="2700" dirty="0" err="1"/>
              <a:t>gantt</a:t>
            </a:r>
            <a:r>
              <a:rPr lang="en-US" sz="2700" dirty="0"/>
              <a:t> chart(henry l </a:t>
            </a:r>
            <a:r>
              <a:rPr lang="en-US" sz="2700" dirty="0" err="1"/>
              <a:t>gantt</a:t>
            </a:r>
            <a:r>
              <a:rPr lang="en-US" sz="2700" dirty="0"/>
              <a:t>),       v) break even analysis, vi) linear programming, vii) Simulation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22E3-EA64-665D-FDB2-1964C65C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1).Forecasting</a:t>
            </a:r>
          </a:p>
          <a:p>
            <a:r>
              <a:rPr lang="en-US" dirty="0"/>
              <a:t>It is the process of predicting future events that may significantly affect the business.</a:t>
            </a:r>
          </a:p>
          <a:p>
            <a:r>
              <a:rPr lang="en-US" dirty="0"/>
              <a:t>Different quantitative techniques may be used in forecasting like, time series analysis, regression analysis, casual model, economic models and indicators etc.</a:t>
            </a:r>
          </a:p>
          <a:p>
            <a:r>
              <a:rPr lang="en-US" dirty="0"/>
              <a:t>Forecasting consists of sales and revenue forecasting ,technological forecasting, resource forecasting, environmental forecasting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7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B7C4-9DC7-A3E0-3328-C68D43C0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F64A-426F-C1BF-99F4-C1374413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2).Network technique</a:t>
            </a:r>
          </a:p>
          <a:p>
            <a:r>
              <a:rPr lang="en-US" dirty="0"/>
              <a:t>It is a technique used </a:t>
            </a:r>
            <a:r>
              <a:rPr lang="en-US" dirty="0">
                <a:solidFill>
                  <a:srgbClr val="00B0F0"/>
                </a:solidFill>
              </a:rPr>
              <a:t>to plan and control time and cost of project</a:t>
            </a:r>
            <a:r>
              <a:rPr lang="en-US" dirty="0"/>
              <a:t>.</a:t>
            </a:r>
          </a:p>
          <a:p>
            <a:r>
              <a:rPr lang="en-US" dirty="0"/>
              <a:t>Program evaluation and review technique(PERT) and critical path method(CPM) are used.</a:t>
            </a:r>
          </a:p>
          <a:p>
            <a:r>
              <a:rPr lang="en-US" dirty="0"/>
              <a:t>PERT is to develop a network of activities and their inter relationship to highlight critical time intervals that affect the overall project.</a:t>
            </a:r>
          </a:p>
          <a:p>
            <a:r>
              <a:rPr lang="en-US" dirty="0"/>
              <a:t>CPM is the longest path in which the project can be completed in the shortest time.</a:t>
            </a:r>
          </a:p>
        </p:txBody>
      </p:sp>
    </p:spTree>
    <p:extLst>
      <p:ext uri="{BB962C8B-B14F-4D97-AF65-F5344CB8AC3E}">
        <p14:creationId xmlns:p14="http://schemas.microsoft.com/office/powerpoint/2010/main" val="152962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1D9A-6985-816D-FD90-447F9DB5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A613-7A0E-66C0-6797-7752CCEB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3).Flow chart</a:t>
            </a:r>
          </a:p>
          <a:p>
            <a:r>
              <a:rPr lang="en-US" dirty="0"/>
              <a:t>It is simply arranging events in order of their desired occurrence.</a:t>
            </a:r>
          </a:p>
          <a:p>
            <a:r>
              <a:rPr lang="en-US" dirty="0"/>
              <a:t>It eliminates wasted steps and activities.</a:t>
            </a:r>
          </a:p>
          <a:p>
            <a:r>
              <a:rPr lang="en-US" dirty="0"/>
              <a:t>Flow chart is used to identify the task component and work simplification.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4). Gantt chart (Henry L Gantt)</a:t>
            </a:r>
          </a:p>
          <a:p>
            <a:r>
              <a:rPr lang="en-US" dirty="0"/>
              <a:t>Gantt chart focuses on activities and time required to complete them.</a:t>
            </a:r>
          </a:p>
          <a:p>
            <a:r>
              <a:rPr lang="en-US" dirty="0"/>
              <a:t>This chart is a graphic scheduling.</a:t>
            </a:r>
          </a:p>
          <a:p>
            <a:r>
              <a:rPr lang="en-US" dirty="0"/>
              <a:t>Vertical dimension is to be scheduled for activities and horizontal shows the time frame.</a:t>
            </a:r>
          </a:p>
        </p:txBody>
      </p:sp>
    </p:spTree>
    <p:extLst>
      <p:ext uri="{BB962C8B-B14F-4D97-AF65-F5344CB8AC3E}">
        <p14:creationId xmlns:p14="http://schemas.microsoft.com/office/powerpoint/2010/main" val="380601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CC49-F924-B163-621D-B148D1AD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36FC-1AA7-F614-7B07-9E65198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5). Break even analysis</a:t>
            </a:r>
          </a:p>
          <a:p>
            <a:r>
              <a:rPr lang="en-US" dirty="0"/>
              <a:t>Break even point is the level of activity in which cost becomes equal to revenue.</a:t>
            </a:r>
          </a:p>
          <a:p>
            <a:r>
              <a:rPr lang="en-US" dirty="0"/>
              <a:t>It is no loss, no profit point of activity.</a:t>
            </a:r>
          </a:p>
          <a:p>
            <a:r>
              <a:rPr lang="en-US" dirty="0"/>
              <a:t>BEP =          fixed cost</a:t>
            </a:r>
          </a:p>
          <a:p>
            <a:pPr marL="0" indent="0">
              <a:buNone/>
            </a:pPr>
            <a:r>
              <a:rPr lang="en-US" dirty="0"/>
              <a:t>                    sales – variable cost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7CEA75-CE3B-B387-0DC6-7F61AB618189}"/>
              </a:ext>
            </a:extLst>
          </p:cNvPr>
          <p:cNvCxnSpPr>
            <a:cxnSpLocks/>
          </p:cNvCxnSpPr>
          <p:nvPr/>
        </p:nvCxnSpPr>
        <p:spPr>
          <a:xfrm>
            <a:off x="2127380" y="4180114"/>
            <a:ext cx="3442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B976-7FE1-27B8-3D0D-68CEE64C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9111-0C73-1BD0-4195-8E74DE03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6). Linear programming</a:t>
            </a:r>
          </a:p>
          <a:p>
            <a:r>
              <a:rPr lang="en-US" dirty="0"/>
              <a:t>It is a mathematical tool used for </a:t>
            </a:r>
            <a:r>
              <a:rPr lang="en-US" dirty="0">
                <a:solidFill>
                  <a:srgbClr val="00B0F0"/>
                </a:solidFill>
              </a:rPr>
              <a:t>optimum combination of scarce(Rare) resources and activities</a:t>
            </a:r>
            <a:r>
              <a:rPr lang="en-US" dirty="0"/>
              <a:t>.</a:t>
            </a:r>
          </a:p>
          <a:p>
            <a:r>
              <a:rPr lang="en-US" dirty="0"/>
              <a:t>Managers must find the optimum way to allocate limited resources to achieve an objectives within constraints.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7). Simulation</a:t>
            </a:r>
          </a:p>
          <a:p>
            <a:r>
              <a:rPr lang="en-US" dirty="0"/>
              <a:t>Simulation is a model to solve real life problems like computer programming.</a:t>
            </a:r>
          </a:p>
          <a:p>
            <a:r>
              <a:rPr lang="en-US" dirty="0"/>
              <a:t>It is more useful in vary complex situations.</a:t>
            </a:r>
          </a:p>
        </p:txBody>
      </p:sp>
    </p:spTree>
    <p:extLst>
      <p:ext uri="{BB962C8B-B14F-4D97-AF65-F5344CB8AC3E}">
        <p14:creationId xmlns:p14="http://schemas.microsoft.com/office/powerpoint/2010/main" val="312601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D916-6EDF-829C-9D36-F7216828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C2A7-3C91-F5DC-31A1-A0951FBA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Meaning:</a:t>
            </a:r>
          </a:p>
          <a:p>
            <a:r>
              <a:rPr lang="en-US" dirty="0"/>
              <a:t>Decision making is the process of </a:t>
            </a:r>
            <a:r>
              <a:rPr lang="en-US"/>
              <a:t>selecting  </a:t>
            </a:r>
            <a:r>
              <a:rPr lang="en-US" dirty="0"/>
              <a:t>the best course of action out of many available alternatives.</a:t>
            </a:r>
          </a:p>
          <a:p>
            <a:r>
              <a:rPr lang="en-US" dirty="0"/>
              <a:t>A manager has to take a decision before any action.</a:t>
            </a:r>
          </a:p>
          <a:p>
            <a:r>
              <a:rPr lang="en-US" dirty="0"/>
              <a:t>It is made either to solve a problem or to achieve a goal.</a:t>
            </a:r>
          </a:p>
          <a:p>
            <a:r>
              <a:rPr lang="en-US" dirty="0"/>
              <a:t>It is the process of solving organizational problems by choosing a specific of 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0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53EE-8F11-88F8-9C7F-C2852991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Types of decision</a:t>
            </a:r>
            <a:br>
              <a:rPr lang="en-US" dirty="0"/>
            </a:br>
            <a:r>
              <a:rPr lang="en-US" sz="2200" dirty="0"/>
              <a:t>1.programmrd and non programmed decision 2.Routine and basic decisions 3.Organizational and personal decisions 4.Individual and group decisions 5.Policy and operational decisions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FDA1-8A9C-B95D-CF52-871B73CC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Programmed and non programmed decision</a:t>
            </a:r>
            <a:r>
              <a:rPr lang="en-US" dirty="0"/>
              <a:t>( on the basis of frequency)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A. Programmed decision</a:t>
            </a:r>
          </a:p>
          <a:p>
            <a:r>
              <a:rPr lang="en-US" dirty="0"/>
              <a:t>It is taken for regular and repetitive problems.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B. Non programmed decision</a:t>
            </a:r>
          </a:p>
          <a:p>
            <a:r>
              <a:rPr lang="en-US" dirty="0"/>
              <a:t>It is taken for unique or new problem.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Routine and basic decisions</a:t>
            </a:r>
            <a:r>
              <a:rPr lang="en-US" dirty="0"/>
              <a:t>(on the basis of nature)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A. Routine decision</a:t>
            </a:r>
          </a:p>
          <a:p>
            <a:r>
              <a:rPr lang="en-US" dirty="0"/>
              <a:t>It is related to day to day operations.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B. Basic decision</a:t>
            </a:r>
          </a:p>
          <a:p>
            <a:r>
              <a:rPr lang="en-US" dirty="0"/>
              <a:t>It is for long run survival and growth of business.</a:t>
            </a:r>
          </a:p>
        </p:txBody>
      </p:sp>
    </p:spTree>
    <p:extLst>
      <p:ext uri="{BB962C8B-B14F-4D97-AF65-F5344CB8AC3E}">
        <p14:creationId xmlns:p14="http://schemas.microsoft.com/office/powerpoint/2010/main" val="191274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2911-09A8-DEA9-6366-7DC36237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Concept of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AE82-D3F3-3CB6-4A2C-9CCC17A3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most important function of management.</a:t>
            </a:r>
          </a:p>
          <a:p>
            <a:r>
              <a:rPr lang="en-US" dirty="0"/>
              <a:t>Thinking before doing</a:t>
            </a:r>
          </a:p>
          <a:p>
            <a:r>
              <a:rPr lang="en-US" dirty="0"/>
              <a:t>It is blue print of action and operation.</a:t>
            </a:r>
          </a:p>
          <a:p>
            <a:r>
              <a:rPr lang="en-US" dirty="0"/>
              <a:t>Planning is deciding in advance what is to be done and intellectual course of action to be taken to achieve predetermined goals in time.</a:t>
            </a:r>
          </a:p>
          <a:p>
            <a:r>
              <a:rPr lang="en-US" dirty="0"/>
              <a:t>It involves selecting the objectives, policies, procedures and program to achieve a desired result.</a:t>
            </a:r>
          </a:p>
        </p:txBody>
      </p:sp>
    </p:spTree>
    <p:extLst>
      <p:ext uri="{BB962C8B-B14F-4D97-AF65-F5344CB8AC3E}">
        <p14:creationId xmlns:p14="http://schemas.microsoft.com/office/powerpoint/2010/main" val="382061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5008-761E-98F7-67B6-F9F9D606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1AD9-7562-82D8-AAC9-07C990D5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3.Organizational and personal decisions</a:t>
            </a:r>
            <a:r>
              <a:rPr lang="en-US" dirty="0"/>
              <a:t>(on the basis of issue)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A. Organizational decision</a:t>
            </a:r>
          </a:p>
          <a:p>
            <a:r>
              <a:rPr lang="en-US" dirty="0"/>
              <a:t>It is formal or official decision.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B. personal decision</a:t>
            </a:r>
          </a:p>
          <a:p>
            <a:r>
              <a:rPr lang="en-US" dirty="0"/>
              <a:t>It is informal or unofficial decisions.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Individual decision and Group Decisions</a:t>
            </a:r>
            <a:r>
              <a:rPr lang="en-US" dirty="0"/>
              <a:t>(on the basis of scope)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A. Individual decision</a:t>
            </a:r>
          </a:p>
          <a:p>
            <a:r>
              <a:rPr lang="en-US" dirty="0"/>
              <a:t>Single person is involved in decision making process.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B. Group decision</a:t>
            </a:r>
          </a:p>
          <a:p>
            <a:r>
              <a:rPr lang="en-US" dirty="0"/>
              <a:t>A group of person are involved in decision making process.</a:t>
            </a:r>
          </a:p>
        </p:txBody>
      </p:sp>
    </p:spTree>
    <p:extLst>
      <p:ext uri="{BB962C8B-B14F-4D97-AF65-F5344CB8AC3E}">
        <p14:creationId xmlns:p14="http://schemas.microsoft.com/office/powerpoint/2010/main" val="230518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D7D1-9E2B-752E-E761-8BB4483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8350-11E5-199C-ACCB-1FF32867C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making process involves a series of steps and procedures.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Identification of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Analysis of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Development of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Evaluation of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Selection of best alternative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Implementation of alternative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0951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FDFE-694B-4C31-3F87-3162D7F1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making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6384-C0D2-B007-B154-AC279F28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different conditions in which decisions must be made, they are: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Certainty</a:t>
            </a:r>
          </a:p>
          <a:p>
            <a:r>
              <a:rPr lang="en-US" dirty="0"/>
              <a:t>There is only one outcome for each choice.</a:t>
            </a:r>
          </a:p>
          <a:p>
            <a:r>
              <a:rPr lang="en-US" dirty="0"/>
              <a:t>It is a condition under which the manager is well informed about possible alternatives and their alternatives.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Risk</a:t>
            </a:r>
          </a:p>
          <a:p>
            <a:r>
              <a:rPr lang="en-US" dirty="0"/>
              <a:t>It is more difficult to predict future condition.</a:t>
            </a:r>
          </a:p>
          <a:p>
            <a:r>
              <a:rPr lang="en-US" dirty="0"/>
              <a:t>In such condition, manager have knowledge about alternative course of action but outcomes are associated with probability estimates.</a:t>
            </a:r>
          </a:p>
        </p:txBody>
      </p:sp>
    </p:spTree>
    <p:extLst>
      <p:ext uri="{BB962C8B-B14F-4D97-AF65-F5344CB8AC3E}">
        <p14:creationId xmlns:p14="http://schemas.microsoft.com/office/powerpoint/2010/main" val="2989373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5C9C-D823-94A2-5104-78D656A7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283F-F0E9-5396-B490-E366EDE7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Uncertainty</a:t>
            </a:r>
          </a:p>
          <a:p>
            <a:r>
              <a:rPr lang="en-US" dirty="0"/>
              <a:t>It arises from the complexity and dynamism of environments.</a:t>
            </a:r>
          </a:p>
          <a:p>
            <a:r>
              <a:rPr lang="en-US" dirty="0"/>
              <a:t>It occurs when managers are unaware of the problem they face.</a:t>
            </a:r>
          </a:p>
        </p:txBody>
      </p:sp>
    </p:spTree>
    <p:extLst>
      <p:ext uri="{BB962C8B-B14F-4D97-AF65-F5344CB8AC3E}">
        <p14:creationId xmlns:p14="http://schemas.microsoft.com/office/powerpoint/2010/main" val="304567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0819-78D7-E1B1-B15E-CB9D079E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Characteristics of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8DD4-19D3-89C2-2C82-009FFEAB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goal</a:t>
            </a:r>
          </a:p>
          <a:p>
            <a:r>
              <a:rPr lang="en-US" dirty="0"/>
              <a:t>Primary function</a:t>
            </a:r>
          </a:p>
          <a:p>
            <a:r>
              <a:rPr lang="en-US" dirty="0"/>
              <a:t>Pervasive activity(universal)</a:t>
            </a:r>
          </a:p>
          <a:p>
            <a:r>
              <a:rPr lang="en-US" dirty="0"/>
              <a:t>Future oriented</a:t>
            </a:r>
          </a:p>
          <a:p>
            <a:r>
              <a:rPr lang="en-US" dirty="0"/>
              <a:t>Continuous activity</a:t>
            </a:r>
          </a:p>
          <a:p>
            <a:r>
              <a:rPr lang="en-US" dirty="0"/>
              <a:t>Intellectual work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Efficiency and economy</a:t>
            </a:r>
          </a:p>
          <a:p>
            <a:r>
              <a:rPr lang="en-US" dirty="0"/>
              <a:t>Actionable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9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260C-8AB7-B788-7F21-E172366D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Levels of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A7EE-F7DD-AD3A-672F-213AB818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 thee basis of hierarchy, the following are the major types of plan prepared in the organization.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A). Strategic plan/corporate plan</a:t>
            </a:r>
          </a:p>
          <a:p>
            <a:r>
              <a:rPr lang="en-US" dirty="0"/>
              <a:t>It is long term for five or more years.</a:t>
            </a:r>
          </a:p>
          <a:p>
            <a:r>
              <a:rPr lang="en-US" dirty="0"/>
              <a:t>It is prepared by </a:t>
            </a:r>
            <a:r>
              <a:rPr lang="en-US" dirty="0">
                <a:solidFill>
                  <a:srgbClr val="00B050"/>
                </a:solidFill>
              </a:rPr>
              <a:t>top level management </a:t>
            </a:r>
            <a:r>
              <a:rPr lang="en-US" dirty="0"/>
              <a:t>by considering long term objectives of the organization.</a:t>
            </a:r>
          </a:p>
          <a:p>
            <a:r>
              <a:rPr lang="en-US" dirty="0"/>
              <a:t>It is the end point of planning.</a:t>
            </a:r>
          </a:p>
          <a:p>
            <a:r>
              <a:rPr lang="en-US" dirty="0"/>
              <a:t>It consists of programs, policies, and schedules to utilize properly the available resources of the organization.</a:t>
            </a:r>
          </a:p>
          <a:p>
            <a:r>
              <a:rPr lang="en-US" dirty="0"/>
              <a:t>It is based on analysis of environmental opportunities and threats.</a:t>
            </a:r>
          </a:p>
          <a:p>
            <a:r>
              <a:rPr lang="en-US" dirty="0"/>
              <a:t>It provides long term direction and scope to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6572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49D1-55EF-D7EE-5083-94F78199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E34A-95CD-10B5-C4D3-9C5FD7F2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B).</a:t>
            </a:r>
            <a:r>
              <a:rPr lang="en-US" dirty="0">
                <a:solidFill>
                  <a:srgbClr val="FF0000"/>
                </a:solidFill>
              </a:rPr>
              <a:t>Tactical plan/Division plan</a:t>
            </a:r>
          </a:p>
          <a:p>
            <a:r>
              <a:rPr lang="en-US" dirty="0"/>
              <a:t>It is departmental plan.</a:t>
            </a:r>
          </a:p>
          <a:p>
            <a:r>
              <a:rPr lang="en-US" dirty="0"/>
              <a:t>It is prepared for one to five years.</a:t>
            </a:r>
          </a:p>
          <a:p>
            <a:r>
              <a:rPr lang="en-US" dirty="0"/>
              <a:t>It is prepared by </a:t>
            </a:r>
            <a:r>
              <a:rPr lang="en-US" dirty="0">
                <a:solidFill>
                  <a:srgbClr val="00B050"/>
                </a:solidFill>
              </a:rPr>
              <a:t>middle level management </a:t>
            </a:r>
            <a:r>
              <a:rPr lang="en-US" dirty="0"/>
              <a:t>for implementing strategic plan.</a:t>
            </a:r>
          </a:p>
          <a:p>
            <a:r>
              <a:rPr lang="en-US" dirty="0"/>
              <a:t>It is sub-division of corporate plan to be implemented  in the practical field.</a:t>
            </a:r>
          </a:p>
          <a:p>
            <a:r>
              <a:rPr lang="en-US" dirty="0"/>
              <a:t>It is prepared to allocated divisional activities like production, finance, marketing, personnel and other.</a:t>
            </a:r>
          </a:p>
          <a:p>
            <a:r>
              <a:rPr lang="en-US" dirty="0"/>
              <a:t>This play a mediator role between corporate and operational plan.  </a:t>
            </a:r>
          </a:p>
        </p:txBody>
      </p:sp>
    </p:spTree>
    <p:extLst>
      <p:ext uri="{BB962C8B-B14F-4D97-AF65-F5344CB8AC3E}">
        <p14:creationId xmlns:p14="http://schemas.microsoft.com/office/powerpoint/2010/main" val="350634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759D-0FAB-8BE1-E74B-5CF93091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BF4B-A238-E8B3-C8C7-6F8706BA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C) operational plan/unit plan</a:t>
            </a:r>
          </a:p>
          <a:p>
            <a:r>
              <a:rPr lang="en-US" dirty="0"/>
              <a:t>It is unit wise plan concerned with day to day operation.</a:t>
            </a:r>
          </a:p>
          <a:p>
            <a:r>
              <a:rPr lang="en-US" dirty="0"/>
              <a:t>It is prepared for short term , less than one year.</a:t>
            </a:r>
          </a:p>
          <a:p>
            <a:r>
              <a:rPr lang="en-US" dirty="0"/>
              <a:t>It is specific plan of each and every activity of the unit.</a:t>
            </a:r>
          </a:p>
          <a:p>
            <a:r>
              <a:rPr lang="en-US" dirty="0"/>
              <a:t>It is consistent with tactical plan and is prepared by </a:t>
            </a:r>
            <a:r>
              <a:rPr lang="en-US" dirty="0">
                <a:solidFill>
                  <a:srgbClr val="FF0000"/>
                </a:solidFill>
              </a:rPr>
              <a:t>first line management.</a:t>
            </a:r>
          </a:p>
          <a:p>
            <a:r>
              <a:rPr lang="en-US" dirty="0"/>
              <a:t>It is concentrated in the best use of organizational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5580-8FB1-728C-0B6A-B7A7B3DC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Step in planning/planning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7CA8-741A-7D73-8DD2-FCB46516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essential to complete some procedures for developing an effective plan.</a:t>
            </a:r>
          </a:p>
          <a:p>
            <a:r>
              <a:rPr lang="en-US" dirty="0"/>
              <a:t>The steps involved in planning process are;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1).Analyze opportunities</a:t>
            </a:r>
          </a:p>
          <a:p>
            <a:r>
              <a:rPr lang="en-US" dirty="0"/>
              <a:t>It is pre step of planning.</a:t>
            </a:r>
          </a:p>
          <a:p>
            <a:r>
              <a:rPr lang="en-US" dirty="0"/>
              <a:t>This step analyses the environment: SWOT</a:t>
            </a:r>
          </a:p>
          <a:p>
            <a:r>
              <a:rPr lang="en-US" dirty="0"/>
              <a:t>Strength and weakness :internal</a:t>
            </a:r>
          </a:p>
          <a:p>
            <a:r>
              <a:rPr lang="en-US" dirty="0"/>
              <a:t>Opportunities and threats :external</a:t>
            </a:r>
          </a:p>
        </p:txBody>
      </p:sp>
    </p:spTree>
    <p:extLst>
      <p:ext uri="{BB962C8B-B14F-4D97-AF65-F5344CB8AC3E}">
        <p14:creationId xmlns:p14="http://schemas.microsoft.com/office/powerpoint/2010/main" val="126051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A6BF-6A59-18F3-5A9A-C8203FBB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2162-D106-E04F-2B95-10119ABE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2). Setting objectives/goals</a:t>
            </a:r>
          </a:p>
          <a:p>
            <a:r>
              <a:rPr lang="en-US" dirty="0"/>
              <a:t>This step sets goal and objectives.</a:t>
            </a:r>
          </a:p>
          <a:p>
            <a:r>
              <a:rPr lang="en-US" dirty="0"/>
              <a:t>Goals are desired result and provide direction to the plan.</a:t>
            </a:r>
          </a:p>
          <a:p>
            <a:r>
              <a:rPr lang="en-US" dirty="0"/>
              <a:t>Goal should be SMART: specific, measurable, agreed upon, realistic ,and time bound.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8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6B21-CC5E-6BAC-1F7C-F526350E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EA38-25F6-84CB-63DD-EF30C521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3).Develop planning premises</a:t>
            </a:r>
          </a:p>
          <a:p>
            <a:r>
              <a:rPr lang="en-US" dirty="0"/>
              <a:t>Premises are key assumption about future environment.</a:t>
            </a:r>
          </a:p>
          <a:p>
            <a:r>
              <a:rPr lang="en-US" dirty="0"/>
              <a:t>The future environment is estimated on the basis of forecasting.</a:t>
            </a:r>
          </a:p>
          <a:p>
            <a:r>
              <a:rPr lang="en-US" dirty="0"/>
              <a:t>It may be tangible and intangible or internal and external.</a:t>
            </a:r>
          </a:p>
          <a:p>
            <a:r>
              <a:rPr lang="en-US" dirty="0">
                <a:solidFill>
                  <a:srgbClr val="FF0000"/>
                </a:solidFill>
              </a:rPr>
              <a:t>4).Determine alternatives</a:t>
            </a:r>
          </a:p>
          <a:p>
            <a:r>
              <a:rPr lang="en-US" dirty="0"/>
              <a:t>After determining premises, management needs to identify various alternatives course of action for the achievement of organizational objectives.</a:t>
            </a:r>
          </a:p>
          <a:p>
            <a:r>
              <a:rPr lang="en-US" dirty="0"/>
              <a:t>It is developed through the support of experience and experts in management.</a:t>
            </a:r>
          </a:p>
        </p:txBody>
      </p:sp>
    </p:spTree>
    <p:extLst>
      <p:ext uri="{BB962C8B-B14F-4D97-AF65-F5344CB8AC3E}">
        <p14:creationId xmlns:p14="http://schemas.microsoft.com/office/powerpoint/2010/main" val="240594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1573</Words>
  <Application>Microsoft Office PowerPoint</Application>
  <PresentationFormat>Widescreen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Unit-3 Planning and Decision making</vt:lpstr>
      <vt:lpstr>Concept of planning</vt:lpstr>
      <vt:lpstr>Characteristics of planning</vt:lpstr>
      <vt:lpstr>Levels of planning</vt:lpstr>
      <vt:lpstr>PowerPoint Presentation</vt:lpstr>
      <vt:lpstr>PowerPoint Presentation</vt:lpstr>
      <vt:lpstr>Step in planning/planning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for Planning (i)Forecasting, ii) Network technique, iii)Flow chart, iv) gantt chart(henry l gantt),       v) break even analysis, vi) linear programming, vii) Simulation.</vt:lpstr>
      <vt:lpstr>PowerPoint Presentation</vt:lpstr>
      <vt:lpstr>PowerPoint Presentation</vt:lpstr>
      <vt:lpstr>PowerPoint Presentation</vt:lpstr>
      <vt:lpstr>PowerPoint Presentation</vt:lpstr>
      <vt:lpstr>Decision Making</vt:lpstr>
      <vt:lpstr>Types of decision 1.programmrd and non programmed decision 2.Routine and basic decisions 3.Organizational and personal decisions 4.Individual and group decisions 5.Policy and operational decisions.</vt:lpstr>
      <vt:lpstr>PowerPoint Presentation</vt:lpstr>
      <vt:lpstr>Process of decision making</vt:lpstr>
      <vt:lpstr>Decision making conditions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two Planning and Decision making</dc:title>
  <dc:creator>HP</dc:creator>
  <cp:lastModifiedBy>HP</cp:lastModifiedBy>
  <cp:revision>12</cp:revision>
  <dcterms:created xsi:type="dcterms:W3CDTF">2022-08-02T09:47:04Z</dcterms:created>
  <dcterms:modified xsi:type="dcterms:W3CDTF">2023-11-29T02:09:53Z</dcterms:modified>
</cp:coreProperties>
</file>