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7" r:id="rId20"/>
    <p:sldId id="290" r:id="rId21"/>
    <p:sldId id="291" r:id="rId22"/>
    <p:sldId id="295" r:id="rId23"/>
    <p:sldId id="296" r:id="rId24"/>
    <p:sldId id="292" r:id="rId25"/>
    <p:sldId id="293" r:id="rId26"/>
    <p:sldId id="294" r:id="rId27"/>
    <p:sldId id="297" r:id="rId28"/>
    <p:sldId id="298" r:id="rId29"/>
    <p:sldId id="299" r:id="rId30"/>
    <p:sldId id="301" r:id="rId31"/>
    <p:sldId id="300"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6487-B69B-5071-4142-4F1408A3C0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B6EA54-EF41-60B0-E7AB-A7975AF35D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923E3A-8D28-E585-C605-8758A419F8D0}"/>
              </a:ext>
            </a:extLst>
          </p:cNvPr>
          <p:cNvSpPr>
            <a:spLocks noGrp="1"/>
          </p:cNvSpPr>
          <p:nvPr>
            <p:ph type="dt" sz="half" idx="10"/>
          </p:nvPr>
        </p:nvSpPr>
        <p:spPr/>
        <p:txBody>
          <a:bodyPr/>
          <a:lstStyle/>
          <a:p>
            <a:fld id="{25CEBAB7-A6D8-4EBD-BC29-F68A10906B8A}" type="datetimeFigureOut">
              <a:rPr lang="en-US" smtClean="0"/>
              <a:t>2/5/2024</a:t>
            </a:fld>
            <a:endParaRPr lang="en-US"/>
          </a:p>
        </p:txBody>
      </p:sp>
      <p:sp>
        <p:nvSpPr>
          <p:cNvPr id="5" name="Footer Placeholder 4">
            <a:extLst>
              <a:ext uri="{FF2B5EF4-FFF2-40B4-BE49-F238E27FC236}">
                <a16:creationId xmlns:a16="http://schemas.microsoft.com/office/drawing/2014/main" id="{D9F7500D-B038-BFB0-5C86-4B5F9591F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1DD2A2-3F92-064D-FC12-A7BB74550384}"/>
              </a:ext>
            </a:extLst>
          </p:cNvPr>
          <p:cNvSpPr>
            <a:spLocks noGrp="1"/>
          </p:cNvSpPr>
          <p:nvPr>
            <p:ph type="sldNum" sz="quarter" idx="12"/>
          </p:nvPr>
        </p:nvSpPr>
        <p:spPr/>
        <p:txBody>
          <a:bodyPr/>
          <a:lstStyle/>
          <a:p>
            <a:fld id="{F34F2FB8-A079-4ED4-B742-454E2C962CF0}" type="slidenum">
              <a:rPr lang="en-US" smtClean="0"/>
              <a:t>‹#›</a:t>
            </a:fld>
            <a:endParaRPr lang="en-US"/>
          </a:p>
        </p:txBody>
      </p:sp>
    </p:spTree>
    <p:extLst>
      <p:ext uri="{BB962C8B-B14F-4D97-AF65-F5344CB8AC3E}">
        <p14:creationId xmlns:p14="http://schemas.microsoft.com/office/powerpoint/2010/main" val="375196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F16C-59E9-D497-C725-0FF826A172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5621F2-7D98-DA52-EC45-8483A4446D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CBE75-2B01-C22B-A5E1-E789A03004DC}"/>
              </a:ext>
            </a:extLst>
          </p:cNvPr>
          <p:cNvSpPr>
            <a:spLocks noGrp="1"/>
          </p:cNvSpPr>
          <p:nvPr>
            <p:ph type="dt" sz="half" idx="10"/>
          </p:nvPr>
        </p:nvSpPr>
        <p:spPr/>
        <p:txBody>
          <a:bodyPr/>
          <a:lstStyle/>
          <a:p>
            <a:fld id="{25CEBAB7-A6D8-4EBD-BC29-F68A10906B8A}" type="datetimeFigureOut">
              <a:rPr lang="en-US" smtClean="0"/>
              <a:t>2/5/2024</a:t>
            </a:fld>
            <a:endParaRPr lang="en-US"/>
          </a:p>
        </p:txBody>
      </p:sp>
      <p:sp>
        <p:nvSpPr>
          <p:cNvPr id="5" name="Footer Placeholder 4">
            <a:extLst>
              <a:ext uri="{FF2B5EF4-FFF2-40B4-BE49-F238E27FC236}">
                <a16:creationId xmlns:a16="http://schemas.microsoft.com/office/drawing/2014/main" id="{B2B0C69F-2110-3332-A663-643898067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E047B-DFC6-2370-E2CF-9927A32BB2FF}"/>
              </a:ext>
            </a:extLst>
          </p:cNvPr>
          <p:cNvSpPr>
            <a:spLocks noGrp="1"/>
          </p:cNvSpPr>
          <p:nvPr>
            <p:ph type="sldNum" sz="quarter" idx="12"/>
          </p:nvPr>
        </p:nvSpPr>
        <p:spPr/>
        <p:txBody>
          <a:bodyPr/>
          <a:lstStyle/>
          <a:p>
            <a:fld id="{F34F2FB8-A079-4ED4-B742-454E2C962CF0}" type="slidenum">
              <a:rPr lang="en-US" smtClean="0"/>
              <a:t>‹#›</a:t>
            </a:fld>
            <a:endParaRPr lang="en-US"/>
          </a:p>
        </p:txBody>
      </p:sp>
    </p:spTree>
    <p:extLst>
      <p:ext uri="{BB962C8B-B14F-4D97-AF65-F5344CB8AC3E}">
        <p14:creationId xmlns:p14="http://schemas.microsoft.com/office/powerpoint/2010/main" val="339351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530533-E48A-F163-5EE3-EF9AD00761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BE6A28-1E55-3006-1B80-34D77835B1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F5865-3DB1-B994-412F-BA1A401E4673}"/>
              </a:ext>
            </a:extLst>
          </p:cNvPr>
          <p:cNvSpPr>
            <a:spLocks noGrp="1"/>
          </p:cNvSpPr>
          <p:nvPr>
            <p:ph type="dt" sz="half" idx="10"/>
          </p:nvPr>
        </p:nvSpPr>
        <p:spPr/>
        <p:txBody>
          <a:bodyPr/>
          <a:lstStyle/>
          <a:p>
            <a:fld id="{25CEBAB7-A6D8-4EBD-BC29-F68A10906B8A}" type="datetimeFigureOut">
              <a:rPr lang="en-US" smtClean="0"/>
              <a:t>2/5/2024</a:t>
            </a:fld>
            <a:endParaRPr lang="en-US"/>
          </a:p>
        </p:txBody>
      </p:sp>
      <p:sp>
        <p:nvSpPr>
          <p:cNvPr id="5" name="Footer Placeholder 4">
            <a:extLst>
              <a:ext uri="{FF2B5EF4-FFF2-40B4-BE49-F238E27FC236}">
                <a16:creationId xmlns:a16="http://schemas.microsoft.com/office/drawing/2014/main" id="{B80D4D6D-6A90-2999-3696-DB0A349E8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EA3EC-68A1-D619-ECE5-F1BA4FDB4598}"/>
              </a:ext>
            </a:extLst>
          </p:cNvPr>
          <p:cNvSpPr>
            <a:spLocks noGrp="1"/>
          </p:cNvSpPr>
          <p:nvPr>
            <p:ph type="sldNum" sz="quarter" idx="12"/>
          </p:nvPr>
        </p:nvSpPr>
        <p:spPr/>
        <p:txBody>
          <a:bodyPr/>
          <a:lstStyle/>
          <a:p>
            <a:fld id="{F34F2FB8-A079-4ED4-B742-454E2C962CF0}" type="slidenum">
              <a:rPr lang="en-US" smtClean="0"/>
              <a:t>‹#›</a:t>
            </a:fld>
            <a:endParaRPr lang="en-US"/>
          </a:p>
        </p:txBody>
      </p:sp>
    </p:spTree>
    <p:extLst>
      <p:ext uri="{BB962C8B-B14F-4D97-AF65-F5344CB8AC3E}">
        <p14:creationId xmlns:p14="http://schemas.microsoft.com/office/powerpoint/2010/main" val="3494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0A43-20A1-CDB4-7951-4FE1E587C2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F91E91-6F48-9103-6479-78DB9C5A93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18BF6-42B3-D5AD-2FCA-8CDDAD2B4284}"/>
              </a:ext>
            </a:extLst>
          </p:cNvPr>
          <p:cNvSpPr>
            <a:spLocks noGrp="1"/>
          </p:cNvSpPr>
          <p:nvPr>
            <p:ph type="dt" sz="half" idx="10"/>
          </p:nvPr>
        </p:nvSpPr>
        <p:spPr/>
        <p:txBody>
          <a:bodyPr/>
          <a:lstStyle/>
          <a:p>
            <a:fld id="{25CEBAB7-A6D8-4EBD-BC29-F68A10906B8A}" type="datetimeFigureOut">
              <a:rPr lang="en-US" smtClean="0"/>
              <a:t>2/5/2024</a:t>
            </a:fld>
            <a:endParaRPr lang="en-US"/>
          </a:p>
        </p:txBody>
      </p:sp>
      <p:sp>
        <p:nvSpPr>
          <p:cNvPr id="5" name="Footer Placeholder 4">
            <a:extLst>
              <a:ext uri="{FF2B5EF4-FFF2-40B4-BE49-F238E27FC236}">
                <a16:creationId xmlns:a16="http://schemas.microsoft.com/office/drawing/2014/main" id="{1456B580-A7C9-B40A-2B78-78CE3CA8C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A2CDC-167A-D362-1B13-AA799131B55D}"/>
              </a:ext>
            </a:extLst>
          </p:cNvPr>
          <p:cNvSpPr>
            <a:spLocks noGrp="1"/>
          </p:cNvSpPr>
          <p:nvPr>
            <p:ph type="sldNum" sz="quarter" idx="12"/>
          </p:nvPr>
        </p:nvSpPr>
        <p:spPr/>
        <p:txBody>
          <a:bodyPr/>
          <a:lstStyle/>
          <a:p>
            <a:fld id="{F34F2FB8-A079-4ED4-B742-454E2C962CF0}" type="slidenum">
              <a:rPr lang="en-US" smtClean="0"/>
              <a:t>‹#›</a:t>
            </a:fld>
            <a:endParaRPr lang="en-US"/>
          </a:p>
        </p:txBody>
      </p:sp>
    </p:spTree>
    <p:extLst>
      <p:ext uri="{BB962C8B-B14F-4D97-AF65-F5344CB8AC3E}">
        <p14:creationId xmlns:p14="http://schemas.microsoft.com/office/powerpoint/2010/main" val="183604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9C61E-B88F-E2F0-433D-BBA4B363D1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79606C-F03B-B61B-B886-D8CFBA9C96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9E601F-6898-BA52-5251-81211D36EA55}"/>
              </a:ext>
            </a:extLst>
          </p:cNvPr>
          <p:cNvSpPr>
            <a:spLocks noGrp="1"/>
          </p:cNvSpPr>
          <p:nvPr>
            <p:ph type="dt" sz="half" idx="10"/>
          </p:nvPr>
        </p:nvSpPr>
        <p:spPr/>
        <p:txBody>
          <a:bodyPr/>
          <a:lstStyle/>
          <a:p>
            <a:fld id="{25CEBAB7-A6D8-4EBD-BC29-F68A10906B8A}" type="datetimeFigureOut">
              <a:rPr lang="en-US" smtClean="0"/>
              <a:t>2/5/2024</a:t>
            </a:fld>
            <a:endParaRPr lang="en-US"/>
          </a:p>
        </p:txBody>
      </p:sp>
      <p:sp>
        <p:nvSpPr>
          <p:cNvPr id="5" name="Footer Placeholder 4">
            <a:extLst>
              <a:ext uri="{FF2B5EF4-FFF2-40B4-BE49-F238E27FC236}">
                <a16:creationId xmlns:a16="http://schemas.microsoft.com/office/drawing/2014/main" id="{4DB933D1-D79F-B937-FB4B-9E63072A9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4EF73-5C84-BEC0-8A78-3DF9E139BC58}"/>
              </a:ext>
            </a:extLst>
          </p:cNvPr>
          <p:cNvSpPr>
            <a:spLocks noGrp="1"/>
          </p:cNvSpPr>
          <p:nvPr>
            <p:ph type="sldNum" sz="quarter" idx="12"/>
          </p:nvPr>
        </p:nvSpPr>
        <p:spPr/>
        <p:txBody>
          <a:bodyPr/>
          <a:lstStyle/>
          <a:p>
            <a:fld id="{F34F2FB8-A079-4ED4-B742-454E2C962CF0}" type="slidenum">
              <a:rPr lang="en-US" smtClean="0"/>
              <a:t>‹#›</a:t>
            </a:fld>
            <a:endParaRPr lang="en-US"/>
          </a:p>
        </p:txBody>
      </p:sp>
    </p:spTree>
    <p:extLst>
      <p:ext uri="{BB962C8B-B14F-4D97-AF65-F5344CB8AC3E}">
        <p14:creationId xmlns:p14="http://schemas.microsoft.com/office/powerpoint/2010/main" val="1632461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9409-FB3C-76D9-AF38-5A91AC4D55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5B9483-087F-AA68-548D-9EF3CFC438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93D456-4BA2-7F18-83C4-1F4EE7D03A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D35C56-1AD8-57AA-D5E0-87F3D2838CE4}"/>
              </a:ext>
            </a:extLst>
          </p:cNvPr>
          <p:cNvSpPr>
            <a:spLocks noGrp="1"/>
          </p:cNvSpPr>
          <p:nvPr>
            <p:ph type="dt" sz="half" idx="10"/>
          </p:nvPr>
        </p:nvSpPr>
        <p:spPr/>
        <p:txBody>
          <a:bodyPr/>
          <a:lstStyle/>
          <a:p>
            <a:fld id="{25CEBAB7-A6D8-4EBD-BC29-F68A10906B8A}" type="datetimeFigureOut">
              <a:rPr lang="en-US" smtClean="0"/>
              <a:t>2/5/2024</a:t>
            </a:fld>
            <a:endParaRPr lang="en-US"/>
          </a:p>
        </p:txBody>
      </p:sp>
      <p:sp>
        <p:nvSpPr>
          <p:cNvPr id="6" name="Footer Placeholder 5">
            <a:extLst>
              <a:ext uri="{FF2B5EF4-FFF2-40B4-BE49-F238E27FC236}">
                <a16:creationId xmlns:a16="http://schemas.microsoft.com/office/drawing/2014/main" id="{616770F4-B63D-D397-CCCF-564C4AD82F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5F2BF-A247-03A5-DD91-2248FECE5083}"/>
              </a:ext>
            </a:extLst>
          </p:cNvPr>
          <p:cNvSpPr>
            <a:spLocks noGrp="1"/>
          </p:cNvSpPr>
          <p:nvPr>
            <p:ph type="sldNum" sz="quarter" idx="12"/>
          </p:nvPr>
        </p:nvSpPr>
        <p:spPr/>
        <p:txBody>
          <a:bodyPr/>
          <a:lstStyle/>
          <a:p>
            <a:fld id="{F34F2FB8-A079-4ED4-B742-454E2C962CF0}" type="slidenum">
              <a:rPr lang="en-US" smtClean="0"/>
              <a:t>‹#›</a:t>
            </a:fld>
            <a:endParaRPr lang="en-US"/>
          </a:p>
        </p:txBody>
      </p:sp>
    </p:spTree>
    <p:extLst>
      <p:ext uri="{BB962C8B-B14F-4D97-AF65-F5344CB8AC3E}">
        <p14:creationId xmlns:p14="http://schemas.microsoft.com/office/powerpoint/2010/main" val="3208457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78805-249F-4238-4A6E-1D46B4595D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B43224-9024-C2ED-5968-BA6205E54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861D32-F9E0-1409-BF17-CDD5E57437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CB25DE-AA75-567B-F70D-E837CF235F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2E4FEC-555D-7340-ABBF-219853997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E18D0D-45ED-A727-8D4E-4DB19C12468D}"/>
              </a:ext>
            </a:extLst>
          </p:cNvPr>
          <p:cNvSpPr>
            <a:spLocks noGrp="1"/>
          </p:cNvSpPr>
          <p:nvPr>
            <p:ph type="dt" sz="half" idx="10"/>
          </p:nvPr>
        </p:nvSpPr>
        <p:spPr/>
        <p:txBody>
          <a:bodyPr/>
          <a:lstStyle/>
          <a:p>
            <a:fld id="{25CEBAB7-A6D8-4EBD-BC29-F68A10906B8A}" type="datetimeFigureOut">
              <a:rPr lang="en-US" smtClean="0"/>
              <a:t>2/5/2024</a:t>
            </a:fld>
            <a:endParaRPr lang="en-US"/>
          </a:p>
        </p:txBody>
      </p:sp>
      <p:sp>
        <p:nvSpPr>
          <p:cNvPr id="8" name="Footer Placeholder 7">
            <a:extLst>
              <a:ext uri="{FF2B5EF4-FFF2-40B4-BE49-F238E27FC236}">
                <a16:creationId xmlns:a16="http://schemas.microsoft.com/office/drawing/2014/main" id="{93F2E424-C42A-6904-6C2F-2CA116F5E4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B93D80-72AB-BB95-B76D-C50A612AD216}"/>
              </a:ext>
            </a:extLst>
          </p:cNvPr>
          <p:cNvSpPr>
            <a:spLocks noGrp="1"/>
          </p:cNvSpPr>
          <p:nvPr>
            <p:ph type="sldNum" sz="quarter" idx="12"/>
          </p:nvPr>
        </p:nvSpPr>
        <p:spPr/>
        <p:txBody>
          <a:bodyPr/>
          <a:lstStyle/>
          <a:p>
            <a:fld id="{F34F2FB8-A079-4ED4-B742-454E2C962CF0}" type="slidenum">
              <a:rPr lang="en-US" smtClean="0"/>
              <a:t>‹#›</a:t>
            </a:fld>
            <a:endParaRPr lang="en-US"/>
          </a:p>
        </p:txBody>
      </p:sp>
    </p:spTree>
    <p:extLst>
      <p:ext uri="{BB962C8B-B14F-4D97-AF65-F5344CB8AC3E}">
        <p14:creationId xmlns:p14="http://schemas.microsoft.com/office/powerpoint/2010/main" val="123592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66AF-30EB-9DF3-1232-125CF8C796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1B17D-3FF7-14D9-51BA-2D2A4690CFEF}"/>
              </a:ext>
            </a:extLst>
          </p:cNvPr>
          <p:cNvSpPr>
            <a:spLocks noGrp="1"/>
          </p:cNvSpPr>
          <p:nvPr>
            <p:ph type="dt" sz="half" idx="10"/>
          </p:nvPr>
        </p:nvSpPr>
        <p:spPr/>
        <p:txBody>
          <a:bodyPr/>
          <a:lstStyle/>
          <a:p>
            <a:fld id="{25CEBAB7-A6D8-4EBD-BC29-F68A10906B8A}" type="datetimeFigureOut">
              <a:rPr lang="en-US" smtClean="0"/>
              <a:t>2/5/2024</a:t>
            </a:fld>
            <a:endParaRPr lang="en-US"/>
          </a:p>
        </p:txBody>
      </p:sp>
      <p:sp>
        <p:nvSpPr>
          <p:cNvPr id="4" name="Footer Placeholder 3">
            <a:extLst>
              <a:ext uri="{FF2B5EF4-FFF2-40B4-BE49-F238E27FC236}">
                <a16:creationId xmlns:a16="http://schemas.microsoft.com/office/drawing/2014/main" id="{C063DE3C-0BA4-5A45-6BDB-6810F9FAEF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811D84-CCAD-FF3D-5699-8DEE54113980}"/>
              </a:ext>
            </a:extLst>
          </p:cNvPr>
          <p:cNvSpPr>
            <a:spLocks noGrp="1"/>
          </p:cNvSpPr>
          <p:nvPr>
            <p:ph type="sldNum" sz="quarter" idx="12"/>
          </p:nvPr>
        </p:nvSpPr>
        <p:spPr/>
        <p:txBody>
          <a:bodyPr/>
          <a:lstStyle/>
          <a:p>
            <a:fld id="{F34F2FB8-A079-4ED4-B742-454E2C962CF0}" type="slidenum">
              <a:rPr lang="en-US" smtClean="0"/>
              <a:t>‹#›</a:t>
            </a:fld>
            <a:endParaRPr lang="en-US"/>
          </a:p>
        </p:txBody>
      </p:sp>
    </p:spTree>
    <p:extLst>
      <p:ext uri="{BB962C8B-B14F-4D97-AF65-F5344CB8AC3E}">
        <p14:creationId xmlns:p14="http://schemas.microsoft.com/office/powerpoint/2010/main" val="1516689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78CB20-C9BB-ECDD-A3FB-0729C51D6780}"/>
              </a:ext>
            </a:extLst>
          </p:cNvPr>
          <p:cNvSpPr>
            <a:spLocks noGrp="1"/>
          </p:cNvSpPr>
          <p:nvPr>
            <p:ph type="dt" sz="half" idx="10"/>
          </p:nvPr>
        </p:nvSpPr>
        <p:spPr/>
        <p:txBody>
          <a:bodyPr/>
          <a:lstStyle/>
          <a:p>
            <a:fld id="{25CEBAB7-A6D8-4EBD-BC29-F68A10906B8A}" type="datetimeFigureOut">
              <a:rPr lang="en-US" smtClean="0"/>
              <a:t>2/5/2024</a:t>
            </a:fld>
            <a:endParaRPr lang="en-US"/>
          </a:p>
        </p:txBody>
      </p:sp>
      <p:sp>
        <p:nvSpPr>
          <p:cNvPr id="3" name="Footer Placeholder 2">
            <a:extLst>
              <a:ext uri="{FF2B5EF4-FFF2-40B4-BE49-F238E27FC236}">
                <a16:creationId xmlns:a16="http://schemas.microsoft.com/office/drawing/2014/main" id="{AE8F0E86-2B24-1E2E-E714-CE3AF8E50E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AA6908-102E-5D25-3E8B-5C8D3972854F}"/>
              </a:ext>
            </a:extLst>
          </p:cNvPr>
          <p:cNvSpPr>
            <a:spLocks noGrp="1"/>
          </p:cNvSpPr>
          <p:nvPr>
            <p:ph type="sldNum" sz="quarter" idx="12"/>
          </p:nvPr>
        </p:nvSpPr>
        <p:spPr/>
        <p:txBody>
          <a:bodyPr/>
          <a:lstStyle/>
          <a:p>
            <a:fld id="{F34F2FB8-A079-4ED4-B742-454E2C962CF0}" type="slidenum">
              <a:rPr lang="en-US" smtClean="0"/>
              <a:t>‹#›</a:t>
            </a:fld>
            <a:endParaRPr lang="en-US"/>
          </a:p>
        </p:txBody>
      </p:sp>
    </p:spTree>
    <p:extLst>
      <p:ext uri="{BB962C8B-B14F-4D97-AF65-F5344CB8AC3E}">
        <p14:creationId xmlns:p14="http://schemas.microsoft.com/office/powerpoint/2010/main" val="682419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4B1F-BF7C-55D9-B9FF-7C377149FA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D9EED8-99B6-81F9-8287-91392247DA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7224CD-F4F6-00E8-0057-BEBD3239A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92131-9CFF-1503-FE17-C2096263A698}"/>
              </a:ext>
            </a:extLst>
          </p:cNvPr>
          <p:cNvSpPr>
            <a:spLocks noGrp="1"/>
          </p:cNvSpPr>
          <p:nvPr>
            <p:ph type="dt" sz="half" idx="10"/>
          </p:nvPr>
        </p:nvSpPr>
        <p:spPr/>
        <p:txBody>
          <a:bodyPr/>
          <a:lstStyle/>
          <a:p>
            <a:fld id="{25CEBAB7-A6D8-4EBD-BC29-F68A10906B8A}" type="datetimeFigureOut">
              <a:rPr lang="en-US" smtClean="0"/>
              <a:t>2/5/2024</a:t>
            </a:fld>
            <a:endParaRPr lang="en-US"/>
          </a:p>
        </p:txBody>
      </p:sp>
      <p:sp>
        <p:nvSpPr>
          <p:cNvPr id="6" name="Footer Placeholder 5">
            <a:extLst>
              <a:ext uri="{FF2B5EF4-FFF2-40B4-BE49-F238E27FC236}">
                <a16:creationId xmlns:a16="http://schemas.microsoft.com/office/drawing/2014/main" id="{9A7305F8-D6AF-8DB9-64D9-0BE9FF4B3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03D88-7F74-2F6B-C9D8-E1A01F7391A3}"/>
              </a:ext>
            </a:extLst>
          </p:cNvPr>
          <p:cNvSpPr>
            <a:spLocks noGrp="1"/>
          </p:cNvSpPr>
          <p:nvPr>
            <p:ph type="sldNum" sz="quarter" idx="12"/>
          </p:nvPr>
        </p:nvSpPr>
        <p:spPr/>
        <p:txBody>
          <a:bodyPr/>
          <a:lstStyle/>
          <a:p>
            <a:fld id="{F34F2FB8-A079-4ED4-B742-454E2C962CF0}" type="slidenum">
              <a:rPr lang="en-US" smtClean="0"/>
              <a:t>‹#›</a:t>
            </a:fld>
            <a:endParaRPr lang="en-US"/>
          </a:p>
        </p:txBody>
      </p:sp>
    </p:spTree>
    <p:extLst>
      <p:ext uri="{BB962C8B-B14F-4D97-AF65-F5344CB8AC3E}">
        <p14:creationId xmlns:p14="http://schemas.microsoft.com/office/powerpoint/2010/main" val="41217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4EB1C-5669-73AD-C7B8-711A1AAE6D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3D6AA9-595D-888B-77EB-BF1F2A2B2D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A0090E-8F8C-7F56-9C0C-FE3C8EC8C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ECA280-9F54-02C8-E0F9-7BF23BC2596B}"/>
              </a:ext>
            </a:extLst>
          </p:cNvPr>
          <p:cNvSpPr>
            <a:spLocks noGrp="1"/>
          </p:cNvSpPr>
          <p:nvPr>
            <p:ph type="dt" sz="half" idx="10"/>
          </p:nvPr>
        </p:nvSpPr>
        <p:spPr/>
        <p:txBody>
          <a:bodyPr/>
          <a:lstStyle/>
          <a:p>
            <a:fld id="{25CEBAB7-A6D8-4EBD-BC29-F68A10906B8A}" type="datetimeFigureOut">
              <a:rPr lang="en-US" smtClean="0"/>
              <a:t>2/5/2024</a:t>
            </a:fld>
            <a:endParaRPr lang="en-US"/>
          </a:p>
        </p:txBody>
      </p:sp>
      <p:sp>
        <p:nvSpPr>
          <p:cNvPr id="6" name="Footer Placeholder 5">
            <a:extLst>
              <a:ext uri="{FF2B5EF4-FFF2-40B4-BE49-F238E27FC236}">
                <a16:creationId xmlns:a16="http://schemas.microsoft.com/office/drawing/2014/main" id="{F5746AE0-2321-FC74-A550-B5377B0B6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05BBE1-3907-0A6B-8280-CAC6D7CB017E}"/>
              </a:ext>
            </a:extLst>
          </p:cNvPr>
          <p:cNvSpPr>
            <a:spLocks noGrp="1"/>
          </p:cNvSpPr>
          <p:nvPr>
            <p:ph type="sldNum" sz="quarter" idx="12"/>
          </p:nvPr>
        </p:nvSpPr>
        <p:spPr/>
        <p:txBody>
          <a:bodyPr/>
          <a:lstStyle/>
          <a:p>
            <a:fld id="{F34F2FB8-A079-4ED4-B742-454E2C962CF0}" type="slidenum">
              <a:rPr lang="en-US" smtClean="0"/>
              <a:t>‹#›</a:t>
            </a:fld>
            <a:endParaRPr lang="en-US"/>
          </a:p>
        </p:txBody>
      </p:sp>
    </p:spTree>
    <p:extLst>
      <p:ext uri="{BB962C8B-B14F-4D97-AF65-F5344CB8AC3E}">
        <p14:creationId xmlns:p14="http://schemas.microsoft.com/office/powerpoint/2010/main" val="416390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BD8B3C-4C2C-84D4-E2F9-460E992A5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95E589-1EC6-E377-331A-8F0CD4C41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0A7D3-6E78-841C-9D90-FF7A03C55F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EBAB7-A6D8-4EBD-BC29-F68A10906B8A}" type="datetimeFigureOut">
              <a:rPr lang="en-US" smtClean="0"/>
              <a:t>2/5/2024</a:t>
            </a:fld>
            <a:endParaRPr lang="en-US"/>
          </a:p>
        </p:txBody>
      </p:sp>
      <p:sp>
        <p:nvSpPr>
          <p:cNvPr id="5" name="Footer Placeholder 4">
            <a:extLst>
              <a:ext uri="{FF2B5EF4-FFF2-40B4-BE49-F238E27FC236}">
                <a16:creationId xmlns:a16="http://schemas.microsoft.com/office/drawing/2014/main" id="{973E611D-F6B4-C55C-AF20-A39CD15C8A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7B1B9C-F280-F2D7-8A2E-C78316FB5B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F2FB8-A079-4ED4-B742-454E2C962CF0}" type="slidenum">
              <a:rPr lang="en-US" smtClean="0"/>
              <a:t>‹#›</a:t>
            </a:fld>
            <a:endParaRPr lang="en-US"/>
          </a:p>
        </p:txBody>
      </p:sp>
    </p:spTree>
    <p:extLst>
      <p:ext uri="{BB962C8B-B14F-4D97-AF65-F5344CB8AC3E}">
        <p14:creationId xmlns:p14="http://schemas.microsoft.com/office/powerpoint/2010/main" val="68906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oppr.com/guides/business-management-entrepreneurship/organizing/structure-of-organization/" TargetMode="External"/><Relationship Id="rId2" Type="http://schemas.openxmlformats.org/officeDocument/2006/relationships/hyperlink" Target="https://www.toppr.com/guides/economics/theory-of-consumer-behaviour/" TargetMode="External"/><Relationship Id="rId1" Type="http://schemas.openxmlformats.org/officeDocument/2006/relationships/slideLayout" Target="../slideLayouts/slideLayout2.xml"/><Relationship Id="rId6" Type="http://schemas.openxmlformats.org/officeDocument/2006/relationships/hyperlink" Target="https://www.toppr.com/guides/fundamentals-of-economics-and-management/leadership-and-management/leadership-style/" TargetMode="External"/><Relationship Id="rId5" Type="http://schemas.openxmlformats.org/officeDocument/2006/relationships/hyperlink" Target="https://www.toppr.com/guides/quantitative-aptitude/work-and-time/" TargetMode="External"/><Relationship Id="rId4" Type="http://schemas.openxmlformats.org/officeDocument/2006/relationships/hyperlink" Target="https://www.toppr.com/guides/business-management-and-entrepreneurship/human-resource-management/selection-proces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FEF6-E288-0914-0193-48567A4B68F7}"/>
              </a:ext>
            </a:extLst>
          </p:cNvPr>
          <p:cNvSpPr>
            <a:spLocks noGrp="1"/>
          </p:cNvSpPr>
          <p:nvPr>
            <p:ph type="ctrTitle"/>
          </p:nvPr>
        </p:nvSpPr>
        <p:spPr>
          <a:xfrm>
            <a:off x="1446245" y="914401"/>
            <a:ext cx="9293290" cy="1548882"/>
          </a:xfrm>
        </p:spPr>
        <p:txBody>
          <a:bodyPr>
            <a:normAutofit fontScale="90000"/>
          </a:bodyPr>
          <a:lstStyle/>
          <a:p>
            <a:r>
              <a:rPr lang="en-US" dirty="0"/>
              <a:t>Unit-5</a:t>
            </a:r>
            <a:br>
              <a:rPr lang="en-US" dirty="0"/>
            </a:br>
            <a:r>
              <a:rPr lang="en-US" dirty="0"/>
              <a:t>Leading and communication</a:t>
            </a:r>
          </a:p>
        </p:txBody>
      </p:sp>
      <p:sp>
        <p:nvSpPr>
          <p:cNvPr id="3" name="Subtitle 2">
            <a:extLst>
              <a:ext uri="{FF2B5EF4-FFF2-40B4-BE49-F238E27FC236}">
                <a16:creationId xmlns:a16="http://schemas.microsoft.com/office/drawing/2014/main" id="{B8A5860B-522A-C548-50C2-412922392555}"/>
              </a:ext>
            </a:extLst>
          </p:cNvPr>
          <p:cNvSpPr>
            <a:spLocks noGrp="1"/>
          </p:cNvSpPr>
          <p:nvPr>
            <p:ph type="subTitle" idx="1"/>
          </p:nvPr>
        </p:nvSpPr>
        <p:spPr>
          <a:xfrm>
            <a:off x="1523999" y="2780522"/>
            <a:ext cx="9293289" cy="2477278"/>
          </a:xfrm>
        </p:spPr>
        <p:txBody>
          <a:bodyPr>
            <a:normAutofit fontScale="62500" lnSpcReduction="20000"/>
          </a:bodyPr>
          <a:lstStyle/>
          <a:p>
            <a:r>
              <a:rPr lang="en-US" sz="3800" dirty="0">
                <a:solidFill>
                  <a:srgbClr val="FF0000"/>
                </a:solidFill>
              </a:rPr>
              <a:t>Concept and qualities of leadership</a:t>
            </a:r>
            <a:r>
              <a:rPr lang="en-US" sz="3800" dirty="0"/>
              <a:t>. Transformational and transactional leadership,</a:t>
            </a:r>
          </a:p>
          <a:p>
            <a:r>
              <a:rPr lang="en-US" sz="3800" dirty="0">
                <a:solidFill>
                  <a:srgbClr val="FF0000"/>
                </a:solidFill>
              </a:rPr>
              <a:t>Leadership styles</a:t>
            </a:r>
            <a:r>
              <a:rPr lang="en-US" sz="3800" dirty="0"/>
              <a:t>: autocratic, democratic, and participate.</a:t>
            </a:r>
          </a:p>
          <a:p>
            <a:r>
              <a:rPr lang="en-US" sz="3800" dirty="0"/>
              <a:t>Concept of managerial ethics.</a:t>
            </a:r>
          </a:p>
          <a:p>
            <a:r>
              <a:rPr lang="en-US" sz="3800" dirty="0">
                <a:solidFill>
                  <a:srgbClr val="FF0000"/>
                </a:solidFill>
              </a:rPr>
              <a:t>Motivation</a:t>
            </a:r>
            <a:r>
              <a:rPr lang="en-US" sz="3800" dirty="0"/>
              <a:t>: concepts, importance, and techniques.</a:t>
            </a:r>
          </a:p>
          <a:p>
            <a:r>
              <a:rPr lang="en-US" sz="3800" dirty="0">
                <a:solidFill>
                  <a:srgbClr val="FF0000"/>
                </a:solidFill>
              </a:rPr>
              <a:t>Communication</a:t>
            </a:r>
            <a:r>
              <a:rPr lang="en-US" sz="3800" dirty="0"/>
              <a:t>: meaning, process, and networks. Types of communication, barriers to effective communication</a:t>
            </a:r>
          </a:p>
          <a:p>
            <a:endParaRPr lang="en-US" dirty="0"/>
          </a:p>
        </p:txBody>
      </p:sp>
    </p:spTree>
    <p:extLst>
      <p:ext uri="{BB962C8B-B14F-4D97-AF65-F5344CB8AC3E}">
        <p14:creationId xmlns:p14="http://schemas.microsoft.com/office/powerpoint/2010/main" val="3219552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DC68-9AD0-F94B-82FB-544397F1FB96}"/>
              </a:ext>
            </a:extLst>
          </p:cNvPr>
          <p:cNvSpPr>
            <a:spLocks noGrp="1"/>
          </p:cNvSpPr>
          <p:nvPr>
            <p:ph type="title"/>
          </p:nvPr>
        </p:nvSpPr>
        <p:spPr/>
        <p:txBody>
          <a:bodyPr/>
          <a:lstStyle/>
          <a:p>
            <a:r>
              <a:rPr lang="en-US" dirty="0"/>
              <a:t>B . Democratic leadership style</a:t>
            </a:r>
          </a:p>
        </p:txBody>
      </p:sp>
      <p:sp>
        <p:nvSpPr>
          <p:cNvPr id="3" name="Content Placeholder 2">
            <a:extLst>
              <a:ext uri="{FF2B5EF4-FFF2-40B4-BE49-F238E27FC236}">
                <a16:creationId xmlns:a16="http://schemas.microsoft.com/office/drawing/2014/main" id="{FA717EC6-220F-EDA1-76AB-DEAC0BC1FC7C}"/>
              </a:ext>
            </a:extLst>
          </p:cNvPr>
          <p:cNvSpPr>
            <a:spLocks noGrp="1"/>
          </p:cNvSpPr>
          <p:nvPr>
            <p:ph idx="1"/>
          </p:nvPr>
        </p:nvSpPr>
        <p:spPr/>
        <p:txBody>
          <a:bodyPr/>
          <a:lstStyle/>
          <a:p>
            <a:r>
              <a:rPr lang="en-US" dirty="0"/>
              <a:t>It is type of leadership, also known as participative or consultative leadership style.</a:t>
            </a:r>
          </a:p>
          <a:p>
            <a:r>
              <a:rPr lang="en-US" dirty="0"/>
              <a:t>The leader believes in decentralization of power and invites subordinates in decision making process.</a:t>
            </a:r>
          </a:p>
          <a:p>
            <a:r>
              <a:rPr lang="en-US" dirty="0"/>
              <a:t>The leaders rely(depends) more on rewards than on punishment.</a:t>
            </a:r>
          </a:p>
          <a:p>
            <a:r>
              <a:rPr lang="en-US" dirty="0"/>
              <a:t>It is suitable where subordinates are educated, trained, matured and intelligent.</a:t>
            </a:r>
          </a:p>
        </p:txBody>
      </p:sp>
    </p:spTree>
    <p:extLst>
      <p:ext uri="{BB962C8B-B14F-4D97-AF65-F5344CB8AC3E}">
        <p14:creationId xmlns:p14="http://schemas.microsoft.com/office/powerpoint/2010/main" val="324839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5CE91-A4CA-7133-D072-45F1A7488863}"/>
              </a:ext>
            </a:extLst>
          </p:cNvPr>
          <p:cNvSpPr>
            <a:spLocks noGrp="1"/>
          </p:cNvSpPr>
          <p:nvPr>
            <p:ph type="title"/>
          </p:nvPr>
        </p:nvSpPr>
        <p:spPr/>
        <p:txBody>
          <a:bodyPr/>
          <a:lstStyle/>
          <a:p>
            <a:r>
              <a:rPr lang="en-US" dirty="0"/>
              <a:t>Features </a:t>
            </a:r>
          </a:p>
        </p:txBody>
      </p:sp>
      <p:sp>
        <p:nvSpPr>
          <p:cNvPr id="3" name="Content Placeholder 2">
            <a:extLst>
              <a:ext uri="{FF2B5EF4-FFF2-40B4-BE49-F238E27FC236}">
                <a16:creationId xmlns:a16="http://schemas.microsoft.com/office/drawing/2014/main" id="{7ECEA2E9-55EA-A806-0847-B2E6925D5E00}"/>
              </a:ext>
            </a:extLst>
          </p:cNvPr>
          <p:cNvSpPr>
            <a:spLocks noGrp="1"/>
          </p:cNvSpPr>
          <p:nvPr>
            <p:ph idx="1"/>
          </p:nvPr>
        </p:nvSpPr>
        <p:spPr/>
        <p:txBody>
          <a:bodyPr/>
          <a:lstStyle/>
          <a:p>
            <a:r>
              <a:rPr lang="en-US" dirty="0"/>
              <a:t>Believes in sharing authority and responsibility </a:t>
            </a:r>
          </a:p>
          <a:p>
            <a:r>
              <a:rPr lang="en-US" dirty="0"/>
              <a:t>Delegates authority and builds commitment</a:t>
            </a:r>
          </a:p>
          <a:p>
            <a:r>
              <a:rPr lang="en-US" dirty="0"/>
              <a:t>Manages through goals, not controls</a:t>
            </a:r>
          </a:p>
          <a:p>
            <a:r>
              <a:rPr lang="en-US" dirty="0"/>
              <a:t>Displays trust in the work force</a:t>
            </a:r>
          </a:p>
          <a:p>
            <a:r>
              <a:rPr lang="en-US" dirty="0"/>
              <a:t>Creates a positive work climate</a:t>
            </a:r>
          </a:p>
          <a:p>
            <a:r>
              <a:rPr lang="en-US" dirty="0"/>
              <a:t>Informs employees about work conditions and change</a:t>
            </a:r>
          </a:p>
          <a:p>
            <a:r>
              <a:rPr lang="en-US" dirty="0"/>
              <a:t>Seeks feedback on ideas</a:t>
            </a:r>
          </a:p>
          <a:p>
            <a:r>
              <a:rPr lang="en-US" dirty="0"/>
              <a:t>Stresses on effective human relation practices</a:t>
            </a:r>
          </a:p>
        </p:txBody>
      </p:sp>
    </p:spTree>
    <p:extLst>
      <p:ext uri="{BB962C8B-B14F-4D97-AF65-F5344CB8AC3E}">
        <p14:creationId xmlns:p14="http://schemas.microsoft.com/office/powerpoint/2010/main" val="3691506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7CCE3-383E-7D39-642F-6A5BF997B469}"/>
              </a:ext>
            </a:extLst>
          </p:cNvPr>
          <p:cNvSpPr>
            <a:spLocks noGrp="1"/>
          </p:cNvSpPr>
          <p:nvPr>
            <p:ph type="title"/>
          </p:nvPr>
        </p:nvSpPr>
        <p:spPr/>
        <p:txBody>
          <a:bodyPr/>
          <a:lstStyle/>
          <a:p>
            <a:r>
              <a:rPr lang="en-US" dirty="0"/>
              <a:t>Advantages </a:t>
            </a:r>
          </a:p>
        </p:txBody>
      </p:sp>
      <p:sp>
        <p:nvSpPr>
          <p:cNvPr id="3" name="Content Placeholder 2">
            <a:extLst>
              <a:ext uri="{FF2B5EF4-FFF2-40B4-BE49-F238E27FC236}">
                <a16:creationId xmlns:a16="http://schemas.microsoft.com/office/drawing/2014/main" id="{196E1589-3997-F679-DF53-A15AB73A454C}"/>
              </a:ext>
            </a:extLst>
          </p:cNvPr>
          <p:cNvSpPr>
            <a:spLocks noGrp="1"/>
          </p:cNvSpPr>
          <p:nvPr>
            <p:ph idx="1"/>
          </p:nvPr>
        </p:nvSpPr>
        <p:spPr/>
        <p:txBody>
          <a:bodyPr/>
          <a:lstStyle/>
          <a:p>
            <a:r>
              <a:rPr lang="en-US" dirty="0"/>
              <a:t>Better decision</a:t>
            </a:r>
          </a:p>
          <a:p>
            <a:r>
              <a:rPr lang="en-US" dirty="0"/>
              <a:t>Better satisfaction of employees</a:t>
            </a:r>
          </a:p>
          <a:p>
            <a:r>
              <a:rPr lang="en-US" dirty="0"/>
              <a:t>Increase productivity</a:t>
            </a:r>
          </a:p>
          <a:p>
            <a:r>
              <a:rPr lang="en-US" dirty="0"/>
              <a:t>Promotion improved morale</a:t>
            </a:r>
          </a:p>
          <a:p>
            <a:r>
              <a:rPr lang="en-US" dirty="0"/>
              <a:t>Encourages the development of subordinates</a:t>
            </a:r>
          </a:p>
          <a:p>
            <a:r>
              <a:rPr lang="en-US" dirty="0"/>
              <a:t>Two way communication</a:t>
            </a:r>
          </a:p>
          <a:p>
            <a:r>
              <a:rPr lang="en-US" dirty="0"/>
              <a:t>Enhances workers creativity</a:t>
            </a:r>
          </a:p>
          <a:p>
            <a:endParaRPr lang="en-US" dirty="0"/>
          </a:p>
        </p:txBody>
      </p:sp>
    </p:spTree>
    <p:extLst>
      <p:ext uri="{BB962C8B-B14F-4D97-AF65-F5344CB8AC3E}">
        <p14:creationId xmlns:p14="http://schemas.microsoft.com/office/powerpoint/2010/main" val="3881672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02EB-30DF-035F-E94F-103E65951763}"/>
              </a:ext>
            </a:extLst>
          </p:cNvPr>
          <p:cNvSpPr>
            <a:spLocks noGrp="1"/>
          </p:cNvSpPr>
          <p:nvPr>
            <p:ph type="title"/>
          </p:nvPr>
        </p:nvSpPr>
        <p:spPr/>
        <p:txBody>
          <a:bodyPr/>
          <a:lstStyle/>
          <a:p>
            <a:r>
              <a:rPr lang="en-US" dirty="0"/>
              <a:t>Disadvantages </a:t>
            </a:r>
          </a:p>
        </p:txBody>
      </p:sp>
      <p:sp>
        <p:nvSpPr>
          <p:cNvPr id="3" name="Content Placeholder 2">
            <a:extLst>
              <a:ext uri="{FF2B5EF4-FFF2-40B4-BE49-F238E27FC236}">
                <a16:creationId xmlns:a16="http://schemas.microsoft.com/office/drawing/2014/main" id="{C3B81C5B-C604-528E-EE15-C6F611E6805F}"/>
              </a:ext>
            </a:extLst>
          </p:cNvPr>
          <p:cNvSpPr>
            <a:spLocks noGrp="1"/>
          </p:cNvSpPr>
          <p:nvPr>
            <p:ph idx="1"/>
          </p:nvPr>
        </p:nvSpPr>
        <p:spPr/>
        <p:txBody>
          <a:bodyPr/>
          <a:lstStyle/>
          <a:p>
            <a:r>
              <a:rPr lang="en-US" dirty="0"/>
              <a:t>Delay in decision making</a:t>
            </a:r>
          </a:p>
          <a:p>
            <a:r>
              <a:rPr lang="en-US" dirty="0"/>
              <a:t>Inefficient and incompetent employees</a:t>
            </a:r>
          </a:p>
          <a:p>
            <a:r>
              <a:rPr lang="en-US" dirty="0"/>
              <a:t>Absence of discipline</a:t>
            </a:r>
          </a:p>
          <a:p>
            <a:r>
              <a:rPr lang="en-US" dirty="0"/>
              <a:t>Provides only general guidelines to subordinates</a:t>
            </a:r>
          </a:p>
          <a:p>
            <a:r>
              <a:rPr lang="en-US" dirty="0"/>
              <a:t>May cause inconsistent decisions</a:t>
            </a:r>
          </a:p>
          <a:p>
            <a:r>
              <a:rPr lang="en-US" dirty="0"/>
              <a:t>May result in confusion and lack of control</a:t>
            </a:r>
          </a:p>
          <a:p>
            <a:r>
              <a:rPr lang="en-US" dirty="0"/>
              <a:t>Reduces accountability</a:t>
            </a:r>
          </a:p>
        </p:txBody>
      </p:sp>
    </p:spTree>
    <p:extLst>
      <p:ext uri="{BB962C8B-B14F-4D97-AF65-F5344CB8AC3E}">
        <p14:creationId xmlns:p14="http://schemas.microsoft.com/office/powerpoint/2010/main" val="704507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9B2A-B27B-B1F0-30A8-874368C8F30D}"/>
              </a:ext>
            </a:extLst>
          </p:cNvPr>
          <p:cNvSpPr>
            <a:spLocks noGrp="1"/>
          </p:cNvSpPr>
          <p:nvPr>
            <p:ph type="title"/>
          </p:nvPr>
        </p:nvSpPr>
        <p:spPr/>
        <p:txBody>
          <a:bodyPr/>
          <a:lstStyle/>
          <a:p>
            <a:r>
              <a:rPr lang="en-US" dirty="0"/>
              <a:t>C. Laissez-fair or free rain leadership style</a:t>
            </a:r>
          </a:p>
        </p:txBody>
      </p:sp>
      <p:sp>
        <p:nvSpPr>
          <p:cNvPr id="3" name="Content Placeholder 2">
            <a:extLst>
              <a:ext uri="{FF2B5EF4-FFF2-40B4-BE49-F238E27FC236}">
                <a16:creationId xmlns:a16="http://schemas.microsoft.com/office/drawing/2014/main" id="{F84A862C-5157-DD54-B078-5BD8A529EA0C}"/>
              </a:ext>
            </a:extLst>
          </p:cNvPr>
          <p:cNvSpPr>
            <a:spLocks noGrp="1"/>
          </p:cNvSpPr>
          <p:nvPr>
            <p:ph idx="1"/>
          </p:nvPr>
        </p:nvSpPr>
        <p:spPr/>
        <p:txBody>
          <a:bodyPr/>
          <a:lstStyle/>
          <a:p>
            <a:r>
              <a:rPr lang="en-US" dirty="0"/>
              <a:t>Also called ‘country club supervision’</a:t>
            </a:r>
          </a:p>
          <a:p>
            <a:r>
              <a:rPr lang="en-US" dirty="0"/>
              <a:t>The leader avoid power and responsibility</a:t>
            </a:r>
          </a:p>
          <a:p>
            <a:r>
              <a:rPr lang="en-US" dirty="0"/>
              <a:t>Leader grants authority and responsibility to a group</a:t>
            </a:r>
          </a:p>
          <a:p>
            <a:r>
              <a:rPr lang="en-US" dirty="0"/>
              <a:t>The role of leader is to provide advice and directions as requested by the subordinates</a:t>
            </a:r>
          </a:p>
          <a:p>
            <a:r>
              <a:rPr lang="en-US" dirty="0"/>
              <a:t>Subordinates enjoy high degree of freedom in decision making</a:t>
            </a:r>
          </a:p>
          <a:p>
            <a:r>
              <a:rPr lang="en-US" dirty="0"/>
              <a:t>It is suitable for highly trained, knowledgeable, motivated, goal directed, independent, capable of self direction and professional staff.</a:t>
            </a:r>
          </a:p>
        </p:txBody>
      </p:sp>
    </p:spTree>
    <p:extLst>
      <p:ext uri="{BB962C8B-B14F-4D97-AF65-F5344CB8AC3E}">
        <p14:creationId xmlns:p14="http://schemas.microsoft.com/office/powerpoint/2010/main" val="1461481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29B3-DE93-43F0-E0A2-1ABA98B4D065}"/>
              </a:ext>
            </a:extLst>
          </p:cNvPr>
          <p:cNvSpPr>
            <a:spLocks noGrp="1"/>
          </p:cNvSpPr>
          <p:nvPr>
            <p:ph type="title"/>
          </p:nvPr>
        </p:nvSpPr>
        <p:spPr/>
        <p:txBody>
          <a:bodyPr/>
          <a:lstStyle/>
          <a:p>
            <a:r>
              <a:rPr lang="en-US" dirty="0"/>
              <a:t>Features </a:t>
            </a:r>
          </a:p>
        </p:txBody>
      </p:sp>
      <p:sp>
        <p:nvSpPr>
          <p:cNvPr id="3" name="Content Placeholder 2">
            <a:extLst>
              <a:ext uri="{FF2B5EF4-FFF2-40B4-BE49-F238E27FC236}">
                <a16:creationId xmlns:a16="http://schemas.microsoft.com/office/drawing/2014/main" id="{B5065C95-6244-740E-6465-5951951A9BED}"/>
              </a:ext>
            </a:extLst>
          </p:cNvPr>
          <p:cNvSpPr>
            <a:spLocks noGrp="1"/>
          </p:cNvSpPr>
          <p:nvPr>
            <p:ph idx="1"/>
          </p:nvPr>
        </p:nvSpPr>
        <p:spPr/>
        <p:txBody>
          <a:bodyPr>
            <a:normAutofit fontScale="92500"/>
          </a:bodyPr>
          <a:lstStyle/>
          <a:p>
            <a:r>
              <a:rPr lang="en-US" dirty="0"/>
              <a:t>Believes in liberally sharing responsibility</a:t>
            </a:r>
          </a:p>
          <a:p>
            <a:r>
              <a:rPr lang="en-US" dirty="0"/>
              <a:t>Gives employees total freedom</a:t>
            </a:r>
          </a:p>
          <a:p>
            <a:r>
              <a:rPr lang="en-US" dirty="0"/>
              <a:t>Delegates all decisions</a:t>
            </a:r>
          </a:p>
          <a:p>
            <a:r>
              <a:rPr lang="en-US" dirty="0"/>
              <a:t>Relies on worker self motivation</a:t>
            </a:r>
          </a:p>
          <a:p>
            <a:r>
              <a:rPr lang="en-US" dirty="0"/>
              <a:t>Displays extensive trust in the work force</a:t>
            </a:r>
          </a:p>
          <a:p>
            <a:r>
              <a:rPr lang="en-US" dirty="0"/>
              <a:t>Creates a relaxed working climate</a:t>
            </a:r>
          </a:p>
          <a:p>
            <a:r>
              <a:rPr lang="en-US" dirty="0"/>
              <a:t>Motivates through freedom and flexibility</a:t>
            </a:r>
          </a:p>
          <a:p>
            <a:r>
              <a:rPr lang="en-US" dirty="0"/>
              <a:t>Communicates via broad goals, providing minimum amount of direction</a:t>
            </a:r>
          </a:p>
          <a:p>
            <a:r>
              <a:rPr lang="en-US" dirty="0"/>
              <a:t>Does not strictly enforce policies and procedures </a:t>
            </a:r>
          </a:p>
        </p:txBody>
      </p:sp>
    </p:spTree>
    <p:extLst>
      <p:ext uri="{BB962C8B-B14F-4D97-AF65-F5344CB8AC3E}">
        <p14:creationId xmlns:p14="http://schemas.microsoft.com/office/powerpoint/2010/main" val="242323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F597-9DEE-3C06-84FE-5D2FE4CF0970}"/>
              </a:ext>
            </a:extLst>
          </p:cNvPr>
          <p:cNvSpPr>
            <a:spLocks noGrp="1"/>
          </p:cNvSpPr>
          <p:nvPr>
            <p:ph type="title"/>
          </p:nvPr>
        </p:nvSpPr>
        <p:spPr/>
        <p:txBody>
          <a:bodyPr/>
          <a:lstStyle/>
          <a:p>
            <a:r>
              <a:rPr lang="en-US" dirty="0"/>
              <a:t>Advantages </a:t>
            </a:r>
          </a:p>
        </p:txBody>
      </p:sp>
      <p:sp>
        <p:nvSpPr>
          <p:cNvPr id="3" name="Content Placeholder 2">
            <a:extLst>
              <a:ext uri="{FF2B5EF4-FFF2-40B4-BE49-F238E27FC236}">
                <a16:creationId xmlns:a16="http://schemas.microsoft.com/office/drawing/2014/main" id="{B59B9FA6-393A-C5EB-7C75-67B9670C4699}"/>
              </a:ext>
            </a:extLst>
          </p:cNvPr>
          <p:cNvSpPr>
            <a:spLocks noGrp="1"/>
          </p:cNvSpPr>
          <p:nvPr>
            <p:ph idx="1"/>
          </p:nvPr>
        </p:nvSpPr>
        <p:spPr/>
        <p:txBody>
          <a:bodyPr/>
          <a:lstStyle/>
          <a:p>
            <a:r>
              <a:rPr lang="en-US" dirty="0"/>
              <a:t>Enhance workers creativity</a:t>
            </a:r>
          </a:p>
          <a:p>
            <a:r>
              <a:rPr lang="en-US" dirty="0"/>
              <a:t>Develops worker in initiative</a:t>
            </a:r>
          </a:p>
          <a:p>
            <a:r>
              <a:rPr lang="en-US" dirty="0"/>
              <a:t>Result in employee ownership</a:t>
            </a:r>
          </a:p>
          <a:p>
            <a:r>
              <a:rPr lang="en-US" dirty="0"/>
              <a:t>Increase employees’ motivation</a:t>
            </a:r>
          </a:p>
          <a:p>
            <a:r>
              <a:rPr lang="en-US" dirty="0"/>
              <a:t>Boost up employees’ morale and job satisfaction</a:t>
            </a:r>
          </a:p>
          <a:p>
            <a:r>
              <a:rPr lang="en-US" dirty="0"/>
              <a:t>Provide maximum possible scope for development of subordinates</a:t>
            </a:r>
          </a:p>
          <a:p>
            <a:r>
              <a:rPr lang="en-US" dirty="0"/>
              <a:t>Full utilization of subordinates’ qualities.</a:t>
            </a:r>
          </a:p>
        </p:txBody>
      </p:sp>
    </p:spTree>
    <p:extLst>
      <p:ext uri="{BB962C8B-B14F-4D97-AF65-F5344CB8AC3E}">
        <p14:creationId xmlns:p14="http://schemas.microsoft.com/office/powerpoint/2010/main" val="1932690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08D0-8AC8-CB7F-0A68-67818D9E8BEF}"/>
              </a:ext>
            </a:extLst>
          </p:cNvPr>
          <p:cNvSpPr>
            <a:spLocks noGrp="1"/>
          </p:cNvSpPr>
          <p:nvPr>
            <p:ph type="title"/>
          </p:nvPr>
        </p:nvSpPr>
        <p:spPr/>
        <p:txBody>
          <a:bodyPr/>
          <a:lstStyle/>
          <a:p>
            <a:r>
              <a:rPr lang="en-US" dirty="0"/>
              <a:t>Disadvantages </a:t>
            </a:r>
          </a:p>
        </p:txBody>
      </p:sp>
      <p:sp>
        <p:nvSpPr>
          <p:cNvPr id="3" name="Content Placeholder 2">
            <a:extLst>
              <a:ext uri="{FF2B5EF4-FFF2-40B4-BE49-F238E27FC236}">
                <a16:creationId xmlns:a16="http://schemas.microsoft.com/office/drawing/2014/main" id="{6557BD81-8B03-FD44-B9EE-046D666C9B71}"/>
              </a:ext>
            </a:extLst>
          </p:cNvPr>
          <p:cNvSpPr>
            <a:spLocks noGrp="1"/>
          </p:cNvSpPr>
          <p:nvPr>
            <p:ph idx="1"/>
          </p:nvPr>
        </p:nvSpPr>
        <p:spPr/>
        <p:txBody>
          <a:bodyPr/>
          <a:lstStyle/>
          <a:p>
            <a:r>
              <a:rPr lang="en-US" dirty="0"/>
              <a:t>Avoidance of management </a:t>
            </a:r>
          </a:p>
          <a:p>
            <a:r>
              <a:rPr lang="en-US" dirty="0"/>
              <a:t>Ignores leader’s contributions</a:t>
            </a:r>
          </a:p>
          <a:p>
            <a:r>
              <a:rPr lang="en-US" dirty="0"/>
              <a:t>Lead inadequate direction</a:t>
            </a:r>
          </a:p>
          <a:p>
            <a:r>
              <a:rPr lang="en-US" dirty="0"/>
              <a:t>Can result in confusion</a:t>
            </a:r>
          </a:p>
          <a:p>
            <a:r>
              <a:rPr lang="en-US" dirty="0"/>
              <a:t>Viewed an no caring leadership style</a:t>
            </a:r>
          </a:p>
          <a:p>
            <a:r>
              <a:rPr lang="en-US" dirty="0"/>
              <a:t>Lack of accountability</a:t>
            </a:r>
          </a:p>
          <a:p>
            <a:r>
              <a:rPr lang="en-US" dirty="0"/>
              <a:t>Limited scope</a:t>
            </a:r>
          </a:p>
        </p:txBody>
      </p:sp>
    </p:spTree>
    <p:extLst>
      <p:ext uri="{BB962C8B-B14F-4D97-AF65-F5344CB8AC3E}">
        <p14:creationId xmlns:p14="http://schemas.microsoft.com/office/powerpoint/2010/main" val="1380804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6013-AABE-E0DA-4171-1E92E991E027}"/>
              </a:ext>
            </a:extLst>
          </p:cNvPr>
          <p:cNvSpPr>
            <a:spLocks noGrp="1"/>
          </p:cNvSpPr>
          <p:nvPr>
            <p:ph type="title"/>
          </p:nvPr>
        </p:nvSpPr>
        <p:spPr>
          <a:xfrm>
            <a:off x="838200" y="318472"/>
            <a:ext cx="10515600" cy="1325563"/>
          </a:xfrm>
        </p:spPr>
        <p:txBody>
          <a:bodyPr/>
          <a:lstStyle/>
          <a:p>
            <a:r>
              <a:rPr lang="en-US" dirty="0"/>
              <a:t>d. Paternalistic style</a:t>
            </a:r>
          </a:p>
        </p:txBody>
      </p:sp>
      <p:sp>
        <p:nvSpPr>
          <p:cNvPr id="3" name="Content Placeholder 2">
            <a:extLst>
              <a:ext uri="{FF2B5EF4-FFF2-40B4-BE49-F238E27FC236}">
                <a16:creationId xmlns:a16="http://schemas.microsoft.com/office/drawing/2014/main" id="{8093BDB5-1C4D-0EE2-CE07-2FCEEA871D43}"/>
              </a:ext>
            </a:extLst>
          </p:cNvPr>
          <p:cNvSpPr>
            <a:spLocks noGrp="1"/>
          </p:cNvSpPr>
          <p:nvPr>
            <p:ph idx="1"/>
          </p:nvPr>
        </p:nvSpPr>
        <p:spPr/>
        <p:txBody>
          <a:bodyPr>
            <a:normAutofit lnSpcReduction="10000"/>
          </a:bodyPr>
          <a:lstStyle/>
          <a:p>
            <a:r>
              <a:rPr lang="en-US" dirty="0"/>
              <a:t>The leader assumes a fatherly role</a:t>
            </a:r>
          </a:p>
          <a:p>
            <a:r>
              <a:rPr lang="en-US" dirty="0"/>
              <a:t>The leader works to guide, protect and keep followers who work together as a member of a family</a:t>
            </a:r>
          </a:p>
          <a:p>
            <a:endParaRPr lang="en-US" dirty="0"/>
          </a:p>
          <a:p>
            <a:r>
              <a:rPr lang="en-US" sz="3200" b="1" dirty="0">
                <a:latin typeface="Times New Roman" panose="02020603050405020304" pitchFamily="18" charset="0"/>
                <a:cs typeface="Times New Roman" panose="02020603050405020304" pitchFamily="18" charset="0"/>
              </a:rPr>
              <a:t>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Situational style</a:t>
            </a:r>
          </a:p>
          <a:p>
            <a:r>
              <a:rPr lang="en-US" dirty="0"/>
              <a:t>It is based on reality</a:t>
            </a:r>
          </a:p>
          <a:p>
            <a:r>
              <a:rPr lang="en-US" dirty="0"/>
              <a:t>There is no any particular leadership style as such, applicable to all situations</a:t>
            </a:r>
          </a:p>
          <a:p>
            <a:r>
              <a:rPr lang="en-US" dirty="0"/>
              <a:t>The leader should change himself from one style to the other or adopt a mix of various styles.</a:t>
            </a:r>
          </a:p>
        </p:txBody>
      </p:sp>
    </p:spTree>
    <p:extLst>
      <p:ext uri="{BB962C8B-B14F-4D97-AF65-F5344CB8AC3E}">
        <p14:creationId xmlns:p14="http://schemas.microsoft.com/office/powerpoint/2010/main" val="3323808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C4D43-CA64-55E1-8B42-2B65282CCE9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Concept of managerial ethics</a:t>
            </a:r>
          </a:p>
        </p:txBody>
      </p:sp>
      <p:sp>
        <p:nvSpPr>
          <p:cNvPr id="3" name="Content Placeholder 2">
            <a:extLst>
              <a:ext uri="{FF2B5EF4-FFF2-40B4-BE49-F238E27FC236}">
                <a16:creationId xmlns:a16="http://schemas.microsoft.com/office/drawing/2014/main" id="{599DD980-468E-0DEC-A039-33F3471F5192}"/>
              </a:ext>
            </a:extLst>
          </p:cNvPr>
          <p:cNvSpPr>
            <a:spLocks noGrp="1"/>
          </p:cNvSpPr>
          <p:nvPr>
            <p:ph idx="1"/>
          </p:nvPr>
        </p:nvSpPr>
        <p:spPr/>
        <p:txBody>
          <a:bodyPr>
            <a:normAutofit fontScale="92500" lnSpcReduction="10000"/>
          </a:bodyPr>
          <a:lstStyle/>
          <a:p>
            <a:pPr algn="just"/>
            <a:r>
              <a:rPr lang="en-US" b="1" i="0" dirty="0">
                <a:effectLst/>
                <a:latin typeface="Times New Roman" panose="02020603050405020304" pitchFamily="18" charset="0"/>
                <a:cs typeface="Times New Roman" panose="02020603050405020304" pitchFamily="18" charset="0"/>
              </a:rPr>
              <a:t>Managerial ethics</a:t>
            </a:r>
            <a:r>
              <a:rPr lang="en-US" b="0" i="0" dirty="0">
                <a:effectLst/>
                <a:latin typeface="Times New Roman" panose="02020603050405020304" pitchFamily="18" charset="0"/>
                <a:cs typeface="Times New Roman" panose="02020603050405020304" pitchFamily="18" charset="0"/>
              </a:rPr>
              <a:t> is a set of principles and </a:t>
            </a:r>
            <a:r>
              <a:rPr lang="en-US" b="0" i="0">
                <a:effectLst/>
                <a:latin typeface="Times New Roman" panose="02020603050405020304" pitchFamily="18" charset="0"/>
                <a:cs typeface="Times New Roman" panose="02020603050405020304" pitchFamily="18" charset="0"/>
              </a:rPr>
              <a:t>rules </a:t>
            </a:r>
            <a:r>
              <a:rPr lang="en-US">
                <a:latin typeface="Times New Roman" panose="02020603050405020304" pitchFamily="18" charset="0"/>
                <a:cs typeface="Times New Roman" panose="02020603050405020304" pitchFamily="18" charset="0"/>
              </a:rPr>
              <a:t>directed</a:t>
            </a:r>
            <a:r>
              <a:rPr lang="en-US" sz="2000" b="0" i="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by upper management that define what is right and what is wrong in an organization. It is the guideline that helps direct a lower manager's decisions in the scope of his or her job when a conflict of values is presented.</a:t>
            </a:r>
          </a:p>
          <a:p>
            <a:pPr algn="just"/>
            <a:r>
              <a:rPr lang="en-US" b="0" i="0" dirty="0">
                <a:effectLst/>
                <a:latin typeface="Times New Roman" panose="02020603050405020304" pitchFamily="18" charset="0"/>
                <a:cs typeface="Times New Roman" panose="02020603050405020304" pitchFamily="18" charset="0"/>
              </a:rPr>
              <a:t>Managers make ethical decisions every day, so they need to act according to the principles set by the organization to make sure they're doing the right thing.</a:t>
            </a:r>
          </a:p>
          <a:p>
            <a:pPr algn="just"/>
            <a:r>
              <a:rPr lang="en-US" b="0" i="1" dirty="0">
                <a:solidFill>
                  <a:schemeClr val="accent2">
                    <a:lumMod val="50000"/>
                  </a:schemeClr>
                </a:solidFill>
                <a:effectLst/>
                <a:latin typeface="Times New Roman" panose="02020603050405020304" pitchFamily="18" charset="0"/>
                <a:cs typeface="Times New Roman" panose="02020603050405020304" pitchFamily="18" charset="0"/>
              </a:rPr>
              <a:t>According to </a:t>
            </a:r>
            <a:r>
              <a:rPr lang="en-US" b="0" i="1" dirty="0" err="1">
                <a:solidFill>
                  <a:schemeClr val="accent2">
                    <a:lumMod val="50000"/>
                  </a:schemeClr>
                </a:solidFill>
                <a:effectLst/>
                <a:latin typeface="Times New Roman" panose="02020603050405020304" pitchFamily="18" charset="0"/>
                <a:cs typeface="Times New Roman" panose="02020603050405020304" pitchFamily="18" charset="0"/>
              </a:rPr>
              <a:t>Decenzo</a:t>
            </a:r>
            <a:r>
              <a:rPr lang="en-US" b="0" i="1" dirty="0">
                <a:solidFill>
                  <a:schemeClr val="accent2">
                    <a:lumMod val="50000"/>
                  </a:schemeClr>
                </a:solidFill>
                <a:effectLst/>
                <a:latin typeface="Times New Roman" panose="02020603050405020304" pitchFamily="18" charset="0"/>
                <a:cs typeface="Times New Roman" panose="02020603050405020304" pitchFamily="18" charset="0"/>
              </a:rPr>
              <a:t> and Robbins “Ethics commonly refers to a set of rules or principles that defined right and wrong conduct.”</a:t>
            </a:r>
          </a:p>
          <a:p>
            <a:pPr algn="just"/>
            <a:r>
              <a:rPr lang="en-US" b="0" i="1" dirty="0">
                <a:solidFill>
                  <a:srgbClr val="00B0F0"/>
                </a:solidFill>
                <a:effectLst/>
                <a:latin typeface="Times New Roman" panose="02020603050405020304" pitchFamily="18" charset="0"/>
                <a:cs typeface="Times New Roman" panose="02020603050405020304" pitchFamily="18" charset="0"/>
              </a:rPr>
              <a:t>According to Webster’s Dictionary, “Ethics is defined as the discipline dealing with what is good and bad with moral duty and obligation</a:t>
            </a:r>
            <a:r>
              <a:rPr lang="en-US" b="0" i="1"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52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E947-A1B8-0A64-C501-197A305726D8}"/>
              </a:ext>
            </a:extLst>
          </p:cNvPr>
          <p:cNvSpPr>
            <a:spLocks noGrp="1"/>
          </p:cNvSpPr>
          <p:nvPr>
            <p:ph type="title"/>
          </p:nvPr>
        </p:nvSpPr>
        <p:spPr/>
        <p:txBody>
          <a:bodyPr/>
          <a:lstStyle/>
          <a:p>
            <a:r>
              <a:rPr lang="en-US" dirty="0"/>
              <a:t>Concept of Leadership</a:t>
            </a:r>
          </a:p>
        </p:txBody>
      </p:sp>
      <p:sp>
        <p:nvSpPr>
          <p:cNvPr id="3" name="Content Placeholder 2">
            <a:extLst>
              <a:ext uri="{FF2B5EF4-FFF2-40B4-BE49-F238E27FC236}">
                <a16:creationId xmlns:a16="http://schemas.microsoft.com/office/drawing/2014/main" id="{E4291E9F-E3C8-2B45-CFB0-02BBD23C2EDA}"/>
              </a:ext>
            </a:extLst>
          </p:cNvPr>
          <p:cNvSpPr>
            <a:spLocks noGrp="1"/>
          </p:cNvSpPr>
          <p:nvPr>
            <p:ph idx="1"/>
          </p:nvPr>
        </p:nvSpPr>
        <p:spPr/>
        <p:txBody>
          <a:bodyPr/>
          <a:lstStyle/>
          <a:p>
            <a:r>
              <a:rPr lang="en-US" dirty="0">
                <a:cs typeface="Times New Roman" panose="02020603050405020304" pitchFamily="18" charset="0"/>
              </a:rPr>
              <a:t>Leadership is the art of influencing other’s behavior and performance.</a:t>
            </a:r>
          </a:p>
          <a:p>
            <a:r>
              <a:rPr lang="en-US" i="0" dirty="0">
                <a:solidFill>
                  <a:srgbClr val="202124"/>
                </a:solidFill>
                <a:effectLst/>
                <a:cs typeface="Times New Roman" panose="02020603050405020304" pitchFamily="18" charset="0"/>
              </a:rPr>
              <a:t>Leadership is the ability of an individual or a group of individuals to influence and guide followers or other members of an organization</a:t>
            </a:r>
            <a:r>
              <a:rPr lang="en-US" b="0" i="0" dirty="0">
                <a:solidFill>
                  <a:srgbClr val="202124"/>
                </a:solidFill>
                <a:effectLst/>
                <a:cs typeface="Times New Roman" panose="02020603050405020304" pitchFamily="18" charset="0"/>
              </a:rPr>
              <a:t>.</a:t>
            </a:r>
            <a:endParaRPr lang="en-US" dirty="0">
              <a:cs typeface="Times New Roman" panose="02020603050405020304" pitchFamily="18" charset="0"/>
            </a:endParaRPr>
          </a:p>
          <a:p>
            <a:r>
              <a:rPr lang="en-US" dirty="0">
                <a:cs typeface="Times New Roman" panose="02020603050405020304" pitchFamily="18" charset="0"/>
              </a:rPr>
              <a:t>It is ability to persuade(convince) subordinates to make them work willingly to achieve desired goal.</a:t>
            </a:r>
          </a:p>
          <a:p>
            <a:r>
              <a:rPr lang="en-US" dirty="0">
                <a:cs typeface="Times New Roman" panose="02020603050405020304" pitchFamily="18" charset="0"/>
              </a:rPr>
              <a:t>Manager must have leadership quality to stimulate and inspire his subordinates to do works according to his instruction</a:t>
            </a:r>
            <a:r>
              <a:rPr lang="en-US" dirty="0"/>
              <a:t>.</a:t>
            </a:r>
            <a:endParaRPr lang="en-US" b="0" i="0" dirty="0">
              <a:solidFill>
                <a:srgbClr val="202124"/>
              </a:solidFill>
              <a:effectLst/>
            </a:endParaRPr>
          </a:p>
          <a:p>
            <a:endParaRPr lang="en-US" dirty="0"/>
          </a:p>
        </p:txBody>
      </p:sp>
    </p:spTree>
    <p:extLst>
      <p:ext uri="{BB962C8B-B14F-4D97-AF65-F5344CB8AC3E}">
        <p14:creationId xmlns:p14="http://schemas.microsoft.com/office/powerpoint/2010/main" val="459056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9E4D7-19A7-2527-A719-F1AE489B76C6}"/>
              </a:ext>
            </a:extLst>
          </p:cNvPr>
          <p:cNvSpPr>
            <a:spLocks noGrp="1"/>
          </p:cNvSpPr>
          <p:nvPr>
            <p:ph type="title"/>
          </p:nvPr>
        </p:nvSpPr>
        <p:spPr/>
        <p:txBody>
          <a:bodyPr/>
          <a:lstStyle/>
          <a:p>
            <a:r>
              <a:rPr lang="en-US" dirty="0">
                <a:solidFill>
                  <a:srgbClr val="00B0F0"/>
                </a:solidFill>
              </a:rPr>
              <a:t>Motivation</a:t>
            </a:r>
          </a:p>
        </p:txBody>
      </p:sp>
      <p:sp>
        <p:nvSpPr>
          <p:cNvPr id="3" name="Content Placeholder 2">
            <a:extLst>
              <a:ext uri="{FF2B5EF4-FFF2-40B4-BE49-F238E27FC236}">
                <a16:creationId xmlns:a16="http://schemas.microsoft.com/office/drawing/2014/main" id="{89779ABD-8F4E-5679-5F1A-47BE2E9D7C0C}"/>
              </a:ext>
            </a:extLst>
          </p:cNvPr>
          <p:cNvSpPr>
            <a:spLocks noGrp="1"/>
          </p:cNvSpPr>
          <p:nvPr>
            <p:ph idx="1"/>
          </p:nvPr>
        </p:nvSpPr>
        <p:spPr/>
        <p:txBody>
          <a:bodyPr/>
          <a:lstStyle/>
          <a:p>
            <a:r>
              <a:rPr lang="en-US" b="0" i="0" dirty="0">
                <a:solidFill>
                  <a:srgbClr val="202124"/>
                </a:solidFill>
                <a:effectLst/>
                <a:latin typeface="Times New Roman" panose="02020603050405020304" pitchFamily="18" charset="0"/>
                <a:cs typeface="Times New Roman" panose="02020603050405020304" pitchFamily="18" charset="0"/>
              </a:rPr>
              <a:t>The term "motivation" </a:t>
            </a:r>
            <a:r>
              <a:rPr lang="en-US" b="1" i="0" dirty="0">
                <a:solidFill>
                  <a:srgbClr val="202124"/>
                </a:solidFill>
                <a:effectLst/>
                <a:latin typeface="Times New Roman" panose="02020603050405020304" pitchFamily="18" charset="0"/>
                <a:cs typeface="Times New Roman" panose="02020603050405020304" pitchFamily="18" charset="0"/>
              </a:rPr>
              <a:t>describes why a person does something</a:t>
            </a:r>
            <a:r>
              <a:rPr lang="en-US" b="0" i="0" dirty="0">
                <a:solidFill>
                  <a:srgbClr val="202124"/>
                </a:solidFill>
                <a:effectLst/>
                <a:latin typeface="Times New Roman" panose="02020603050405020304" pitchFamily="18" charset="0"/>
                <a:cs typeface="Times New Roman" panose="02020603050405020304" pitchFamily="18" charset="0"/>
              </a:rPr>
              <a:t>. It is the driving force behind human actions. Motivation is the process that initiates, guides, and maintains goal-oriented behaviors. For instance, motivation is what helps you lose extra weight, or pushes you to get that promotion at work.</a:t>
            </a:r>
          </a:p>
          <a:p>
            <a:r>
              <a:rPr lang="en-US" dirty="0">
                <a:solidFill>
                  <a:srgbClr val="202124"/>
                </a:solidFill>
                <a:latin typeface="Times New Roman" panose="02020603050405020304" pitchFamily="18" charset="0"/>
                <a:cs typeface="Times New Roman" panose="02020603050405020304" pitchFamily="18" charset="0"/>
              </a:rPr>
              <a:t>Motivation is the art of inspiring and encouraging subordinates to do work in an effective way so that both organizational and individual goals can be achieved.</a:t>
            </a:r>
          </a:p>
          <a:p>
            <a:r>
              <a:rPr lang="en-US" b="0" i="1" dirty="0">
                <a:solidFill>
                  <a:srgbClr val="1D1D1F"/>
                </a:solidFill>
                <a:effectLst/>
                <a:latin typeface="Times New Roman" panose="02020603050405020304" pitchFamily="18" charset="0"/>
                <a:cs typeface="Times New Roman" panose="02020603050405020304" pitchFamily="18" charset="0"/>
              </a:rPr>
              <a:t>According to W. G. Scot, “Motivation means a process of stimulating people to action to accomplish the desired goals.”</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511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2BE3-BCCE-0E22-3880-F3EF0372D142}"/>
              </a:ext>
            </a:extLst>
          </p:cNvPr>
          <p:cNvSpPr>
            <a:spLocks noGrp="1"/>
          </p:cNvSpPr>
          <p:nvPr>
            <p:ph type="title"/>
          </p:nvPr>
        </p:nvSpPr>
        <p:spPr/>
        <p:txBody>
          <a:bodyPr/>
          <a:lstStyle/>
          <a:p>
            <a:r>
              <a:rPr lang="en-US" dirty="0"/>
              <a:t>Nature/ Features of Motivation</a:t>
            </a:r>
          </a:p>
        </p:txBody>
      </p:sp>
      <p:sp>
        <p:nvSpPr>
          <p:cNvPr id="3" name="Content Placeholder 2">
            <a:extLst>
              <a:ext uri="{FF2B5EF4-FFF2-40B4-BE49-F238E27FC236}">
                <a16:creationId xmlns:a16="http://schemas.microsoft.com/office/drawing/2014/main" id="{E0C1DB57-6F3C-0DEA-43A5-0E890F2FD386}"/>
              </a:ext>
            </a:extLst>
          </p:cNvPr>
          <p:cNvSpPr>
            <a:spLocks noGrp="1"/>
          </p:cNvSpPr>
          <p:nvPr>
            <p:ph idx="1"/>
          </p:nvPr>
        </p:nvSpPr>
        <p:spPr/>
        <p:txBody>
          <a:bodyPr/>
          <a:lstStyle/>
          <a:p>
            <a:r>
              <a:rPr lang="en-US" dirty="0"/>
              <a:t>Phycological process</a:t>
            </a:r>
          </a:p>
          <a:p>
            <a:r>
              <a:rPr lang="en-US" dirty="0"/>
              <a:t>Continuous process</a:t>
            </a:r>
          </a:p>
          <a:p>
            <a:r>
              <a:rPr lang="en-US" dirty="0"/>
              <a:t>Complex and unpredictable</a:t>
            </a:r>
          </a:p>
          <a:p>
            <a:r>
              <a:rPr lang="en-US" dirty="0"/>
              <a:t>Influence the behavior</a:t>
            </a:r>
          </a:p>
          <a:p>
            <a:r>
              <a:rPr lang="en-US" dirty="0"/>
              <a:t>Concentrated on whole individual</a:t>
            </a:r>
          </a:p>
          <a:p>
            <a:r>
              <a:rPr lang="en-US" dirty="0"/>
              <a:t>Positive or negative</a:t>
            </a:r>
          </a:p>
          <a:p>
            <a:r>
              <a:rPr lang="en-US" dirty="0"/>
              <a:t>Goal directed</a:t>
            </a:r>
          </a:p>
        </p:txBody>
      </p:sp>
    </p:spTree>
    <p:extLst>
      <p:ext uri="{BB962C8B-B14F-4D97-AF65-F5344CB8AC3E}">
        <p14:creationId xmlns:p14="http://schemas.microsoft.com/office/powerpoint/2010/main" val="651064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4AB0-9FD0-0D11-9FDB-E6B37D4D28F5}"/>
              </a:ext>
            </a:extLst>
          </p:cNvPr>
          <p:cNvSpPr>
            <a:spLocks noGrp="1"/>
          </p:cNvSpPr>
          <p:nvPr>
            <p:ph type="title"/>
          </p:nvPr>
        </p:nvSpPr>
        <p:spPr/>
        <p:txBody>
          <a:bodyPr/>
          <a:lstStyle/>
          <a:p>
            <a:r>
              <a:rPr lang="en-US" dirty="0"/>
              <a:t>Process of motivation</a:t>
            </a:r>
          </a:p>
        </p:txBody>
      </p:sp>
      <p:pic>
        <p:nvPicPr>
          <p:cNvPr id="4" name="Content Placeholder 3">
            <a:extLst>
              <a:ext uri="{FF2B5EF4-FFF2-40B4-BE49-F238E27FC236}">
                <a16:creationId xmlns:a16="http://schemas.microsoft.com/office/drawing/2014/main" id="{2CE1E735-D091-A3A5-A135-6FFE6656AA42}"/>
              </a:ext>
            </a:extLst>
          </p:cNvPr>
          <p:cNvPicPr>
            <a:picLocks noGrp="1" noChangeAspect="1"/>
          </p:cNvPicPr>
          <p:nvPr>
            <p:ph idx="1"/>
          </p:nvPr>
        </p:nvPicPr>
        <p:blipFill>
          <a:blip r:embed="rId2"/>
          <a:stretch>
            <a:fillRect/>
          </a:stretch>
        </p:blipFill>
        <p:spPr>
          <a:xfrm>
            <a:off x="2223115" y="2164523"/>
            <a:ext cx="6098623" cy="3284553"/>
          </a:xfrm>
          <a:prstGeom prst="rect">
            <a:avLst/>
          </a:prstGeom>
        </p:spPr>
      </p:pic>
    </p:spTree>
    <p:extLst>
      <p:ext uri="{BB962C8B-B14F-4D97-AF65-F5344CB8AC3E}">
        <p14:creationId xmlns:p14="http://schemas.microsoft.com/office/powerpoint/2010/main" val="3230143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5DF86-8B6F-656D-87D1-E463668432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99D54C-32AC-1DF7-22BC-8BE55A1C5CF5}"/>
              </a:ext>
            </a:extLst>
          </p:cNvPr>
          <p:cNvSpPr>
            <a:spLocks noGrp="1"/>
          </p:cNvSpPr>
          <p:nvPr>
            <p:ph idx="1"/>
          </p:nvPr>
        </p:nvSpPr>
        <p:spPr/>
        <p:txBody>
          <a:bodyPr>
            <a:normAutofit fontScale="92500" lnSpcReduction="10000"/>
          </a:bodyPr>
          <a:lstStyle/>
          <a:p>
            <a:pPr algn="just">
              <a:buFont typeface="+mj-lt"/>
              <a:buAutoNum type="arabicPeriod"/>
            </a:pPr>
            <a:r>
              <a:rPr lang="en-US" b="1" i="0" dirty="0">
                <a:solidFill>
                  <a:srgbClr val="1D1D1F"/>
                </a:solidFill>
                <a:effectLst/>
                <a:latin typeface="-apple-system"/>
              </a:rPr>
              <a:t>Unsatisfied need</a:t>
            </a:r>
            <a:r>
              <a:rPr lang="en-US" b="0" i="0" dirty="0">
                <a:solidFill>
                  <a:srgbClr val="1D1D1F"/>
                </a:solidFill>
                <a:effectLst/>
                <a:latin typeface="-apple-system"/>
              </a:rPr>
              <a:t>. Motivation process begins when there is an unsatisfied need in a human being.</a:t>
            </a:r>
          </a:p>
          <a:p>
            <a:pPr algn="just">
              <a:buFont typeface="+mj-lt"/>
              <a:buAutoNum type="arabicPeriod"/>
            </a:pPr>
            <a:r>
              <a:rPr lang="en-US" b="1" i="0" dirty="0">
                <a:solidFill>
                  <a:srgbClr val="1D1D1F"/>
                </a:solidFill>
                <a:effectLst/>
                <a:latin typeface="-apple-system"/>
              </a:rPr>
              <a:t>Tension</a:t>
            </a:r>
            <a:r>
              <a:rPr lang="en-US" b="0" i="0" dirty="0">
                <a:solidFill>
                  <a:srgbClr val="1D1D1F"/>
                </a:solidFill>
                <a:effectLst/>
                <a:latin typeface="-apple-system"/>
              </a:rPr>
              <a:t>. The presence of unsatisfied need gives him tension.</a:t>
            </a:r>
          </a:p>
          <a:p>
            <a:pPr algn="just">
              <a:buFont typeface="+mj-lt"/>
              <a:buAutoNum type="arabicPeriod"/>
            </a:pPr>
            <a:r>
              <a:rPr lang="en-US" b="1" i="0" dirty="0">
                <a:solidFill>
                  <a:srgbClr val="1D1D1F"/>
                </a:solidFill>
                <a:effectLst/>
                <a:latin typeface="-apple-system"/>
              </a:rPr>
              <a:t>Drive</a:t>
            </a:r>
            <a:r>
              <a:rPr lang="en-US" b="0" i="0" dirty="0">
                <a:solidFill>
                  <a:srgbClr val="1D1D1F"/>
                </a:solidFill>
                <a:effectLst/>
                <a:latin typeface="-apple-system"/>
              </a:rPr>
              <a:t>. This tension creates an urge of drive in the human being an he starts looking for various alternatives to satisfy the drive.</a:t>
            </a:r>
          </a:p>
          <a:p>
            <a:pPr algn="just">
              <a:buFont typeface="+mj-lt"/>
              <a:buAutoNum type="arabicPeriod"/>
            </a:pPr>
            <a:r>
              <a:rPr lang="en-US" b="1" i="0" dirty="0">
                <a:solidFill>
                  <a:srgbClr val="1D1D1F"/>
                </a:solidFill>
                <a:effectLst/>
                <a:latin typeface="-apple-system"/>
              </a:rPr>
              <a:t>Search Behavior.</a:t>
            </a:r>
            <a:r>
              <a:rPr lang="en-US" b="0" i="0" dirty="0">
                <a:solidFill>
                  <a:srgbClr val="1D1D1F"/>
                </a:solidFill>
                <a:effectLst/>
                <a:latin typeface="-apple-system"/>
              </a:rPr>
              <a:t> After searching for alternatives the human being starts behaving according to chosen option.</a:t>
            </a:r>
          </a:p>
          <a:p>
            <a:pPr algn="just">
              <a:buFont typeface="+mj-lt"/>
              <a:buAutoNum type="arabicPeriod"/>
            </a:pPr>
            <a:r>
              <a:rPr lang="en-US" b="1" i="0" dirty="0">
                <a:solidFill>
                  <a:srgbClr val="1D1D1F"/>
                </a:solidFill>
                <a:effectLst/>
                <a:latin typeface="-apple-system"/>
              </a:rPr>
              <a:t>Satisfied need.</a:t>
            </a:r>
            <a:r>
              <a:rPr lang="en-US" b="0" i="0" dirty="0">
                <a:solidFill>
                  <a:srgbClr val="1D1D1F"/>
                </a:solidFill>
                <a:effectLst/>
                <a:latin typeface="-apple-system"/>
              </a:rPr>
              <a:t> After behaving in a particular manner for a long time then he evaluates that whether the need is satisfied or not.</a:t>
            </a:r>
          </a:p>
          <a:p>
            <a:pPr algn="just">
              <a:buFont typeface="+mj-lt"/>
              <a:buAutoNum type="arabicPeriod"/>
            </a:pPr>
            <a:r>
              <a:rPr lang="en-US" b="1" i="0" dirty="0">
                <a:solidFill>
                  <a:srgbClr val="1D1D1F"/>
                </a:solidFill>
                <a:effectLst/>
                <a:latin typeface="-apple-system"/>
              </a:rPr>
              <a:t>Reduction of tension</a:t>
            </a:r>
            <a:r>
              <a:rPr lang="en-US" b="0" i="0" dirty="0">
                <a:solidFill>
                  <a:srgbClr val="1D1D1F"/>
                </a:solidFill>
                <a:effectLst/>
                <a:latin typeface="-apple-system"/>
              </a:rPr>
              <a:t>. After fulfilling the need the human being gets satisfied and his tension gets reduced.</a:t>
            </a:r>
          </a:p>
          <a:p>
            <a:endParaRPr lang="en-US" dirty="0"/>
          </a:p>
        </p:txBody>
      </p:sp>
    </p:spTree>
    <p:extLst>
      <p:ext uri="{BB962C8B-B14F-4D97-AF65-F5344CB8AC3E}">
        <p14:creationId xmlns:p14="http://schemas.microsoft.com/office/powerpoint/2010/main" val="2692494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942B-3C7C-DCFB-74D9-6A9577FE5AFC}"/>
              </a:ext>
            </a:extLst>
          </p:cNvPr>
          <p:cNvSpPr>
            <a:spLocks noGrp="1"/>
          </p:cNvSpPr>
          <p:nvPr>
            <p:ph type="title"/>
          </p:nvPr>
        </p:nvSpPr>
        <p:spPr/>
        <p:txBody>
          <a:bodyPr/>
          <a:lstStyle/>
          <a:p>
            <a:r>
              <a:rPr lang="en-US" dirty="0"/>
              <a:t>Importance of motivation</a:t>
            </a:r>
          </a:p>
        </p:txBody>
      </p:sp>
      <p:sp>
        <p:nvSpPr>
          <p:cNvPr id="3" name="Content Placeholder 2">
            <a:extLst>
              <a:ext uri="{FF2B5EF4-FFF2-40B4-BE49-F238E27FC236}">
                <a16:creationId xmlns:a16="http://schemas.microsoft.com/office/drawing/2014/main" id="{0E5C88B8-E926-FA7C-A8AA-132D2F970064}"/>
              </a:ext>
            </a:extLst>
          </p:cNvPr>
          <p:cNvSpPr>
            <a:spLocks noGrp="1"/>
          </p:cNvSpPr>
          <p:nvPr>
            <p:ph idx="1"/>
          </p:nvPr>
        </p:nvSpPr>
        <p:spPr/>
        <p:txBody>
          <a:bodyPr>
            <a:normAutofit fontScale="85000" lnSpcReduction="20000"/>
          </a:bodyPr>
          <a:lstStyle/>
          <a:p>
            <a:r>
              <a:rPr lang="en-US" dirty="0"/>
              <a:t>Goal achievement</a:t>
            </a:r>
          </a:p>
          <a:p>
            <a:r>
              <a:rPr lang="en-US" dirty="0"/>
              <a:t>Higher efficiency</a:t>
            </a:r>
          </a:p>
          <a:p>
            <a:r>
              <a:rPr lang="en-US" dirty="0"/>
              <a:t>Minimizes disputes and strikes</a:t>
            </a:r>
          </a:p>
          <a:p>
            <a:r>
              <a:rPr lang="en-US" dirty="0"/>
              <a:t>Low employee absenteeism and turnover</a:t>
            </a:r>
          </a:p>
          <a:p>
            <a:r>
              <a:rPr lang="en-US" dirty="0"/>
              <a:t>Acceptance of organizational changes</a:t>
            </a:r>
          </a:p>
          <a:p>
            <a:r>
              <a:rPr lang="en-US" dirty="0"/>
              <a:t>Effective utilization of resources</a:t>
            </a:r>
          </a:p>
          <a:p>
            <a:r>
              <a:rPr lang="en-US" dirty="0"/>
              <a:t>Industrial peace</a:t>
            </a:r>
          </a:p>
          <a:p>
            <a:r>
              <a:rPr lang="en-US" dirty="0"/>
              <a:t>Better image and goodwill</a:t>
            </a:r>
          </a:p>
          <a:p>
            <a:r>
              <a:rPr lang="en-US" dirty="0"/>
              <a:t>Lead to profitable operation</a:t>
            </a:r>
          </a:p>
          <a:p>
            <a:r>
              <a:rPr lang="en-US" dirty="0"/>
              <a:t>Basis of coordination</a:t>
            </a:r>
          </a:p>
          <a:p>
            <a:r>
              <a:rPr lang="en-US" dirty="0"/>
              <a:t>Minimizes supervision cost</a:t>
            </a:r>
          </a:p>
        </p:txBody>
      </p:sp>
    </p:spTree>
    <p:extLst>
      <p:ext uri="{BB962C8B-B14F-4D97-AF65-F5344CB8AC3E}">
        <p14:creationId xmlns:p14="http://schemas.microsoft.com/office/powerpoint/2010/main" val="2298009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BE38-B911-6E0B-DBC1-EEE8D4BCBBF3}"/>
              </a:ext>
            </a:extLst>
          </p:cNvPr>
          <p:cNvSpPr>
            <a:spLocks noGrp="1"/>
          </p:cNvSpPr>
          <p:nvPr>
            <p:ph type="title"/>
          </p:nvPr>
        </p:nvSpPr>
        <p:spPr/>
        <p:txBody>
          <a:bodyPr/>
          <a:lstStyle/>
          <a:p>
            <a:r>
              <a:rPr lang="en-US" dirty="0"/>
              <a:t>Techniques of motivation</a:t>
            </a:r>
          </a:p>
        </p:txBody>
      </p:sp>
      <p:sp>
        <p:nvSpPr>
          <p:cNvPr id="3" name="Content Placeholder 2">
            <a:extLst>
              <a:ext uri="{FF2B5EF4-FFF2-40B4-BE49-F238E27FC236}">
                <a16:creationId xmlns:a16="http://schemas.microsoft.com/office/drawing/2014/main" id="{3C01D7FD-0672-CADB-2C37-E2619C598D36}"/>
              </a:ext>
            </a:extLst>
          </p:cNvPr>
          <p:cNvSpPr>
            <a:spLocks noGrp="1"/>
          </p:cNvSpPr>
          <p:nvPr>
            <p:ph idx="1"/>
          </p:nvPr>
        </p:nvSpPr>
        <p:spPr/>
        <p:txBody>
          <a:bodyPr>
            <a:normAutofit fontScale="92500" lnSpcReduction="20000"/>
          </a:bodyPr>
          <a:lstStyle/>
          <a:p>
            <a:r>
              <a:rPr lang="en-US" dirty="0"/>
              <a:t>Financial incentives</a:t>
            </a:r>
          </a:p>
          <a:p>
            <a:r>
              <a:rPr lang="en-US" dirty="0"/>
              <a:t>Reward and promotion</a:t>
            </a:r>
          </a:p>
          <a:p>
            <a:r>
              <a:rPr lang="en-US" dirty="0"/>
              <a:t>Participation</a:t>
            </a:r>
          </a:p>
          <a:p>
            <a:r>
              <a:rPr lang="en-US" dirty="0"/>
              <a:t>Delegation of authority</a:t>
            </a:r>
          </a:p>
          <a:p>
            <a:r>
              <a:rPr lang="en-US" dirty="0"/>
              <a:t>Job security</a:t>
            </a:r>
          </a:p>
          <a:p>
            <a:r>
              <a:rPr lang="en-US" dirty="0"/>
              <a:t>Job enlargement: more task of same level</a:t>
            </a:r>
          </a:p>
          <a:p>
            <a:r>
              <a:rPr lang="en-US" dirty="0"/>
              <a:t>Job enrichment: vertical expansion of job</a:t>
            </a:r>
          </a:p>
          <a:p>
            <a:r>
              <a:rPr lang="en-US" dirty="0"/>
              <a:t>Job rotation</a:t>
            </a:r>
          </a:p>
          <a:p>
            <a:r>
              <a:rPr lang="en-US" dirty="0"/>
              <a:t>Quality of work life: favorable working environment</a:t>
            </a:r>
          </a:p>
          <a:p>
            <a:r>
              <a:rPr lang="en-US" dirty="0"/>
              <a:t>competition</a:t>
            </a:r>
          </a:p>
          <a:p>
            <a:endParaRPr lang="en-US" dirty="0"/>
          </a:p>
        </p:txBody>
      </p:sp>
    </p:spTree>
    <p:extLst>
      <p:ext uri="{BB962C8B-B14F-4D97-AF65-F5344CB8AC3E}">
        <p14:creationId xmlns:p14="http://schemas.microsoft.com/office/powerpoint/2010/main" val="2422525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18F5-A9D6-9D64-C685-821C12AF13BA}"/>
              </a:ext>
            </a:extLst>
          </p:cNvPr>
          <p:cNvSpPr>
            <a:spLocks noGrp="1"/>
          </p:cNvSpPr>
          <p:nvPr>
            <p:ph type="title"/>
          </p:nvPr>
        </p:nvSpPr>
        <p:spPr/>
        <p:txBody>
          <a:bodyPr/>
          <a:lstStyle/>
          <a:p>
            <a:r>
              <a:rPr lang="en-US" dirty="0"/>
              <a:t>Theories of motivation</a:t>
            </a:r>
          </a:p>
        </p:txBody>
      </p:sp>
      <p:sp>
        <p:nvSpPr>
          <p:cNvPr id="3" name="Content Placeholder 2">
            <a:extLst>
              <a:ext uri="{FF2B5EF4-FFF2-40B4-BE49-F238E27FC236}">
                <a16:creationId xmlns:a16="http://schemas.microsoft.com/office/drawing/2014/main" id="{73914E87-0F2A-C310-5F86-BDB39AFE53DD}"/>
              </a:ext>
            </a:extLst>
          </p:cNvPr>
          <p:cNvSpPr>
            <a:spLocks noGrp="1"/>
          </p:cNvSpPr>
          <p:nvPr>
            <p:ph idx="1"/>
          </p:nvPr>
        </p:nvSpPr>
        <p:spPr/>
        <p:txBody>
          <a:bodyPr/>
          <a:lstStyle/>
          <a:p>
            <a:r>
              <a:rPr lang="en-US" dirty="0"/>
              <a:t>Maslow’s need hierarchy theory</a:t>
            </a:r>
          </a:p>
          <a:p>
            <a:endParaRPr lang="en-US" dirty="0"/>
          </a:p>
          <a:p>
            <a:r>
              <a:rPr lang="en-US" dirty="0"/>
              <a:t>Herzberg’s two factor theory</a:t>
            </a:r>
          </a:p>
          <a:p>
            <a:endParaRPr lang="en-US" dirty="0"/>
          </a:p>
          <a:p>
            <a:r>
              <a:rPr lang="en-US" dirty="0"/>
              <a:t>Douglas McGregor’s theory X and Y</a:t>
            </a:r>
          </a:p>
        </p:txBody>
      </p:sp>
    </p:spTree>
    <p:extLst>
      <p:ext uri="{BB962C8B-B14F-4D97-AF65-F5344CB8AC3E}">
        <p14:creationId xmlns:p14="http://schemas.microsoft.com/office/powerpoint/2010/main" val="3697095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7711-97CC-CED9-ED04-AB353D4FD7C1}"/>
              </a:ext>
            </a:extLst>
          </p:cNvPr>
          <p:cNvSpPr>
            <a:spLocks noGrp="1"/>
          </p:cNvSpPr>
          <p:nvPr>
            <p:ph type="title"/>
          </p:nvPr>
        </p:nvSpPr>
        <p:spPr/>
        <p:txBody>
          <a:bodyPr>
            <a:normAutofit fontScale="90000"/>
          </a:bodyPr>
          <a:lstStyle/>
          <a:p>
            <a:r>
              <a:rPr lang="en-US" b="1" i="0" dirty="0">
                <a:solidFill>
                  <a:srgbClr val="000000"/>
                </a:solidFill>
                <a:effectLst/>
                <a:latin typeface="Raleway" pitchFamily="2" charset="0"/>
              </a:rPr>
              <a:t>1. Maslow’s Theory of Hierarchical Needs </a:t>
            </a:r>
            <a:br>
              <a:rPr lang="en-US" b="1" i="0" dirty="0">
                <a:solidFill>
                  <a:srgbClr val="65D40A"/>
                </a:solidFill>
                <a:effectLst/>
                <a:latin typeface="Raleway" pitchFamily="2" charset="0"/>
              </a:rPr>
            </a:br>
            <a:endParaRPr lang="en-US" dirty="0"/>
          </a:p>
        </p:txBody>
      </p:sp>
      <p:sp>
        <p:nvSpPr>
          <p:cNvPr id="3" name="Content Placeholder 2">
            <a:extLst>
              <a:ext uri="{FF2B5EF4-FFF2-40B4-BE49-F238E27FC236}">
                <a16:creationId xmlns:a16="http://schemas.microsoft.com/office/drawing/2014/main" id="{C4238AAE-8571-D4AC-00E4-4AF4A064151E}"/>
              </a:ext>
            </a:extLst>
          </p:cNvPr>
          <p:cNvSpPr>
            <a:spLocks noGrp="1"/>
          </p:cNvSpPr>
          <p:nvPr>
            <p:ph idx="1"/>
          </p:nvPr>
        </p:nvSpPr>
        <p:spPr/>
        <p:txBody>
          <a:bodyPr/>
          <a:lstStyle/>
          <a:p>
            <a:pPr algn="just"/>
            <a:r>
              <a:rPr lang="en-US" b="0" i="0" dirty="0">
                <a:effectLst/>
                <a:latin typeface="Times New Roman" panose="02020603050405020304" pitchFamily="18" charset="0"/>
                <a:cs typeface="Times New Roman" panose="02020603050405020304" pitchFamily="18" charset="0"/>
              </a:rPr>
              <a:t>Abraham Maslow postulated that a person will be motivated when all his needs are fulfilled. People do not work for security or money, but they work to contribute and to use their skills. He demonstrated this by creating a pyramid to show how people are motivated and mentioned that ONE CANNOT ASCEND TO THE NEXT LEVEL UNLESS LOWER-LEVEL NEEDS ARE FULFILLED. The lowest level needs in the pyramid are basic needs and unless these lower-level needs are satisfied people do not look at working toward satisfying the upper-level needs.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85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BFD6-6EA7-0D63-E8A1-B3C848B69B76}"/>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id="{E6D4540A-996D-E2A8-4902-7D3DDCABA8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0686" y="1825625"/>
            <a:ext cx="739624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731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C989-84FB-7A87-28AF-2783954A98FE}"/>
              </a:ext>
            </a:extLst>
          </p:cNvPr>
          <p:cNvSpPr>
            <a:spLocks noGrp="1"/>
          </p:cNvSpPr>
          <p:nvPr>
            <p:ph type="title"/>
          </p:nvPr>
        </p:nvSpPr>
        <p:spPr/>
        <p:txBody>
          <a:bodyPr/>
          <a:lstStyle/>
          <a:p>
            <a:r>
              <a:rPr lang="en-US" b="1" i="0" dirty="0">
                <a:solidFill>
                  <a:srgbClr val="222222"/>
                </a:solidFill>
                <a:effectLst/>
                <a:latin typeface="unset"/>
              </a:rPr>
              <a:t>Below is the hierarchy of needs: </a:t>
            </a:r>
            <a:br>
              <a:rPr lang="en-US" b="0" i="0" dirty="0">
                <a:solidFill>
                  <a:srgbClr val="444444"/>
                </a:solidFill>
                <a:effectLst/>
                <a:latin typeface="Raleway" pitchFamily="2" charset="0"/>
              </a:rPr>
            </a:br>
            <a:endParaRPr lang="en-US" dirty="0"/>
          </a:p>
        </p:txBody>
      </p:sp>
      <p:sp>
        <p:nvSpPr>
          <p:cNvPr id="3" name="Content Placeholder 2">
            <a:extLst>
              <a:ext uri="{FF2B5EF4-FFF2-40B4-BE49-F238E27FC236}">
                <a16:creationId xmlns:a16="http://schemas.microsoft.com/office/drawing/2014/main" id="{BC052F4F-C7F1-B2AF-B2FA-A1C061A67CB1}"/>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Physiological needs:</a:t>
            </a:r>
            <a:r>
              <a:rPr lang="en-US" b="0" i="0" dirty="0">
                <a:effectLst/>
                <a:latin typeface="Times New Roman" panose="02020603050405020304" pitchFamily="18" charset="0"/>
                <a:cs typeface="Times New Roman" panose="02020603050405020304" pitchFamily="18" charset="0"/>
              </a:rPr>
              <a:t> are basic needs for survival such as air, sleep, food, water, clothing, sex, and shelter. </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Safety needs:</a:t>
            </a:r>
            <a:r>
              <a:rPr lang="en-US" b="0" i="0" dirty="0">
                <a:effectLst/>
                <a:latin typeface="Times New Roman" panose="02020603050405020304" pitchFamily="18" charset="0"/>
                <a:cs typeface="Times New Roman" panose="02020603050405020304" pitchFamily="18" charset="0"/>
              </a:rPr>
              <a:t> Protection from threats, deprivation, and other dangers (e.g., health, secure employment, and property) </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Social (belongingness and love) needs:</a:t>
            </a:r>
            <a:r>
              <a:rPr lang="en-US" b="0" i="0" dirty="0">
                <a:effectLst/>
                <a:latin typeface="Times New Roman" panose="02020603050405020304" pitchFamily="18" charset="0"/>
                <a:cs typeface="Times New Roman" panose="02020603050405020304" pitchFamily="18" charset="0"/>
              </a:rPr>
              <a:t> The need for association, affiliation, friendship, and so on. </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Self-esteem needs:</a:t>
            </a:r>
            <a:r>
              <a:rPr lang="en-US" b="0" i="0" dirty="0">
                <a:effectLst/>
                <a:latin typeface="Times New Roman" panose="02020603050405020304" pitchFamily="18" charset="0"/>
                <a:cs typeface="Times New Roman" panose="02020603050405020304" pitchFamily="18" charset="0"/>
              </a:rPr>
              <a:t>  The need for respect and recognition. </a:t>
            </a:r>
          </a:p>
          <a:p>
            <a:pPr algn="just">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Self-actualization needs:</a:t>
            </a:r>
            <a:r>
              <a:rPr lang="en-US" b="0" i="0" dirty="0">
                <a:effectLst/>
                <a:latin typeface="Times New Roman" panose="02020603050405020304" pitchFamily="18" charset="0"/>
                <a:cs typeface="Times New Roman" panose="02020603050405020304" pitchFamily="18" charset="0"/>
              </a:rPr>
              <a:t>  The opportunity for personal development, learning, and fun/creative/challenging work.  Self-actualization is the highest-level need to which a human being can aspire.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6143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A282-8BAB-D418-ECC4-3ABF459DCA89}"/>
              </a:ext>
            </a:extLst>
          </p:cNvPr>
          <p:cNvSpPr>
            <a:spLocks noGrp="1"/>
          </p:cNvSpPr>
          <p:nvPr>
            <p:ph type="title"/>
          </p:nvPr>
        </p:nvSpPr>
        <p:spPr>
          <a:xfrm>
            <a:off x="838200" y="141287"/>
            <a:ext cx="10515600" cy="539750"/>
          </a:xfrm>
        </p:spPr>
        <p:txBody>
          <a:bodyPr>
            <a:normAutofit fontScale="90000"/>
          </a:bodyPr>
          <a:lstStyle/>
          <a:p>
            <a:r>
              <a:rPr lang="en-US" dirty="0"/>
              <a:t>Nature/features of leadership</a:t>
            </a:r>
          </a:p>
        </p:txBody>
      </p:sp>
      <p:sp>
        <p:nvSpPr>
          <p:cNvPr id="3" name="Content Placeholder 2">
            <a:extLst>
              <a:ext uri="{FF2B5EF4-FFF2-40B4-BE49-F238E27FC236}">
                <a16:creationId xmlns:a16="http://schemas.microsoft.com/office/drawing/2014/main" id="{AA66FED5-96F3-8611-ADE8-C43EC94FAE7C}"/>
              </a:ext>
            </a:extLst>
          </p:cNvPr>
          <p:cNvSpPr>
            <a:spLocks noGrp="1"/>
          </p:cNvSpPr>
          <p:nvPr>
            <p:ph idx="1"/>
          </p:nvPr>
        </p:nvSpPr>
        <p:spPr>
          <a:xfrm>
            <a:off x="219075" y="681037"/>
            <a:ext cx="11839575" cy="6035676"/>
          </a:xfrm>
        </p:spPr>
        <p:txBody>
          <a:bodyPr>
            <a:normAutofit fontScale="92500" lnSpcReduction="20000"/>
          </a:bodyPr>
          <a:lstStyle/>
          <a:p>
            <a:pPr algn="l">
              <a:buFont typeface="Arial" panose="020B0604020202020204" pitchFamily="34" charset="0"/>
              <a:buChar char="•"/>
            </a:pPr>
            <a:r>
              <a:rPr lang="en-US" b="0" dirty="0">
                <a:solidFill>
                  <a:srgbClr val="FF0000"/>
                </a:solidFill>
                <a:effectLst/>
                <a:latin typeface="Times New Roman" panose="02020603050405020304" pitchFamily="18" charset="0"/>
                <a:cs typeface="Times New Roman" panose="02020603050405020304" pitchFamily="18" charset="0"/>
              </a:rPr>
              <a:t>Influence the behavior of others</a:t>
            </a:r>
            <a:r>
              <a:rPr lang="en-US" b="0" dirty="0">
                <a:solidFill>
                  <a:srgbClr val="0B0B0B"/>
                </a:solidFill>
                <a:effectLst/>
                <a:latin typeface="Times New Roman" panose="02020603050405020304" pitchFamily="18" charset="0"/>
                <a:cs typeface="Times New Roman" panose="02020603050405020304" pitchFamily="18" charset="0"/>
              </a:rPr>
              <a:t>: Leadership is an ability of an individual to influence the </a:t>
            </a:r>
            <a:r>
              <a:rPr lang="en-US" b="0" u="none" strike="noStrike" dirty="0">
                <a:solidFill>
                  <a:srgbClr val="4A90E2"/>
                </a:solidFill>
                <a:effectLst/>
                <a:latin typeface="Times New Roman" panose="02020603050405020304" pitchFamily="18" charset="0"/>
                <a:cs typeface="Times New Roman" panose="02020603050405020304" pitchFamily="18" charset="0"/>
                <a:hlinkClick r:id="rId2"/>
              </a:rPr>
              <a:t>behavior</a:t>
            </a:r>
            <a:r>
              <a:rPr lang="en-US" b="0" dirty="0">
                <a:solidFill>
                  <a:srgbClr val="0B0B0B"/>
                </a:solidFill>
                <a:effectLst/>
                <a:latin typeface="Times New Roman" panose="02020603050405020304" pitchFamily="18" charset="0"/>
                <a:cs typeface="Times New Roman" panose="02020603050405020304" pitchFamily="18" charset="0"/>
              </a:rPr>
              <a:t> of other employees in the </a:t>
            </a:r>
            <a:r>
              <a:rPr lang="en-US" b="0" u="none" strike="noStrike" dirty="0">
                <a:solidFill>
                  <a:srgbClr val="4A90E2"/>
                </a:solidFill>
                <a:effectLst/>
                <a:latin typeface="Times New Roman" panose="02020603050405020304" pitchFamily="18" charset="0"/>
                <a:cs typeface="Times New Roman" panose="02020603050405020304" pitchFamily="18" charset="0"/>
                <a:hlinkClick r:id="rId3"/>
              </a:rPr>
              <a:t>organization</a:t>
            </a:r>
            <a:r>
              <a:rPr lang="en-US" b="0" dirty="0">
                <a:solidFill>
                  <a:srgbClr val="0B0B0B"/>
                </a:solidFill>
                <a:effectLst/>
                <a:latin typeface="Times New Roman" panose="02020603050405020304" pitchFamily="18" charset="0"/>
                <a:cs typeface="Times New Roman" panose="02020603050405020304" pitchFamily="18" charset="0"/>
              </a:rPr>
              <a:t> to achieve a common purpose or goal so that they are willingly co-operating with each other for the fulfillment of the same.</a:t>
            </a:r>
          </a:p>
          <a:p>
            <a:pPr algn="l">
              <a:buFont typeface="Arial" panose="020B0604020202020204" pitchFamily="34" charset="0"/>
              <a:buChar char="•"/>
            </a:pPr>
            <a:r>
              <a:rPr lang="en-US" b="0" dirty="0">
                <a:solidFill>
                  <a:srgbClr val="FF0000"/>
                </a:solidFill>
                <a:effectLst/>
                <a:latin typeface="Times New Roman" panose="02020603050405020304" pitchFamily="18" charset="0"/>
                <a:cs typeface="Times New Roman" panose="02020603050405020304" pitchFamily="18" charset="0"/>
              </a:rPr>
              <a:t>Inter-personal process: </a:t>
            </a:r>
            <a:r>
              <a:rPr lang="en-US" b="0" dirty="0">
                <a:solidFill>
                  <a:srgbClr val="0B0B0B"/>
                </a:solidFill>
                <a:effectLst/>
                <a:latin typeface="Times New Roman" panose="02020603050405020304" pitchFamily="18" charset="0"/>
                <a:cs typeface="Times New Roman" panose="02020603050405020304" pitchFamily="18" charset="0"/>
              </a:rPr>
              <a:t>It is an interpersonal process between the leader and the followers. The relationship between the leader and the followers decides how efficiently and effectively the targets of the organization would be met.</a:t>
            </a:r>
          </a:p>
          <a:p>
            <a:pPr algn="l">
              <a:buFont typeface="Arial" panose="020B0604020202020204" pitchFamily="34" charset="0"/>
              <a:buChar char="•"/>
            </a:pPr>
            <a:r>
              <a:rPr lang="en-US" b="0" dirty="0">
                <a:solidFill>
                  <a:srgbClr val="FF0000"/>
                </a:solidFill>
                <a:effectLst/>
                <a:latin typeface="Times New Roman" panose="02020603050405020304" pitchFamily="18" charset="0"/>
                <a:cs typeface="Times New Roman" panose="02020603050405020304" pitchFamily="18" charset="0"/>
              </a:rPr>
              <a:t>Attainment of common organizational goals</a:t>
            </a:r>
            <a:r>
              <a:rPr lang="en-US" b="0" dirty="0">
                <a:solidFill>
                  <a:srgbClr val="0B0B0B"/>
                </a:solidFill>
                <a:effectLst/>
                <a:latin typeface="Times New Roman" panose="02020603050405020304" pitchFamily="18" charset="0"/>
                <a:cs typeface="Times New Roman" panose="02020603050405020304" pitchFamily="18" charset="0"/>
              </a:rPr>
              <a:t>: The purpose of leadership is to guide the people in an organization to work towards the attainment of common organizational goals. The leader brings the people and their efforts together to achieve common goals.</a:t>
            </a:r>
          </a:p>
          <a:p>
            <a:pPr algn="l">
              <a:buFont typeface="Arial" panose="020B0604020202020204" pitchFamily="34" charset="0"/>
              <a:buChar char="•"/>
            </a:pPr>
            <a:r>
              <a:rPr lang="en-US" b="0" dirty="0">
                <a:solidFill>
                  <a:srgbClr val="FF0000"/>
                </a:solidFill>
                <a:effectLst/>
                <a:latin typeface="Times New Roman" panose="02020603050405020304" pitchFamily="18" charset="0"/>
                <a:cs typeface="Times New Roman" panose="02020603050405020304" pitchFamily="18" charset="0"/>
              </a:rPr>
              <a:t>Continuous process: </a:t>
            </a:r>
            <a:r>
              <a:rPr lang="en-US" b="0" dirty="0">
                <a:solidFill>
                  <a:srgbClr val="0B0B0B"/>
                </a:solidFill>
                <a:effectLst/>
                <a:latin typeface="Times New Roman" panose="02020603050405020304" pitchFamily="18" charset="0"/>
                <a:cs typeface="Times New Roman" panose="02020603050405020304" pitchFamily="18" charset="0"/>
              </a:rPr>
              <a:t>Leadership is a continuous </a:t>
            </a:r>
            <a:r>
              <a:rPr lang="en-US" b="0" u="none" strike="noStrike" dirty="0">
                <a:solidFill>
                  <a:srgbClr val="4A90E2"/>
                </a:solidFill>
                <a:effectLst/>
                <a:latin typeface="Times New Roman" panose="02020603050405020304" pitchFamily="18" charset="0"/>
                <a:cs typeface="Times New Roman" panose="02020603050405020304" pitchFamily="18" charset="0"/>
                <a:hlinkClick r:id="rId4"/>
              </a:rPr>
              <a:t>process</a:t>
            </a:r>
            <a:r>
              <a:rPr lang="en-US" b="0" dirty="0">
                <a:solidFill>
                  <a:srgbClr val="0B0B0B"/>
                </a:solidFill>
                <a:effectLst/>
                <a:latin typeface="Times New Roman" panose="02020603050405020304" pitchFamily="18" charset="0"/>
                <a:cs typeface="Times New Roman" panose="02020603050405020304" pitchFamily="18" charset="0"/>
              </a:rPr>
              <a:t>. A leader has to guide his employees every </a:t>
            </a:r>
            <a:r>
              <a:rPr lang="en-US" b="0" u="none" strike="noStrike" dirty="0">
                <a:solidFill>
                  <a:srgbClr val="4A90E2"/>
                </a:solidFill>
                <a:effectLst/>
                <a:latin typeface="Times New Roman" panose="02020603050405020304" pitchFamily="18" charset="0"/>
                <a:cs typeface="Times New Roman" panose="02020603050405020304" pitchFamily="18" charset="0"/>
                <a:hlinkClick r:id="rId5"/>
              </a:rPr>
              <a:t>time</a:t>
            </a:r>
            <a:r>
              <a:rPr lang="en-US" b="0" dirty="0">
                <a:solidFill>
                  <a:srgbClr val="0B0B0B"/>
                </a:solidFill>
                <a:effectLst/>
                <a:latin typeface="Times New Roman" panose="02020603050405020304" pitchFamily="18" charset="0"/>
                <a:cs typeface="Times New Roman" panose="02020603050405020304" pitchFamily="18" charset="0"/>
              </a:rPr>
              <a:t> and also monitor them in order to make sure that their efforts are going in the same direction and that they are not deviating from their goals.</a:t>
            </a:r>
          </a:p>
          <a:p>
            <a:pPr algn="l">
              <a:buFont typeface="Arial" panose="020B0604020202020204" pitchFamily="34" charset="0"/>
              <a:buChar char="•"/>
            </a:pPr>
            <a:r>
              <a:rPr lang="en-US" b="0" dirty="0">
                <a:solidFill>
                  <a:srgbClr val="FF0000"/>
                </a:solidFill>
                <a:effectLst/>
                <a:latin typeface="Times New Roman" panose="02020603050405020304" pitchFamily="18" charset="0"/>
                <a:cs typeface="Times New Roman" panose="02020603050405020304" pitchFamily="18" charset="0"/>
              </a:rPr>
              <a:t>Group process: </a:t>
            </a:r>
            <a:r>
              <a:rPr lang="en-US" b="0" dirty="0">
                <a:solidFill>
                  <a:srgbClr val="0B0B0B"/>
                </a:solidFill>
                <a:effectLst/>
                <a:latin typeface="Times New Roman" panose="02020603050405020304" pitchFamily="18" charset="0"/>
                <a:cs typeface="Times New Roman" panose="02020603050405020304" pitchFamily="18" charset="0"/>
              </a:rPr>
              <a:t>It is a group process that involves two or more people together interacting with each other. A leader cannot lead without the followers.</a:t>
            </a:r>
          </a:p>
          <a:p>
            <a:pPr algn="l">
              <a:buFont typeface="Arial" panose="020B0604020202020204" pitchFamily="34" charset="0"/>
              <a:buChar char="•"/>
            </a:pPr>
            <a:r>
              <a:rPr lang="en-US" b="0" dirty="0">
                <a:solidFill>
                  <a:srgbClr val="FF0000"/>
                </a:solidFill>
                <a:effectLst/>
                <a:latin typeface="Times New Roman" panose="02020603050405020304" pitchFamily="18" charset="0"/>
                <a:cs typeface="Times New Roman" panose="02020603050405020304" pitchFamily="18" charset="0"/>
              </a:rPr>
              <a:t>Dependent on the situation: </a:t>
            </a:r>
            <a:r>
              <a:rPr lang="en-US" b="0" dirty="0">
                <a:solidFill>
                  <a:srgbClr val="0B0B0B"/>
                </a:solidFill>
                <a:effectLst/>
                <a:latin typeface="Times New Roman" panose="02020603050405020304" pitchFamily="18" charset="0"/>
                <a:cs typeface="Times New Roman" panose="02020603050405020304" pitchFamily="18" charset="0"/>
              </a:rPr>
              <a:t>It is situation bound as it all depends upon tackling the situations present. Thus, there is no single best </a:t>
            </a:r>
            <a:r>
              <a:rPr lang="en-US" b="0" u="none" strike="noStrike" dirty="0">
                <a:solidFill>
                  <a:srgbClr val="4A90E2"/>
                </a:solidFill>
                <a:effectLst/>
                <a:latin typeface="Times New Roman" panose="02020603050405020304" pitchFamily="18" charset="0"/>
                <a:cs typeface="Times New Roman" panose="02020603050405020304" pitchFamily="18" charset="0"/>
                <a:hlinkClick r:id="rId6"/>
              </a:rPr>
              <a:t>style of leadership</a:t>
            </a:r>
            <a:r>
              <a:rPr lang="en-US" b="0" dirty="0">
                <a:solidFill>
                  <a:srgbClr val="0B0B0B"/>
                </a:solidFill>
                <a:effectLs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743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1BF9B-C927-28EC-BE28-5921A40893A7}"/>
              </a:ext>
            </a:extLst>
          </p:cNvPr>
          <p:cNvSpPr>
            <a:spLocks noGrp="1"/>
          </p:cNvSpPr>
          <p:nvPr>
            <p:ph type="title"/>
          </p:nvPr>
        </p:nvSpPr>
        <p:spPr/>
        <p:txBody>
          <a:bodyPr/>
          <a:lstStyle/>
          <a:p>
            <a:r>
              <a:rPr lang="en-US" dirty="0">
                <a:solidFill>
                  <a:srgbClr val="FF0000"/>
                </a:solidFill>
              </a:rPr>
              <a:t>Theory X and Y : Douglas McGregor</a:t>
            </a:r>
            <a:endParaRPr lang="en-US" dirty="0"/>
          </a:p>
        </p:txBody>
      </p:sp>
      <p:sp>
        <p:nvSpPr>
          <p:cNvPr id="3" name="Content Placeholder 2">
            <a:extLst>
              <a:ext uri="{FF2B5EF4-FFF2-40B4-BE49-F238E27FC236}">
                <a16:creationId xmlns:a16="http://schemas.microsoft.com/office/drawing/2014/main" id="{63936C80-90D9-493D-EB68-9C1660142AC2}"/>
              </a:ext>
            </a:extLst>
          </p:cNvPr>
          <p:cNvSpPr>
            <a:spLocks noGrp="1"/>
          </p:cNvSpPr>
          <p:nvPr>
            <p:ph idx="1"/>
          </p:nvPr>
        </p:nvSpPr>
        <p:spPr/>
        <p:txBody>
          <a:bodyPr/>
          <a:lstStyle/>
          <a:p>
            <a:r>
              <a:rPr lang="en-US" dirty="0"/>
              <a:t>In 1960, an American social psychologist, developed theory X (negative), and theory Y (positive) suggesting two aspects of human behavior at work.</a:t>
            </a:r>
          </a:p>
          <a:p>
            <a:r>
              <a:rPr lang="en-US" dirty="0"/>
              <a:t>According to him, theory Y is a set of optimistic assumption about human nature and theory X is a set of pessimistic assumption about the workers.</a:t>
            </a:r>
          </a:p>
          <a:p>
            <a:endParaRPr lang="en-US" dirty="0"/>
          </a:p>
        </p:txBody>
      </p:sp>
    </p:spTree>
    <p:extLst>
      <p:ext uri="{BB962C8B-B14F-4D97-AF65-F5344CB8AC3E}">
        <p14:creationId xmlns:p14="http://schemas.microsoft.com/office/powerpoint/2010/main" val="1390364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24BC6-0E83-AC24-7114-B48360F8141B}"/>
              </a:ext>
            </a:extLst>
          </p:cNvPr>
          <p:cNvSpPr>
            <a:spLocks noGrp="1"/>
          </p:cNvSpPr>
          <p:nvPr>
            <p:ph type="title"/>
          </p:nvPr>
        </p:nvSpPr>
        <p:spPr/>
        <p:txBody>
          <a:bodyPr/>
          <a:lstStyle/>
          <a:p>
            <a:endParaRPr lang="en-US"/>
          </a:p>
        </p:txBody>
      </p:sp>
      <p:pic>
        <p:nvPicPr>
          <p:cNvPr id="2050" name="Picture 2" descr="Herzberg's Two-Factor Theory | Organizational Behavior and ...">
            <a:extLst>
              <a:ext uri="{FF2B5EF4-FFF2-40B4-BE49-F238E27FC236}">
                <a16:creationId xmlns:a16="http://schemas.microsoft.com/office/drawing/2014/main" id="{50072551-D94A-C5AE-0A1C-BCCB370C28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7487" y="1930669"/>
            <a:ext cx="7557025" cy="414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16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DEBD-7C08-D9CE-E63A-D219E1E5BBC3}"/>
              </a:ext>
            </a:extLst>
          </p:cNvPr>
          <p:cNvSpPr>
            <a:spLocks noGrp="1"/>
          </p:cNvSpPr>
          <p:nvPr>
            <p:ph type="title"/>
          </p:nvPr>
        </p:nvSpPr>
        <p:spPr/>
        <p:txBody>
          <a:bodyPr/>
          <a:lstStyle/>
          <a:p>
            <a:r>
              <a:rPr lang="en-US" b="1" i="0" dirty="0">
                <a:effectLst/>
                <a:latin typeface="Varela Round" panose="00000500000000000000" pitchFamily="2" charset="-79"/>
                <a:cs typeface="Varela Round" panose="00000500000000000000" pitchFamily="2" charset="-79"/>
              </a:rPr>
              <a:t>#1 Hygiene Factors</a:t>
            </a:r>
            <a:br>
              <a:rPr lang="en-US" b="1" i="0" dirty="0">
                <a:effectLst/>
                <a:latin typeface="Varela Round" panose="00000500000000000000" pitchFamily="2" charset="-79"/>
                <a:cs typeface="Varela Round" panose="00000500000000000000" pitchFamily="2" charset="-79"/>
              </a:rPr>
            </a:br>
            <a:endParaRPr lang="en-US" dirty="0"/>
          </a:p>
        </p:txBody>
      </p:sp>
      <p:sp>
        <p:nvSpPr>
          <p:cNvPr id="3" name="Content Placeholder 2">
            <a:extLst>
              <a:ext uri="{FF2B5EF4-FFF2-40B4-BE49-F238E27FC236}">
                <a16:creationId xmlns:a16="http://schemas.microsoft.com/office/drawing/2014/main" id="{F6E09BC8-F36F-F8C1-661E-E1E790A99879}"/>
              </a:ext>
            </a:extLst>
          </p:cNvPr>
          <p:cNvSpPr>
            <a:spLocks noGrp="1"/>
          </p:cNvSpPr>
          <p:nvPr>
            <p:ph idx="1"/>
          </p:nvPr>
        </p:nvSpPr>
        <p:spPr/>
        <p:txBody>
          <a:bodyPr/>
          <a:lstStyle/>
          <a:p>
            <a:pPr algn="just"/>
            <a:r>
              <a:rPr lang="en-US" b="0" i="0" dirty="0">
                <a:effectLst/>
                <a:latin typeface="Times New Roman" panose="02020603050405020304" pitchFamily="18" charset="0"/>
                <a:cs typeface="Times New Roman" panose="02020603050405020304" pitchFamily="18" charset="0"/>
              </a:rPr>
              <a:t>n Herzberg two factor theory, hygiene factors are also known as dissatisfiers or maintenance factors. These are external to the job itself. The presence of these factors does not motivate employees but the absence of it causes dissatisfaction. When these factors are adequate, people will not be dissatisfied but they either be satisfied. Hygiene factors include: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1535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877E-9658-372B-3EFF-1B1E30F96D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DBFA8D-80EF-8E6E-01D7-9D984FA66545}"/>
              </a:ext>
            </a:extLst>
          </p:cNvPr>
          <p:cNvSpPr>
            <a:spLocks noGrp="1"/>
          </p:cNvSpPr>
          <p:nvPr>
            <p:ph idx="1"/>
          </p:nvPr>
        </p:nvSpPr>
        <p:spPr/>
        <p:txBody>
          <a:bodyPr>
            <a:normAutofit fontScale="85000" lnSpcReduction="20000"/>
          </a:bodyPr>
          <a:lstStyle/>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Company Policy and Administration</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Supervision</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Relationship with Supervisor</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Working Conditions</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Salary</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Relationship with Peers</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Personal Life</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Relationship with Subordinates</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Job Security</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Status</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Security, etc.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309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044F-1523-7018-298D-359BAD451C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01EF0F-413D-C3DE-037D-673F7D7C45A3}"/>
              </a:ext>
            </a:extLst>
          </p:cNvPr>
          <p:cNvSpPr>
            <a:spLocks noGrp="1"/>
          </p:cNvSpPr>
          <p:nvPr>
            <p:ph idx="1"/>
          </p:nvPr>
        </p:nvSpPr>
        <p:spPr/>
        <p:txBody>
          <a:bodyPr/>
          <a:lstStyle/>
          <a:p>
            <a:pPr algn="just"/>
            <a:r>
              <a:rPr lang="en-US" b="0" i="0" dirty="0">
                <a:effectLst/>
                <a:latin typeface="Times New Roman" panose="02020603050405020304" pitchFamily="18" charset="0"/>
                <a:cs typeface="Times New Roman" panose="02020603050405020304" pitchFamily="18" charset="0"/>
              </a:rPr>
              <a:t>These factors are necessary to maintain a minimum level of need satisfaction. They bring employees to zero levels of motivation from the negative direction. Therefore, Herzberg felt that managers have to focus on hygiene or maintenance factors. If they do not focus on these factors, the desired behaviors will not be obtained from the employees.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397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C5F6D-855F-4F2F-BF65-11F1046534BE}"/>
              </a:ext>
            </a:extLst>
          </p:cNvPr>
          <p:cNvSpPr>
            <a:spLocks noGrp="1"/>
          </p:cNvSpPr>
          <p:nvPr>
            <p:ph type="title"/>
          </p:nvPr>
        </p:nvSpPr>
        <p:spPr/>
        <p:txBody>
          <a:bodyPr/>
          <a:lstStyle/>
          <a:p>
            <a:r>
              <a:rPr lang="en-US" b="1" i="0" dirty="0">
                <a:effectLst/>
                <a:latin typeface="Varela Round" panose="00000500000000000000" pitchFamily="2" charset="-79"/>
                <a:cs typeface="Varela Round" panose="00000500000000000000" pitchFamily="2" charset="-79"/>
              </a:rPr>
              <a:t>#2 Motivating Factors</a:t>
            </a:r>
            <a:br>
              <a:rPr lang="en-US" b="1" i="0" dirty="0">
                <a:effectLst/>
                <a:latin typeface="Varela Round" panose="00000500000000000000" pitchFamily="2" charset="-79"/>
                <a:cs typeface="Varela Round" panose="00000500000000000000" pitchFamily="2" charset="-79"/>
              </a:rPr>
            </a:br>
            <a:endParaRPr lang="en-US" dirty="0"/>
          </a:p>
        </p:txBody>
      </p:sp>
      <p:sp>
        <p:nvSpPr>
          <p:cNvPr id="3" name="Content Placeholder 2">
            <a:extLst>
              <a:ext uri="{FF2B5EF4-FFF2-40B4-BE49-F238E27FC236}">
                <a16:creationId xmlns:a16="http://schemas.microsoft.com/office/drawing/2014/main" id="{27AEC242-5069-C165-9194-2E354BD8F3CA}"/>
              </a:ext>
            </a:extLst>
          </p:cNvPr>
          <p:cNvSpPr>
            <a:spLocks noGrp="1"/>
          </p:cNvSpPr>
          <p:nvPr>
            <p:ph idx="1"/>
          </p:nvPr>
        </p:nvSpPr>
        <p:spPr/>
        <p:txBody>
          <a:bodyPr>
            <a:normAutofit fontScale="92500" lnSpcReduction="10000"/>
          </a:bodyPr>
          <a:lstStyle/>
          <a:p>
            <a:pPr algn="just" fontAlgn="base"/>
            <a:r>
              <a:rPr lang="en-US" b="0" i="0" dirty="0">
                <a:effectLst/>
                <a:latin typeface="Times New Roman" panose="02020603050405020304" pitchFamily="18" charset="0"/>
                <a:cs typeface="Times New Roman" panose="02020603050405020304" pitchFamily="18" charset="0"/>
              </a:rPr>
              <a:t>In Herzberg two factor theory, motivating factors are also known as motivators, satisfiers, or job content factors. These factors are job-centered and relate directly to the job itself. The presence of motivating factors causes a high level of motivation and job satisfaction, whereas their absence does not cause high dissatisfaction. Motivating factors include:</a:t>
            </a:r>
          </a:p>
          <a:p>
            <a:pPr algn="just" fontAlgn="base"/>
            <a:r>
              <a:rPr lang="en-US" b="0" i="0" dirty="0">
                <a:effectLst/>
                <a:latin typeface="Times New Roman" panose="02020603050405020304" pitchFamily="18" charset="0"/>
                <a:cs typeface="Times New Roman" panose="02020603050405020304" pitchFamily="18" charset="0"/>
              </a:rPr>
              <a:t>Achievement</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Recognition</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Advancement</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Work Itself</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Personal Growth</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Responsibility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387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3737-9598-7A90-987B-45E29490B375}"/>
              </a:ext>
            </a:extLst>
          </p:cNvPr>
          <p:cNvSpPr>
            <a:spLocks noGrp="1"/>
          </p:cNvSpPr>
          <p:nvPr>
            <p:ph type="title"/>
          </p:nvPr>
        </p:nvSpPr>
        <p:spPr/>
        <p:txBody>
          <a:bodyPr/>
          <a:lstStyle/>
          <a:p>
            <a:r>
              <a:rPr lang="en-US" dirty="0">
                <a:solidFill>
                  <a:srgbClr val="FF0000"/>
                </a:solidFill>
              </a:rPr>
              <a:t>Theory X and Y : Douglas McGregor</a:t>
            </a:r>
            <a:endParaRPr lang="en-US" dirty="0"/>
          </a:p>
        </p:txBody>
      </p:sp>
      <p:sp>
        <p:nvSpPr>
          <p:cNvPr id="3" name="Content Placeholder 2">
            <a:extLst>
              <a:ext uri="{FF2B5EF4-FFF2-40B4-BE49-F238E27FC236}">
                <a16:creationId xmlns:a16="http://schemas.microsoft.com/office/drawing/2014/main" id="{51B8385B-BF93-AB80-3586-0298C8568393}"/>
              </a:ext>
            </a:extLst>
          </p:cNvPr>
          <p:cNvSpPr>
            <a:spLocks noGrp="1"/>
          </p:cNvSpPr>
          <p:nvPr>
            <p:ph idx="1"/>
          </p:nvPr>
        </p:nvSpPr>
        <p:spPr/>
        <p:txBody>
          <a:bodyPr/>
          <a:lstStyle/>
          <a:p>
            <a:r>
              <a:rPr lang="en-US" dirty="0"/>
              <a:t>In 1960, an American social psychologist, developed theory X (negative), and theory Y (positive) suggesting two aspects of human behavior at work.</a:t>
            </a:r>
          </a:p>
          <a:p>
            <a:r>
              <a:rPr lang="en-US" dirty="0"/>
              <a:t>According to him, theory Y is a set of optimistic assumption about human nature and theory X is a set of pessimistic assumption about the workers.</a:t>
            </a:r>
          </a:p>
          <a:p>
            <a:endParaRPr lang="en-US" dirty="0"/>
          </a:p>
        </p:txBody>
      </p:sp>
    </p:spTree>
    <p:extLst>
      <p:ext uri="{BB962C8B-B14F-4D97-AF65-F5344CB8AC3E}">
        <p14:creationId xmlns:p14="http://schemas.microsoft.com/office/powerpoint/2010/main" val="3325756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9BC9-F5D0-D515-1388-B74B5FAA4FFB}"/>
              </a:ext>
            </a:extLst>
          </p:cNvPr>
          <p:cNvSpPr>
            <a:spLocks noGrp="1"/>
          </p:cNvSpPr>
          <p:nvPr>
            <p:ph type="title"/>
          </p:nvPr>
        </p:nvSpPr>
        <p:spPr/>
        <p:txBody>
          <a:bodyPr/>
          <a:lstStyle/>
          <a:p>
            <a:r>
              <a:rPr lang="en-US" dirty="0"/>
              <a:t>Theory X</a:t>
            </a:r>
          </a:p>
        </p:txBody>
      </p:sp>
      <p:sp>
        <p:nvSpPr>
          <p:cNvPr id="3" name="Content Placeholder 2">
            <a:extLst>
              <a:ext uri="{FF2B5EF4-FFF2-40B4-BE49-F238E27FC236}">
                <a16:creationId xmlns:a16="http://schemas.microsoft.com/office/drawing/2014/main" id="{329F6FA1-0C17-BB20-9448-61C26B403CFB}"/>
              </a:ext>
            </a:extLst>
          </p:cNvPr>
          <p:cNvSpPr>
            <a:spLocks noGrp="1"/>
          </p:cNvSpPr>
          <p:nvPr>
            <p:ph idx="1"/>
          </p:nvPr>
        </p:nvSpPr>
        <p:spPr/>
        <p:txBody>
          <a:bodyPr>
            <a:normAutofit fontScale="92500" lnSpcReduction="10000"/>
          </a:bodyPr>
          <a:lstStyle/>
          <a:p>
            <a:r>
              <a:rPr lang="en-US" dirty="0"/>
              <a:t>According to this theory, people want to avoid work as much as possible.</a:t>
            </a:r>
          </a:p>
          <a:p>
            <a:r>
              <a:rPr lang="en-US" dirty="0"/>
              <a:t>The general assumptions of theory X are:</a:t>
            </a:r>
          </a:p>
          <a:p>
            <a:pPr>
              <a:buFont typeface="Wingdings" panose="05000000000000000000" pitchFamily="2" charset="2"/>
              <a:buChar char="ü"/>
            </a:pPr>
            <a:r>
              <a:rPr lang="en-US" dirty="0"/>
              <a:t>Employees inherently</a:t>
            </a:r>
            <a:r>
              <a:rPr lang="en-US" sz="1700" dirty="0"/>
              <a:t> </a:t>
            </a:r>
            <a:r>
              <a:rPr lang="en-US" dirty="0"/>
              <a:t>dislike work and avoid</a:t>
            </a:r>
          </a:p>
          <a:p>
            <a:pPr>
              <a:buFont typeface="Wingdings" panose="05000000000000000000" pitchFamily="2" charset="2"/>
              <a:buChar char="ü"/>
            </a:pPr>
            <a:r>
              <a:rPr lang="en-US" dirty="0"/>
              <a:t> responsibilities.</a:t>
            </a:r>
          </a:p>
          <a:p>
            <a:pPr>
              <a:buFont typeface="Wingdings" panose="05000000000000000000" pitchFamily="2" charset="2"/>
              <a:buChar char="ü"/>
            </a:pPr>
            <a:r>
              <a:rPr lang="en-US" dirty="0"/>
              <a:t>People tend to resist change</a:t>
            </a:r>
          </a:p>
          <a:p>
            <a:pPr>
              <a:buFont typeface="Wingdings" panose="05000000000000000000" pitchFamily="2" charset="2"/>
              <a:buChar char="ü"/>
            </a:pPr>
            <a:r>
              <a:rPr lang="en-US" dirty="0"/>
              <a:t>The authoritarian leadership style is appropriate</a:t>
            </a:r>
          </a:p>
          <a:p>
            <a:pPr>
              <a:buFont typeface="Wingdings" panose="05000000000000000000" pitchFamily="2" charset="2"/>
              <a:buChar char="ü"/>
            </a:pPr>
            <a:r>
              <a:rPr lang="en-US" dirty="0"/>
              <a:t>Work motivation comes through financial incentives</a:t>
            </a:r>
          </a:p>
          <a:p>
            <a:pPr>
              <a:buFont typeface="Wingdings" panose="05000000000000000000" pitchFamily="2" charset="2"/>
              <a:buChar char="ü"/>
            </a:pPr>
            <a:r>
              <a:rPr lang="en-US" dirty="0"/>
              <a:t>People prefer to be lead by others rather than lead others.</a:t>
            </a:r>
          </a:p>
          <a:p>
            <a:pPr>
              <a:buFont typeface="Wingdings" panose="05000000000000000000" pitchFamily="2" charset="2"/>
              <a:buChar char="ü"/>
            </a:pPr>
            <a:r>
              <a:rPr lang="en-US" dirty="0"/>
              <a:t>People must be corrected, controlled or threatened with punishment to achieve desired goals.</a:t>
            </a:r>
          </a:p>
          <a:p>
            <a:endParaRPr lang="en-US" dirty="0"/>
          </a:p>
        </p:txBody>
      </p:sp>
    </p:spTree>
    <p:extLst>
      <p:ext uri="{BB962C8B-B14F-4D97-AF65-F5344CB8AC3E}">
        <p14:creationId xmlns:p14="http://schemas.microsoft.com/office/powerpoint/2010/main" val="1181678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37D1-543C-1041-2288-D4742BD2E534}"/>
              </a:ext>
            </a:extLst>
          </p:cNvPr>
          <p:cNvSpPr>
            <a:spLocks noGrp="1"/>
          </p:cNvSpPr>
          <p:nvPr>
            <p:ph type="title"/>
          </p:nvPr>
        </p:nvSpPr>
        <p:spPr/>
        <p:txBody>
          <a:bodyPr/>
          <a:lstStyle/>
          <a:p>
            <a:r>
              <a:rPr lang="en-US" dirty="0"/>
              <a:t>Theory Y </a:t>
            </a:r>
          </a:p>
        </p:txBody>
      </p:sp>
      <p:sp>
        <p:nvSpPr>
          <p:cNvPr id="3" name="Content Placeholder 2">
            <a:extLst>
              <a:ext uri="{FF2B5EF4-FFF2-40B4-BE49-F238E27FC236}">
                <a16:creationId xmlns:a16="http://schemas.microsoft.com/office/drawing/2014/main" id="{AD598DAC-353D-9E91-E4C2-69115443A6EB}"/>
              </a:ext>
            </a:extLst>
          </p:cNvPr>
          <p:cNvSpPr>
            <a:spLocks noGrp="1"/>
          </p:cNvSpPr>
          <p:nvPr>
            <p:ph idx="1"/>
          </p:nvPr>
        </p:nvSpPr>
        <p:spPr/>
        <p:txBody>
          <a:bodyPr>
            <a:normAutofit fontScale="92500"/>
          </a:bodyPr>
          <a:lstStyle/>
          <a:p>
            <a:r>
              <a:rPr lang="en-US" dirty="0"/>
              <a:t>According to this theory, people are inherently happy to work.</a:t>
            </a:r>
          </a:p>
          <a:p>
            <a:r>
              <a:rPr lang="en-US" dirty="0"/>
              <a:t>The general assumptions of theory Y are:</a:t>
            </a:r>
          </a:p>
          <a:p>
            <a:pPr>
              <a:buFont typeface="Wingdings" panose="05000000000000000000" pitchFamily="2" charset="2"/>
              <a:buChar char="ü"/>
            </a:pPr>
            <a:r>
              <a:rPr lang="en-US" dirty="0"/>
              <a:t>People like to work as natural as play or rest.</a:t>
            </a:r>
          </a:p>
          <a:p>
            <a:pPr>
              <a:buFont typeface="Wingdings" panose="05000000000000000000" pitchFamily="2" charset="2"/>
              <a:buChar char="ü"/>
            </a:pPr>
            <a:r>
              <a:rPr lang="en-US" dirty="0"/>
              <a:t>People are committed to the objectives and exercise self control, and direction.</a:t>
            </a:r>
          </a:p>
          <a:p>
            <a:pPr>
              <a:buFont typeface="Wingdings" panose="05000000000000000000" pitchFamily="2" charset="2"/>
              <a:buChar char="ü"/>
            </a:pPr>
            <a:r>
              <a:rPr lang="en-US" dirty="0"/>
              <a:t>They are all consequences of experience.</a:t>
            </a:r>
          </a:p>
          <a:p>
            <a:pPr>
              <a:buFont typeface="Wingdings" panose="05000000000000000000" pitchFamily="2" charset="2"/>
              <a:buChar char="ü"/>
            </a:pPr>
            <a:r>
              <a:rPr lang="en-US" dirty="0"/>
              <a:t>People always tend to be creative to solve organizational problems.</a:t>
            </a:r>
          </a:p>
          <a:p>
            <a:pPr>
              <a:buFont typeface="Wingdings" panose="05000000000000000000" pitchFamily="2" charset="2"/>
              <a:buChar char="ü"/>
            </a:pPr>
            <a:r>
              <a:rPr lang="en-US" dirty="0"/>
              <a:t>Management has given to develop the intellectual potentialities of people.</a:t>
            </a:r>
          </a:p>
          <a:p>
            <a:pPr>
              <a:buFont typeface="Wingdings" panose="05000000000000000000" pitchFamily="2" charset="2"/>
              <a:buChar char="ü"/>
            </a:pPr>
            <a:r>
              <a:rPr lang="en-US" dirty="0"/>
              <a:t>All employees are given equal chance to develop their skills.</a:t>
            </a:r>
          </a:p>
          <a:p>
            <a:endParaRPr lang="en-US" dirty="0"/>
          </a:p>
        </p:txBody>
      </p:sp>
    </p:spTree>
    <p:extLst>
      <p:ext uri="{BB962C8B-B14F-4D97-AF65-F5344CB8AC3E}">
        <p14:creationId xmlns:p14="http://schemas.microsoft.com/office/powerpoint/2010/main" val="466644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679A-A7C9-ACBD-EBBF-6D99CE5D348F}"/>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3E6B8803-2052-FB50-DE1E-98419828AD8D}"/>
              </a:ext>
            </a:extLst>
          </p:cNvPr>
          <p:cNvSpPr>
            <a:spLocks noGrp="1"/>
          </p:cNvSpPr>
          <p:nvPr>
            <p:ph idx="1"/>
          </p:nvPr>
        </p:nvSpPr>
        <p:spPr/>
        <p:txBody>
          <a:bodyPr/>
          <a:lstStyle/>
          <a:p>
            <a:r>
              <a:rPr lang="en-US" i="0" dirty="0">
                <a:effectLst/>
                <a:latin typeface="Times New Roman" panose="02020603050405020304" pitchFamily="18" charset="0"/>
                <a:cs typeface="Times New Roman" panose="02020603050405020304" pitchFamily="18" charset="0"/>
              </a:rPr>
              <a:t> “Communication is the process of passing information and understanding from one person to another.” -Keith Davis</a:t>
            </a:r>
          </a:p>
          <a:p>
            <a:r>
              <a:rPr lang="en-US" i="0" dirty="0">
                <a:effectLst/>
                <a:latin typeface="Times New Roman" panose="02020603050405020304" pitchFamily="18" charset="0"/>
                <a:cs typeface="Times New Roman" panose="02020603050405020304" pitchFamily="18" charset="0"/>
              </a:rPr>
              <a:t>Communication is all about getting information from one party to another. According to Merriam-Webster Dictionary.</a:t>
            </a:r>
          </a:p>
          <a:p>
            <a:r>
              <a:rPr lang="en-US" dirty="0">
                <a:latin typeface="Times New Roman" panose="02020603050405020304" pitchFamily="18" charset="0"/>
                <a:cs typeface="Times New Roman" panose="02020603050405020304" pitchFamily="18" charset="0"/>
              </a:rPr>
              <a:t>It is the exchange of facts, opinions, ideas, suggestions and other information.</a:t>
            </a:r>
          </a:p>
          <a:p>
            <a:r>
              <a:rPr lang="en-US" dirty="0">
                <a:latin typeface="Times New Roman" panose="02020603050405020304" pitchFamily="18" charset="0"/>
                <a:cs typeface="Times New Roman" panose="02020603050405020304" pitchFamily="18" charset="0"/>
              </a:rPr>
              <a:t>It is a continuous process and basis of managerial function</a:t>
            </a:r>
          </a:p>
          <a:p>
            <a:r>
              <a:rPr lang="en-US" dirty="0">
                <a:latin typeface="Times New Roman" panose="02020603050405020304" pitchFamily="18" charset="0"/>
                <a:cs typeface="Times New Roman" panose="02020603050405020304" pitchFamily="18" charset="0"/>
              </a:rPr>
              <a:t>Managers provide information of instruction, guidance and suggestions to the subordinates to implement plans and policies.</a:t>
            </a:r>
          </a:p>
        </p:txBody>
      </p:sp>
    </p:spTree>
    <p:extLst>
      <p:ext uri="{BB962C8B-B14F-4D97-AF65-F5344CB8AC3E}">
        <p14:creationId xmlns:p14="http://schemas.microsoft.com/office/powerpoint/2010/main" val="4073176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E6C7-E5EE-A998-1D42-D3AE137C26A7}"/>
              </a:ext>
            </a:extLst>
          </p:cNvPr>
          <p:cNvSpPr>
            <a:spLocks noGrp="1"/>
          </p:cNvSpPr>
          <p:nvPr>
            <p:ph type="title"/>
          </p:nvPr>
        </p:nvSpPr>
        <p:spPr/>
        <p:txBody>
          <a:bodyPr/>
          <a:lstStyle/>
          <a:p>
            <a:r>
              <a:rPr lang="en-US" dirty="0"/>
              <a:t>Qualities of leadership</a:t>
            </a:r>
          </a:p>
        </p:txBody>
      </p:sp>
      <p:sp>
        <p:nvSpPr>
          <p:cNvPr id="3" name="Content Placeholder 2">
            <a:extLst>
              <a:ext uri="{FF2B5EF4-FFF2-40B4-BE49-F238E27FC236}">
                <a16:creationId xmlns:a16="http://schemas.microsoft.com/office/drawing/2014/main" id="{10BA441B-0CAB-11CE-4BEB-6CDFF6973A74}"/>
              </a:ext>
            </a:extLst>
          </p:cNvPr>
          <p:cNvSpPr>
            <a:spLocks noGrp="1"/>
          </p:cNvSpPr>
          <p:nvPr>
            <p:ph idx="1"/>
          </p:nvPr>
        </p:nvSpPr>
        <p:spPr/>
        <p:txBody>
          <a:bodyPr>
            <a:normAutofit fontScale="85000" lnSpcReduction="20000"/>
          </a:bodyPr>
          <a:lstStyle/>
          <a:p>
            <a:pPr marL="0" indent="0">
              <a:buNone/>
            </a:pPr>
            <a:r>
              <a:rPr lang="en-US" dirty="0"/>
              <a:t>A. Personal qualities</a:t>
            </a:r>
          </a:p>
          <a:p>
            <a:r>
              <a:rPr lang="en-US" dirty="0"/>
              <a:t> Physical fitness/attractive personality</a:t>
            </a:r>
          </a:p>
          <a:p>
            <a:r>
              <a:rPr lang="en-US" dirty="0"/>
              <a:t> Self Confidence</a:t>
            </a:r>
          </a:p>
          <a:p>
            <a:r>
              <a:rPr lang="en-US" dirty="0"/>
              <a:t> Intelligence</a:t>
            </a:r>
          </a:p>
          <a:p>
            <a:r>
              <a:rPr lang="en-US" dirty="0"/>
              <a:t>maturity</a:t>
            </a:r>
          </a:p>
          <a:p>
            <a:r>
              <a:rPr lang="en-US" dirty="0"/>
              <a:t>vision and foresight</a:t>
            </a:r>
          </a:p>
          <a:p>
            <a:r>
              <a:rPr lang="en-US" dirty="0"/>
              <a:t>human character/discipline</a:t>
            </a:r>
          </a:p>
          <a:p>
            <a:r>
              <a:rPr lang="en-US" dirty="0"/>
              <a:t>Optimistic</a:t>
            </a:r>
          </a:p>
          <a:p>
            <a:r>
              <a:rPr lang="en-US" dirty="0"/>
              <a:t>Sense of responsibility</a:t>
            </a:r>
          </a:p>
          <a:p>
            <a:r>
              <a:rPr lang="en-US" dirty="0"/>
              <a:t>Flexible attitude</a:t>
            </a:r>
          </a:p>
          <a:p>
            <a:r>
              <a:rPr lang="en-US" dirty="0"/>
              <a:t>Desire to excel (do better than other)</a:t>
            </a:r>
          </a:p>
        </p:txBody>
      </p:sp>
    </p:spTree>
    <p:extLst>
      <p:ext uri="{BB962C8B-B14F-4D97-AF65-F5344CB8AC3E}">
        <p14:creationId xmlns:p14="http://schemas.microsoft.com/office/powerpoint/2010/main" val="3141996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43E2-15F6-92FC-2937-264ACBCD91DC}"/>
              </a:ext>
            </a:extLst>
          </p:cNvPr>
          <p:cNvSpPr>
            <a:spLocks noGrp="1"/>
          </p:cNvSpPr>
          <p:nvPr>
            <p:ph type="title"/>
          </p:nvPr>
        </p:nvSpPr>
        <p:spPr/>
        <p:txBody>
          <a:bodyPr/>
          <a:lstStyle/>
          <a:p>
            <a:r>
              <a:rPr lang="en-US" dirty="0"/>
              <a:t>Nature/Features</a:t>
            </a:r>
          </a:p>
        </p:txBody>
      </p:sp>
      <p:sp>
        <p:nvSpPr>
          <p:cNvPr id="3" name="Content Placeholder 2">
            <a:extLst>
              <a:ext uri="{FF2B5EF4-FFF2-40B4-BE49-F238E27FC236}">
                <a16:creationId xmlns:a16="http://schemas.microsoft.com/office/drawing/2014/main" id="{DA557009-67B1-A4A0-1453-A0CCC8A62F67}"/>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Minimum two person</a:t>
            </a:r>
          </a:p>
          <a:p>
            <a:r>
              <a:rPr lang="en-US" dirty="0">
                <a:latin typeface="Times New Roman" panose="02020603050405020304" pitchFamily="18" charset="0"/>
                <a:cs typeface="Times New Roman" panose="02020603050405020304" pitchFamily="18" charset="0"/>
              </a:rPr>
              <a:t>Two way process</a:t>
            </a:r>
          </a:p>
          <a:p>
            <a:r>
              <a:rPr lang="en-US" dirty="0">
                <a:latin typeface="Times New Roman" panose="02020603050405020304" pitchFamily="18" charset="0"/>
                <a:cs typeface="Times New Roman" panose="02020603050405020304" pitchFamily="18" charset="0"/>
              </a:rPr>
              <a:t>Pervasive(broadly) function</a:t>
            </a:r>
          </a:p>
          <a:p>
            <a:r>
              <a:rPr lang="en-US" dirty="0">
                <a:latin typeface="Times New Roman" panose="02020603050405020304" pitchFamily="18" charset="0"/>
                <a:cs typeface="Times New Roman" panose="02020603050405020304" pitchFamily="18" charset="0"/>
              </a:rPr>
              <a:t>Complete and rational process</a:t>
            </a:r>
          </a:p>
          <a:p>
            <a:r>
              <a:rPr lang="en-US" dirty="0">
                <a:latin typeface="Times New Roman" panose="02020603050405020304" pitchFamily="18" charset="0"/>
                <a:cs typeface="Times New Roman" panose="02020603050405020304" pitchFamily="18" charset="0"/>
              </a:rPr>
              <a:t>Continuous function</a:t>
            </a:r>
          </a:p>
          <a:p>
            <a:r>
              <a:rPr lang="en-US" dirty="0">
                <a:latin typeface="Times New Roman" panose="02020603050405020304" pitchFamily="18" charset="0"/>
                <a:cs typeface="Times New Roman" panose="02020603050405020304" pitchFamily="18" charset="0"/>
              </a:rPr>
              <a:t>Oral or written</a:t>
            </a:r>
          </a:p>
          <a:p>
            <a:r>
              <a:rPr lang="en-US" dirty="0">
                <a:latin typeface="Times New Roman" panose="02020603050405020304" pitchFamily="18" charset="0"/>
                <a:cs typeface="Times New Roman" panose="02020603050405020304" pitchFamily="18" charset="0"/>
              </a:rPr>
              <a:t>Formal or informal</a:t>
            </a:r>
          </a:p>
          <a:p>
            <a:r>
              <a:rPr lang="en-US" dirty="0">
                <a:latin typeface="Times New Roman" panose="02020603050405020304" pitchFamily="18" charset="0"/>
                <a:cs typeface="Times New Roman" panose="02020603050405020304" pitchFamily="18" charset="0"/>
              </a:rPr>
              <a:t>Basis of action and coordination</a:t>
            </a:r>
          </a:p>
          <a:p>
            <a:r>
              <a:rPr lang="en-US" dirty="0">
                <a:latin typeface="Times New Roman" panose="02020603050405020304" pitchFamily="18" charset="0"/>
                <a:cs typeface="Times New Roman" panose="02020603050405020304" pitchFamily="18" charset="0"/>
              </a:rPr>
              <a:t>Understanding</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630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8559-7891-2B8B-1A3F-2503EAA2C930}"/>
              </a:ext>
            </a:extLst>
          </p:cNvPr>
          <p:cNvSpPr>
            <a:spLocks noGrp="1"/>
          </p:cNvSpPr>
          <p:nvPr>
            <p:ph type="title"/>
          </p:nvPr>
        </p:nvSpPr>
        <p:spPr/>
        <p:txBody>
          <a:bodyPr/>
          <a:lstStyle/>
          <a:p>
            <a:r>
              <a:rPr lang="en-US" dirty="0"/>
              <a:t>Process of communication </a:t>
            </a:r>
          </a:p>
        </p:txBody>
      </p:sp>
      <p:pic>
        <p:nvPicPr>
          <p:cNvPr id="1026" name="Picture 2" descr="What is Communication Process? definition and meaning - Business Jargons">
            <a:extLst>
              <a:ext uri="{FF2B5EF4-FFF2-40B4-BE49-F238E27FC236}">
                <a16:creationId xmlns:a16="http://schemas.microsoft.com/office/drawing/2014/main" id="{7FF2F732-F0F8-3E0A-0BC1-4BE11D37C7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6122" y="1763487"/>
            <a:ext cx="6074229" cy="4030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368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DDE1D-97F4-4F1A-4069-9C5814B5CE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D0A570-68C2-E9F1-FB56-F88C6DF0585D}"/>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222222"/>
                </a:solidFill>
                <a:effectLst/>
                <a:latin typeface="Times New Roman" panose="02020603050405020304" pitchFamily="18" charset="0"/>
                <a:cs typeface="Times New Roman" panose="02020603050405020304" pitchFamily="18" charset="0"/>
              </a:rPr>
              <a:t>Sender: </a:t>
            </a:r>
            <a:r>
              <a:rPr lang="en-US" b="0" i="0" dirty="0">
                <a:solidFill>
                  <a:srgbClr val="222222"/>
                </a:solidFill>
                <a:effectLst/>
                <a:latin typeface="Times New Roman" panose="02020603050405020304" pitchFamily="18" charset="0"/>
                <a:cs typeface="Times New Roman" panose="02020603050405020304" pitchFamily="18" charset="0"/>
              </a:rPr>
              <a:t>The sender or the communicator is the person who initiates the conversation and has conceptualized the idea that he intends to convey it to others.</a:t>
            </a:r>
          </a:p>
          <a:p>
            <a:pPr algn="l">
              <a:buFont typeface="+mj-lt"/>
              <a:buAutoNum type="arabicPeriod"/>
            </a:pPr>
            <a:r>
              <a:rPr lang="en-US" b="1" i="0" dirty="0">
                <a:solidFill>
                  <a:srgbClr val="222222"/>
                </a:solidFill>
                <a:effectLst/>
                <a:latin typeface="Times New Roman" panose="02020603050405020304" pitchFamily="18" charset="0"/>
                <a:cs typeface="Times New Roman" panose="02020603050405020304" pitchFamily="18" charset="0"/>
              </a:rPr>
              <a:t>Encoding:</a:t>
            </a:r>
            <a:r>
              <a:rPr lang="en-US" b="0" i="0" dirty="0">
                <a:solidFill>
                  <a:srgbClr val="222222"/>
                </a:solidFill>
                <a:effectLst/>
                <a:latin typeface="Times New Roman" panose="02020603050405020304" pitchFamily="18" charset="0"/>
                <a:cs typeface="Times New Roman" panose="02020603050405020304" pitchFamily="18" charset="0"/>
              </a:rPr>
              <a:t> The sender begins with the encoding process wherein he uses certain words or non-verbal methods such as symbols, signs, body gestures, etc. to translate the information into a message. The sender’s knowledge, skills, perception, background, competencies, etc. has a great impact on the success of the message.</a:t>
            </a:r>
          </a:p>
          <a:p>
            <a:pPr algn="l">
              <a:buFont typeface="+mj-lt"/>
              <a:buAutoNum type="arabicPeriod"/>
            </a:pPr>
            <a:r>
              <a:rPr lang="en-US" b="1" i="0" dirty="0">
                <a:solidFill>
                  <a:srgbClr val="222222"/>
                </a:solidFill>
                <a:effectLst/>
                <a:latin typeface="Times New Roman" panose="02020603050405020304" pitchFamily="18" charset="0"/>
                <a:cs typeface="Times New Roman" panose="02020603050405020304" pitchFamily="18" charset="0"/>
              </a:rPr>
              <a:t>Message: </a:t>
            </a:r>
            <a:r>
              <a:rPr lang="en-US" b="0" i="0" dirty="0">
                <a:solidFill>
                  <a:srgbClr val="222222"/>
                </a:solidFill>
                <a:effectLst/>
                <a:latin typeface="Times New Roman" panose="02020603050405020304" pitchFamily="18" charset="0"/>
                <a:cs typeface="Times New Roman" panose="02020603050405020304" pitchFamily="18" charset="0"/>
              </a:rPr>
              <a:t>Once the encoding is finished, the sender gets the message that he intends to convey. The message can be written, oral, symbolic or non-verbal such as body gestures, silence, sighs, sounds, etc. or any other signal that triggers the response of a receiver.</a:t>
            </a:r>
          </a:p>
          <a:p>
            <a:pPr>
              <a:buFont typeface="+mj-lt"/>
              <a:buAutoNum type="arabicPeriod"/>
            </a:pPr>
            <a:r>
              <a:rPr lang="en-US" b="1" i="0" dirty="0">
                <a:solidFill>
                  <a:srgbClr val="222222"/>
                </a:solidFill>
                <a:effectLst/>
                <a:latin typeface="Times New Roman" panose="02020603050405020304" pitchFamily="18" charset="0"/>
                <a:cs typeface="Times New Roman" panose="02020603050405020304" pitchFamily="18" charset="0"/>
              </a:rPr>
              <a:t>Communication Channel: </a:t>
            </a:r>
            <a:r>
              <a:rPr lang="en-US" b="0" i="0" dirty="0">
                <a:solidFill>
                  <a:srgbClr val="222222"/>
                </a:solidFill>
                <a:effectLst/>
                <a:latin typeface="Times New Roman" panose="02020603050405020304" pitchFamily="18" charset="0"/>
                <a:cs typeface="Times New Roman" panose="02020603050405020304" pitchFamily="18" charset="0"/>
              </a:rPr>
              <a:t>The Sender chooses the medium through which he wants to convey his message to the recipient. The choice of medium depends on the interpersonal relationships between the sender and the receiver and also on the urgency of the message being sent. Oral, virtual, written, sound, gesture, etc. are some of the commonly used communication mediums.</a:t>
            </a:r>
          </a:p>
          <a:p>
            <a:pPr algn="l">
              <a:buFont typeface="+mj-lt"/>
              <a:buAutoNum type="arabicPeriod"/>
            </a:pPr>
            <a:endParaRPr lang="en-US" b="0" i="0" dirty="0">
              <a:solidFill>
                <a:srgbClr val="222222"/>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728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7818-C2C1-2145-BB5C-03ECBD58D0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CDFCC7-9778-36EF-9788-6844C86012D1}"/>
              </a:ext>
            </a:extLst>
          </p:cNvPr>
          <p:cNvSpPr>
            <a:spLocks noGrp="1"/>
          </p:cNvSpPr>
          <p:nvPr>
            <p:ph idx="1"/>
          </p:nvPr>
        </p:nvSpPr>
        <p:spPr/>
        <p:txBody>
          <a:bodyPr>
            <a:normAutofit fontScale="77500" lnSpcReduction="20000"/>
          </a:bodyPr>
          <a:lstStyle/>
          <a:p>
            <a:pPr algn="just">
              <a:buFont typeface="+mj-lt"/>
              <a:buAutoNum type="arabicPeriod"/>
            </a:pPr>
            <a:r>
              <a:rPr lang="en-US" b="1" i="0" dirty="0">
                <a:solidFill>
                  <a:srgbClr val="222222"/>
                </a:solidFill>
                <a:effectLst/>
                <a:latin typeface="Times New Roman" panose="02020603050405020304" pitchFamily="18" charset="0"/>
                <a:cs typeface="Times New Roman" panose="02020603050405020304" pitchFamily="18" charset="0"/>
              </a:rPr>
              <a:t>Receiver:</a:t>
            </a:r>
            <a:r>
              <a:rPr lang="en-US" b="0" i="0" dirty="0">
                <a:solidFill>
                  <a:srgbClr val="222222"/>
                </a:solidFill>
                <a:effectLst/>
                <a:latin typeface="Times New Roman" panose="02020603050405020304" pitchFamily="18" charset="0"/>
                <a:cs typeface="Times New Roman" panose="02020603050405020304" pitchFamily="18" charset="0"/>
              </a:rPr>
              <a:t> The receiver is the person for whom the message is intended or targeted. He tries to comprehend it in the best possible manner such that the communication objective is attained. The degree to which the receiver decodes the message depends on his knowledge of the subject matter, experience, trust and relationship with the sender.</a:t>
            </a:r>
          </a:p>
          <a:p>
            <a:pPr algn="just">
              <a:buFont typeface="+mj-lt"/>
              <a:buAutoNum type="arabicPeriod"/>
            </a:pPr>
            <a:r>
              <a:rPr lang="en-US" b="1" i="0" dirty="0">
                <a:solidFill>
                  <a:srgbClr val="222222"/>
                </a:solidFill>
                <a:effectLst/>
                <a:latin typeface="Times New Roman" panose="02020603050405020304" pitchFamily="18" charset="0"/>
                <a:cs typeface="Times New Roman" panose="02020603050405020304" pitchFamily="18" charset="0"/>
              </a:rPr>
              <a:t>Decoding:</a:t>
            </a:r>
            <a:r>
              <a:rPr lang="en-US" b="0" i="0" dirty="0">
                <a:solidFill>
                  <a:srgbClr val="222222"/>
                </a:solidFill>
                <a:effectLst/>
                <a:latin typeface="Times New Roman" panose="02020603050405020304" pitchFamily="18" charset="0"/>
                <a:cs typeface="Times New Roman" panose="02020603050405020304" pitchFamily="18" charset="0"/>
              </a:rPr>
              <a:t> Here, the receiver interprets the sender’s message and tries to understand it in the best possible manner. An effective communication occurs only if the receiver understands the message in exactly the same way as it was intended by the sender.</a:t>
            </a:r>
          </a:p>
          <a:p>
            <a:pPr algn="just">
              <a:buFont typeface="+mj-lt"/>
              <a:buAutoNum type="arabicPeriod"/>
            </a:pPr>
            <a:r>
              <a:rPr lang="en-US" b="1" i="0" dirty="0">
                <a:solidFill>
                  <a:srgbClr val="222222"/>
                </a:solidFill>
                <a:effectLst/>
                <a:latin typeface="Times New Roman" panose="02020603050405020304" pitchFamily="18" charset="0"/>
                <a:cs typeface="Times New Roman" panose="02020603050405020304" pitchFamily="18" charset="0"/>
              </a:rPr>
              <a:t>Feedback: </a:t>
            </a:r>
            <a:r>
              <a:rPr lang="en-US" b="0" i="0" dirty="0">
                <a:solidFill>
                  <a:srgbClr val="222222"/>
                </a:solidFill>
                <a:effectLst/>
                <a:latin typeface="Times New Roman" panose="02020603050405020304" pitchFamily="18" charset="0"/>
                <a:cs typeface="Times New Roman" panose="02020603050405020304" pitchFamily="18" charset="0"/>
              </a:rPr>
              <a:t>The Feedback is the final step of the process that ensures the receiver has received the message and interpreted it correctly as it was intended by the sender. It increases the effectiveness of the communication as it permits the sender to know the efficacy of his message. The response of the receiver can be verbal or non-verbal.</a:t>
            </a:r>
          </a:p>
          <a:p>
            <a:pPr algn="just"/>
            <a:r>
              <a:rPr lang="en-US" b="1" i="0" dirty="0">
                <a:solidFill>
                  <a:srgbClr val="222222"/>
                </a:solidFill>
                <a:effectLst/>
                <a:latin typeface="Times New Roman" panose="02020603050405020304" pitchFamily="18" charset="0"/>
                <a:cs typeface="Times New Roman" panose="02020603050405020304" pitchFamily="18" charset="0"/>
              </a:rPr>
              <a:t>Note:</a:t>
            </a:r>
            <a:r>
              <a:rPr lang="en-US" b="0" i="0" dirty="0">
                <a:solidFill>
                  <a:srgbClr val="222222"/>
                </a:solidFill>
                <a:effectLst/>
                <a:latin typeface="Times New Roman" panose="02020603050405020304" pitchFamily="18" charset="0"/>
                <a:cs typeface="Times New Roman" panose="02020603050405020304" pitchFamily="18" charset="0"/>
              </a:rPr>
              <a:t> The Noise shows the barriers in communications. There are chances when the message sent by the sender is not received by the recipient.</a:t>
            </a:r>
          </a:p>
          <a:p>
            <a:pPr algn="just">
              <a:buFont typeface="+mj-lt"/>
              <a:buAutoNum type="arabicPeriod"/>
            </a:pPr>
            <a:endParaRPr lang="en-US" b="0" i="0" dirty="0">
              <a:solidFill>
                <a:srgbClr val="222222"/>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582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DDA5-F5C7-E7E7-DAF7-32795A2F050B}"/>
              </a:ext>
            </a:extLst>
          </p:cNvPr>
          <p:cNvSpPr>
            <a:spLocks noGrp="1"/>
          </p:cNvSpPr>
          <p:nvPr>
            <p:ph type="title"/>
          </p:nvPr>
        </p:nvSpPr>
        <p:spPr/>
        <p:txBody>
          <a:bodyPr/>
          <a:lstStyle/>
          <a:p>
            <a:r>
              <a:rPr lang="en-US" dirty="0"/>
              <a:t>Networks/Structure of communication</a:t>
            </a:r>
          </a:p>
        </p:txBody>
      </p:sp>
      <p:pic>
        <p:nvPicPr>
          <p:cNvPr id="2050" name="Picture 2">
            <a:extLst>
              <a:ext uri="{FF2B5EF4-FFF2-40B4-BE49-F238E27FC236}">
                <a16:creationId xmlns:a16="http://schemas.microsoft.com/office/drawing/2014/main" id="{4A91E290-87B4-B64E-9AEB-49A27F59E9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0686" y="1825625"/>
            <a:ext cx="706327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246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49ED-2D75-D70F-B5B7-8BBF6734EE3F}"/>
              </a:ext>
            </a:extLst>
          </p:cNvPr>
          <p:cNvSpPr>
            <a:spLocks noGrp="1"/>
          </p:cNvSpPr>
          <p:nvPr>
            <p:ph type="title"/>
          </p:nvPr>
        </p:nvSpPr>
        <p:spPr/>
        <p:txBody>
          <a:bodyPr/>
          <a:lstStyle/>
          <a:p>
            <a:r>
              <a:rPr lang="en-US" dirty="0"/>
              <a:t>Communication structure of organization</a:t>
            </a:r>
          </a:p>
        </p:txBody>
      </p:sp>
      <p:sp>
        <p:nvSpPr>
          <p:cNvPr id="3" name="Content Placeholder 2">
            <a:extLst>
              <a:ext uri="{FF2B5EF4-FFF2-40B4-BE49-F238E27FC236}">
                <a16:creationId xmlns:a16="http://schemas.microsoft.com/office/drawing/2014/main" id="{97E2EC9B-E24A-31F0-DAB0-E376F1FBA09B}"/>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Communication network refer to a combination of sender and receiver in their role of transmission of message. Communication networks make the communication interesting, quicken the flow of information, and increases the effectiveness of communication. Depending upon the nature of message, urgency, organizational culture and size of the organization, different communication networks can be used. Basically there are five types of communication networks as follows:</a:t>
            </a:r>
          </a:p>
        </p:txBody>
      </p:sp>
    </p:spTree>
    <p:extLst>
      <p:ext uri="{BB962C8B-B14F-4D97-AF65-F5344CB8AC3E}">
        <p14:creationId xmlns:p14="http://schemas.microsoft.com/office/powerpoint/2010/main" val="795253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CB3DC-DAA2-414C-E65E-66C4E4BCE3F9}"/>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D0A46B4A-E7C6-5701-8C9A-F9D581B3FF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8716347" cy="4351338"/>
          </a:xfrm>
        </p:spPr>
      </p:pic>
    </p:spTree>
    <p:extLst>
      <p:ext uri="{BB962C8B-B14F-4D97-AF65-F5344CB8AC3E}">
        <p14:creationId xmlns:p14="http://schemas.microsoft.com/office/powerpoint/2010/main" val="3634731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AFD4-5D69-5D55-1B2B-6CA025C07F1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C9456AD-B1A2-81E3-3027-59557D4DDB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7665" y="1690688"/>
            <a:ext cx="7921690" cy="4351338"/>
          </a:xfrm>
        </p:spPr>
      </p:pic>
    </p:spTree>
    <p:extLst>
      <p:ext uri="{BB962C8B-B14F-4D97-AF65-F5344CB8AC3E}">
        <p14:creationId xmlns:p14="http://schemas.microsoft.com/office/powerpoint/2010/main" val="1278908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F2A69-61BB-663C-7539-3B5CFD5F96CE}"/>
              </a:ext>
            </a:extLst>
          </p:cNvPr>
          <p:cNvSpPr>
            <a:spLocks noGrp="1"/>
          </p:cNvSpPr>
          <p:nvPr>
            <p:ph type="title"/>
          </p:nvPr>
        </p:nvSpPr>
        <p:spPr/>
        <p:txBody>
          <a:bodyPr/>
          <a:lstStyle/>
          <a:p>
            <a:r>
              <a:rPr lang="en-US" dirty="0"/>
              <a:t>Types of communication</a:t>
            </a:r>
          </a:p>
        </p:txBody>
      </p:sp>
      <p:sp>
        <p:nvSpPr>
          <p:cNvPr id="3" name="Content Placeholder 2">
            <a:extLst>
              <a:ext uri="{FF2B5EF4-FFF2-40B4-BE49-F238E27FC236}">
                <a16:creationId xmlns:a16="http://schemas.microsoft.com/office/drawing/2014/main" id="{089A6DC0-459F-831D-47ED-F51FB5515A2F}"/>
              </a:ext>
            </a:extLst>
          </p:cNvPr>
          <p:cNvSpPr>
            <a:spLocks noGrp="1"/>
          </p:cNvSpPr>
          <p:nvPr>
            <p:ph idx="1"/>
          </p:nvPr>
        </p:nvSpPr>
        <p:spPr/>
        <p:txBody>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Formal and informal communication.</a:t>
            </a:r>
          </a:p>
          <a:p>
            <a:pPr algn="l">
              <a:buFont typeface="Arial" panose="020B0604020202020204" pitchFamily="34" charset="0"/>
              <a:buChar char="•"/>
            </a:pPr>
            <a:r>
              <a:rPr lang="en-US" dirty="0">
                <a:solidFill>
                  <a:srgbClr val="202124"/>
                </a:solidFill>
                <a:latin typeface="arial" panose="020B0604020202020204" pitchFamily="34" charset="0"/>
              </a:rPr>
              <a:t>Upward and downward </a:t>
            </a:r>
            <a:r>
              <a:rPr lang="en-US" b="0" i="0" dirty="0">
                <a:solidFill>
                  <a:srgbClr val="202124"/>
                </a:solidFill>
                <a:effectLst/>
                <a:latin typeface="arial" panose="020B0604020202020204" pitchFamily="34" charset="0"/>
              </a:rPr>
              <a:t>communication.</a:t>
            </a:r>
          </a:p>
          <a:p>
            <a:pPr algn="l">
              <a:buFont typeface="Arial" panose="020B0604020202020204" pitchFamily="34" charset="0"/>
              <a:buChar char="•"/>
            </a:pPr>
            <a:r>
              <a:rPr lang="en-US" dirty="0">
                <a:solidFill>
                  <a:srgbClr val="202124"/>
                </a:solidFill>
                <a:latin typeface="arial" panose="020B0604020202020204" pitchFamily="34" charset="0"/>
              </a:rPr>
              <a:t>personal</a:t>
            </a:r>
            <a:r>
              <a:rPr lang="en-US" b="0" i="0" dirty="0">
                <a:solidFill>
                  <a:srgbClr val="202124"/>
                </a:solidFill>
                <a:effectLst/>
                <a:latin typeface="arial" panose="020B0604020202020204" pitchFamily="34" charset="0"/>
              </a:rPr>
              <a:t> and group communication.</a:t>
            </a:r>
          </a:p>
          <a:p>
            <a:pPr algn="l">
              <a:buFont typeface="Arial" panose="020B0604020202020204" pitchFamily="34" charset="0"/>
              <a:buChar char="•"/>
            </a:pPr>
            <a:r>
              <a:rPr lang="en-US" b="0" i="0" dirty="0">
                <a:solidFill>
                  <a:srgbClr val="202124"/>
                </a:solidFill>
                <a:effectLst/>
                <a:latin typeface="arial" panose="020B0604020202020204" pitchFamily="34" charset="0"/>
              </a:rPr>
              <a:t>Oral and written communication.</a:t>
            </a:r>
          </a:p>
          <a:p>
            <a:pPr algn="l">
              <a:buFont typeface="Arial" panose="020B0604020202020204" pitchFamily="34" charset="0"/>
              <a:buChar char="•"/>
            </a:pPr>
            <a:r>
              <a:rPr lang="en-US" dirty="0">
                <a:solidFill>
                  <a:srgbClr val="202124"/>
                </a:solidFill>
                <a:latin typeface="arial" panose="020B0604020202020204" pitchFamily="34" charset="0"/>
              </a:rPr>
              <a:t>Specific and mass communication.</a:t>
            </a:r>
            <a:endParaRPr lang="en-US" b="0" i="0" dirty="0">
              <a:solidFill>
                <a:srgbClr val="202124"/>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124721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9B49-BF45-9388-918E-5486CF54D3B5}"/>
              </a:ext>
            </a:extLst>
          </p:cNvPr>
          <p:cNvSpPr>
            <a:spLocks noGrp="1"/>
          </p:cNvSpPr>
          <p:nvPr>
            <p:ph type="title"/>
          </p:nvPr>
        </p:nvSpPr>
        <p:spPr/>
        <p:txBody>
          <a:bodyPr/>
          <a:lstStyle/>
          <a:p>
            <a:r>
              <a:rPr lang="en-US" dirty="0"/>
              <a:t>Barriers of effective communication</a:t>
            </a:r>
          </a:p>
        </p:txBody>
      </p:sp>
      <p:sp>
        <p:nvSpPr>
          <p:cNvPr id="3" name="Content Placeholder 2">
            <a:extLst>
              <a:ext uri="{FF2B5EF4-FFF2-40B4-BE49-F238E27FC236}">
                <a16:creationId xmlns:a16="http://schemas.microsoft.com/office/drawing/2014/main" id="{FFD3E912-464B-AD7D-229A-0C31CE1E9DE0}"/>
              </a:ext>
            </a:extLst>
          </p:cNvPr>
          <p:cNvSpPr>
            <a:spLocks noGrp="1"/>
          </p:cNvSpPr>
          <p:nvPr>
            <p:ph idx="1"/>
          </p:nvPr>
        </p:nvSpPr>
        <p:spPr/>
        <p:txBody>
          <a:bodyPr/>
          <a:lstStyle/>
          <a:p>
            <a:r>
              <a:rPr lang="en-US" dirty="0"/>
              <a:t>There are many barriers in communication which may creates problems in its effectiveness.</a:t>
            </a:r>
          </a:p>
          <a:p>
            <a:pPr marL="514350" indent="-514350">
              <a:buAutoNum type="alphaLcPeriod"/>
            </a:pPr>
            <a:r>
              <a:rPr lang="en-US" dirty="0">
                <a:solidFill>
                  <a:schemeClr val="accent1"/>
                </a:solidFill>
              </a:rPr>
              <a:t>Physical barriers</a:t>
            </a:r>
          </a:p>
          <a:p>
            <a:pPr marL="0" indent="0">
              <a:buNone/>
            </a:pPr>
            <a:r>
              <a:rPr lang="en-US" dirty="0"/>
              <a:t>Internal structure of the organization and layout of machines and equipment creates physical barriers in communication.</a:t>
            </a:r>
          </a:p>
          <a:p>
            <a:r>
              <a:rPr lang="en-US" dirty="0"/>
              <a:t>Physical distance</a:t>
            </a:r>
          </a:p>
          <a:p>
            <a:r>
              <a:rPr lang="en-US" dirty="0"/>
              <a:t>Office design</a:t>
            </a:r>
          </a:p>
          <a:p>
            <a:r>
              <a:rPr lang="en-US" dirty="0"/>
              <a:t>Hierarchy structure</a:t>
            </a:r>
          </a:p>
          <a:p>
            <a:r>
              <a:rPr lang="en-US" dirty="0"/>
              <a:t>Noise </a:t>
            </a:r>
          </a:p>
        </p:txBody>
      </p:sp>
    </p:spTree>
    <p:extLst>
      <p:ext uri="{BB962C8B-B14F-4D97-AF65-F5344CB8AC3E}">
        <p14:creationId xmlns:p14="http://schemas.microsoft.com/office/powerpoint/2010/main" val="1509036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2621-01EA-B0AD-4A74-ECD569BE4F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761682-0E18-099B-752F-B6BE26CF25D0}"/>
              </a:ext>
            </a:extLst>
          </p:cNvPr>
          <p:cNvSpPr>
            <a:spLocks noGrp="1"/>
          </p:cNvSpPr>
          <p:nvPr>
            <p:ph idx="1"/>
          </p:nvPr>
        </p:nvSpPr>
        <p:spPr/>
        <p:txBody>
          <a:bodyPr>
            <a:normAutofit lnSpcReduction="10000"/>
          </a:bodyPr>
          <a:lstStyle/>
          <a:p>
            <a:r>
              <a:rPr lang="en-US" dirty="0"/>
              <a:t>B. Managerial qualities</a:t>
            </a:r>
          </a:p>
          <a:p>
            <a:r>
              <a:rPr lang="en-US" dirty="0"/>
              <a:t>Technical knowledge</a:t>
            </a:r>
          </a:p>
          <a:p>
            <a:r>
              <a:rPr lang="en-US" dirty="0"/>
              <a:t>Moderate state of mind(on decision making)</a:t>
            </a:r>
          </a:p>
          <a:p>
            <a:r>
              <a:rPr lang="en-US" dirty="0"/>
              <a:t>Organizing ability</a:t>
            </a:r>
          </a:p>
          <a:p>
            <a:r>
              <a:rPr lang="en-US" dirty="0"/>
              <a:t>Motivation and communication skills</a:t>
            </a:r>
          </a:p>
          <a:p>
            <a:r>
              <a:rPr lang="en-US" dirty="0"/>
              <a:t>Human relation expert</a:t>
            </a:r>
          </a:p>
          <a:p>
            <a:r>
              <a:rPr lang="en-US" dirty="0"/>
              <a:t>Wider perspective(wide vision)</a:t>
            </a:r>
          </a:p>
          <a:p>
            <a:r>
              <a:rPr lang="en-US" dirty="0"/>
              <a:t>Self confidence</a:t>
            </a:r>
          </a:p>
          <a:p>
            <a:r>
              <a:rPr lang="en-US" dirty="0"/>
              <a:t>Ability to judgement</a:t>
            </a:r>
          </a:p>
        </p:txBody>
      </p:sp>
    </p:spTree>
    <p:extLst>
      <p:ext uri="{BB962C8B-B14F-4D97-AF65-F5344CB8AC3E}">
        <p14:creationId xmlns:p14="http://schemas.microsoft.com/office/powerpoint/2010/main" val="1149967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D3C6-1EF7-71F7-6EE9-24F00943D2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C1BDB8-75AC-DE25-F443-F6B1ABB169C7}"/>
              </a:ext>
            </a:extLst>
          </p:cNvPr>
          <p:cNvSpPr>
            <a:spLocks noGrp="1"/>
          </p:cNvSpPr>
          <p:nvPr>
            <p:ph idx="1"/>
          </p:nvPr>
        </p:nvSpPr>
        <p:spPr/>
        <p:txBody>
          <a:bodyPr>
            <a:normAutofit fontScale="92500" lnSpcReduction="10000"/>
          </a:bodyPr>
          <a:lstStyle/>
          <a:p>
            <a:pPr marL="0" indent="0">
              <a:buNone/>
            </a:pPr>
            <a:r>
              <a:rPr lang="en-US" dirty="0"/>
              <a:t>b. </a:t>
            </a:r>
            <a:r>
              <a:rPr lang="en-US" dirty="0">
                <a:solidFill>
                  <a:schemeClr val="accent1"/>
                </a:solidFill>
              </a:rPr>
              <a:t>Psychological barriers</a:t>
            </a:r>
          </a:p>
          <a:p>
            <a:pPr marL="0" indent="0">
              <a:buNone/>
            </a:pPr>
            <a:r>
              <a:rPr lang="en-US" dirty="0"/>
              <a:t>The human perception, incapability, negative thinking of top level manager creates.</a:t>
            </a:r>
          </a:p>
          <a:p>
            <a:r>
              <a:rPr lang="en-US" dirty="0"/>
              <a:t>Distrust of communication</a:t>
            </a:r>
          </a:p>
          <a:p>
            <a:r>
              <a:rPr lang="en-US" dirty="0"/>
              <a:t>Superiority complex</a:t>
            </a:r>
          </a:p>
          <a:p>
            <a:r>
              <a:rPr lang="en-US" dirty="0"/>
              <a:t>Individual perception</a:t>
            </a:r>
          </a:p>
          <a:p>
            <a:r>
              <a:rPr lang="en-US" dirty="0"/>
              <a:t>Premature evaluation</a:t>
            </a:r>
          </a:p>
          <a:p>
            <a:r>
              <a:rPr lang="en-US" dirty="0"/>
              <a:t>No attention</a:t>
            </a:r>
          </a:p>
          <a:p>
            <a:r>
              <a:rPr lang="en-US" dirty="0"/>
              <a:t>Lack of interest</a:t>
            </a:r>
          </a:p>
          <a:p>
            <a:r>
              <a:rPr lang="en-US" dirty="0"/>
              <a:t>Screening of information</a:t>
            </a:r>
          </a:p>
        </p:txBody>
      </p:sp>
    </p:spTree>
    <p:extLst>
      <p:ext uri="{BB962C8B-B14F-4D97-AF65-F5344CB8AC3E}">
        <p14:creationId xmlns:p14="http://schemas.microsoft.com/office/powerpoint/2010/main" val="1296000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262C-60EC-DA5D-8B59-5EFA81FA19C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23A8B62-8BC9-0970-814B-35B42AB8A2F5}"/>
              </a:ext>
            </a:extLst>
          </p:cNvPr>
          <p:cNvSpPr>
            <a:spLocks noGrp="1"/>
          </p:cNvSpPr>
          <p:nvPr>
            <p:ph idx="1"/>
          </p:nvPr>
        </p:nvSpPr>
        <p:spPr/>
        <p:txBody>
          <a:bodyPr>
            <a:normAutofit fontScale="92500" lnSpcReduction="20000"/>
          </a:bodyPr>
          <a:lstStyle/>
          <a:p>
            <a:pPr marL="0" indent="0">
              <a:buNone/>
            </a:pPr>
            <a:r>
              <a:rPr lang="en-US" dirty="0"/>
              <a:t>c. </a:t>
            </a:r>
            <a:r>
              <a:rPr lang="en-US" dirty="0">
                <a:solidFill>
                  <a:schemeClr val="accent1"/>
                </a:solidFill>
              </a:rPr>
              <a:t>Organizational barriers</a:t>
            </a:r>
          </a:p>
          <a:p>
            <a:pPr marL="0" indent="0">
              <a:buNone/>
            </a:pPr>
            <a:r>
              <a:rPr lang="en-US" dirty="0"/>
              <a:t>It is formed within the organization through organizational system, rules, policy and belief.</a:t>
            </a:r>
          </a:p>
          <a:p>
            <a:r>
              <a:rPr lang="en-US" dirty="0"/>
              <a:t>Organizational policy</a:t>
            </a:r>
          </a:p>
          <a:p>
            <a:r>
              <a:rPr lang="en-US" dirty="0"/>
              <a:t>Organizational rules and regulations</a:t>
            </a:r>
          </a:p>
          <a:p>
            <a:r>
              <a:rPr lang="en-US" dirty="0"/>
              <a:t>Lengthy scalar chain</a:t>
            </a:r>
          </a:p>
          <a:p>
            <a:r>
              <a:rPr lang="en-US" dirty="0"/>
              <a:t>One way communication system</a:t>
            </a:r>
          </a:p>
          <a:p>
            <a:r>
              <a:rPr lang="en-US" dirty="0"/>
              <a:t>Lack of confidence in subordinates</a:t>
            </a:r>
          </a:p>
          <a:p>
            <a:r>
              <a:rPr lang="en-US" dirty="0"/>
              <a:t>Poor planning </a:t>
            </a:r>
          </a:p>
          <a:p>
            <a:r>
              <a:rPr lang="en-US" dirty="0"/>
              <a:t>Complex structure</a:t>
            </a:r>
          </a:p>
          <a:p>
            <a:r>
              <a:rPr lang="en-US" dirty="0"/>
              <a:t>Poor timing</a:t>
            </a:r>
          </a:p>
        </p:txBody>
      </p:sp>
    </p:spTree>
    <p:extLst>
      <p:ext uri="{BB962C8B-B14F-4D97-AF65-F5344CB8AC3E}">
        <p14:creationId xmlns:p14="http://schemas.microsoft.com/office/powerpoint/2010/main" val="91885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BF63-474A-216E-813D-78D5DFCD859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8BD929C-8BC5-8C5C-1C69-68BFB96FD665}"/>
              </a:ext>
            </a:extLst>
          </p:cNvPr>
          <p:cNvSpPr>
            <a:spLocks noGrp="1"/>
          </p:cNvSpPr>
          <p:nvPr>
            <p:ph idx="1"/>
          </p:nvPr>
        </p:nvSpPr>
        <p:spPr/>
        <p:txBody>
          <a:bodyPr>
            <a:normAutofit fontScale="92500" lnSpcReduction="10000"/>
          </a:bodyPr>
          <a:lstStyle/>
          <a:p>
            <a:pPr marL="0" indent="0">
              <a:buNone/>
            </a:pPr>
            <a:r>
              <a:rPr lang="en-US" dirty="0"/>
              <a:t>d. </a:t>
            </a:r>
            <a:r>
              <a:rPr lang="en-US" dirty="0">
                <a:solidFill>
                  <a:schemeClr val="accent1"/>
                </a:solidFill>
              </a:rPr>
              <a:t>Semantic(meaningful) barriers</a:t>
            </a:r>
          </a:p>
          <a:p>
            <a:pPr marL="0" indent="0">
              <a:buNone/>
            </a:pPr>
            <a:r>
              <a:rPr lang="en-US" dirty="0"/>
              <a:t>The use of difficult, vague, and insensitive language by the sender creates semantic barriers.</a:t>
            </a:r>
          </a:p>
          <a:p>
            <a:r>
              <a:rPr lang="en-US" dirty="0"/>
              <a:t>Harsh(poor) language</a:t>
            </a:r>
          </a:p>
          <a:p>
            <a:r>
              <a:rPr lang="en-US" dirty="0"/>
              <a:t>Vague(unclear) language</a:t>
            </a:r>
          </a:p>
          <a:p>
            <a:r>
              <a:rPr lang="en-US" dirty="0"/>
              <a:t>Misleading translation</a:t>
            </a:r>
          </a:p>
          <a:p>
            <a:r>
              <a:rPr lang="en-US" dirty="0"/>
              <a:t>Technical language</a:t>
            </a:r>
          </a:p>
          <a:p>
            <a:r>
              <a:rPr lang="en-US" dirty="0"/>
              <a:t>Badly  expressed message</a:t>
            </a:r>
          </a:p>
          <a:p>
            <a:r>
              <a:rPr lang="en-US" dirty="0"/>
              <a:t>Faulty translation</a:t>
            </a:r>
          </a:p>
          <a:p>
            <a:r>
              <a:rPr lang="en-US" dirty="0"/>
              <a:t>Complex sentences</a:t>
            </a:r>
          </a:p>
          <a:p>
            <a:endParaRPr lang="en-US" dirty="0"/>
          </a:p>
        </p:txBody>
      </p:sp>
    </p:spTree>
    <p:extLst>
      <p:ext uri="{BB962C8B-B14F-4D97-AF65-F5344CB8AC3E}">
        <p14:creationId xmlns:p14="http://schemas.microsoft.com/office/powerpoint/2010/main" val="2544462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0EBC3-29C4-6CBC-DC51-DE7615DCDF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DF4810-CBCD-AED2-A0FF-050DF4C2B68F}"/>
              </a:ext>
            </a:extLst>
          </p:cNvPr>
          <p:cNvSpPr>
            <a:spLocks noGrp="1"/>
          </p:cNvSpPr>
          <p:nvPr>
            <p:ph idx="1"/>
          </p:nvPr>
        </p:nvSpPr>
        <p:spPr/>
        <p:txBody>
          <a:bodyPr/>
          <a:lstStyle/>
          <a:p>
            <a:pPr marL="0" indent="0">
              <a:buNone/>
            </a:pPr>
            <a:r>
              <a:rPr lang="en-US" dirty="0"/>
              <a:t>e. Technological barriers</a:t>
            </a:r>
          </a:p>
          <a:p>
            <a:pPr marL="0" indent="0">
              <a:buNone/>
            </a:pPr>
            <a:r>
              <a:rPr lang="en-US" dirty="0"/>
              <a:t>It is created due to defect in technology used and information overload</a:t>
            </a:r>
          </a:p>
          <a:p>
            <a:r>
              <a:rPr lang="en-US" dirty="0"/>
              <a:t>Mechanical barriers</a:t>
            </a:r>
          </a:p>
          <a:p>
            <a:r>
              <a:rPr lang="en-US" dirty="0"/>
              <a:t>Loss of transmission</a:t>
            </a:r>
          </a:p>
          <a:p>
            <a:r>
              <a:rPr lang="en-US" dirty="0"/>
              <a:t>Information overload</a:t>
            </a:r>
          </a:p>
          <a:p>
            <a:r>
              <a:rPr lang="en-US" dirty="0"/>
              <a:t>Insufficient period allowed</a:t>
            </a:r>
          </a:p>
          <a:p>
            <a:r>
              <a:rPr lang="en-US" dirty="0"/>
              <a:t>Unfamiliar technology</a:t>
            </a:r>
          </a:p>
          <a:p>
            <a:r>
              <a:rPr lang="en-US"/>
              <a:t>Cyber crime</a:t>
            </a:r>
            <a:endParaRPr lang="en-US" dirty="0"/>
          </a:p>
        </p:txBody>
      </p:sp>
    </p:spTree>
    <p:extLst>
      <p:ext uri="{BB962C8B-B14F-4D97-AF65-F5344CB8AC3E}">
        <p14:creationId xmlns:p14="http://schemas.microsoft.com/office/powerpoint/2010/main" val="226010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4D70-C63D-E5AD-3F06-14A7AD0966A3}"/>
              </a:ext>
            </a:extLst>
          </p:cNvPr>
          <p:cNvSpPr>
            <a:spLocks noGrp="1"/>
          </p:cNvSpPr>
          <p:nvPr>
            <p:ph type="title"/>
          </p:nvPr>
        </p:nvSpPr>
        <p:spPr/>
        <p:txBody>
          <a:bodyPr/>
          <a:lstStyle/>
          <a:p>
            <a:r>
              <a:rPr lang="en-US" dirty="0"/>
              <a:t>Leadership style</a:t>
            </a:r>
          </a:p>
        </p:txBody>
      </p:sp>
      <p:sp>
        <p:nvSpPr>
          <p:cNvPr id="3" name="Content Placeholder 2">
            <a:extLst>
              <a:ext uri="{FF2B5EF4-FFF2-40B4-BE49-F238E27FC236}">
                <a16:creationId xmlns:a16="http://schemas.microsoft.com/office/drawing/2014/main" id="{F511B0B1-84E8-FB91-13BC-BB5DEE03C96B}"/>
              </a:ext>
            </a:extLst>
          </p:cNvPr>
          <p:cNvSpPr>
            <a:spLocks noGrp="1"/>
          </p:cNvSpPr>
          <p:nvPr>
            <p:ph idx="1"/>
          </p:nvPr>
        </p:nvSpPr>
        <p:spPr/>
        <p:txBody>
          <a:bodyPr/>
          <a:lstStyle/>
          <a:p>
            <a:r>
              <a:rPr lang="en-US" dirty="0"/>
              <a:t>A. Autocratic Leadership style</a:t>
            </a:r>
          </a:p>
          <a:p>
            <a:r>
              <a:rPr lang="en-US" dirty="0"/>
              <a:t>Also called authoritarian or dictatorial style</a:t>
            </a:r>
          </a:p>
          <a:p>
            <a:r>
              <a:rPr lang="en-US" dirty="0"/>
              <a:t>The leader believes in centralized power and expects all decisions from him without consultation with subordinates.</a:t>
            </a:r>
          </a:p>
          <a:p>
            <a:r>
              <a:rPr lang="en-US" dirty="0"/>
              <a:t>They may use fear, threat, authority and prestige inherent in their organizational position.</a:t>
            </a:r>
          </a:p>
          <a:p>
            <a:r>
              <a:rPr lang="en-US" dirty="0"/>
              <a:t>They are power loving and promote their own goals.</a:t>
            </a:r>
          </a:p>
        </p:txBody>
      </p:sp>
    </p:spTree>
    <p:extLst>
      <p:ext uri="{BB962C8B-B14F-4D97-AF65-F5344CB8AC3E}">
        <p14:creationId xmlns:p14="http://schemas.microsoft.com/office/powerpoint/2010/main" val="1680333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24F0-F7AD-1DCB-F0E3-CA5C98AE20E9}"/>
              </a:ext>
            </a:extLst>
          </p:cNvPr>
          <p:cNvSpPr>
            <a:spLocks noGrp="1"/>
          </p:cNvSpPr>
          <p:nvPr>
            <p:ph type="title"/>
          </p:nvPr>
        </p:nvSpPr>
        <p:spPr/>
        <p:txBody>
          <a:bodyPr/>
          <a:lstStyle/>
          <a:p>
            <a:r>
              <a:rPr lang="en-US" b="0" i="0" dirty="0">
                <a:solidFill>
                  <a:srgbClr val="212121"/>
                </a:solidFill>
                <a:effectLst/>
                <a:latin typeface="FS Albert Extra Bold"/>
              </a:rPr>
              <a:t>Characteristics</a:t>
            </a:r>
            <a:br>
              <a:rPr lang="en-US" b="0" i="0" dirty="0">
                <a:solidFill>
                  <a:srgbClr val="212121"/>
                </a:solidFill>
                <a:effectLst/>
                <a:latin typeface="FS Albert Extra Bold"/>
              </a:rPr>
            </a:br>
            <a:endParaRPr lang="en-US" dirty="0"/>
          </a:p>
        </p:txBody>
      </p:sp>
      <p:sp>
        <p:nvSpPr>
          <p:cNvPr id="3" name="Content Placeholder 2">
            <a:extLst>
              <a:ext uri="{FF2B5EF4-FFF2-40B4-BE49-F238E27FC236}">
                <a16:creationId xmlns:a16="http://schemas.microsoft.com/office/drawing/2014/main" id="{08B7F174-8570-96B9-D2BD-6DC05739C526}"/>
              </a:ext>
            </a:extLst>
          </p:cNvPr>
          <p:cNvSpPr>
            <a:spLocks noGrp="1"/>
          </p:cNvSpPr>
          <p:nvPr>
            <p:ph idx="1"/>
          </p:nvPr>
        </p:nvSpPr>
        <p:spPr/>
        <p:txBody>
          <a:bodyPr>
            <a:normAutofit fontScale="92500" lnSpcReduction="10000"/>
          </a:bodyPr>
          <a:lstStyle/>
          <a:p>
            <a:pPr algn="l" fontAlgn="base">
              <a:buFont typeface="Arial" panose="020B0604020202020204" pitchFamily="34" charset="0"/>
              <a:buChar char="•"/>
            </a:pPr>
            <a:r>
              <a:rPr lang="en-US" b="0" i="0" dirty="0">
                <a:solidFill>
                  <a:srgbClr val="212121"/>
                </a:solidFill>
                <a:effectLst/>
                <a:latin typeface="Merriweather" panose="00000500000000000000" pitchFamily="2" charset="0"/>
              </a:rPr>
              <a:t>Allows little or no input from group members</a:t>
            </a:r>
          </a:p>
          <a:p>
            <a:pPr algn="l" fontAlgn="base">
              <a:buFont typeface="Arial" panose="020B0604020202020204" pitchFamily="34" charset="0"/>
              <a:buChar char="•"/>
            </a:pPr>
            <a:r>
              <a:rPr lang="en-US" b="0" i="0" dirty="0">
                <a:solidFill>
                  <a:srgbClr val="212121"/>
                </a:solidFill>
                <a:effectLst/>
                <a:latin typeface="Merriweather" panose="00000500000000000000" pitchFamily="2" charset="0"/>
              </a:rPr>
              <a:t>Requires leaders to make almost all of the decisions</a:t>
            </a:r>
          </a:p>
          <a:p>
            <a:pPr algn="l" fontAlgn="base">
              <a:buFont typeface="Arial" panose="020B0604020202020204" pitchFamily="34" charset="0"/>
              <a:buChar char="•"/>
            </a:pPr>
            <a:r>
              <a:rPr lang="en-US" b="0" i="0" dirty="0">
                <a:solidFill>
                  <a:srgbClr val="212121"/>
                </a:solidFill>
                <a:effectLst/>
                <a:latin typeface="Merriweather" panose="00000500000000000000" pitchFamily="2" charset="0"/>
              </a:rPr>
              <a:t>Provides leaders with the ability </a:t>
            </a:r>
            <a:r>
              <a:rPr lang="en-US" b="0" i="0">
                <a:solidFill>
                  <a:srgbClr val="212121"/>
                </a:solidFill>
                <a:effectLst/>
                <a:latin typeface="Merriweather" panose="00000500000000000000" pitchFamily="2" charset="0"/>
              </a:rPr>
              <a:t>to dictate work </a:t>
            </a:r>
            <a:r>
              <a:rPr lang="en-US" b="0" i="0" dirty="0">
                <a:solidFill>
                  <a:srgbClr val="212121"/>
                </a:solidFill>
                <a:effectLst/>
                <a:latin typeface="Merriweather" panose="00000500000000000000" pitchFamily="2" charset="0"/>
              </a:rPr>
              <a:t>methods and processes</a:t>
            </a:r>
          </a:p>
          <a:p>
            <a:pPr algn="l" fontAlgn="base">
              <a:buFont typeface="Arial" panose="020B0604020202020204" pitchFamily="34" charset="0"/>
              <a:buChar char="•"/>
            </a:pPr>
            <a:r>
              <a:rPr lang="en-US" b="0" i="0" dirty="0">
                <a:solidFill>
                  <a:srgbClr val="212121"/>
                </a:solidFill>
                <a:effectLst/>
                <a:latin typeface="Merriweather" panose="00000500000000000000" pitchFamily="2" charset="0"/>
              </a:rPr>
              <a:t>Leaves group feeling like they aren't trusted with decisions or important tasks</a:t>
            </a:r>
          </a:p>
          <a:p>
            <a:pPr algn="l" fontAlgn="base">
              <a:buFont typeface="Arial" panose="020B0604020202020204" pitchFamily="34" charset="0"/>
              <a:buChar char="•"/>
            </a:pPr>
            <a:r>
              <a:rPr lang="en-US" b="0" i="0" dirty="0">
                <a:solidFill>
                  <a:srgbClr val="212121"/>
                </a:solidFill>
                <a:effectLst/>
                <a:latin typeface="Merriweather" panose="00000500000000000000" pitchFamily="2" charset="0"/>
              </a:rPr>
              <a:t>Tends to create highly structured and very rigid environments</a:t>
            </a:r>
          </a:p>
          <a:p>
            <a:pPr algn="l" fontAlgn="base">
              <a:buFont typeface="Arial" panose="020B0604020202020204" pitchFamily="34" charset="0"/>
              <a:buChar char="•"/>
            </a:pPr>
            <a:r>
              <a:rPr lang="en-US" b="0" i="0" dirty="0">
                <a:solidFill>
                  <a:srgbClr val="212121"/>
                </a:solidFill>
                <a:effectLst/>
                <a:latin typeface="Merriweather" panose="00000500000000000000" pitchFamily="2" charset="0"/>
              </a:rPr>
              <a:t>Discourages creativity and out-of-the box thinking</a:t>
            </a:r>
          </a:p>
          <a:p>
            <a:pPr algn="l" fontAlgn="base">
              <a:buFont typeface="Arial" panose="020B0604020202020204" pitchFamily="34" charset="0"/>
              <a:buChar char="•"/>
            </a:pPr>
            <a:r>
              <a:rPr lang="en-US" b="0" i="0" dirty="0">
                <a:solidFill>
                  <a:srgbClr val="212121"/>
                </a:solidFill>
                <a:effectLst/>
                <a:latin typeface="Merriweather" panose="00000500000000000000" pitchFamily="2" charset="0"/>
              </a:rPr>
              <a:t>Establishes rules and tends to be clearly outlined and communicated</a:t>
            </a:r>
          </a:p>
          <a:p>
            <a:endParaRPr lang="en-US" dirty="0"/>
          </a:p>
        </p:txBody>
      </p:sp>
    </p:spTree>
    <p:extLst>
      <p:ext uri="{BB962C8B-B14F-4D97-AF65-F5344CB8AC3E}">
        <p14:creationId xmlns:p14="http://schemas.microsoft.com/office/powerpoint/2010/main" val="187973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E8855-1043-C612-5912-3702056DB9E7}"/>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7BBD55DB-B914-58C7-6978-79E7FDEF44B5}"/>
              </a:ext>
            </a:extLst>
          </p:cNvPr>
          <p:cNvSpPr>
            <a:spLocks noGrp="1"/>
          </p:cNvSpPr>
          <p:nvPr>
            <p:ph idx="1"/>
          </p:nvPr>
        </p:nvSpPr>
        <p:spPr/>
        <p:txBody>
          <a:bodyPr/>
          <a:lstStyle/>
          <a:p>
            <a:r>
              <a:rPr lang="en-US" dirty="0"/>
              <a:t>Quick decision</a:t>
            </a:r>
          </a:p>
          <a:p>
            <a:r>
              <a:rPr lang="en-US" dirty="0"/>
              <a:t>Provide strong motivation</a:t>
            </a:r>
          </a:p>
          <a:p>
            <a:r>
              <a:rPr lang="en-US" dirty="0"/>
              <a:t>Frequent implementation</a:t>
            </a:r>
          </a:p>
          <a:p>
            <a:r>
              <a:rPr lang="en-US" dirty="0"/>
              <a:t>Strict discipline</a:t>
            </a:r>
          </a:p>
          <a:p>
            <a:r>
              <a:rPr lang="en-US" dirty="0"/>
              <a:t>Works well in emergency situation</a:t>
            </a:r>
          </a:p>
          <a:p>
            <a:r>
              <a:rPr lang="en-US" dirty="0"/>
              <a:t>Conscious in profit and cost</a:t>
            </a:r>
          </a:p>
        </p:txBody>
      </p:sp>
    </p:spTree>
    <p:extLst>
      <p:ext uri="{BB962C8B-B14F-4D97-AF65-F5344CB8AC3E}">
        <p14:creationId xmlns:p14="http://schemas.microsoft.com/office/powerpoint/2010/main" val="380381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84E5-F004-F2A0-380F-D101726AF9B6}"/>
              </a:ext>
            </a:extLst>
          </p:cNvPr>
          <p:cNvSpPr>
            <a:spLocks noGrp="1"/>
          </p:cNvSpPr>
          <p:nvPr>
            <p:ph type="title"/>
          </p:nvPr>
        </p:nvSpPr>
        <p:spPr/>
        <p:txBody>
          <a:bodyPr/>
          <a:lstStyle/>
          <a:p>
            <a:r>
              <a:rPr lang="en-US" dirty="0"/>
              <a:t>Disadvantages </a:t>
            </a:r>
          </a:p>
        </p:txBody>
      </p:sp>
      <p:sp>
        <p:nvSpPr>
          <p:cNvPr id="3" name="Content Placeholder 2">
            <a:extLst>
              <a:ext uri="{FF2B5EF4-FFF2-40B4-BE49-F238E27FC236}">
                <a16:creationId xmlns:a16="http://schemas.microsoft.com/office/drawing/2014/main" id="{B157FFD9-0081-2A20-8A33-A52157D75447}"/>
              </a:ext>
            </a:extLst>
          </p:cNvPr>
          <p:cNvSpPr>
            <a:spLocks noGrp="1"/>
          </p:cNvSpPr>
          <p:nvPr>
            <p:ph idx="1"/>
          </p:nvPr>
        </p:nvSpPr>
        <p:spPr/>
        <p:txBody>
          <a:bodyPr/>
          <a:lstStyle/>
          <a:p>
            <a:r>
              <a:rPr lang="en-US" dirty="0"/>
              <a:t>Negative motivation style</a:t>
            </a:r>
          </a:p>
          <a:p>
            <a:r>
              <a:rPr lang="en-US" dirty="0"/>
              <a:t>Decrease organizational efficiency</a:t>
            </a:r>
          </a:p>
          <a:p>
            <a:r>
              <a:rPr lang="en-US" dirty="0"/>
              <a:t>Lack of creativity</a:t>
            </a:r>
          </a:p>
          <a:p>
            <a:r>
              <a:rPr lang="en-US" dirty="0"/>
              <a:t>Instability</a:t>
            </a:r>
          </a:p>
          <a:p>
            <a:r>
              <a:rPr lang="en-US" dirty="0"/>
              <a:t>Causes employee frustration</a:t>
            </a:r>
          </a:p>
          <a:p>
            <a:r>
              <a:rPr lang="en-US" dirty="0"/>
              <a:t>Provide little opportunity for employee growth and advancement</a:t>
            </a:r>
          </a:p>
          <a:p>
            <a:r>
              <a:rPr lang="en-US" dirty="0"/>
              <a:t>Results in grievance, slowdowns, and high turnover</a:t>
            </a:r>
          </a:p>
          <a:p>
            <a:pPr marL="0" indent="0">
              <a:buNone/>
            </a:pPr>
            <a:endParaRPr lang="en-US" dirty="0"/>
          </a:p>
        </p:txBody>
      </p:sp>
    </p:spTree>
    <p:extLst>
      <p:ext uri="{BB962C8B-B14F-4D97-AF65-F5344CB8AC3E}">
        <p14:creationId xmlns:p14="http://schemas.microsoft.com/office/powerpoint/2010/main" val="3073473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3104</Words>
  <Application>Microsoft Office PowerPoint</Application>
  <PresentationFormat>Widescreen</PresentationFormat>
  <Paragraphs>325</Paragraphs>
  <Slides>53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53</vt:i4>
      </vt:variant>
    </vt:vector>
  </HeadingPairs>
  <TitlesOfParts>
    <vt:vector size="66" baseType="lpstr">
      <vt:lpstr>-apple-system</vt:lpstr>
      <vt:lpstr>arial</vt:lpstr>
      <vt:lpstr>arial</vt:lpstr>
      <vt:lpstr>Calibri</vt:lpstr>
      <vt:lpstr>Calibri Light</vt:lpstr>
      <vt:lpstr>FS Albert Extra Bold</vt:lpstr>
      <vt:lpstr>Merriweather</vt:lpstr>
      <vt:lpstr>Raleway</vt:lpstr>
      <vt:lpstr>Times New Roman</vt:lpstr>
      <vt:lpstr>unset</vt:lpstr>
      <vt:lpstr>Varela Round</vt:lpstr>
      <vt:lpstr>Wingdings</vt:lpstr>
      <vt:lpstr>Office Theme</vt:lpstr>
      <vt:lpstr>Unit-5 Leading and communication</vt:lpstr>
      <vt:lpstr>Concept of Leadership</vt:lpstr>
      <vt:lpstr>Nature/features of leadership</vt:lpstr>
      <vt:lpstr>Qualities of leadership</vt:lpstr>
      <vt:lpstr>PowerPoint Presentation</vt:lpstr>
      <vt:lpstr>Leadership style</vt:lpstr>
      <vt:lpstr>Characteristics </vt:lpstr>
      <vt:lpstr>Advantages</vt:lpstr>
      <vt:lpstr>Disadvantages </vt:lpstr>
      <vt:lpstr>B . Democratic leadership style</vt:lpstr>
      <vt:lpstr>Features </vt:lpstr>
      <vt:lpstr>Advantages </vt:lpstr>
      <vt:lpstr>Disadvantages </vt:lpstr>
      <vt:lpstr>C. Laissez-fair or free rain leadership style</vt:lpstr>
      <vt:lpstr>Features </vt:lpstr>
      <vt:lpstr>Advantages </vt:lpstr>
      <vt:lpstr>Disadvantages </vt:lpstr>
      <vt:lpstr>d. Paternalistic style</vt:lpstr>
      <vt:lpstr>Concept of managerial ethics</vt:lpstr>
      <vt:lpstr>Motivation</vt:lpstr>
      <vt:lpstr>Nature/ Features of Motivation</vt:lpstr>
      <vt:lpstr>Process of motivation</vt:lpstr>
      <vt:lpstr>PowerPoint Presentation</vt:lpstr>
      <vt:lpstr>Importance of motivation</vt:lpstr>
      <vt:lpstr>Techniques of motivation</vt:lpstr>
      <vt:lpstr>Theories of motivation</vt:lpstr>
      <vt:lpstr>1. Maslow’s Theory of Hierarchical Needs  </vt:lpstr>
      <vt:lpstr>PowerPoint Presentation</vt:lpstr>
      <vt:lpstr>Below is the hierarchy of needs:  </vt:lpstr>
      <vt:lpstr>Theory X and Y : Douglas McGregor</vt:lpstr>
      <vt:lpstr>PowerPoint Presentation</vt:lpstr>
      <vt:lpstr>#1 Hygiene Factors </vt:lpstr>
      <vt:lpstr>PowerPoint Presentation</vt:lpstr>
      <vt:lpstr>PowerPoint Presentation</vt:lpstr>
      <vt:lpstr>#2 Motivating Factors </vt:lpstr>
      <vt:lpstr>Theory X and Y : Douglas McGregor</vt:lpstr>
      <vt:lpstr>Theory X</vt:lpstr>
      <vt:lpstr>Theory Y </vt:lpstr>
      <vt:lpstr>Communication</vt:lpstr>
      <vt:lpstr>Nature/Features</vt:lpstr>
      <vt:lpstr>Process of communication </vt:lpstr>
      <vt:lpstr>PowerPoint Presentation</vt:lpstr>
      <vt:lpstr>PowerPoint Presentation</vt:lpstr>
      <vt:lpstr>Networks/Structure of communication</vt:lpstr>
      <vt:lpstr>Communication structure of organization</vt:lpstr>
      <vt:lpstr>PowerPoint Presentation</vt:lpstr>
      <vt:lpstr>PowerPoint Presentation</vt:lpstr>
      <vt:lpstr>Types of communication</vt:lpstr>
      <vt:lpstr>Barriers of effective communication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Unit-5 Leading and communication</dc:title>
  <dc:creator>HP</dc:creator>
  <cp:lastModifiedBy>ArChana Thapa</cp:lastModifiedBy>
  <cp:revision>29</cp:revision>
  <dcterms:created xsi:type="dcterms:W3CDTF">2022-08-19T15:47:18Z</dcterms:created>
  <dcterms:modified xsi:type="dcterms:W3CDTF">2024-02-05T06:34:42Z</dcterms:modified>
</cp:coreProperties>
</file>