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BE57-5B4B-B8BD-1433-E32DD88E9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8DD3-B722-E33B-8E08-A12D9F405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0086EB-C736-67F2-8E90-0C14E634DA6D}"/>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5" name="Footer Placeholder 4">
            <a:extLst>
              <a:ext uri="{FF2B5EF4-FFF2-40B4-BE49-F238E27FC236}">
                <a16:creationId xmlns:a16="http://schemas.microsoft.com/office/drawing/2014/main" id="{ADC430D9-F862-9AC8-FDC5-684A935CC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B3086-B122-9D84-6BA5-45680C884652}"/>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291893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65F4-F40A-10E5-1705-B69909EEE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9784-814C-2B60-1C40-643FBA114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C50F7-7371-FF8D-50D4-DDF41162882A}"/>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5" name="Footer Placeholder 4">
            <a:extLst>
              <a:ext uri="{FF2B5EF4-FFF2-40B4-BE49-F238E27FC236}">
                <a16:creationId xmlns:a16="http://schemas.microsoft.com/office/drawing/2014/main" id="{ECBC0514-83C7-CB40-2728-98ADF642C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22C1A-DA46-69BE-9360-4673A8F5DAD5}"/>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400747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FC4F7-BB8A-B2B3-28DC-AD7D47E634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9E3B19-6C04-8D37-32AD-90D8A7FB3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FD5CB-F869-6862-73B5-9E4CDE478E8C}"/>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5" name="Footer Placeholder 4">
            <a:extLst>
              <a:ext uri="{FF2B5EF4-FFF2-40B4-BE49-F238E27FC236}">
                <a16:creationId xmlns:a16="http://schemas.microsoft.com/office/drawing/2014/main" id="{44ACEC6E-D604-97DD-DD9B-B11C4B98D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2454B-AA66-7FD1-4FCF-3E10CB5A51DF}"/>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330433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C6D1-2957-1656-99A6-33FAB02B6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C1E23-A102-4FAD-55AC-FACFDDCE1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CBDAD-C07D-503D-59FF-F091D126431B}"/>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5" name="Footer Placeholder 4">
            <a:extLst>
              <a:ext uri="{FF2B5EF4-FFF2-40B4-BE49-F238E27FC236}">
                <a16:creationId xmlns:a16="http://schemas.microsoft.com/office/drawing/2014/main" id="{5E3A9560-4AB4-25BA-32A0-7FD353C59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6E66E-C45D-1557-BF90-DEF9F68EE21D}"/>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27702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FB5D-D676-63CC-D3B9-CCEFC437F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3C640-D564-6203-77CB-9734CAB0E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535EA-34E7-F434-64E3-F5D8BD7F9C6C}"/>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5" name="Footer Placeholder 4">
            <a:extLst>
              <a:ext uri="{FF2B5EF4-FFF2-40B4-BE49-F238E27FC236}">
                <a16:creationId xmlns:a16="http://schemas.microsoft.com/office/drawing/2014/main" id="{4D158965-8129-96C9-0E41-CF2537F1C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7D211-93A4-8E3B-F9DB-2C6AA71D3A70}"/>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54420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232A-6E29-DD32-0159-B520F1070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37C05-2337-D4BC-08D0-D586CC3B1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360C4-F32D-BA0B-832A-3A7A1CCA6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F1A418-C498-EC6C-F119-77744C6D6780}"/>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6" name="Footer Placeholder 5">
            <a:extLst>
              <a:ext uri="{FF2B5EF4-FFF2-40B4-BE49-F238E27FC236}">
                <a16:creationId xmlns:a16="http://schemas.microsoft.com/office/drawing/2014/main" id="{BB6B42E1-62D3-75A7-B5EE-2E4DC9C59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E6E9F-FEA0-4CFB-1956-0DD5AF7B0670}"/>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7445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A922-157E-9369-AFF4-4D09E9839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100FA-BFBA-2C7A-7FB5-95A3DB92E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4A7E9-47A6-8FEC-A6ED-D3850DE37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26DCF-3894-91E3-2CEF-AAF09F961E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D94E5-3C5A-A040-69C8-14A2AB3BBD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3F962-3852-BC34-6EBA-2F77FC0B1A98}"/>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8" name="Footer Placeholder 7">
            <a:extLst>
              <a:ext uri="{FF2B5EF4-FFF2-40B4-BE49-F238E27FC236}">
                <a16:creationId xmlns:a16="http://schemas.microsoft.com/office/drawing/2014/main" id="{C4BBC299-50A9-AD7A-6B86-6C856EE199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25970B-A8CB-938C-6E05-EB6D5374643B}"/>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390533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2FB8-C82C-51DA-FFD6-3A2152F3EE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C74986-AF56-E208-460B-3FFEE2AAA7DF}"/>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4" name="Footer Placeholder 3">
            <a:extLst>
              <a:ext uri="{FF2B5EF4-FFF2-40B4-BE49-F238E27FC236}">
                <a16:creationId xmlns:a16="http://schemas.microsoft.com/office/drawing/2014/main" id="{B149BA70-FD60-F27C-4521-A4CB9C6939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E3EBF-27D7-919D-1D11-2D948568DF1F}"/>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370075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191768-A0CE-47AD-AA42-56D74B1CB564}"/>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3" name="Footer Placeholder 2">
            <a:extLst>
              <a:ext uri="{FF2B5EF4-FFF2-40B4-BE49-F238E27FC236}">
                <a16:creationId xmlns:a16="http://schemas.microsoft.com/office/drawing/2014/main" id="{FD805825-2EE0-6098-F367-CA5B716FC6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C853A-B786-6E6A-1E02-A4AECAF8235D}"/>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388951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2BC7-9B9F-20AC-5AED-E93DC58BE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EA667E-9520-AFC3-C02A-F412AD1F46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F4092-E2F9-A8EE-DC90-97F88FCF0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6342D-2E26-12E7-C530-F8396A68E3A6}"/>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6" name="Footer Placeholder 5">
            <a:extLst>
              <a:ext uri="{FF2B5EF4-FFF2-40B4-BE49-F238E27FC236}">
                <a16:creationId xmlns:a16="http://schemas.microsoft.com/office/drawing/2014/main" id="{4D18F8E8-88A4-78CD-6F44-DB8D132B4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C4B12-BC0A-2AA2-E88A-8C2497DD793E}"/>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106999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CC1C-2A25-0CC9-5BB7-644C8439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A97D4B-3800-C3D7-FB19-504077168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0566F0-2D7E-00CD-0B46-2CAF69B64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39517-43AA-8E23-7E97-B97FD0DE2E63}"/>
              </a:ext>
            </a:extLst>
          </p:cNvPr>
          <p:cNvSpPr>
            <a:spLocks noGrp="1"/>
          </p:cNvSpPr>
          <p:nvPr>
            <p:ph type="dt" sz="half" idx="10"/>
          </p:nvPr>
        </p:nvSpPr>
        <p:spPr/>
        <p:txBody>
          <a:bodyPr/>
          <a:lstStyle/>
          <a:p>
            <a:fld id="{49338075-204E-4A4F-8CEF-6F00076488AB}" type="datetimeFigureOut">
              <a:rPr lang="en-US" smtClean="0"/>
              <a:t>12/15/2022</a:t>
            </a:fld>
            <a:endParaRPr lang="en-US"/>
          </a:p>
        </p:txBody>
      </p:sp>
      <p:sp>
        <p:nvSpPr>
          <p:cNvPr id="6" name="Footer Placeholder 5">
            <a:extLst>
              <a:ext uri="{FF2B5EF4-FFF2-40B4-BE49-F238E27FC236}">
                <a16:creationId xmlns:a16="http://schemas.microsoft.com/office/drawing/2014/main" id="{155BBC99-F3B8-053B-A7C2-5F4B89C40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1256F-EA65-DC14-4BB7-7A6C123F1A01}"/>
              </a:ext>
            </a:extLst>
          </p:cNvPr>
          <p:cNvSpPr>
            <a:spLocks noGrp="1"/>
          </p:cNvSpPr>
          <p:nvPr>
            <p:ph type="sldNum" sz="quarter" idx="12"/>
          </p:nvPr>
        </p:nvSpPr>
        <p:spPr/>
        <p:txBody>
          <a:bodyPr/>
          <a:lstStyle/>
          <a:p>
            <a:fld id="{5E4E0CDA-DB37-489A-9819-39CC33ABC1A0}" type="slidenum">
              <a:rPr lang="en-US" smtClean="0"/>
              <a:t>‹#›</a:t>
            </a:fld>
            <a:endParaRPr lang="en-US"/>
          </a:p>
        </p:txBody>
      </p:sp>
    </p:spTree>
    <p:extLst>
      <p:ext uri="{BB962C8B-B14F-4D97-AF65-F5344CB8AC3E}">
        <p14:creationId xmlns:p14="http://schemas.microsoft.com/office/powerpoint/2010/main" val="329413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510A0-5CC6-34A1-9A7D-079B2684A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72E001-7AAA-8464-6303-28CECCA4B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24796-651D-F5FE-1D21-A7A78D384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38075-204E-4A4F-8CEF-6F00076488AB}" type="datetimeFigureOut">
              <a:rPr lang="en-US" smtClean="0"/>
              <a:t>12/15/2022</a:t>
            </a:fld>
            <a:endParaRPr lang="en-US"/>
          </a:p>
        </p:txBody>
      </p:sp>
      <p:sp>
        <p:nvSpPr>
          <p:cNvPr id="5" name="Footer Placeholder 4">
            <a:extLst>
              <a:ext uri="{FF2B5EF4-FFF2-40B4-BE49-F238E27FC236}">
                <a16:creationId xmlns:a16="http://schemas.microsoft.com/office/drawing/2014/main" id="{26BB063F-39F7-84A1-AEEF-688ED9F05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0FB10C-E7AA-66FC-3213-BD4F85177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E0CDA-DB37-489A-9819-39CC33ABC1A0}" type="slidenum">
              <a:rPr lang="en-US" smtClean="0"/>
              <a:t>‹#›</a:t>
            </a:fld>
            <a:endParaRPr lang="en-US"/>
          </a:p>
        </p:txBody>
      </p:sp>
    </p:spTree>
    <p:extLst>
      <p:ext uri="{BB962C8B-B14F-4D97-AF65-F5344CB8AC3E}">
        <p14:creationId xmlns:p14="http://schemas.microsoft.com/office/powerpoint/2010/main" val="204495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tyonote.com/quality_managemen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yonote.com/quality_contro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tguru.com/reference/what-is-knowledge-manag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yonote.com/total_quality_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oppr.com/guides/business-management-entrepreneurship/organizing/structure-of-organ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pr.com/guides/business-studies/controlling/meaning-of-control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oppr.com/guides/business-economics/theory-of-production-and-cost/meaning-of-production/" TargetMode="External"/><Relationship Id="rId2" Type="http://schemas.openxmlformats.org/officeDocument/2006/relationships/hyperlink" Target="http://www.businessdictionary.com/definition/machine-hour.html" TargetMode="External"/><Relationship Id="rId1" Type="http://schemas.openxmlformats.org/officeDocument/2006/relationships/slideLayout" Target="../slideLayouts/slideLayout2.xml"/><Relationship Id="rId4" Type="http://schemas.openxmlformats.org/officeDocument/2006/relationships/hyperlink" Target="https://www.toppr.com/guides/principles-and-practice-of-accounting/capital-and-revenue-expenditure-and-receipts/capital-expenditures-and-revenue-expendi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12C4-D973-E503-AB3B-C3C0E587EBBD}"/>
              </a:ext>
            </a:extLst>
          </p:cNvPr>
          <p:cNvSpPr>
            <a:spLocks noGrp="1"/>
          </p:cNvSpPr>
          <p:nvPr>
            <p:ph type="ctrTitle"/>
          </p:nvPr>
        </p:nvSpPr>
        <p:spPr>
          <a:xfrm>
            <a:off x="1524000" y="1287623"/>
            <a:ext cx="9144000" cy="2222339"/>
          </a:xfrm>
        </p:spPr>
        <p:txBody>
          <a:bodyPr/>
          <a:lstStyle/>
          <a:p>
            <a:r>
              <a:rPr lang="en-US" dirty="0"/>
              <a:t>Unit 6:</a:t>
            </a:r>
          </a:p>
        </p:txBody>
      </p:sp>
      <p:sp>
        <p:nvSpPr>
          <p:cNvPr id="3" name="Subtitle 2">
            <a:extLst>
              <a:ext uri="{FF2B5EF4-FFF2-40B4-BE49-F238E27FC236}">
                <a16:creationId xmlns:a16="http://schemas.microsoft.com/office/drawing/2014/main" id="{E15F89CF-E024-00D9-B995-42627A11EE26}"/>
              </a:ext>
            </a:extLst>
          </p:cNvPr>
          <p:cNvSpPr>
            <a:spLocks noGrp="1"/>
          </p:cNvSpPr>
          <p:nvPr>
            <p:ph type="subTitle" idx="1"/>
          </p:nvPr>
        </p:nvSpPr>
        <p:spPr/>
        <p:txBody>
          <a:bodyPr>
            <a:normAutofit/>
          </a:bodyPr>
          <a:lstStyle/>
          <a:p>
            <a:r>
              <a:rPr lang="en-US" sz="4400" dirty="0">
                <a:latin typeface="Times New Roman" panose="02020603050405020304" pitchFamily="18" charset="0"/>
                <a:cs typeface="Times New Roman" panose="02020603050405020304" pitchFamily="18" charset="0"/>
              </a:rPr>
              <a:t>Controlling and Total Quality Management.</a:t>
            </a:r>
          </a:p>
        </p:txBody>
      </p:sp>
    </p:spTree>
    <p:extLst>
      <p:ext uri="{BB962C8B-B14F-4D97-AF65-F5344CB8AC3E}">
        <p14:creationId xmlns:p14="http://schemas.microsoft.com/office/powerpoint/2010/main" val="119720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CA7F-564B-83CC-0747-39302A06F4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5322A9-59A4-7CEB-8DFC-A49594F3A871}"/>
              </a:ext>
            </a:extLst>
          </p:cNvPr>
          <p:cNvSpPr>
            <a:spLocks noGrp="1"/>
          </p:cNvSpPr>
          <p:nvPr>
            <p:ph idx="1"/>
          </p:nvPr>
        </p:nvSpPr>
        <p:spPr/>
        <p:txBody>
          <a:bodyPr/>
          <a:lstStyle/>
          <a:p>
            <a:pPr marL="0" indent="0" algn="l">
              <a:buNone/>
            </a:pPr>
            <a:r>
              <a:rPr lang="en-US" b="1" i="0" dirty="0">
                <a:solidFill>
                  <a:srgbClr val="000000"/>
                </a:solidFill>
                <a:effectLst/>
                <a:latin typeface="Open Sans" panose="020B0606030504020204" pitchFamily="34" charset="0"/>
              </a:rPr>
              <a:t>2. Standard Costing</a:t>
            </a:r>
            <a:endParaRPr lang="en-US" b="0" i="0" dirty="0">
              <a:solidFill>
                <a:srgbClr val="000000"/>
              </a:solidFill>
              <a:effectLst/>
              <a:latin typeface="Open Sans" panose="020B0606030504020204" pitchFamily="34" charset="0"/>
            </a:endParaRPr>
          </a:p>
          <a:p>
            <a:pPr algn="l"/>
            <a:r>
              <a:rPr lang="en-US" b="0" i="0" dirty="0">
                <a:effectLst/>
                <a:latin typeface="Minion Pro"/>
              </a:rPr>
              <a:t>Standard costing is similar to budgeting in the way that it relies on numerical figures. The difference between the two, however, is that standard costing relies on standard and regular/recurring costs.</a:t>
            </a:r>
          </a:p>
          <a:p>
            <a:pPr algn="l"/>
            <a:r>
              <a:rPr lang="en-US" b="0" i="0" dirty="0">
                <a:effectLst/>
                <a:latin typeface="Minion Pro"/>
              </a:rPr>
              <a:t>Under this technique, managers record their costs and expenses for every activity and compare them with standard costs. This controlling technique basically helps in realizing which activity is profitable and which one is not.</a:t>
            </a:r>
          </a:p>
          <a:p>
            <a:endParaRPr lang="en-US" dirty="0"/>
          </a:p>
        </p:txBody>
      </p:sp>
    </p:spTree>
    <p:extLst>
      <p:ext uri="{BB962C8B-B14F-4D97-AF65-F5344CB8AC3E}">
        <p14:creationId xmlns:p14="http://schemas.microsoft.com/office/powerpoint/2010/main" val="416488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4F0-F060-31C3-749B-B5A1F9050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C1CC68-E4AE-1B4C-9891-3839F8AAA2DE}"/>
              </a:ext>
            </a:extLst>
          </p:cNvPr>
          <p:cNvSpPr>
            <a:spLocks noGrp="1"/>
          </p:cNvSpPr>
          <p:nvPr>
            <p:ph idx="1"/>
          </p:nvPr>
        </p:nvSpPr>
        <p:spPr/>
        <p:txBody>
          <a:bodyPr/>
          <a:lstStyle/>
          <a:p>
            <a:pPr marL="0" indent="0" algn="l">
              <a:buNone/>
            </a:pPr>
            <a:r>
              <a:rPr lang="en-US" b="1" i="0" dirty="0">
                <a:solidFill>
                  <a:srgbClr val="000000"/>
                </a:solidFill>
                <a:effectLst/>
                <a:latin typeface="Open Sans" panose="020B0606030504020204" pitchFamily="34" charset="0"/>
              </a:rPr>
              <a:t>3. Financial Ratio Analysis</a:t>
            </a:r>
            <a:endParaRPr lang="en-US" b="0" i="0" dirty="0">
              <a:solidFill>
                <a:srgbClr val="000000"/>
              </a:solidFill>
              <a:effectLst/>
              <a:latin typeface="Open Sans" panose="020B0606030504020204" pitchFamily="34" charset="0"/>
            </a:endParaRPr>
          </a:p>
          <a:p>
            <a:pPr algn="l"/>
            <a:r>
              <a:rPr lang="en-US" b="0" i="0" dirty="0">
                <a:effectLst/>
                <a:latin typeface="Minion Pro"/>
              </a:rPr>
              <a:t>Every business organization has to depict</a:t>
            </a:r>
            <a:r>
              <a:rPr lang="hi-IN" b="0" i="0" dirty="0">
                <a:effectLst/>
                <a:latin typeface="Minion Pro"/>
              </a:rPr>
              <a:t> </a:t>
            </a:r>
            <a:r>
              <a:rPr lang="hi-IN" sz="2000" b="0" i="0" dirty="0">
                <a:effectLst/>
                <a:latin typeface="Minion Pro"/>
              </a:rPr>
              <a:t>चित्रण</a:t>
            </a:r>
            <a:r>
              <a:rPr lang="en-US" b="0" i="0" dirty="0">
                <a:effectLst/>
                <a:latin typeface="Minion Pro"/>
              </a:rPr>
              <a:t> its financial performances using reports like balance sheets and profit &amp; loss statements. Financial ratio analysis basically compares these financial reports to show the financial performance of a business in numerical terms.</a:t>
            </a:r>
          </a:p>
          <a:p>
            <a:pPr algn="l"/>
            <a:r>
              <a:rPr lang="en-US" b="0" i="0" dirty="0">
                <a:effectLst/>
                <a:latin typeface="Minion Pro"/>
              </a:rPr>
              <a:t>Comparative studies of financial statements showcase standards like changes in assets, liabilities, capital, profits, etc. Financial ratio analysis also helps in understanding the liquidity and solvency status of a business.</a:t>
            </a:r>
          </a:p>
          <a:p>
            <a:endParaRPr lang="en-US" dirty="0"/>
          </a:p>
        </p:txBody>
      </p:sp>
    </p:spTree>
    <p:extLst>
      <p:ext uri="{BB962C8B-B14F-4D97-AF65-F5344CB8AC3E}">
        <p14:creationId xmlns:p14="http://schemas.microsoft.com/office/powerpoint/2010/main" val="384827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4798-F03E-D3F7-E2B2-9614312A2A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898C8-044A-4FE6-9193-8796F8DDFA3F}"/>
              </a:ext>
            </a:extLst>
          </p:cNvPr>
          <p:cNvSpPr>
            <a:spLocks noGrp="1"/>
          </p:cNvSpPr>
          <p:nvPr>
            <p:ph idx="1"/>
          </p:nvPr>
        </p:nvSpPr>
        <p:spPr/>
        <p:txBody>
          <a:bodyPr/>
          <a:lstStyle/>
          <a:p>
            <a:pPr marL="0" indent="0" algn="l">
              <a:buNone/>
            </a:pPr>
            <a:r>
              <a:rPr lang="en-US" b="1" i="0" dirty="0">
                <a:solidFill>
                  <a:srgbClr val="000000"/>
                </a:solidFill>
                <a:effectLst/>
                <a:latin typeface="Open Sans" panose="020B0606030504020204" pitchFamily="34" charset="0"/>
              </a:rPr>
              <a:t>5. Internal Audit</a:t>
            </a:r>
            <a:endParaRPr lang="en-US" b="0" i="0" dirty="0">
              <a:solidFill>
                <a:srgbClr val="000000"/>
              </a:solidFill>
              <a:effectLst/>
              <a:latin typeface="Open Sans" panose="020B0606030504020204" pitchFamily="34" charset="0"/>
            </a:endParaRPr>
          </a:p>
          <a:p>
            <a:pPr algn="l"/>
            <a:r>
              <a:rPr lang="en-US" b="0" i="0" dirty="0">
                <a:effectLst/>
                <a:latin typeface="Minion Pro"/>
              </a:rPr>
              <a:t>Another popular traditional type of control technique is internal auditing. This process requires internal auditors to appraise themselves of the operations of an organization.</a:t>
            </a:r>
          </a:p>
          <a:p>
            <a:pPr algn="l"/>
            <a:r>
              <a:rPr lang="en-US" b="0" i="0" dirty="0">
                <a:effectLst/>
                <a:latin typeface="Minion Pro"/>
              </a:rPr>
              <a:t>Generally, the scope of an internal audit is narrow and it relates to financial and accounting activities. In modern times, however, managers use it to regulate several other tasks.</a:t>
            </a:r>
          </a:p>
          <a:p>
            <a:pPr algn="l"/>
            <a:r>
              <a:rPr lang="en-US" b="0" i="0" dirty="0">
                <a:effectLst/>
                <a:latin typeface="Minion Pro"/>
              </a:rPr>
              <a:t>For example, it can also cover policies, procedures, methods, and management of an organization. Results of such audits can, consequently, help managers take corrective action for controlling.</a:t>
            </a:r>
          </a:p>
          <a:p>
            <a:endParaRPr lang="en-US" dirty="0"/>
          </a:p>
        </p:txBody>
      </p:sp>
    </p:spTree>
    <p:extLst>
      <p:ext uri="{BB962C8B-B14F-4D97-AF65-F5344CB8AC3E}">
        <p14:creationId xmlns:p14="http://schemas.microsoft.com/office/powerpoint/2010/main" val="53638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CC1C-14ED-9559-3BA8-F73A3C7046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44E5F3-6019-C661-B648-DB52BC6E32B2}"/>
              </a:ext>
            </a:extLst>
          </p:cNvPr>
          <p:cNvSpPr>
            <a:spLocks noGrp="1"/>
          </p:cNvSpPr>
          <p:nvPr>
            <p:ph idx="1"/>
          </p:nvPr>
        </p:nvSpPr>
        <p:spPr/>
        <p:txBody>
          <a:bodyPr/>
          <a:lstStyle/>
          <a:p>
            <a:pPr marL="0" indent="0" algn="l">
              <a:buNone/>
            </a:pPr>
            <a:r>
              <a:rPr lang="en-US" b="1" i="0" dirty="0">
                <a:solidFill>
                  <a:srgbClr val="000000"/>
                </a:solidFill>
                <a:effectLst/>
                <a:latin typeface="Open Sans" panose="020B0606030504020204" pitchFamily="34" charset="0"/>
              </a:rPr>
              <a:t>6. Break-Even Analysis</a:t>
            </a:r>
            <a:endParaRPr lang="en-US" b="0" i="0" dirty="0">
              <a:solidFill>
                <a:srgbClr val="000000"/>
              </a:solidFill>
              <a:effectLst/>
              <a:latin typeface="Open Sans" panose="020B0606030504020204" pitchFamily="34" charset="0"/>
            </a:endParaRPr>
          </a:p>
          <a:p>
            <a:pPr algn="l"/>
            <a:r>
              <a:rPr lang="en-US" b="0" i="0" dirty="0">
                <a:effectLst/>
                <a:latin typeface="Minion Pro"/>
              </a:rPr>
              <a:t>Break-even analysis shows the point at which a business neither earns profits nor incurs losses. This can be in the form of sale output, production volume, the price of products, etc.</a:t>
            </a:r>
          </a:p>
          <a:p>
            <a:pPr algn="l"/>
            <a:r>
              <a:rPr lang="en-US" b="0" i="0" dirty="0">
                <a:effectLst/>
                <a:latin typeface="Minion Pro"/>
              </a:rPr>
              <a:t>Managers often use break-even analysis to determine the minimum level of results they must achieve for an activity. Any number that goes below the break-even point triggers corrective measures for control.</a:t>
            </a:r>
          </a:p>
          <a:p>
            <a:endParaRPr lang="en-US" dirty="0"/>
          </a:p>
        </p:txBody>
      </p:sp>
    </p:spTree>
    <p:extLst>
      <p:ext uri="{BB962C8B-B14F-4D97-AF65-F5344CB8AC3E}">
        <p14:creationId xmlns:p14="http://schemas.microsoft.com/office/powerpoint/2010/main" val="262408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9B84-19BB-8EDF-2772-2BF27072E2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E7878F-DF4D-5651-B108-A252309EE9DB}"/>
              </a:ext>
            </a:extLst>
          </p:cNvPr>
          <p:cNvSpPr>
            <a:spLocks noGrp="1"/>
          </p:cNvSpPr>
          <p:nvPr>
            <p:ph idx="1"/>
          </p:nvPr>
        </p:nvSpPr>
        <p:spPr/>
        <p:txBody>
          <a:bodyPr/>
          <a:lstStyle/>
          <a:p>
            <a:pPr marL="0" indent="0" algn="l">
              <a:buNone/>
            </a:pPr>
            <a:r>
              <a:rPr lang="en-US" b="1" i="0" dirty="0">
                <a:solidFill>
                  <a:srgbClr val="000000"/>
                </a:solidFill>
                <a:effectLst/>
                <a:latin typeface="Open Sans" panose="020B0606030504020204" pitchFamily="34" charset="0"/>
              </a:rPr>
              <a:t>7. Statistical Control</a:t>
            </a:r>
            <a:endParaRPr lang="en-US" b="0" i="0" dirty="0">
              <a:solidFill>
                <a:srgbClr val="000000"/>
              </a:solidFill>
              <a:effectLst/>
              <a:latin typeface="Open Sans" panose="020B0606030504020204" pitchFamily="34" charset="0"/>
            </a:endParaRPr>
          </a:p>
          <a:p>
            <a:pPr algn="l"/>
            <a:r>
              <a:rPr lang="en-US" b="0" i="0" dirty="0">
                <a:effectLst/>
                <a:latin typeface="Minion Pro"/>
              </a:rPr>
              <a:t>The use of statistical tools is a great way to understand an organization’s tasks effectively and efficiently. They help in showing averages, percentages, and ratios using comprehensible graphs and charts.</a:t>
            </a:r>
          </a:p>
          <a:p>
            <a:pPr algn="l"/>
            <a:r>
              <a:rPr lang="en-US" b="0" i="0" dirty="0">
                <a:effectLst/>
                <a:latin typeface="Minion Pro"/>
              </a:rPr>
              <a:t>Managers often use pie charts and graphs to depict</a:t>
            </a:r>
            <a:r>
              <a:rPr lang="hi-IN" b="0" i="0" dirty="0">
                <a:effectLst/>
                <a:latin typeface="Minion Pro"/>
              </a:rPr>
              <a:t> </a:t>
            </a:r>
            <a:r>
              <a:rPr lang="hi-IN" sz="2000" b="0" i="0" dirty="0">
                <a:effectLst/>
                <a:latin typeface="Minion Pro"/>
              </a:rPr>
              <a:t>चित्रण</a:t>
            </a:r>
            <a:r>
              <a:rPr lang="en-US" b="0" i="0" dirty="0">
                <a:effectLst/>
                <a:latin typeface="Minion Pro"/>
              </a:rPr>
              <a:t> their sales, production, profits, productivity, etc. Such tools have always been popular traditional control techniques.</a:t>
            </a:r>
          </a:p>
          <a:p>
            <a:endParaRPr lang="en-US" dirty="0"/>
          </a:p>
        </p:txBody>
      </p:sp>
    </p:spTree>
    <p:extLst>
      <p:ext uri="{BB962C8B-B14F-4D97-AF65-F5344CB8AC3E}">
        <p14:creationId xmlns:p14="http://schemas.microsoft.com/office/powerpoint/2010/main" val="4548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6B8B-BB2A-5A0C-2314-06F089353351}"/>
              </a:ext>
            </a:extLst>
          </p:cNvPr>
          <p:cNvSpPr>
            <a:spLocks noGrp="1"/>
          </p:cNvSpPr>
          <p:nvPr>
            <p:ph type="title"/>
          </p:nvPr>
        </p:nvSpPr>
        <p:spPr/>
        <p:txBody>
          <a:bodyPr/>
          <a:lstStyle/>
          <a:p>
            <a:r>
              <a:rPr lang="en-US" dirty="0">
                <a:solidFill>
                  <a:srgbClr val="FF0000"/>
                </a:solidFill>
              </a:rPr>
              <a:t>Quality</a:t>
            </a:r>
            <a:r>
              <a:rPr lang="en-US" dirty="0"/>
              <a:t>: Concepts</a:t>
            </a:r>
          </a:p>
        </p:txBody>
      </p:sp>
      <p:sp>
        <p:nvSpPr>
          <p:cNvPr id="3" name="Content Placeholder 2">
            <a:extLst>
              <a:ext uri="{FF2B5EF4-FFF2-40B4-BE49-F238E27FC236}">
                <a16:creationId xmlns:a16="http://schemas.microsoft.com/office/drawing/2014/main" id="{6FA4BFBA-A865-0A35-DBB4-0487A7520733}"/>
              </a:ext>
            </a:extLst>
          </p:cNvPr>
          <p:cNvSpPr>
            <a:spLocks noGrp="1"/>
          </p:cNvSpPr>
          <p:nvPr>
            <p:ph idx="1"/>
          </p:nvPr>
        </p:nvSpPr>
        <p:spPr/>
        <p:txBody>
          <a:bodyPr/>
          <a:lstStyle/>
          <a:p>
            <a:r>
              <a:rPr lang="en-US" dirty="0"/>
              <a:t>It is standard of something as measured against other things of a similar kind</a:t>
            </a:r>
          </a:p>
          <a:p>
            <a:r>
              <a:rPr lang="en-US" dirty="0"/>
              <a:t>It is the degree of excellence of something</a:t>
            </a:r>
          </a:p>
          <a:p>
            <a:r>
              <a:rPr lang="en-US" dirty="0"/>
              <a:t>It is the ability of a product to satisfy the users</a:t>
            </a:r>
          </a:p>
          <a:p>
            <a:r>
              <a:rPr lang="en-US" dirty="0"/>
              <a:t>Quality is the perception of excellence viewed by customers to satisfy their needs</a:t>
            </a:r>
          </a:p>
          <a:p>
            <a:r>
              <a:rPr lang="en-US" dirty="0"/>
              <a:t>Quality is the totality of features and characteristics of a product or services that bear on its ability to satisfy or implied needs.</a:t>
            </a:r>
          </a:p>
        </p:txBody>
      </p:sp>
    </p:spTree>
    <p:extLst>
      <p:ext uri="{BB962C8B-B14F-4D97-AF65-F5344CB8AC3E}">
        <p14:creationId xmlns:p14="http://schemas.microsoft.com/office/powerpoint/2010/main" val="107367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B7F4-48DF-1BB4-66B5-1B004699BC7B}"/>
              </a:ext>
            </a:extLst>
          </p:cNvPr>
          <p:cNvSpPr>
            <a:spLocks noGrp="1"/>
          </p:cNvSpPr>
          <p:nvPr>
            <p:ph type="title"/>
          </p:nvPr>
        </p:nvSpPr>
        <p:spPr/>
        <p:txBody>
          <a:bodyPr/>
          <a:lstStyle/>
          <a:p>
            <a:r>
              <a:rPr lang="en-US" dirty="0"/>
              <a:t>Dimension of Quality</a:t>
            </a:r>
          </a:p>
        </p:txBody>
      </p:sp>
      <p:sp>
        <p:nvSpPr>
          <p:cNvPr id="3" name="Content Placeholder 2">
            <a:extLst>
              <a:ext uri="{FF2B5EF4-FFF2-40B4-BE49-F238E27FC236}">
                <a16:creationId xmlns:a16="http://schemas.microsoft.com/office/drawing/2014/main" id="{C338FD84-E550-423F-D1A3-57F2CC1B06EC}"/>
              </a:ext>
            </a:extLst>
          </p:cNvPr>
          <p:cNvSpPr>
            <a:spLocks noGrp="1"/>
          </p:cNvSpPr>
          <p:nvPr>
            <p:ph idx="1"/>
          </p:nvPr>
        </p:nvSpPr>
        <p:spPr/>
        <p:txBody>
          <a:bodyPr/>
          <a:lstStyle/>
          <a:p>
            <a:r>
              <a:rPr lang="en-US" dirty="0"/>
              <a:t>Performance</a:t>
            </a:r>
          </a:p>
          <a:p>
            <a:r>
              <a:rPr lang="en-US" dirty="0"/>
              <a:t>Features</a:t>
            </a:r>
          </a:p>
          <a:p>
            <a:r>
              <a:rPr lang="en-US" dirty="0"/>
              <a:t>Reliability </a:t>
            </a:r>
          </a:p>
          <a:p>
            <a:r>
              <a:rPr lang="en-US" dirty="0"/>
              <a:t>Conformance ( standard of customer)</a:t>
            </a:r>
          </a:p>
          <a:p>
            <a:r>
              <a:rPr lang="en-US" dirty="0"/>
              <a:t>Durability</a:t>
            </a:r>
          </a:p>
          <a:p>
            <a:r>
              <a:rPr lang="en-US" dirty="0"/>
              <a:t>Serviceability</a:t>
            </a:r>
          </a:p>
          <a:p>
            <a:r>
              <a:rPr lang="en-US" dirty="0"/>
              <a:t>Aesthetics ( beauty)</a:t>
            </a:r>
          </a:p>
          <a:p>
            <a:r>
              <a:rPr lang="en-US" dirty="0"/>
              <a:t>Perceived quality (perception of customers)</a:t>
            </a:r>
          </a:p>
        </p:txBody>
      </p:sp>
    </p:spTree>
    <p:extLst>
      <p:ext uri="{BB962C8B-B14F-4D97-AF65-F5344CB8AC3E}">
        <p14:creationId xmlns:p14="http://schemas.microsoft.com/office/powerpoint/2010/main" val="311080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720F-B338-03B6-A1DE-906B6E221B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4665ED-237F-67AD-10A8-08B4E00D5224}"/>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00000"/>
                </a:solidFill>
                <a:effectLst/>
                <a:latin typeface="Trebuchet MS" panose="020B0603020202020204" pitchFamily="34" charset="0"/>
              </a:rPr>
              <a:t>Performance</a:t>
            </a:r>
            <a:r>
              <a:rPr lang="en-US" b="0" i="0" dirty="0">
                <a:solidFill>
                  <a:srgbClr val="000000"/>
                </a:solidFill>
                <a:effectLst/>
                <a:latin typeface="Trebuchet MS" panose="020B0603020202020204" pitchFamily="34" charset="0"/>
              </a:rPr>
              <a:t>: - The performance level of a goods or service determines the quality. For example, the clarity of the picture on the television, the clarity of the sound on the radio, etc., ensures the level of performance.</a:t>
            </a:r>
          </a:p>
          <a:p>
            <a:pPr algn="l">
              <a:buFont typeface="+mj-lt"/>
              <a:buAutoNum type="arabicPeriod"/>
            </a:pPr>
            <a:r>
              <a:rPr lang="en-US" b="1" i="0" dirty="0">
                <a:solidFill>
                  <a:srgbClr val="000000"/>
                </a:solidFill>
                <a:effectLst/>
                <a:latin typeface="Trebuchet MS" panose="020B0603020202020204" pitchFamily="34" charset="0"/>
              </a:rPr>
              <a:t>Features</a:t>
            </a:r>
            <a:r>
              <a:rPr lang="en-US" b="0" i="0" dirty="0">
                <a:solidFill>
                  <a:srgbClr val="000000"/>
                </a:solidFill>
                <a:effectLst/>
                <a:latin typeface="Trebuchet MS" panose="020B0603020202020204" pitchFamily="34" charset="0"/>
              </a:rPr>
              <a:t>: - Features inherent in goods or services also contribute to quality. Such as - disc brakes on motorbikes, </a:t>
            </a:r>
            <a:r>
              <a:rPr lang="en-US" b="0" i="0" u="none" strike="noStrike" dirty="0">
                <a:solidFill>
                  <a:srgbClr val="1B8EDE"/>
                </a:solidFill>
                <a:effectLst/>
                <a:latin typeface="Trebuchet MS" panose="020B0603020202020204" pitchFamily="34" charset="0"/>
              </a:rPr>
              <a:t>automatic</a:t>
            </a:r>
            <a:r>
              <a:rPr lang="en-US" b="0" i="0" dirty="0">
                <a:solidFill>
                  <a:srgbClr val="000000"/>
                </a:solidFill>
                <a:effectLst/>
                <a:latin typeface="Trebuchet MS" panose="020B0603020202020204" pitchFamily="34" charset="0"/>
              </a:rPr>
              <a:t> </a:t>
            </a:r>
            <a:r>
              <a:rPr lang="en-US" b="0" i="0" u="none" strike="noStrike" dirty="0">
                <a:solidFill>
                  <a:srgbClr val="1B8EDE"/>
                </a:solidFill>
                <a:effectLst/>
                <a:latin typeface="Trebuchet MS" panose="020B0603020202020204" pitchFamily="34" charset="0"/>
              </a:rPr>
              <a:t>arrangements</a:t>
            </a:r>
            <a:r>
              <a:rPr lang="en-US" b="0" i="0" dirty="0">
                <a:solidFill>
                  <a:srgbClr val="000000"/>
                </a:solidFill>
                <a:effectLst/>
                <a:latin typeface="Trebuchet MS" panose="020B0603020202020204" pitchFamily="34" charset="0"/>
              </a:rPr>
              <a:t>, etc.</a:t>
            </a:r>
          </a:p>
          <a:p>
            <a:pPr algn="l">
              <a:buFont typeface="+mj-lt"/>
              <a:buAutoNum type="arabicPeriod"/>
            </a:pPr>
            <a:r>
              <a:rPr lang="en-US" b="1" i="0" dirty="0">
                <a:solidFill>
                  <a:srgbClr val="000000"/>
                </a:solidFill>
                <a:effectLst/>
                <a:latin typeface="Trebuchet MS" panose="020B0603020202020204" pitchFamily="34" charset="0"/>
              </a:rPr>
              <a:t>Reliability</a:t>
            </a:r>
            <a:r>
              <a:rPr lang="en-US" b="0" i="0" dirty="0">
                <a:solidFill>
                  <a:srgbClr val="000000"/>
                </a:solidFill>
                <a:effectLst/>
                <a:latin typeface="Trebuchet MS" panose="020B0603020202020204" pitchFamily="34" charset="0"/>
              </a:rPr>
              <a:t>: - Trust and reputation towards the goods or services also helps to ensure quality.</a:t>
            </a:r>
          </a:p>
          <a:p>
            <a:pPr algn="l">
              <a:buFont typeface="+mj-lt"/>
              <a:buAutoNum type="arabicPeriod"/>
            </a:pPr>
            <a:r>
              <a:rPr lang="en-US" b="1" i="0" dirty="0">
                <a:solidFill>
                  <a:srgbClr val="000000"/>
                </a:solidFill>
                <a:effectLst/>
                <a:latin typeface="Trebuchet MS" panose="020B0603020202020204" pitchFamily="34" charset="0"/>
              </a:rPr>
              <a:t>Conformance</a:t>
            </a:r>
            <a:r>
              <a:rPr lang="en-US" b="0" i="0" dirty="0">
                <a:solidFill>
                  <a:srgbClr val="000000"/>
                </a:solidFill>
                <a:effectLst/>
                <a:latin typeface="Trebuchet MS" panose="020B0603020202020204" pitchFamily="34" charset="0"/>
              </a:rPr>
              <a:t>: - The uniformity or similarity established in the structure, texture, etc. of the goods or services determines the quality of the goods or services.</a:t>
            </a:r>
          </a:p>
          <a:p>
            <a:pPr algn="l">
              <a:buFont typeface="+mj-lt"/>
              <a:buAutoNum type="arabicPeriod"/>
            </a:pPr>
            <a:r>
              <a:rPr lang="en-US" b="1" i="0" dirty="0">
                <a:solidFill>
                  <a:srgbClr val="000000"/>
                </a:solidFill>
                <a:effectLst/>
                <a:latin typeface="Trebuchet MS" panose="020B0603020202020204" pitchFamily="34" charset="0"/>
              </a:rPr>
              <a:t>Durability</a:t>
            </a:r>
            <a:r>
              <a:rPr lang="en-US" b="0" i="0" dirty="0">
                <a:solidFill>
                  <a:srgbClr val="000000"/>
                </a:solidFill>
                <a:effectLst/>
                <a:latin typeface="Trebuchet MS" panose="020B0603020202020204" pitchFamily="34" charset="0"/>
              </a:rPr>
              <a:t>: - Quality is determined on the basis of durability and sales of a goods or services in the market.</a:t>
            </a:r>
          </a:p>
          <a:p>
            <a:pPr algn="l">
              <a:buFont typeface="+mj-lt"/>
              <a:buAutoNum type="arabicPeriod"/>
            </a:pPr>
            <a:r>
              <a:rPr lang="en-US" b="1" i="0" dirty="0">
                <a:solidFill>
                  <a:srgbClr val="000000"/>
                </a:solidFill>
                <a:effectLst/>
                <a:latin typeface="Trebuchet MS" panose="020B0603020202020204" pitchFamily="34" charset="0"/>
              </a:rPr>
              <a:t>Service ability</a:t>
            </a:r>
            <a:r>
              <a:rPr lang="en-US" b="0" i="0" dirty="0">
                <a:solidFill>
                  <a:srgbClr val="000000"/>
                </a:solidFill>
                <a:effectLst/>
                <a:latin typeface="Trebuchet MS" panose="020B0603020202020204" pitchFamily="34" charset="0"/>
              </a:rPr>
              <a:t>: - If the goods or services can be used through proper repair and maintenance, such goods or services are considered quality.</a:t>
            </a:r>
          </a:p>
          <a:p>
            <a:pPr algn="l">
              <a:buFont typeface="+mj-lt"/>
              <a:buAutoNum type="arabicPeriod"/>
            </a:pPr>
            <a:r>
              <a:rPr lang="en-US" b="1" i="0" u="none" strike="noStrike" dirty="0">
                <a:solidFill>
                  <a:srgbClr val="1B8EDE"/>
                </a:solidFill>
                <a:effectLst/>
                <a:latin typeface="Trebuchet MS" panose="020B0603020202020204" pitchFamily="34" charset="0"/>
              </a:rPr>
              <a:t>Aesthetics</a:t>
            </a:r>
            <a:r>
              <a:rPr lang="en-US" b="0" i="0" dirty="0">
                <a:solidFill>
                  <a:srgbClr val="000000"/>
                </a:solidFill>
                <a:effectLst/>
                <a:latin typeface="Trebuchet MS" panose="020B0603020202020204" pitchFamily="34" charset="0"/>
              </a:rPr>
              <a:t>: - Goods and services that can attract more consumers are also tends to be good quality.</a:t>
            </a:r>
          </a:p>
          <a:p>
            <a:pPr algn="l">
              <a:buFont typeface="+mj-lt"/>
              <a:buAutoNum type="arabicPeriod"/>
            </a:pPr>
            <a:r>
              <a:rPr lang="en-US" b="1" i="0" dirty="0">
                <a:solidFill>
                  <a:srgbClr val="000000"/>
                </a:solidFill>
                <a:effectLst/>
                <a:latin typeface="Trebuchet MS" panose="020B0603020202020204" pitchFamily="34" charset="0"/>
              </a:rPr>
              <a:t>Perceived quality</a:t>
            </a:r>
            <a:r>
              <a:rPr lang="en-US" b="0" i="0" dirty="0">
                <a:solidFill>
                  <a:srgbClr val="000000"/>
                </a:solidFill>
                <a:effectLst/>
                <a:latin typeface="Trebuchet MS" panose="020B0603020202020204" pitchFamily="34" charset="0"/>
              </a:rPr>
              <a:t>: - In relation to goods or services, the quality should be maintained as expected by the customer, consumer or service recipient and such customers should also have experienced the quality.</a:t>
            </a:r>
          </a:p>
          <a:p>
            <a:endParaRPr lang="en-US" dirty="0"/>
          </a:p>
        </p:txBody>
      </p:sp>
    </p:spTree>
    <p:extLst>
      <p:ext uri="{BB962C8B-B14F-4D97-AF65-F5344CB8AC3E}">
        <p14:creationId xmlns:p14="http://schemas.microsoft.com/office/powerpoint/2010/main" val="314380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1D09-1E64-3EC4-C35B-EE0CCF51C822}"/>
              </a:ext>
            </a:extLst>
          </p:cNvPr>
          <p:cNvSpPr>
            <a:spLocks noGrp="1"/>
          </p:cNvSpPr>
          <p:nvPr>
            <p:ph type="title"/>
          </p:nvPr>
        </p:nvSpPr>
        <p:spPr/>
        <p:txBody>
          <a:bodyPr/>
          <a:lstStyle/>
          <a:p>
            <a:r>
              <a:rPr lang="en-US" dirty="0"/>
              <a:t>Importance/Objectives of Quality</a:t>
            </a:r>
          </a:p>
        </p:txBody>
      </p:sp>
      <p:sp>
        <p:nvSpPr>
          <p:cNvPr id="3" name="Content Placeholder 2">
            <a:extLst>
              <a:ext uri="{FF2B5EF4-FFF2-40B4-BE49-F238E27FC236}">
                <a16:creationId xmlns:a16="http://schemas.microsoft.com/office/drawing/2014/main" id="{E4FD9E9A-B5F1-DCB2-3210-0CBA888FFD68}"/>
              </a:ext>
            </a:extLst>
          </p:cNvPr>
          <p:cNvSpPr>
            <a:spLocks noGrp="1"/>
          </p:cNvSpPr>
          <p:nvPr>
            <p:ph idx="1"/>
          </p:nvPr>
        </p:nvSpPr>
        <p:spPr/>
        <p:txBody>
          <a:bodyPr/>
          <a:lstStyle/>
          <a:p>
            <a:pPr marL="514350" indent="-514350">
              <a:buFont typeface="+mj-lt"/>
              <a:buAutoNum type="arabicPeriod"/>
            </a:pPr>
            <a:r>
              <a:rPr lang="en-US" dirty="0"/>
              <a:t>Meet competition</a:t>
            </a:r>
          </a:p>
          <a:p>
            <a:pPr marL="514350" indent="-514350">
              <a:buFont typeface="+mj-lt"/>
              <a:buAutoNum type="arabicPeriod"/>
            </a:pPr>
            <a:r>
              <a:rPr lang="en-US" dirty="0"/>
              <a:t>Increase productivity</a:t>
            </a:r>
          </a:p>
          <a:p>
            <a:pPr marL="514350" indent="-514350">
              <a:buFont typeface="+mj-lt"/>
              <a:buAutoNum type="arabicPeriod"/>
            </a:pPr>
            <a:r>
              <a:rPr lang="en-US" dirty="0"/>
              <a:t>Minimize cost</a:t>
            </a:r>
          </a:p>
          <a:p>
            <a:pPr marL="514350" indent="-514350">
              <a:buFont typeface="+mj-lt"/>
              <a:buAutoNum type="arabicPeriod"/>
            </a:pPr>
            <a:r>
              <a:rPr lang="en-US" dirty="0"/>
              <a:t>Increase reputation and image</a:t>
            </a:r>
          </a:p>
          <a:p>
            <a:pPr marL="514350" indent="-514350">
              <a:buFont typeface="+mj-lt"/>
              <a:buAutoNum type="arabicPeriod"/>
            </a:pPr>
            <a:r>
              <a:rPr lang="en-US" dirty="0"/>
              <a:t>Higher profitability and growth</a:t>
            </a:r>
          </a:p>
        </p:txBody>
      </p:sp>
    </p:spTree>
    <p:extLst>
      <p:ext uri="{BB962C8B-B14F-4D97-AF65-F5344CB8AC3E}">
        <p14:creationId xmlns:p14="http://schemas.microsoft.com/office/powerpoint/2010/main" val="211806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DC5C-9E7D-E1E0-9685-9D17A877B217}"/>
              </a:ext>
            </a:extLst>
          </p:cNvPr>
          <p:cNvSpPr>
            <a:spLocks noGrp="1"/>
          </p:cNvSpPr>
          <p:nvPr>
            <p:ph type="title"/>
          </p:nvPr>
        </p:nvSpPr>
        <p:spPr/>
        <p:txBody>
          <a:bodyPr/>
          <a:lstStyle/>
          <a:p>
            <a:r>
              <a:rPr lang="en-US" dirty="0">
                <a:solidFill>
                  <a:srgbClr val="FF0000"/>
                </a:solidFill>
              </a:rPr>
              <a:t>Total Quality Management (TQM)</a:t>
            </a:r>
          </a:p>
        </p:txBody>
      </p:sp>
      <p:sp>
        <p:nvSpPr>
          <p:cNvPr id="3" name="Content Placeholder 2">
            <a:extLst>
              <a:ext uri="{FF2B5EF4-FFF2-40B4-BE49-F238E27FC236}">
                <a16:creationId xmlns:a16="http://schemas.microsoft.com/office/drawing/2014/main" id="{11BBB973-2A5B-1EBD-B9F8-DBB9CBB72744}"/>
              </a:ext>
            </a:extLst>
          </p:cNvPr>
          <p:cNvSpPr>
            <a:spLocks noGrp="1"/>
          </p:cNvSpPr>
          <p:nvPr>
            <p:ph idx="1"/>
          </p:nvPr>
        </p:nvSpPr>
        <p:spPr/>
        <p:txBody>
          <a:bodyPr/>
          <a:lstStyle/>
          <a:p>
            <a:r>
              <a:rPr lang="en-US" dirty="0"/>
              <a:t>Concepts:</a:t>
            </a:r>
          </a:p>
          <a:p>
            <a:r>
              <a:rPr lang="en-US" dirty="0"/>
              <a:t>It focuses on continuous quality improvement of products and services by using continuous feedback</a:t>
            </a:r>
          </a:p>
          <a:p>
            <a:r>
              <a:rPr lang="en-US" dirty="0"/>
              <a:t>TQM is a management strategy that is designed to bring awareness of quality in all organizational process</a:t>
            </a:r>
          </a:p>
          <a:p>
            <a:r>
              <a:rPr lang="en-US" dirty="0"/>
              <a:t>It consists of quality of return ( for shareholders), quality of product and services ( for customers), and quality of life at work and outside of work ( for employees).</a:t>
            </a:r>
          </a:p>
        </p:txBody>
      </p:sp>
    </p:spTree>
    <p:extLst>
      <p:ext uri="{BB962C8B-B14F-4D97-AF65-F5344CB8AC3E}">
        <p14:creationId xmlns:p14="http://schemas.microsoft.com/office/powerpoint/2010/main" val="245477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E4D1-5074-A390-C4EB-EDB19DC20364}"/>
              </a:ext>
            </a:extLst>
          </p:cNvPr>
          <p:cNvSpPr>
            <a:spLocks noGrp="1"/>
          </p:cNvSpPr>
          <p:nvPr>
            <p:ph type="title"/>
          </p:nvPr>
        </p:nvSpPr>
        <p:spPr/>
        <p:txBody>
          <a:bodyPr/>
          <a:lstStyle/>
          <a:p>
            <a:r>
              <a:rPr lang="en-US" dirty="0">
                <a:solidFill>
                  <a:srgbClr val="FF0000"/>
                </a:solidFill>
              </a:rPr>
              <a:t>Controlling</a:t>
            </a:r>
            <a:r>
              <a:rPr lang="en-US" dirty="0"/>
              <a:t>: Concept</a:t>
            </a:r>
          </a:p>
        </p:txBody>
      </p:sp>
      <p:sp>
        <p:nvSpPr>
          <p:cNvPr id="3" name="Content Placeholder 2">
            <a:extLst>
              <a:ext uri="{FF2B5EF4-FFF2-40B4-BE49-F238E27FC236}">
                <a16:creationId xmlns:a16="http://schemas.microsoft.com/office/drawing/2014/main" id="{D9B8C912-7F9E-68FA-3C76-18E1664D1BCC}"/>
              </a:ext>
            </a:extLst>
          </p:cNvPr>
          <p:cNvSpPr>
            <a:spLocks noGrp="1"/>
          </p:cNvSpPr>
          <p:nvPr>
            <p:ph idx="1"/>
          </p:nvPr>
        </p:nvSpPr>
        <p:spPr/>
        <p:txBody>
          <a:bodyPr/>
          <a:lstStyle/>
          <a:p>
            <a:r>
              <a:rPr lang="en-US" dirty="0"/>
              <a:t>Control is monitoring and correction of performance to achieve standards.</a:t>
            </a:r>
          </a:p>
          <a:p>
            <a:r>
              <a:rPr lang="en-US" dirty="0"/>
              <a:t>Controlling is the process of measuring the actual performance </a:t>
            </a:r>
            <a:r>
              <a:rPr lang="en-US"/>
              <a:t>achieved with </a:t>
            </a:r>
            <a:r>
              <a:rPr lang="en-US" dirty="0"/>
              <a:t>that of planned performance and taking corrective action, if actual performance is not in accordance of planned performance.</a:t>
            </a:r>
          </a:p>
          <a:p>
            <a:r>
              <a:rPr lang="en-US" dirty="0"/>
              <a:t>Control is monitoring organizational progress toward goal achievement.</a:t>
            </a:r>
          </a:p>
        </p:txBody>
      </p:sp>
    </p:spTree>
    <p:extLst>
      <p:ext uri="{BB962C8B-B14F-4D97-AF65-F5344CB8AC3E}">
        <p14:creationId xmlns:p14="http://schemas.microsoft.com/office/powerpoint/2010/main" val="1064347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D43C-9C6A-0C2B-076E-AEBEC4E5A757}"/>
              </a:ext>
            </a:extLst>
          </p:cNvPr>
          <p:cNvSpPr>
            <a:spLocks noGrp="1"/>
          </p:cNvSpPr>
          <p:nvPr>
            <p:ph type="title"/>
          </p:nvPr>
        </p:nvSpPr>
        <p:spPr/>
        <p:txBody>
          <a:bodyPr/>
          <a:lstStyle/>
          <a:p>
            <a:r>
              <a:rPr lang="en-US" dirty="0"/>
              <a:t>Components/ Scope of TQM</a:t>
            </a:r>
          </a:p>
        </p:txBody>
      </p:sp>
      <p:sp>
        <p:nvSpPr>
          <p:cNvPr id="3" name="Content Placeholder 2">
            <a:extLst>
              <a:ext uri="{FF2B5EF4-FFF2-40B4-BE49-F238E27FC236}">
                <a16:creationId xmlns:a16="http://schemas.microsoft.com/office/drawing/2014/main" id="{C8812AB7-3F3A-81C9-AA6C-35D4E9048CE9}"/>
              </a:ext>
            </a:extLst>
          </p:cNvPr>
          <p:cNvSpPr>
            <a:spLocks noGrp="1"/>
          </p:cNvSpPr>
          <p:nvPr>
            <p:ph idx="1"/>
          </p:nvPr>
        </p:nvSpPr>
        <p:spPr/>
        <p:txBody>
          <a:bodyPr/>
          <a:lstStyle/>
          <a:p>
            <a:pPr marL="514350" indent="-514350">
              <a:buFont typeface="+mj-lt"/>
              <a:buAutoNum type="arabicPeriod"/>
            </a:pPr>
            <a:r>
              <a:rPr lang="en-US" dirty="0"/>
              <a:t>Continuous improvement of skills</a:t>
            </a:r>
          </a:p>
          <a:p>
            <a:pPr marL="514350" indent="-514350">
              <a:buFont typeface="+mj-lt"/>
              <a:buAutoNum type="arabicPeriod"/>
            </a:pPr>
            <a:r>
              <a:rPr lang="en-US" dirty="0"/>
              <a:t>Use of team work</a:t>
            </a:r>
          </a:p>
          <a:p>
            <a:pPr marL="514350" indent="-514350">
              <a:buFont typeface="+mj-lt"/>
              <a:buAutoNum type="arabicPeriod"/>
            </a:pPr>
            <a:r>
              <a:rPr lang="en-US" dirty="0"/>
              <a:t>Improving processes, product and services</a:t>
            </a:r>
          </a:p>
          <a:p>
            <a:pPr marL="514350" indent="-514350">
              <a:buFont typeface="+mj-lt"/>
              <a:buAutoNum type="arabicPeriod"/>
            </a:pPr>
            <a:r>
              <a:rPr lang="en-US" dirty="0"/>
              <a:t>Focus on customer satisfaction</a:t>
            </a:r>
          </a:p>
          <a:p>
            <a:pPr marL="514350" indent="-514350">
              <a:buFont typeface="+mj-lt"/>
              <a:buAutoNum type="arabicPeriod"/>
            </a:pPr>
            <a:r>
              <a:rPr lang="en-US" dirty="0"/>
              <a:t>Employee involvement</a:t>
            </a:r>
          </a:p>
          <a:p>
            <a:pPr marL="514350" indent="-514350">
              <a:buFont typeface="+mj-lt"/>
              <a:buAutoNum type="arabicPeriod"/>
            </a:pPr>
            <a:r>
              <a:rPr lang="en-US" dirty="0"/>
              <a:t>Communication</a:t>
            </a:r>
          </a:p>
          <a:p>
            <a:pPr marL="514350" indent="-514350">
              <a:buFont typeface="+mj-lt"/>
              <a:buAutoNum type="arabicPeriod"/>
            </a:pPr>
            <a:r>
              <a:rPr lang="en-US" dirty="0"/>
              <a:t>Leadership </a:t>
            </a:r>
          </a:p>
        </p:txBody>
      </p:sp>
    </p:spTree>
    <p:extLst>
      <p:ext uri="{BB962C8B-B14F-4D97-AF65-F5344CB8AC3E}">
        <p14:creationId xmlns:p14="http://schemas.microsoft.com/office/powerpoint/2010/main" val="146366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9DF4-FEF0-E0A5-F767-AF61E1726B3A}"/>
              </a:ext>
            </a:extLst>
          </p:cNvPr>
          <p:cNvSpPr>
            <a:spLocks noGrp="1"/>
          </p:cNvSpPr>
          <p:nvPr>
            <p:ph type="title"/>
          </p:nvPr>
        </p:nvSpPr>
        <p:spPr/>
        <p:txBody>
          <a:bodyPr/>
          <a:lstStyle/>
          <a:p>
            <a:r>
              <a:rPr lang="en-US" dirty="0"/>
              <a:t>Principles of TQM</a:t>
            </a:r>
          </a:p>
        </p:txBody>
      </p:sp>
      <p:sp>
        <p:nvSpPr>
          <p:cNvPr id="3" name="Content Placeholder 2">
            <a:extLst>
              <a:ext uri="{FF2B5EF4-FFF2-40B4-BE49-F238E27FC236}">
                <a16:creationId xmlns:a16="http://schemas.microsoft.com/office/drawing/2014/main" id="{07D22F15-7741-4F70-6354-E39BFC381B1E}"/>
              </a:ext>
            </a:extLst>
          </p:cNvPr>
          <p:cNvSpPr>
            <a:spLocks noGrp="1"/>
          </p:cNvSpPr>
          <p:nvPr>
            <p:ph idx="1"/>
          </p:nvPr>
        </p:nvSpPr>
        <p:spPr/>
        <p:txBody>
          <a:bodyPr>
            <a:normAutofit lnSpcReduction="10000"/>
          </a:bodyPr>
          <a:lstStyle/>
          <a:p>
            <a:r>
              <a:rPr lang="en-US" dirty="0"/>
              <a:t>Continuous improvement</a:t>
            </a:r>
          </a:p>
          <a:p>
            <a:r>
              <a:rPr lang="en-US" dirty="0"/>
              <a:t>Focus on customer</a:t>
            </a:r>
          </a:p>
          <a:p>
            <a:r>
              <a:rPr lang="en-US" dirty="0"/>
              <a:t>Change in culture(organization)</a:t>
            </a:r>
          </a:p>
          <a:p>
            <a:r>
              <a:rPr lang="en-US" dirty="0"/>
              <a:t>Employee involvement</a:t>
            </a:r>
          </a:p>
          <a:p>
            <a:r>
              <a:rPr lang="en-US" dirty="0"/>
              <a:t>Prepare strategic plan</a:t>
            </a:r>
          </a:p>
          <a:p>
            <a:r>
              <a:rPr lang="en-US" dirty="0"/>
              <a:t>Focus on team work</a:t>
            </a:r>
          </a:p>
          <a:p>
            <a:r>
              <a:rPr lang="en-US" dirty="0"/>
              <a:t>Efficiency development</a:t>
            </a:r>
          </a:p>
          <a:p>
            <a:r>
              <a:rPr lang="en-US" dirty="0"/>
              <a:t>Mutual relation with suppliers</a:t>
            </a:r>
          </a:p>
          <a:p>
            <a:r>
              <a:rPr lang="en-US" dirty="0"/>
              <a:t>Focus on system approach (rules, regulations)</a:t>
            </a:r>
          </a:p>
        </p:txBody>
      </p:sp>
    </p:spTree>
    <p:extLst>
      <p:ext uri="{BB962C8B-B14F-4D97-AF65-F5344CB8AC3E}">
        <p14:creationId xmlns:p14="http://schemas.microsoft.com/office/powerpoint/2010/main" val="172662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929D-350D-40DC-7C5F-E6C65C5AC11D}"/>
              </a:ext>
            </a:extLst>
          </p:cNvPr>
          <p:cNvSpPr>
            <a:spLocks noGrp="1"/>
          </p:cNvSpPr>
          <p:nvPr>
            <p:ph type="title"/>
          </p:nvPr>
        </p:nvSpPr>
        <p:spPr/>
        <p:txBody>
          <a:bodyPr/>
          <a:lstStyle/>
          <a:p>
            <a:r>
              <a:rPr lang="en-US" dirty="0"/>
              <a:t>Tools and Techniques of TQM</a:t>
            </a:r>
          </a:p>
        </p:txBody>
      </p:sp>
      <p:pic>
        <p:nvPicPr>
          <p:cNvPr id="1026" name="Picture 2">
            <a:extLst>
              <a:ext uri="{FF2B5EF4-FFF2-40B4-BE49-F238E27FC236}">
                <a16:creationId xmlns:a16="http://schemas.microsoft.com/office/drawing/2014/main" id="{269AF719-831C-CBAF-3A01-6ABD4DC34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6507" y="1690689"/>
            <a:ext cx="5131156" cy="418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03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B869-4B6B-D48F-187A-E736F8DD9F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690687-C161-B543-FDEC-ECF5FED0171C}"/>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00000"/>
                </a:solidFill>
                <a:effectLst/>
                <a:latin typeface="Trebuchet MS" panose="020B0603020202020204" pitchFamily="34" charset="0"/>
              </a:rPr>
              <a:t>Right First Time:</a:t>
            </a:r>
            <a:r>
              <a:rPr lang="en-US" b="0" i="0" dirty="0">
                <a:solidFill>
                  <a:srgbClr val="000000"/>
                </a:solidFill>
                <a:effectLst/>
                <a:latin typeface="Trebuchet MS" panose="020B0603020202020204" pitchFamily="34" charset="0"/>
              </a:rPr>
              <a:t> Employees ensure quality while they work. They 	do the right things first time. They aim for zero defect.</a:t>
            </a:r>
          </a:p>
          <a:p>
            <a:pPr algn="l">
              <a:buFont typeface="+mj-lt"/>
              <a:buAutoNum type="arabicPeriod"/>
            </a:pPr>
            <a:r>
              <a:rPr lang="en-US" b="1" i="0" dirty="0">
                <a:solidFill>
                  <a:srgbClr val="000000"/>
                </a:solidFill>
                <a:effectLst/>
                <a:latin typeface="Trebuchet MS" panose="020B0603020202020204" pitchFamily="34" charset="0"/>
              </a:rPr>
              <a:t>Benchmarking:</a:t>
            </a:r>
            <a:r>
              <a:rPr lang="en-US" b="0" i="0" dirty="0">
                <a:solidFill>
                  <a:srgbClr val="000000"/>
                </a:solidFill>
                <a:effectLst/>
                <a:latin typeface="Trebuchet MS" panose="020B0603020202020204" pitchFamily="34" charset="0"/>
              </a:rPr>
              <a:t> It is the process of learning from best practices of 	other projects that produce superior performance. They do 	exceptionally high quality things.</a:t>
            </a:r>
          </a:p>
          <a:p>
            <a:pPr algn="l">
              <a:buFont typeface="+mj-lt"/>
              <a:buAutoNum type="arabicPeriod"/>
            </a:pPr>
            <a:r>
              <a:rPr lang="en-US" b="1" i="0" dirty="0">
                <a:solidFill>
                  <a:srgbClr val="000000"/>
                </a:solidFill>
                <a:effectLst/>
                <a:latin typeface="Trebuchet MS" panose="020B0603020202020204" pitchFamily="34" charset="0"/>
              </a:rPr>
              <a:t>Outsourcing</a:t>
            </a:r>
            <a:r>
              <a:rPr lang="en-US" b="0" i="0" dirty="0">
                <a:solidFill>
                  <a:srgbClr val="000000"/>
                </a:solidFill>
                <a:effectLst/>
                <a:latin typeface="Trebuchet MS" panose="020B0603020202020204" pitchFamily="34" charset="0"/>
              </a:rPr>
              <a:t>: It is subcontracting services and operations to 	outside firms who can do them cheaper and better.</a:t>
            </a:r>
          </a:p>
          <a:p>
            <a:pPr algn="l">
              <a:buFont typeface="+mj-lt"/>
              <a:buAutoNum type="arabicPeriod"/>
            </a:pPr>
            <a:r>
              <a:rPr lang="en-US" b="1" i="0" dirty="0">
                <a:solidFill>
                  <a:srgbClr val="000000"/>
                </a:solidFill>
                <a:effectLst/>
                <a:latin typeface="Trebuchet MS" panose="020B0603020202020204" pitchFamily="34" charset="0"/>
              </a:rPr>
              <a:t>ISO 9000: </a:t>
            </a:r>
            <a:r>
              <a:rPr lang="en-US" b="0" i="0" dirty="0">
                <a:solidFill>
                  <a:srgbClr val="000000"/>
                </a:solidFill>
                <a:effectLst/>
                <a:latin typeface="Trebuchet MS" panose="020B0603020202020204" pitchFamily="34" charset="0"/>
              </a:rPr>
              <a:t>They are set of quality standards created by 	International Organization for Standardization (ISO). 	Organizations obtain certification form ISO for product testing, 	employee training, record keeping, supplier relations and 	repair policies and procedures.</a:t>
            </a:r>
          </a:p>
          <a:p>
            <a:pPr algn="l">
              <a:buFont typeface="+mj-lt"/>
              <a:buAutoNum type="arabicPeriod"/>
            </a:pPr>
            <a:endParaRPr lang="en-US" b="0" i="0" dirty="0">
              <a:solidFill>
                <a:srgbClr val="000000"/>
              </a:solidFill>
              <a:effectLst/>
              <a:latin typeface="Trebuchet MS" panose="020B0603020202020204" pitchFamily="34" charset="0"/>
            </a:endParaRPr>
          </a:p>
          <a:p>
            <a:endParaRPr lang="en-US" dirty="0"/>
          </a:p>
        </p:txBody>
      </p:sp>
    </p:spTree>
    <p:extLst>
      <p:ext uri="{BB962C8B-B14F-4D97-AF65-F5344CB8AC3E}">
        <p14:creationId xmlns:p14="http://schemas.microsoft.com/office/powerpoint/2010/main" val="398263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2DD6-EEBB-3C38-49B6-72C4DFDA8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C437D6-7EBA-F706-1175-BC5279697D21}"/>
              </a:ext>
            </a:extLst>
          </p:cNvPr>
          <p:cNvSpPr>
            <a:spLocks noGrp="1"/>
          </p:cNvSpPr>
          <p:nvPr>
            <p:ph idx="1"/>
          </p:nvPr>
        </p:nvSpPr>
        <p:spPr/>
        <p:txBody>
          <a:bodyPr>
            <a:normAutofit fontScale="92500" lnSpcReduction="10000"/>
          </a:bodyPr>
          <a:lstStyle/>
          <a:p>
            <a:pPr marL="0" indent="0" algn="l">
              <a:buNone/>
            </a:pPr>
            <a:r>
              <a:rPr lang="en-US" b="1" i="0" dirty="0">
                <a:solidFill>
                  <a:srgbClr val="000000"/>
                </a:solidFill>
                <a:effectLst/>
                <a:latin typeface="Trebuchet MS" panose="020B0603020202020204" pitchFamily="34" charset="0"/>
              </a:rPr>
              <a:t>5.Statistical Quality Control:</a:t>
            </a:r>
            <a:r>
              <a:rPr lang="en-US" b="0" i="0" dirty="0">
                <a:solidFill>
                  <a:srgbClr val="000000"/>
                </a:solidFill>
                <a:effectLst/>
                <a:latin typeface="Trebuchet MS" panose="020B0603020202020204" pitchFamily="34" charset="0"/>
              </a:rPr>
              <a:t> It includes a set of specific statistical   	tools that can be used to monitor quality. It is based on 	sampling.</a:t>
            </a:r>
          </a:p>
          <a:p>
            <a:pPr marL="0" indent="0" algn="l">
              <a:buNone/>
            </a:pPr>
            <a:r>
              <a:rPr lang="en-US" b="1" i="0" dirty="0">
                <a:solidFill>
                  <a:srgbClr val="000000"/>
                </a:solidFill>
                <a:effectLst/>
                <a:latin typeface="Trebuchet MS" panose="020B0603020202020204" pitchFamily="34" charset="0"/>
              </a:rPr>
              <a:t>6.Just-in-Time Inventory Management (JIT):</a:t>
            </a:r>
            <a:r>
              <a:rPr lang="en-US" b="0" i="0" dirty="0">
                <a:solidFill>
                  <a:srgbClr val="000000"/>
                </a:solidFill>
                <a:effectLst/>
                <a:latin typeface="Trebuchet MS" panose="020B0603020202020204" pitchFamily="34" charset="0"/>
              </a:rPr>
              <a:t> Inventories are 	received just-in-time to be used up by production. They are 	not stored.</a:t>
            </a:r>
          </a:p>
          <a:p>
            <a:pPr marL="0" indent="0" algn="l">
              <a:buNone/>
            </a:pPr>
            <a:r>
              <a:rPr lang="en-US" b="1" i="0" dirty="0">
                <a:solidFill>
                  <a:srgbClr val="000000"/>
                </a:solidFill>
                <a:effectLst/>
                <a:latin typeface="Trebuchet MS" panose="020B0603020202020204" pitchFamily="34" charset="0"/>
              </a:rPr>
              <a:t>7.Speed:</a:t>
            </a:r>
            <a:r>
              <a:rPr lang="en-US" b="0" i="0" dirty="0">
                <a:solidFill>
                  <a:srgbClr val="000000"/>
                </a:solidFill>
                <a:effectLst/>
                <a:latin typeface="Trebuchet MS" panose="020B0603020202020204" pitchFamily="34" charset="0"/>
              </a:rPr>
              <a:t> Speed is the time needed to get the activities 	accomplished. TQM increases speed. Speed becomes a part of 	project culture.</a:t>
            </a:r>
          </a:p>
          <a:p>
            <a:pPr marL="0" indent="0" algn="l">
              <a:buNone/>
            </a:pPr>
            <a:r>
              <a:rPr lang="en-US" b="1" i="0" dirty="0">
                <a:solidFill>
                  <a:srgbClr val="000000"/>
                </a:solidFill>
                <a:effectLst/>
                <a:latin typeface="Trebuchet MS" panose="020B0603020202020204" pitchFamily="34" charset="0"/>
              </a:rPr>
              <a:t>8.Training:</a:t>
            </a:r>
            <a:r>
              <a:rPr lang="en-US" b="0" i="0" dirty="0">
                <a:solidFill>
                  <a:srgbClr val="000000"/>
                </a:solidFill>
                <a:effectLst/>
                <a:latin typeface="Trebuchet MS" panose="020B0603020202020204" pitchFamily="34" charset="0"/>
              </a:rPr>
              <a:t> Employees are provided continuous training in quality 	matters. Quality circles also serve as training grounds for TQM.</a:t>
            </a:r>
          </a:p>
          <a:p>
            <a:endParaRPr lang="en-US" dirty="0"/>
          </a:p>
        </p:txBody>
      </p:sp>
    </p:spTree>
    <p:extLst>
      <p:ext uri="{BB962C8B-B14F-4D97-AF65-F5344CB8AC3E}">
        <p14:creationId xmlns:p14="http://schemas.microsoft.com/office/powerpoint/2010/main" val="290887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9675-DD68-B9D8-816A-88CB45C38BF6}"/>
              </a:ext>
            </a:extLst>
          </p:cNvPr>
          <p:cNvSpPr>
            <a:spLocks noGrp="1"/>
          </p:cNvSpPr>
          <p:nvPr>
            <p:ph type="title"/>
          </p:nvPr>
        </p:nvSpPr>
        <p:spPr/>
        <p:txBody>
          <a:bodyPr/>
          <a:lstStyle/>
          <a:p>
            <a:r>
              <a:rPr lang="en-US" dirty="0"/>
              <a:t>Emerging issues and challenges in Quality Management</a:t>
            </a:r>
          </a:p>
        </p:txBody>
      </p:sp>
      <p:sp>
        <p:nvSpPr>
          <p:cNvPr id="3" name="Content Placeholder 2">
            <a:extLst>
              <a:ext uri="{FF2B5EF4-FFF2-40B4-BE49-F238E27FC236}">
                <a16:creationId xmlns:a16="http://schemas.microsoft.com/office/drawing/2014/main" id="{940C7D83-C6E9-83E1-83CD-0DB06F487993}"/>
              </a:ext>
            </a:extLst>
          </p:cNvPr>
          <p:cNvSpPr>
            <a:spLocks noGrp="1"/>
          </p:cNvSpPr>
          <p:nvPr>
            <p:ph idx="1"/>
          </p:nvPr>
        </p:nvSpPr>
        <p:spPr/>
        <p:txBody>
          <a:bodyPr>
            <a:normAutofit/>
          </a:bodyPr>
          <a:lstStyle/>
          <a:p>
            <a:pPr algn="just"/>
            <a:r>
              <a:rPr lang="en-US" sz="3200" b="0" i="0" dirty="0">
                <a:effectLst/>
                <a:latin typeface="Times New Roman" panose="02020603050405020304" pitchFamily="18" charset="0"/>
                <a:cs typeface="Times New Roman" panose="02020603050405020304" pitchFamily="18" charset="0"/>
              </a:rPr>
              <a:t>Quality is the level of excellence viewed by customers to satisfy their needs. The greater the noticed value of a product or service, the greater is buyer expectations for quality. Quality management is one of the important means of improving the quality of products and customer satisfaction. It emphasizes continuous improvement in products and services to meet customer’s expectations and business objectives. Some emerging issues and challenges in quality management are as follows: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815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9863-A7EB-F20D-872A-9C1E7A0975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060E92-C427-553B-BE51-D48972AD1AA5}"/>
              </a:ext>
            </a:extLst>
          </p:cNvPr>
          <p:cNvSpPr>
            <a:spLocks noGrp="1"/>
          </p:cNvSpPr>
          <p:nvPr>
            <p:ph idx="1"/>
          </p:nvPr>
        </p:nvSpPr>
        <p:spPr/>
        <p:txBody>
          <a:bodyPr>
            <a:normAutofit lnSpcReduction="10000"/>
          </a:bodyPr>
          <a:lstStyle/>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Redesign organizational structure</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Workforce diversity</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Innovation and change</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Employee motivation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Knowledge management</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Technological development</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Improving the quality of service</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Benchmarking</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Assessment of total quality management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58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7CA5-DE38-A1EC-5378-62842A71E8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0DC04C-F683-246E-794D-97643D0F97E7}"/>
              </a:ext>
            </a:extLst>
          </p:cNvPr>
          <p:cNvSpPr>
            <a:spLocks noGrp="1"/>
          </p:cNvSpPr>
          <p:nvPr>
            <p:ph idx="1"/>
          </p:nvPr>
        </p:nvSpPr>
        <p:spPr/>
        <p:txBody>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1.Redesign Organizational Structure</a:t>
            </a:r>
          </a:p>
          <a:p>
            <a:pPr marL="0" indent="0" algn="just" fontAlgn="base">
              <a:buNone/>
            </a:pPr>
            <a:r>
              <a:rPr lang="en-US" b="0" i="0" dirty="0">
                <a:effectLst/>
                <a:latin typeface="Times New Roman" panose="02020603050405020304" pitchFamily="18" charset="0"/>
                <a:cs typeface="Times New Roman" panose="02020603050405020304" pitchFamily="18" charset="0"/>
              </a:rPr>
              <a:t>In hierarchy levels organizational structure it needs to fulfill many stages for completing any work. It brings delays in performance and problems in quality work. From the emerging issues of </a:t>
            </a:r>
            <a:r>
              <a:rPr lang="en-US" b="0" i="0" u="none" strike="noStrike"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quality management</a:t>
            </a:r>
            <a:r>
              <a:rPr lang="en-US" b="0" i="0" dirty="0">
                <a:effectLst/>
                <a:latin typeface="Times New Roman" panose="02020603050405020304" pitchFamily="18" charset="0"/>
                <a:cs typeface="Times New Roman" panose="02020603050405020304" pitchFamily="18" charset="0"/>
              </a:rPr>
              <a:t>, the redesign of organizational structure is by cutting many hierarchal levels. Emphasis should be given to flattened the structure of the organization so that better control and coordination can be maintained in the performance. It is essential to ensure quality products and services.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69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6A77-ECFE-C348-E577-33943AE43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F13428-D0E2-8AD4-2ABB-C4743FAC8462}"/>
              </a:ext>
            </a:extLst>
          </p:cNvPr>
          <p:cNvSpPr>
            <a:spLocks noGrp="1"/>
          </p:cNvSpPr>
          <p:nvPr>
            <p:ph idx="1"/>
          </p:nvPr>
        </p:nvSpPr>
        <p:spPr/>
        <p:txBody>
          <a:bodyPr>
            <a:normAutofit fontScale="85000" lnSpcReduction="20000"/>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2. Workforce Diversity</a:t>
            </a:r>
          </a:p>
          <a:p>
            <a:pPr algn="just" fontAlgn="base"/>
            <a:r>
              <a:rPr lang="en-US" b="0" i="0" dirty="0">
                <a:effectLst/>
                <a:latin typeface="Times New Roman" panose="02020603050405020304" pitchFamily="18" charset="0"/>
                <a:cs typeface="Times New Roman" panose="02020603050405020304" pitchFamily="18" charset="0"/>
              </a:rPr>
              <a:t>Workforce diversity is increasing in organizations today because of changing population dimensions. There are several dimensions of diversification, however, the important ones are age, gender, and ethnicity. The overall age of the workforce is increasing. More women are also get involved in the workplace. The emerging issue of quality management is to use a diversified workforce to improve </a:t>
            </a:r>
            <a:r>
              <a:rPr lang="en-US" b="0" i="0" u="none" strike="noStrike"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quality and productivity</a:t>
            </a:r>
            <a:r>
              <a:rPr lang="en-US" b="0" i="0" dirty="0">
                <a:solidFill>
                  <a:schemeClr val="accent1"/>
                </a:solidFill>
                <a:effectLst/>
                <a:latin typeface="Times New Roman" panose="02020603050405020304" pitchFamily="18" charset="0"/>
                <a:cs typeface="Times New Roman" panose="02020603050405020304" pitchFamily="18" charset="0"/>
              </a:rPr>
              <a:t>.</a:t>
            </a:r>
          </a:p>
          <a:p>
            <a:pPr marL="0" indent="0" algn="l" fontAlgn="base">
              <a:buNone/>
            </a:pPr>
            <a:r>
              <a:rPr lang="en-US" b="1" dirty="0">
                <a:latin typeface="Times New Roman" panose="02020603050405020304" pitchFamily="18" charset="0"/>
                <a:cs typeface="Times New Roman" panose="02020603050405020304" pitchFamily="18" charset="0"/>
              </a:rPr>
              <a:t>3.</a:t>
            </a:r>
            <a:r>
              <a:rPr lang="en-US" b="1" i="0" dirty="0">
                <a:effectLst/>
                <a:latin typeface="Times New Roman" panose="02020603050405020304" pitchFamily="18" charset="0"/>
                <a:cs typeface="Times New Roman" panose="02020603050405020304" pitchFamily="18" charset="0"/>
              </a:rPr>
              <a:t>Innovation and Change</a:t>
            </a:r>
          </a:p>
          <a:p>
            <a:pPr algn="l" fontAlgn="base"/>
            <a:r>
              <a:rPr lang="en-US" b="0" i="0" dirty="0">
                <a:effectLst/>
                <a:latin typeface="Times New Roman" panose="02020603050405020304" pitchFamily="18" charset="0"/>
                <a:cs typeface="Times New Roman" panose="02020603050405020304" pitchFamily="18" charset="0"/>
              </a:rPr>
              <a:t>The innovation of new knowledge to fulfill the expectations of stakeholders is increasing today. Change can occur in the character and role of stakeholders like competitors, customers, employees, suppliers, and lenders. The emerging issue in quality management is to fulfill changing needs of stakeholders. Emphasis should be given to improving the quality of products and services to fulfill changing needs of customers.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834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5DBE-6E60-4151-C2D8-889C09A413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2ADF23-3186-7D7C-46E2-E2447BAEBB23}"/>
              </a:ext>
            </a:extLst>
          </p:cNvPr>
          <p:cNvSpPr>
            <a:spLocks noGrp="1"/>
          </p:cNvSpPr>
          <p:nvPr>
            <p:ph idx="1"/>
          </p:nvPr>
        </p:nvSpPr>
        <p:spPr/>
        <p:txBody>
          <a:bodyPr>
            <a:normAutofit fontScale="85000" lnSpcReduction="20000"/>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4.Employee Motivation</a:t>
            </a:r>
          </a:p>
          <a:p>
            <a:pPr algn="just" fontAlgn="base"/>
            <a:r>
              <a:rPr lang="en-US" b="0" i="0" dirty="0">
                <a:effectLst/>
                <a:latin typeface="Times New Roman" panose="02020603050405020304" pitchFamily="18" charset="0"/>
                <a:cs typeface="Times New Roman" panose="02020603050405020304" pitchFamily="18" charset="0"/>
              </a:rPr>
              <a:t>Employees are the main ingredient of the internal environment of an organization. When managers and employees embrace(accept) the same values and have the same goals, it becomes convenient to achieve organizational objectives. From the emerging issues of quality, management has to encourage and stimulate employees for quality service. The motivation of employees having different abilities, attitudes, beliefs, cultures, perceptions is essential for management to meet objectives.</a:t>
            </a:r>
          </a:p>
          <a:p>
            <a:pPr marL="0" indent="0" algn="just" fontAlgn="base">
              <a:buNone/>
            </a:pPr>
            <a:r>
              <a:rPr lang="en-US" b="1" i="0" dirty="0">
                <a:effectLst/>
                <a:latin typeface="Times New Roman" panose="02020603050405020304" pitchFamily="18" charset="0"/>
                <a:cs typeface="Times New Roman" panose="02020603050405020304" pitchFamily="18" charset="0"/>
              </a:rPr>
              <a:t>5.Knowledge Management</a:t>
            </a:r>
          </a:p>
          <a:p>
            <a:pPr algn="just" fontAlgn="base"/>
            <a:r>
              <a:rPr lang="en-US" b="0" i="0" dirty="0">
                <a:effectLst/>
                <a:latin typeface="Times New Roman" panose="02020603050405020304" pitchFamily="18" charset="0"/>
                <a:cs typeface="Times New Roman" panose="02020603050405020304" pitchFamily="18" charset="0"/>
              </a:rPr>
              <a:t>In this competitive environment, </a:t>
            </a:r>
            <a:r>
              <a:rPr lang="en-US" b="0" i="0" u="none" strike="noStrike"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knowledge has become power</a:t>
            </a:r>
            <a:r>
              <a:rPr lang="en-US" b="0" i="0" dirty="0">
                <a:effectLst/>
                <a:latin typeface="Times New Roman" panose="02020603050405020304" pitchFamily="18" charset="0"/>
                <a:cs typeface="Times New Roman" panose="02020603050405020304" pitchFamily="18" charset="0"/>
              </a:rPr>
              <a:t>. Society expects new ideas, new things, and creativity in the product or service of an organization. To fulfill such social expectations, the manager has to accumulate knowledge and ideas from all members involved in the organization. A model manager must be flexible to manage knowledge and also consider the situational factor.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54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51BA-0F5D-5B80-BA11-C185C570D240}"/>
              </a:ext>
            </a:extLst>
          </p:cNvPr>
          <p:cNvSpPr>
            <a:spLocks noGrp="1"/>
          </p:cNvSpPr>
          <p:nvPr>
            <p:ph type="title"/>
          </p:nvPr>
        </p:nvSpPr>
        <p:spPr/>
        <p:txBody>
          <a:bodyPr/>
          <a:lstStyle/>
          <a:p>
            <a:r>
              <a:rPr lang="en-US" dirty="0"/>
              <a:t>Nature/Features</a:t>
            </a:r>
          </a:p>
        </p:txBody>
      </p:sp>
      <p:sp>
        <p:nvSpPr>
          <p:cNvPr id="3" name="Content Placeholder 2">
            <a:extLst>
              <a:ext uri="{FF2B5EF4-FFF2-40B4-BE49-F238E27FC236}">
                <a16:creationId xmlns:a16="http://schemas.microsoft.com/office/drawing/2014/main" id="{8FA3354A-251B-DCD9-C683-20AD2AF6409A}"/>
              </a:ext>
            </a:extLst>
          </p:cNvPr>
          <p:cNvSpPr>
            <a:spLocks noGrp="1"/>
          </p:cNvSpPr>
          <p:nvPr>
            <p:ph idx="1"/>
          </p:nvPr>
        </p:nvSpPr>
        <p:spPr/>
        <p:txBody>
          <a:bodyPr/>
          <a:lstStyle/>
          <a:p>
            <a:pPr marL="514350" indent="-514350">
              <a:buFont typeface="+mj-lt"/>
              <a:buAutoNum type="arabicPeriod"/>
            </a:pPr>
            <a:r>
              <a:rPr lang="en-US" dirty="0"/>
              <a:t>Management function</a:t>
            </a:r>
          </a:p>
          <a:p>
            <a:pPr marL="514350" indent="-514350">
              <a:buFont typeface="+mj-lt"/>
              <a:buAutoNum type="arabicPeriod"/>
            </a:pPr>
            <a:r>
              <a:rPr lang="en-US" dirty="0"/>
              <a:t>Pervasive function</a:t>
            </a:r>
          </a:p>
          <a:p>
            <a:pPr marL="514350" indent="-514350">
              <a:buFont typeface="+mj-lt"/>
              <a:buAutoNum type="arabicPeriod"/>
            </a:pPr>
            <a:r>
              <a:rPr lang="en-US" dirty="0"/>
              <a:t>Continuous process</a:t>
            </a:r>
          </a:p>
          <a:p>
            <a:pPr marL="514350" indent="-514350">
              <a:buFont typeface="+mj-lt"/>
              <a:buAutoNum type="arabicPeriod"/>
            </a:pPr>
            <a:r>
              <a:rPr lang="en-US" dirty="0"/>
              <a:t>Dynamic process</a:t>
            </a:r>
          </a:p>
          <a:p>
            <a:pPr marL="514350" indent="-514350">
              <a:buFont typeface="+mj-lt"/>
              <a:buAutoNum type="arabicPeriod"/>
            </a:pPr>
            <a:r>
              <a:rPr lang="en-US" dirty="0"/>
              <a:t>Forward looking</a:t>
            </a:r>
          </a:p>
          <a:p>
            <a:pPr marL="514350" indent="-514350">
              <a:buFont typeface="+mj-lt"/>
              <a:buAutoNum type="arabicPeriod"/>
            </a:pPr>
            <a:r>
              <a:rPr lang="en-US" dirty="0"/>
              <a:t>Measurement and comparison</a:t>
            </a:r>
          </a:p>
          <a:p>
            <a:pPr marL="514350" indent="-514350">
              <a:buFont typeface="+mj-lt"/>
              <a:buAutoNum type="arabicPeriod"/>
            </a:pPr>
            <a:r>
              <a:rPr lang="en-US" dirty="0"/>
              <a:t>Corrective action</a:t>
            </a:r>
          </a:p>
          <a:p>
            <a:pPr marL="514350" indent="-514350">
              <a:buFont typeface="+mj-lt"/>
              <a:buAutoNum type="arabicPeriod"/>
            </a:pPr>
            <a:r>
              <a:rPr lang="en-US" dirty="0"/>
              <a:t>Goals oriented</a:t>
            </a:r>
          </a:p>
        </p:txBody>
      </p:sp>
    </p:spTree>
    <p:extLst>
      <p:ext uri="{BB962C8B-B14F-4D97-AF65-F5344CB8AC3E}">
        <p14:creationId xmlns:p14="http://schemas.microsoft.com/office/powerpoint/2010/main" val="3818567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9B39-6D65-297C-59DF-16A64FF263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AC1EE5-8168-7505-243D-25C0241F2C27}"/>
              </a:ext>
            </a:extLst>
          </p:cNvPr>
          <p:cNvSpPr>
            <a:spLocks noGrp="1"/>
          </p:cNvSpPr>
          <p:nvPr>
            <p:ph idx="1"/>
          </p:nvPr>
        </p:nvSpPr>
        <p:spPr/>
        <p:txBody>
          <a:bodyPr>
            <a:normAutofit fontScale="77500" lnSpcReduction="20000"/>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6.Technological Development</a:t>
            </a:r>
          </a:p>
          <a:p>
            <a:pPr algn="just" fontAlgn="base"/>
            <a:r>
              <a:rPr lang="en-US" b="0" i="0" dirty="0">
                <a:effectLst/>
                <a:latin typeface="Times New Roman" panose="02020603050405020304" pitchFamily="18" charset="0"/>
                <a:cs typeface="Times New Roman" panose="02020603050405020304" pitchFamily="18" charset="0"/>
              </a:rPr>
              <a:t>Today, technology becomes one of the important issues in quality management. It tends to increase the aspirations and expectations of customers, investors, competitors, employees, and other stakeholders of the organization. It develops the concept of a competitive environment among the manufacturers and suppliers. The most important issue today for managers is to identify and predict the ever-developing new technology. It is the responsibility of the managers to keep pace with the changes in technology and grab the opportunity to make the business a success.</a:t>
            </a:r>
          </a:p>
          <a:p>
            <a:pPr marL="0" indent="0" algn="just" fontAlgn="base">
              <a:buNone/>
            </a:pPr>
            <a:r>
              <a:rPr lang="en-US" b="1" i="0" dirty="0">
                <a:effectLst/>
                <a:latin typeface="Times New Roman" panose="02020603050405020304" pitchFamily="18" charset="0"/>
                <a:cs typeface="Times New Roman" panose="02020603050405020304" pitchFamily="18" charset="0"/>
              </a:rPr>
              <a:t>7.Improving Quality of Service</a:t>
            </a:r>
          </a:p>
          <a:p>
            <a:pPr algn="just" fontAlgn="base"/>
            <a:r>
              <a:rPr lang="en-US" b="0" i="0" dirty="0">
                <a:effectLst/>
                <a:latin typeface="Times New Roman" panose="02020603050405020304" pitchFamily="18" charset="0"/>
                <a:cs typeface="Times New Roman" panose="02020603050405020304" pitchFamily="18" charset="0"/>
              </a:rPr>
              <a:t>Nowadays more emphasis has been given to the service-oriented business. Manufacturers involved in producing quality products also need to provide after-sales service to customers for durable products. Similarly, the customer expects better and timely service from service-oriented firms. Quality service sees to be an intangible asset of management. The emerging issue of quality management is to improve the quality of service.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52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A76E-99FF-60D5-034F-0CC5248A27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C196D5-83C6-0FAD-E7AF-9CC8CDB4B90E}"/>
              </a:ext>
            </a:extLst>
          </p:cNvPr>
          <p:cNvSpPr>
            <a:spLocks noGrp="1"/>
          </p:cNvSpPr>
          <p:nvPr>
            <p:ph idx="1"/>
          </p:nvPr>
        </p:nvSpPr>
        <p:spPr/>
        <p:txBody>
          <a:bodyPr>
            <a:normAutofit fontScale="77500" lnSpcReduction="20000"/>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8. Benchmarking</a:t>
            </a:r>
          </a:p>
          <a:p>
            <a:pPr algn="just" fontAlgn="base"/>
            <a:r>
              <a:rPr lang="en-US" b="0" i="0" dirty="0">
                <a:effectLst/>
                <a:latin typeface="Times New Roman" panose="02020603050405020304" pitchFamily="18" charset="0"/>
                <a:cs typeface="Times New Roman" panose="02020603050405020304" pitchFamily="18" charset="0"/>
              </a:rPr>
              <a:t>One of the important issues and challenges in quality management is benchmarking. Benchmarking is the process of getting knowledge from the same type of organization having a leader in performance. It facilitates the realization of the areas of defects and the scope of improvement. There may be many factors that contributed to better performance like quality and cost of product or service, time of delivery, service after the sale, promotion, etc. The emerging issue of quality management is to identify the factor to be taken for benchmarking. This is a must for improving the quality of service.</a:t>
            </a:r>
          </a:p>
          <a:p>
            <a:pPr marL="0" indent="0" algn="just" fontAlgn="base">
              <a:buNone/>
            </a:pPr>
            <a:r>
              <a:rPr lang="en-US" b="1" i="0" dirty="0">
                <a:effectLst/>
                <a:latin typeface="Times New Roman" panose="02020603050405020304" pitchFamily="18" charset="0"/>
                <a:cs typeface="Times New Roman" panose="02020603050405020304" pitchFamily="18" charset="0"/>
              </a:rPr>
              <a:t>9. Assessment of Total Quality Management (TQM)</a:t>
            </a:r>
          </a:p>
          <a:p>
            <a:pPr algn="just" fontAlgn="base"/>
            <a:r>
              <a:rPr lang="en-US" b="0" i="0" u="none" strike="noStrike"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Total quality management</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emphasizes continuous improvement of the quality of products and services for customer satisfaction. The emerging issue of present management is that the top-level must assure total quality management. For this purpose, top-level managers should focus on employee empowerment, research, and development, new technology in the market, development of employees’ efficiency, etc.</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09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DE45-B66C-F20A-170B-0DFD9814FC13}"/>
              </a:ext>
            </a:extLst>
          </p:cNvPr>
          <p:cNvSpPr>
            <a:spLocks noGrp="1"/>
          </p:cNvSpPr>
          <p:nvPr>
            <p:ph type="title"/>
          </p:nvPr>
        </p:nvSpPr>
        <p:spPr/>
        <p:txBody>
          <a:bodyPr/>
          <a:lstStyle/>
          <a:p>
            <a:r>
              <a:rPr lang="en-US" b="1" i="0" dirty="0">
                <a:solidFill>
                  <a:srgbClr val="222222"/>
                </a:solidFill>
                <a:effectLst/>
                <a:latin typeface="Open Sans" panose="020B0606030504020204" pitchFamily="34" charset="0"/>
              </a:rPr>
              <a:t>Types of control</a:t>
            </a:r>
            <a:br>
              <a:rPr lang="en-US" b="1" i="0" dirty="0">
                <a:solidFill>
                  <a:srgbClr val="222222"/>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E05AD91F-89AA-ED95-9DF8-4B6AEC1B8078}"/>
              </a:ext>
            </a:extLst>
          </p:cNvPr>
          <p:cNvSpPr>
            <a:spLocks noGrp="1"/>
          </p:cNvSpPr>
          <p:nvPr>
            <p:ph idx="1"/>
          </p:nvPr>
        </p:nvSpPr>
        <p:spPr/>
        <p:txBody>
          <a:bodyPr/>
          <a:lstStyle/>
          <a:p>
            <a:pPr algn="l">
              <a:buFont typeface="+mj-lt"/>
              <a:buAutoNum type="arabicPeriod"/>
            </a:pPr>
            <a:r>
              <a:rPr lang="en-US" b="1" i="0" dirty="0">
                <a:solidFill>
                  <a:srgbClr val="222222"/>
                </a:solidFill>
                <a:effectLst/>
                <a:latin typeface="Rubik"/>
              </a:rPr>
              <a:t>Feedback Control</a:t>
            </a:r>
            <a:r>
              <a:rPr lang="en-US" b="0" i="0" dirty="0">
                <a:solidFill>
                  <a:srgbClr val="222222"/>
                </a:solidFill>
                <a:effectLst/>
                <a:latin typeface="Rubik"/>
              </a:rPr>
              <a:t>: This process involves collecting information about a finished task, assessing that information and improvising the same type of tasks in the future.</a:t>
            </a:r>
          </a:p>
          <a:p>
            <a:pPr algn="l">
              <a:buFont typeface="+mj-lt"/>
              <a:buAutoNum type="arabicPeriod"/>
            </a:pPr>
            <a:r>
              <a:rPr lang="en-US" b="1" i="0" dirty="0">
                <a:solidFill>
                  <a:srgbClr val="222222"/>
                </a:solidFill>
                <a:effectLst/>
                <a:latin typeface="Rubik"/>
              </a:rPr>
              <a:t>Concurrent control</a:t>
            </a:r>
            <a:r>
              <a:rPr lang="en-US" b="0" i="0" dirty="0">
                <a:solidFill>
                  <a:srgbClr val="222222"/>
                </a:solidFill>
                <a:effectLst/>
                <a:latin typeface="Rubik"/>
              </a:rPr>
              <a:t>: It is also called real-time control. It checks any problem and examines it to take action before any loss is incurred. Example: control chart.</a:t>
            </a:r>
          </a:p>
          <a:p>
            <a:pPr algn="l">
              <a:buFont typeface="+mj-lt"/>
              <a:buAutoNum type="arabicPeriod"/>
            </a:pPr>
            <a:r>
              <a:rPr lang="en-US" b="1" i="0" dirty="0">
                <a:solidFill>
                  <a:srgbClr val="222222"/>
                </a:solidFill>
                <a:effectLst/>
                <a:latin typeface="Rubik"/>
              </a:rPr>
              <a:t>Predictive/ feedforward control</a:t>
            </a:r>
            <a:r>
              <a:rPr lang="en-US" b="0" i="0" dirty="0">
                <a:solidFill>
                  <a:srgbClr val="222222"/>
                </a:solidFill>
                <a:effectLst/>
                <a:latin typeface="Rubik"/>
              </a:rPr>
              <a:t>: This type of control helps to foresee problem ahead of occurrence. Therefore action can be taken before such a circumstance arises.</a:t>
            </a:r>
          </a:p>
          <a:p>
            <a:endParaRPr lang="en-US" dirty="0"/>
          </a:p>
        </p:txBody>
      </p:sp>
    </p:spTree>
    <p:extLst>
      <p:ext uri="{BB962C8B-B14F-4D97-AF65-F5344CB8AC3E}">
        <p14:creationId xmlns:p14="http://schemas.microsoft.com/office/powerpoint/2010/main" val="246258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83BD-54C1-301C-4347-AD3324AB143F}"/>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Importance of Controlling</a:t>
            </a:r>
            <a:br>
              <a:rPr lang="en-US" b="1"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0916C2A8-B5B3-9704-4A15-367B467B5671}"/>
              </a:ext>
            </a:extLst>
          </p:cNvPr>
          <p:cNvSpPr>
            <a:spLocks noGrp="1"/>
          </p:cNvSpPr>
          <p:nvPr>
            <p:ph idx="1"/>
          </p:nvPr>
        </p:nvSpPr>
        <p:spPr/>
        <p:txBody>
          <a:bodyPr>
            <a:normAutofit fontScale="92500" lnSpcReduction="10000"/>
          </a:bodyPr>
          <a:lstStyle/>
          <a:p>
            <a:pPr marL="0" indent="0" algn="just">
              <a:buNone/>
            </a:pPr>
            <a:r>
              <a:rPr lang="en-US" b="1" i="0" dirty="0">
                <a:solidFill>
                  <a:srgbClr val="000000"/>
                </a:solidFill>
                <a:effectLst/>
                <a:latin typeface="Open Sans" panose="020B0606030504020204" pitchFamily="34" charset="0"/>
              </a:rPr>
              <a:t>1. Accomplishing Organizational Goals</a:t>
            </a:r>
            <a:endParaRPr lang="en-US" b="0" i="0" dirty="0">
              <a:solidFill>
                <a:srgbClr val="000000"/>
              </a:solidFill>
              <a:effectLst/>
              <a:latin typeface="Open Sans" panose="020B0606030504020204" pitchFamily="34" charset="0"/>
            </a:endParaRPr>
          </a:p>
          <a:p>
            <a:pPr algn="just"/>
            <a:r>
              <a:rPr lang="en-US" b="0" i="0" dirty="0">
                <a:effectLst/>
                <a:latin typeface="Minion Pro"/>
              </a:rPr>
              <a:t>The controlling function is an accomplishment of measures that further makes progress towards the organizational goals &amp; brings to light the deviations, &amp; indicates corrective action. Therefore it helps in guiding the </a:t>
            </a:r>
            <a:r>
              <a:rPr lang="en-US" b="0" i="0" u="none" strike="noStrike" dirty="0">
                <a:solidFill>
                  <a:srgbClr val="55BBEA"/>
                </a:solidFill>
                <a:effectLst/>
                <a:latin typeface="Minion Pro"/>
                <a:hlinkClick r:id="rId2"/>
              </a:rPr>
              <a:t>organizational</a:t>
            </a:r>
            <a:r>
              <a:rPr lang="en-US" b="0" i="0" dirty="0">
                <a:effectLst/>
                <a:latin typeface="Minion Pro"/>
              </a:rPr>
              <a:t> goals which can be achieved by performing a controlling function.</a:t>
            </a:r>
          </a:p>
          <a:p>
            <a:pPr marL="0" indent="0" algn="just">
              <a:buNone/>
            </a:pPr>
            <a:r>
              <a:rPr lang="en-US" b="1" i="0" dirty="0">
                <a:solidFill>
                  <a:srgbClr val="000000"/>
                </a:solidFill>
                <a:effectLst/>
                <a:latin typeface="Open Sans" panose="020B0606030504020204" pitchFamily="34" charset="0"/>
              </a:rPr>
              <a:t>2. Judging Accuracy of Standards</a:t>
            </a:r>
            <a:endParaRPr lang="en-US" b="0" i="0" dirty="0">
              <a:solidFill>
                <a:srgbClr val="000000"/>
              </a:solidFill>
              <a:effectLst/>
              <a:latin typeface="Open Sans" panose="020B0606030504020204" pitchFamily="34" charset="0"/>
            </a:endParaRPr>
          </a:p>
          <a:p>
            <a:pPr algn="just"/>
            <a:r>
              <a:rPr lang="en-US" b="0" i="0" dirty="0">
                <a:effectLst/>
                <a:latin typeface="Minion Pro"/>
              </a:rPr>
              <a:t>A good control system enables management to verify whether the standards set are accurate &amp; objective. The efficient control system also helps in keeping careful and progress check on the changes which help in taking the major place in the organization &amp; in the environment and also helps to review &amp; revise the standards in light of such changes.</a:t>
            </a:r>
          </a:p>
          <a:p>
            <a:endParaRPr lang="en-US" dirty="0"/>
          </a:p>
        </p:txBody>
      </p:sp>
    </p:spTree>
    <p:extLst>
      <p:ext uri="{BB962C8B-B14F-4D97-AF65-F5344CB8AC3E}">
        <p14:creationId xmlns:p14="http://schemas.microsoft.com/office/powerpoint/2010/main" val="62859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BEEE-EC4F-AB8A-F881-0A95A9CA4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44BB65-9C4D-CDBC-23D0-B3AFF34C30D9}"/>
              </a:ext>
            </a:extLst>
          </p:cNvPr>
          <p:cNvSpPr>
            <a:spLocks noGrp="1"/>
          </p:cNvSpPr>
          <p:nvPr>
            <p:ph idx="1"/>
          </p:nvPr>
        </p:nvSpPr>
        <p:spPr/>
        <p:txBody>
          <a:bodyPr>
            <a:normAutofit fontScale="92500" lnSpcReduction="10000"/>
          </a:bodyPr>
          <a:lstStyle/>
          <a:p>
            <a:pPr algn="just"/>
            <a:r>
              <a:rPr lang="en-US" b="1" i="0" dirty="0">
                <a:solidFill>
                  <a:srgbClr val="000000"/>
                </a:solidFill>
                <a:effectLst/>
                <a:latin typeface="Open Sans" panose="020B0606030504020204" pitchFamily="34" charset="0"/>
              </a:rPr>
              <a:t>3. Making Efficient use of Resources</a:t>
            </a:r>
            <a:endParaRPr lang="en-US" b="0" i="0" dirty="0">
              <a:solidFill>
                <a:srgbClr val="000000"/>
              </a:solidFill>
              <a:effectLst/>
              <a:latin typeface="Open Sans" panose="020B0606030504020204" pitchFamily="34" charset="0"/>
            </a:endParaRPr>
          </a:p>
          <a:p>
            <a:pPr algn="just"/>
            <a:r>
              <a:rPr lang="en-US" b="0" i="0" dirty="0">
                <a:effectLst/>
                <a:latin typeface="Minion Pro"/>
              </a:rPr>
              <a:t>Another important function of controlling is that in this, each activity is performed in such manner so an in accordance with predetermined standards &amp; norms so as to ensure that the resources are used in the most effective &amp; efficient manner for the further availability of resources.</a:t>
            </a:r>
          </a:p>
          <a:p>
            <a:pPr algn="just"/>
            <a:r>
              <a:rPr lang="en-US" b="1" i="0" dirty="0">
                <a:solidFill>
                  <a:srgbClr val="000000"/>
                </a:solidFill>
                <a:effectLst/>
                <a:latin typeface="Open Sans" panose="020B0606030504020204" pitchFamily="34" charset="0"/>
              </a:rPr>
              <a:t>4. Improving Employee Motivation</a:t>
            </a:r>
            <a:endParaRPr lang="en-US" b="0" i="0" dirty="0">
              <a:solidFill>
                <a:srgbClr val="000000"/>
              </a:solidFill>
              <a:effectLst/>
              <a:latin typeface="Open Sans" panose="020B0606030504020204" pitchFamily="34" charset="0"/>
            </a:endParaRPr>
          </a:p>
          <a:p>
            <a:pPr algn="just"/>
            <a:r>
              <a:rPr lang="en-US" b="0" i="0" dirty="0">
                <a:effectLst/>
                <a:latin typeface="Minion Pro"/>
              </a:rPr>
              <a:t>Another important function is that controlling help in accommodating a good control system which ensures that each employee knows well in advance what they expect &amp; what are the standards of performance on the basis of which they will be appraised. Therefore it helps in motivating and increasing their potential so to make them &amp; helps them to give better performance.</a:t>
            </a:r>
          </a:p>
          <a:p>
            <a:endParaRPr lang="en-US" dirty="0"/>
          </a:p>
        </p:txBody>
      </p:sp>
    </p:spTree>
    <p:extLst>
      <p:ext uri="{BB962C8B-B14F-4D97-AF65-F5344CB8AC3E}">
        <p14:creationId xmlns:p14="http://schemas.microsoft.com/office/powerpoint/2010/main" val="318618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5269-B1A1-DACE-520C-B81568D097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3C71DE-2525-17F9-99E0-F0FAD6DC74E1}"/>
              </a:ext>
            </a:extLst>
          </p:cNvPr>
          <p:cNvSpPr>
            <a:spLocks noGrp="1"/>
          </p:cNvSpPr>
          <p:nvPr>
            <p:ph idx="1"/>
          </p:nvPr>
        </p:nvSpPr>
        <p:spPr/>
        <p:txBody>
          <a:bodyPr>
            <a:normAutofit fontScale="92500" lnSpcReduction="10000"/>
          </a:bodyPr>
          <a:lstStyle/>
          <a:p>
            <a:pPr algn="just"/>
            <a:r>
              <a:rPr lang="en-US" b="1" i="0" dirty="0">
                <a:solidFill>
                  <a:srgbClr val="000000"/>
                </a:solidFill>
                <a:effectLst/>
                <a:latin typeface="Open Sans" panose="020B0606030504020204" pitchFamily="34" charset="0"/>
              </a:rPr>
              <a:t>5. Ensuring Order &amp; Discipline</a:t>
            </a:r>
            <a:endParaRPr lang="en-US" b="0" i="0" dirty="0">
              <a:solidFill>
                <a:srgbClr val="000000"/>
              </a:solidFill>
              <a:effectLst/>
              <a:latin typeface="Open Sans" panose="020B0606030504020204" pitchFamily="34" charset="0"/>
            </a:endParaRPr>
          </a:p>
          <a:p>
            <a:pPr algn="just"/>
            <a:r>
              <a:rPr lang="en-US" b="0" i="0" dirty="0">
                <a:effectLst/>
                <a:latin typeface="Minion Pro"/>
              </a:rPr>
              <a:t>Controlling creates an atmosphere of order &amp; discipline in the organization which helps to minimize dishonest behavior on the part of the employees. It keeps a close check on the activities of employees and the company can be able to track and find out the dishonest employees by using </a:t>
            </a:r>
            <a:r>
              <a:rPr lang="en-US" b="0" i="0" u="none" strike="noStrike" dirty="0">
                <a:solidFill>
                  <a:srgbClr val="55BBEA"/>
                </a:solidFill>
                <a:effectLst/>
                <a:latin typeface="Minion Pro"/>
                <a:hlinkClick r:id="rId2"/>
              </a:rPr>
              <a:t>computer monitoring</a:t>
            </a:r>
            <a:r>
              <a:rPr lang="en-US" b="0" i="0" dirty="0">
                <a:effectLst/>
                <a:latin typeface="Minion Pro"/>
              </a:rPr>
              <a:t> as a part of their control system.</a:t>
            </a:r>
          </a:p>
          <a:p>
            <a:pPr algn="just"/>
            <a:r>
              <a:rPr lang="en-US" b="1" i="0" dirty="0">
                <a:solidFill>
                  <a:srgbClr val="000000"/>
                </a:solidFill>
                <a:effectLst/>
                <a:latin typeface="Open Sans" panose="020B0606030504020204" pitchFamily="34" charset="0"/>
              </a:rPr>
              <a:t>6. Facilitating Coordination in Action</a:t>
            </a:r>
            <a:endParaRPr lang="en-US" b="0" i="0" dirty="0">
              <a:solidFill>
                <a:srgbClr val="000000"/>
              </a:solidFill>
              <a:effectLst/>
              <a:latin typeface="Open Sans" panose="020B0606030504020204" pitchFamily="34" charset="0"/>
            </a:endParaRPr>
          </a:p>
          <a:p>
            <a:pPr algn="just"/>
            <a:r>
              <a:rPr lang="en-US" b="0" i="0" dirty="0">
                <a:effectLst/>
                <a:latin typeface="Minion Pro"/>
              </a:rPr>
              <a:t>The last important function of controlling is that each department &amp; employee is governed by such pre-determined standards and goals which are well versed and coordinated with one another. This ensures that overall organizational objectives are accomplished in an overall manner.</a:t>
            </a:r>
          </a:p>
          <a:p>
            <a:endParaRPr lang="en-US" dirty="0"/>
          </a:p>
        </p:txBody>
      </p:sp>
    </p:spTree>
    <p:extLst>
      <p:ext uri="{BB962C8B-B14F-4D97-AF65-F5344CB8AC3E}">
        <p14:creationId xmlns:p14="http://schemas.microsoft.com/office/powerpoint/2010/main" val="361930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0FBA-E6DB-8578-0804-F75379D9D74C}"/>
              </a:ext>
            </a:extLst>
          </p:cNvPr>
          <p:cNvSpPr>
            <a:spLocks noGrp="1"/>
          </p:cNvSpPr>
          <p:nvPr>
            <p:ph type="title"/>
          </p:nvPr>
        </p:nvSpPr>
        <p:spPr/>
        <p:txBody>
          <a:bodyPr/>
          <a:lstStyle/>
          <a:p>
            <a:r>
              <a:rPr lang="en-US" dirty="0"/>
              <a:t>Essentials of Effective Control Systems</a:t>
            </a:r>
          </a:p>
        </p:txBody>
      </p:sp>
      <p:sp>
        <p:nvSpPr>
          <p:cNvPr id="3" name="Content Placeholder 2">
            <a:extLst>
              <a:ext uri="{FF2B5EF4-FFF2-40B4-BE49-F238E27FC236}">
                <a16:creationId xmlns:a16="http://schemas.microsoft.com/office/drawing/2014/main" id="{90EF5A63-C78B-BF78-4ACC-2B567308A46E}"/>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Simple</a:t>
            </a:r>
          </a:p>
          <a:p>
            <a:pPr marL="514350" indent="-514350">
              <a:buFont typeface="+mj-lt"/>
              <a:buAutoNum type="arabicPeriod"/>
            </a:pPr>
            <a:r>
              <a:rPr lang="en-US" dirty="0"/>
              <a:t>Economical</a:t>
            </a:r>
          </a:p>
          <a:p>
            <a:pPr marL="514350" indent="-514350">
              <a:buFont typeface="+mj-lt"/>
              <a:buAutoNum type="arabicPeriod"/>
            </a:pPr>
            <a:r>
              <a:rPr lang="en-US" dirty="0"/>
              <a:t>Timeliness</a:t>
            </a:r>
          </a:p>
          <a:p>
            <a:pPr marL="514350" indent="-514350">
              <a:buFont typeface="+mj-lt"/>
              <a:buAutoNum type="arabicPeriod"/>
            </a:pPr>
            <a:r>
              <a:rPr lang="en-US" dirty="0"/>
              <a:t>Suitable</a:t>
            </a:r>
          </a:p>
          <a:p>
            <a:pPr marL="514350" indent="-514350">
              <a:buFont typeface="+mj-lt"/>
              <a:buAutoNum type="arabicPeriod"/>
            </a:pPr>
            <a:r>
              <a:rPr lang="en-US" dirty="0"/>
              <a:t>Provide true picture</a:t>
            </a:r>
          </a:p>
          <a:p>
            <a:pPr marL="514350" indent="-514350">
              <a:buFont typeface="+mj-lt"/>
              <a:buAutoNum type="arabicPeriod"/>
            </a:pPr>
            <a:r>
              <a:rPr lang="en-US" dirty="0"/>
              <a:t>Action oriented</a:t>
            </a:r>
          </a:p>
          <a:p>
            <a:pPr marL="514350" indent="-514350">
              <a:buFont typeface="+mj-lt"/>
              <a:buAutoNum type="arabicPeriod"/>
            </a:pPr>
            <a:r>
              <a:rPr lang="en-US" dirty="0"/>
              <a:t>Foster mutual understanding, trust and common sense</a:t>
            </a:r>
          </a:p>
          <a:p>
            <a:pPr marL="514350" indent="-514350">
              <a:buFont typeface="+mj-lt"/>
              <a:buAutoNum type="arabicPeriod"/>
            </a:pPr>
            <a:r>
              <a:rPr lang="en-US" dirty="0"/>
              <a:t>Convincing</a:t>
            </a:r>
          </a:p>
          <a:p>
            <a:pPr marL="514350" indent="-514350">
              <a:buFont typeface="+mj-lt"/>
              <a:buAutoNum type="arabicPeriod"/>
            </a:pPr>
            <a:r>
              <a:rPr lang="en-US" dirty="0"/>
              <a:t>Future oriented</a:t>
            </a:r>
          </a:p>
          <a:p>
            <a:pPr marL="514350" indent="-514350">
              <a:buFont typeface="+mj-lt"/>
              <a:buAutoNum type="arabicPeriod"/>
            </a:pPr>
            <a:r>
              <a:rPr lang="en-US" dirty="0"/>
              <a:t>Flexible</a:t>
            </a:r>
          </a:p>
          <a:p>
            <a:pPr marL="514350" indent="-514350">
              <a:buFont typeface="+mj-lt"/>
              <a:buAutoNum type="arabicPeriod"/>
            </a:pPr>
            <a:r>
              <a:rPr lang="en-US" dirty="0"/>
              <a:t>Objective</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33606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C1A8-DE9A-9F4E-7448-2ED171DEB1D2}"/>
              </a:ext>
            </a:extLst>
          </p:cNvPr>
          <p:cNvSpPr>
            <a:spLocks noGrp="1"/>
          </p:cNvSpPr>
          <p:nvPr>
            <p:ph type="title"/>
          </p:nvPr>
        </p:nvSpPr>
        <p:spPr/>
        <p:txBody>
          <a:bodyPr/>
          <a:lstStyle/>
          <a:p>
            <a:r>
              <a:rPr lang="en-US" dirty="0"/>
              <a:t>Control tools and techniques</a:t>
            </a:r>
          </a:p>
        </p:txBody>
      </p:sp>
      <p:sp>
        <p:nvSpPr>
          <p:cNvPr id="3" name="Content Placeholder 2">
            <a:extLst>
              <a:ext uri="{FF2B5EF4-FFF2-40B4-BE49-F238E27FC236}">
                <a16:creationId xmlns:a16="http://schemas.microsoft.com/office/drawing/2014/main" id="{CF23CD3F-115E-4E69-509A-2994B70007EB}"/>
              </a:ext>
            </a:extLst>
          </p:cNvPr>
          <p:cNvSpPr>
            <a:spLocks noGrp="1"/>
          </p:cNvSpPr>
          <p:nvPr>
            <p:ph idx="1"/>
          </p:nvPr>
        </p:nvSpPr>
        <p:spPr/>
        <p:txBody>
          <a:bodyPr>
            <a:normAutofit fontScale="92500"/>
          </a:bodyPr>
          <a:lstStyle/>
          <a:p>
            <a:pPr marL="0" indent="0">
              <a:buNone/>
            </a:pPr>
            <a:r>
              <a:rPr lang="en-US" b="1" i="0" dirty="0">
                <a:solidFill>
                  <a:srgbClr val="000000"/>
                </a:solidFill>
                <a:effectLst/>
                <a:latin typeface="Open Sans" panose="020B0606030504020204" pitchFamily="34" charset="0"/>
              </a:rPr>
              <a:t>1.Budgetary Control</a:t>
            </a:r>
            <a:endParaRPr lang="en-US" b="0" i="0" dirty="0">
              <a:solidFill>
                <a:srgbClr val="000000"/>
              </a:solidFill>
              <a:effectLst/>
              <a:latin typeface="Open Sans" panose="020B0606030504020204" pitchFamily="34" charset="0"/>
            </a:endParaRPr>
          </a:p>
          <a:p>
            <a:r>
              <a:rPr lang="en-US" b="0" i="0" dirty="0">
                <a:effectLst/>
                <a:latin typeface="Minion Pro"/>
              </a:rPr>
              <a:t>A budget basically helps in understanding and expressing expected results of projects and tasks in numerical form. For example, the amounts of sales, production output, </a:t>
            </a:r>
            <a:r>
              <a:rPr lang="en-US" b="0" i="0" u="none" strike="noStrike" dirty="0">
                <a:solidFill>
                  <a:srgbClr val="55BBEA"/>
                </a:solidFill>
                <a:effectLst/>
                <a:latin typeface="Minion Pro"/>
                <a:hlinkClick r:id="rId2"/>
              </a:rPr>
              <a:t>machine hours</a:t>
            </a:r>
            <a:r>
              <a:rPr lang="en-US" b="0" i="0" dirty="0">
                <a:effectLst/>
                <a:latin typeface="Minion Pro"/>
              </a:rPr>
              <a:t>, etc. can be seen in budgets. For example, a sale budget explains selling and distribution targets. Similarly, there can also be budgets for purchase, </a:t>
            </a:r>
            <a:r>
              <a:rPr lang="en-US" b="0" i="0" u="none" strike="noStrike" dirty="0">
                <a:solidFill>
                  <a:srgbClr val="55BBEA"/>
                </a:solidFill>
                <a:effectLst/>
                <a:latin typeface="Minion Pro"/>
                <a:hlinkClick r:id="rId3"/>
              </a:rPr>
              <a:t>production</a:t>
            </a:r>
            <a:r>
              <a:rPr lang="en-US" b="0" i="0" dirty="0">
                <a:effectLst/>
                <a:latin typeface="Minion Pro"/>
              </a:rPr>
              <a:t>, </a:t>
            </a:r>
            <a:r>
              <a:rPr lang="en-US" b="0" i="0" u="none" strike="noStrike" dirty="0">
                <a:solidFill>
                  <a:srgbClr val="55BBEA"/>
                </a:solidFill>
                <a:effectLst/>
                <a:latin typeface="Minion Pro"/>
                <a:hlinkClick r:id="rId4"/>
              </a:rPr>
              <a:t>capital expenditure</a:t>
            </a:r>
            <a:r>
              <a:rPr lang="en-US" b="0" i="0" dirty="0">
                <a:effectLst/>
                <a:latin typeface="Minion Pro"/>
              </a:rPr>
              <a:t>, cash, etc.</a:t>
            </a:r>
            <a:endParaRPr lang="en-US" dirty="0">
              <a:latin typeface="Minion Pro"/>
            </a:endParaRPr>
          </a:p>
          <a:p>
            <a:r>
              <a:rPr lang="en-US" b="0" i="0" dirty="0">
                <a:effectLst/>
                <a:latin typeface="Minion Pro"/>
              </a:rPr>
              <a:t>Next, they will translate these expected results into monetary and numerical terms, i.e. under a budget. Finally, managers will compare actual performances with their budgets and take corrective measures if necessary. This is exactly how the process of budgetary control works.</a:t>
            </a:r>
            <a:endParaRPr lang="en-US" dirty="0"/>
          </a:p>
        </p:txBody>
      </p:sp>
    </p:spTree>
    <p:extLst>
      <p:ext uri="{BB962C8B-B14F-4D97-AF65-F5344CB8AC3E}">
        <p14:creationId xmlns:p14="http://schemas.microsoft.com/office/powerpoint/2010/main" val="296145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2654</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Minion Pro</vt:lpstr>
      <vt:lpstr>Open Sans</vt:lpstr>
      <vt:lpstr>Rubik</vt:lpstr>
      <vt:lpstr>Times New Roman</vt:lpstr>
      <vt:lpstr>Trebuchet MS</vt:lpstr>
      <vt:lpstr>Office Theme</vt:lpstr>
      <vt:lpstr>Unit 6:</vt:lpstr>
      <vt:lpstr>Controlling: Concept</vt:lpstr>
      <vt:lpstr>Nature/Features</vt:lpstr>
      <vt:lpstr>Types of control </vt:lpstr>
      <vt:lpstr>Importance of Controlling </vt:lpstr>
      <vt:lpstr>PowerPoint Presentation</vt:lpstr>
      <vt:lpstr>PowerPoint Presentation</vt:lpstr>
      <vt:lpstr>Essentials of Effective Control Systems</vt:lpstr>
      <vt:lpstr>Control tools and techniques</vt:lpstr>
      <vt:lpstr>PowerPoint Presentation</vt:lpstr>
      <vt:lpstr>PowerPoint Presentation</vt:lpstr>
      <vt:lpstr>PowerPoint Presentation</vt:lpstr>
      <vt:lpstr>PowerPoint Presentation</vt:lpstr>
      <vt:lpstr>PowerPoint Presentation</vt:lpstr>
      <vt:lpstr>Quality: Concepts</vt:lpstr>
      <vt:lpstr>Dimension of Quality</vt:lpstr>
      <vt:lpstr>PowerPoint Presentation</vt:lpstr>
      <vt:lpstr>Importance/Objectives of Quality</vt:lpstr>
      <vt:lpstr>Total Quality Management (TQM)</vt:lpstr>
      <vt:lpstr>Components/ Scope of TQM</vt:lpstr>
      <vt:lpstr>Principles of TQM</vt:lpstr>
      <vt:lpstr>Tools and Techniques of TQM</vt:lpstr>
      <vt:lpstr>PowerPoint Presentation</vt:lpstr>
      <vt:lpstr>PowerPoint Presentation</vt:lpstr>
      <vt:lpstr>Emerging issues and challenges in Quality Management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HP</dc:creator>
  <cp:lastModifiedBy>HP</cp:lastModifiedBy>
  <cp:revision>16</cp:revision>
  <dcterms:created xsi:type="dcterms:W3CDTF">2022-12-09T14:56:24Z</dcterms:created>
  <dcterms:modified xsi:type="dcterms:W3CDTF">2022-12-15T17:07:29Z</dcterms:modified>
</cp:coreProperties>
</file>