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067BC-D2D7-5FC7-BC10-6194530520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C63827-A5C9-47A5-AA13-04C6293F2F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A0B658-8B9F-200B-705E-0B9D53604187}"/>
              </a:ext>
            </a:extLst>
          </p:cNvPr>
          <p:cNvSpPr>
            <a:spLocks noGrp="1"/>
          </p:cNvSpPr>
          <p:nvPr>
            <p:ph type="dt" sz="half" idx="10"/>
          </p:nvPr>
        </p:nvSpPr>
        <p:spPr/>
        <p:txBody>
          <a:bodyPr/>
          <a:lstStyle/>
          <a:p>
            <a:fld id="{CAA50CC3-6A52-45C4-976D-334675883518}" type="datetimeFigureOut">
              <a:rPr lang="en-US" smtClean="0"/>
              <a:t>5/9/2024</a:t>
            </a:fld>
            <a:endParaRPr lang="en-US"/>
          </a:p>
        </p:txBody>
      </p:sp>
      <p:sp>
        <p:nvSpPr>
          <p:cNvPr id="5" name="Footer Placeholder 4">
            <a:extLst>
              <a:ext uri="{FF2B5EF4-FFF2-40B4-BE49-F238E27FC236}">
                <a16:creationId xmlns:a16="http://schemas.microsoft.com/office/drawing/2014/main" id="{66DCD98A-B56E-7657-AD7E-09B25239F6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8B7DDD-9DFC-44F5-A6AC-A4D246C54109}"/>
              </a:ext>
            </a:extLst>
          </p:cNvPr>
          <p:cNvSpPr>
            <a:spLocks noGrp="1"/>
          </p:cNvSpPr>
          <p:nvPr>
            <p:ph type="sldNum" sz="quarter" idx="12"/>
          </p:nvPr>
        </p:nvSpPr>
        <p:spPr/>
        <p:txBody>
          <a:bodyPr/>
          <a:lstStyle/>
          <a:p>
            <a:fld id="{58AA8B23-848D-4157-8D39-FB2F183E8217}" type="slidenum">
              <a:rPr lang="en-US" smtClean="0"/>
              <a:t>‹#›</a:t>
            </a:fld>
            <a:endParaRPr lang="en-US"/>
          </a:p>
        </p:txBody>
      </p:sp>
    </p:spTree>
    <p:extLst>
      <p:ext uri="{BB962C8B-B14F-4D97-AF65-F5344CB8AC3E}">
        <p14:creationId xmlns:p14="http://schemas.microsoft.com/office/powerpoint/2010/main" val="7994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4B605-3F05-A536-5010-09C9FC488B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AEC3A3-A3C1-486A-A945-F1E4825121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FEFDC5-761B-C940-404A-0AEA4A6A851D}"/>
              </a:ext>
            </a:extLst>
          </p:cNvPr>
          <p:cNvSpPr>
            <a:spLocks noGrp="1"/>
          </p:cNvSpPr>
          <p:nvPr>
            <p:ph type="dt" sz="half" idx="10"/>
          </p:nvPr>
        </p:nvSpPr>
        <p:spPr/>
        <p:txBody>
          <a:bodyPr/>
          <a:lstStyle/>
          <a:p>
            <a:fld id="{CAA50CC3-6A52-45C4-976D-334675883518}" type="datetimeFigureOut">
              <a:rPr lang="en-US" smtClean="0"/>
              <a:t>5/9/2024</a:t>
            </a:fld>
            <a:endParaRPr lang="en-US"/>
          </a:p>
        </p:txBody>
      </p:sp>
      <p:sp>
        <p:nvSpPr>
          <p:cNvPr id="5" name="Footer Placeholder 4">
            <a:extLst>
              <a:ext uri="{FF2B5EF4-FFF2-40B4-BE49-F238E27FC236}">
                <a16:creationId xmlns:a16="http://schemas.microsoft.com/office/drawing/2014/main" id="{AE4F8115-5C2E-6EE1-3D75-425C661AAE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80BC4-F73A-735A-C9A4-858756D7DD17}"/>
              </a:ext>
            </a:extLst>
          </p:cNvPr>
          <p:cNvSpPr>
            <a:spLocks noGrp="1"/>
          </p:cNvSpPr>
          <p:nvPr>
            <p:ph type="sldNum" sz="quarter" idx="12"/>
          </p:nvPr>
        </p:nvSpPr>
        <p:spPr/>
        <p:txBody>
          <a:bodyPr/>
          <a:lstStyle/>
          <a:p>
            <a:fld id="{58AA8B23-848D-4157-8D39-FB2F183E8217}" type="slidenum">
              <a:rPr lang="en-US" smtClean="0"/>
              <a:t>‹#›</a:t>
            </a:fld>
            <a:endParaRPr lang="en-US"/>
          </a:p>
        </p:txBody>
      </p:sp>
    </p:spTree>
    <p:extLst>
      <p:ext uri="{BB962C8B-B14F-4D97-AF65-F5344CB8AC3E}">
        <p14:creationId xmlns:p14="http://schemas.microsoft.com/office/powerpoint/2010/main" val="667129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4F6152-3E7E-FF3D-4E3E-8DD2F5F31F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06014B-26DD-441D-9248-3CB8A5D1D3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52BCF1-A68E-B136-2005-221833C87AE9}"/>
              </a:ext>
            </a:extLst>
          </p:cNvPr>
          <p:cNvSpPr>
            <a:spLocks noGrp="1"/>
          </p:cNvSpPr>
          <p:nvPr>
            <p:ph type="dt" sz="half" idx="10"/>
          </p:nvPr>
        </p:nvSpPr>
        <p:spPr/>
        <p:txBody>
          <a:bodyPr/>
          <a:lstStyle/>
          <a:p>
            <a:fld id="{CAA50CC3-6A52-45C4-976D-334675883518}" type="datetimeFigureOut">
              <a:rPr lang="en-US" smtClean="0"/>
              <a:t>5/9/2024</a:t>
            </a:fld>
            <a:endParaRPr lang="en-US"/>
          </a:p>
        </p:txBody>
      </p:sp>
      <p:sp>
        <p:nvSpPr>
          <p:cNvPr id="5" name="Footer Placeholder 4">
            <a:extLst>
              <a:ext uri="{FF2B5EF4-FFF2-40B4-BE49-F238E27FC236}">
                <a16:creationId xmlns:a16="http://schemas.microsoft.com/office/drawing/2014/main" id="{76E67885-E3D8-2F5D-859B-CF7352FE5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1369E-F77A-2A79-C6A2-59CE444551A7}"/>
              </a:ext>
            </a:extLst>
          </p:cNvPr>
          <p:cNvSpPr>
            <a:spLocks noGrp="1"/>
          </p:cNvSpPr>
          <p:nvPr>
            <p:ph type="sldNum" sz="quarter" idx="12"/>
          </p:nvPr>
        </p:nvSpPr>
        <p:spPr/>
        <p:txBody>
          <a:bodyPr/>
          <a:lstStyle/>
          <a:p>
            <a:fld id="{58AA8B23-848D-4157-8D39-FB2F183E8217}" type="slidenum">
              <a:rPr lang="en-US" smtClean="0"/>
              <a:t>‹#›</a:t>
            </a:fld>
            <a:endParaRPr lang="en-US"/>
          </a:p>
        </p:txBody>
      </p:sp>
    </p:spTree>
    <p:extLst>
      <p:ext uri="{BB962C8B-B14F-4D97-AF65-F5344CB8AC3E}">
        <p14:creationId xmlns:p14="http://schemas.microsoft.com/office/powerpoint/2010/main" val="553319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AE2C6-D863-5BB8-4FBF-642AAD3B68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9A58A2-206B-7A14-5588-D6BF1A65C8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B9B37-55FA-B3E9-9E51-B6AAD253104D}"/>
              </a:ext>
            </a:extLst>
          </p:cNvPr>
          <p:cNvSpPr>
            <a:spLocks noGrp="1"/>
          </p:cNvSpPr>
          <p:nvPr>
            <p:ph type="dt" sz="half" idx="10"/>
          </p:nvPr>
        </p:nvSpPr>
        <p:spPr/>
        <p:txBody>
          <a:bodyPr/>
          <a:lstStyle/>
          <a:p>
            <a:fld id="{CAA50CC3-6A52-45C4-976D-334675883518}" type="datetimeFigureOut">
              <a:rPr lang="en-US" smtClean="0"/>
              <a:t>5/9/2024</a:t>
            </a:fld>
            <a:endParaRPr lang="en-US"/>
          </a:p>
        </p:txBody>
      </p:sp>
      <p:sp>
        <p:nvSpPr>
          <p:cNvPr id="5" name="Footer Placeholder 4">
            <a:extLst>
              <a:ext uri="{FF2B5EF4-FFF2-40B4-BE49-F238E27FC236}">
                <a16:creationId xmlns:a16="http://schemas.microsoft.com/office/drawing/2014/main" id="{EE3DD36F-0101-0F2A-9533-835D683E1A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36B061-D85D-4186-FF60-7E62C6773D94}"/>
              </a:ext>
            </a:extLst>
          </p:cNvPr>
          <p:cNvSpPr>
            <a:spLocks noGrp="1"/>
          </p:cNvSpPr>
          <p:nvPr>
            <p:ph type="sldNum" sz="quarter" idx="12"/>
          </p:nvPr>
        </p:nvSpPr>
        <p:spPr/>
        <p:txBody>
          <a:bodyPr/>
          <a:lstStyle/>
          <a:p>
            <a:fld id="{58AA8B23-848D-4157-8D39-FB2F183E8217}" type="slidenum">
              <a:rPr lang="en-US" smtClean="0"/>
              <a:t>‹#›</a:t>
            </a:fld>
            <a:endParaRPr lang="en-US"/>
          </a:p>
        </p:txBody>
      </p:sp>
    </p:spTree>
    <p:extLst>
      <p:ext uri="{BB962C8B-B14F-4D97-AF65-F5344CB8AC3E}">
        <p14:creationId xmlns:p14="http://schemas.microsoft.com/office/powerpoint/2010/main" val="4056516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8B6EE-72D9-9B1E-26E7-E34806A37F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6D9BD3-9CC3-3649-A47C-3FD5FB6810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3D7654-72AA-ED14-0BB1-0D98E8CACD46}"/>
              </a:ext>
            </a:extLst>
          </p:cNvPr>
          <p:cNvSpPr>
            <a:spLocks noGrp="1"/>
          </p:cNvSpPr>
          <p:nvPr>
            <p:ph type="dt" sz="half" idx="10"/>
          </p:nvPr>
        </p:nvSpPr>
        <p:spPr/>
        <p:txBody>
          <a:bodyPr/>
          <a:lstStyle/>
          <a:p>
            <a:fld id="{CAA50CC3-6A52-45C4-976D-334675883518}" type="datetimeFigureOut">
              <a:rPr lang="en-US" smtClean="0"/>
              <a:t>5/9/2024</a:t>
            </a:fld>
            <a:endParaRPr lang="en-US"/>
          </a:p>
        </p:txBody>
      </p:sp>
      <p:sp>
        <p:nvSpPr>
          <p:cNvPr id="5" name="Footer Placeholder 4">
            <a:extLst>
              <a:ext uri="{FF2B5EF4-FFF2-40B4-BE49-F238E27FC236}">
                <a16:creationId xmlns:a16="http://schemas.microsoft.com/office/drawing/2014/main" id="{DD1F8797-05DD-AC5C-6989-9BA5DD4EA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7F007E-66D2-82F3-654E-02DC97DC5611}"/>
              </a:ext>
            </a:extLst>
          </p:cNvPr>
          <p:cNvSpPr>
            <a:spLocks noGrp="1"/>
          </p:cNvSpPr>
          <p:nvPr>
            <p:ph type="sldNum" sz="quarter" idx="12"/>
          </p:nvPr>
        </p:nvSpPr>
        <p:spPr/>
        <p:txBody>
          <a:bodyPr/>
          <a:lstStyle/>
          <a:p>
            <a:fld id="{58AA8B23-848D-4157-8D39-FB2F183E8217}" type="slidenum">
              <a:rPr lang="en-US" smtClean="0"/>
              <a:t>‹#›</a:t>
            </a:fld>
            <a:endParaRPr lang="en-US"/>
          </a:p>
        </p:txBody>
      </p:sp>
    </p:spTree>
    <p:extLst>
      <p:ext uri="{BB962C8B-B14F-4D97-AF65-F5344CB8AC3E}">
        <p14:creationId xmlns:p14="http://schemas.microsoft.com/office/powerpoint/2010/main" val="3797136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F8182-5F67-C4C3-EA8D-B37F472521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6866D7-87ED-2C50-BC23-E19BF46D90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736741-046F-B67F-E75B-D0F4D70D2F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400B88-9536-6965-086C-5D53BD125FEE}"/>
              </a:ext>
            </a:extLst>
          </p:cNvPr>
          <p:cNvSpPr>
            <a:spLocks noGrp="1"/>
          </p:cNvSpPr>
          <p:nvPr>
            <p:ph type="dt" sz="half" idx="10"/>
          </p:nvPr>
        </p:nvSpPr>
        <p:spPr/>
        <p:txBody>
          <a:bodyPr/>
          <a:lstStyle/>
          <a:p>
            <a:fld id="{CAA50CC3-6A52-45C4-976D-334675883518}" type="datetimeFigureOut">
              <a:rPr lang="en-US" smtClean="0"/>
              <a:t>5/9/2024</a:t>
            </a:fld>
            <a:endParaRPr lang="en-US"/>
          </a:p>
        </p:txBody>
      </p:sp>
      <p:sp>
        <p:nvSpPr>
          <p:cNvPr id="6" name="Footer Placeholder 5">
            <a:extLst>
              <a:ext uri="{FF2B5EF4-FFF2-40B4-BE49-F238E27FC236}">
                <a16:creationId xmlns:a16="http://schemas.microsoft.com/office/drawing/2014/main" id="{29D92B08-AF28-60C3-8D7B-8C0690C9B7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C653D3-DB25-2206-ADDE-D73EC6A42F5B}"/>
              </a:ext>
            </a:extLst>
          </p:cNvPr>
          <p:cNvSpPr>
            <a:spLocks noGrp="1"/>
          </p:cNvSpPr>
          <p:nvPr>
            <p:ph type="sldNum" sz="quarter" idx="12"/>
          </p:nvPr>
        </p:nvSpPr>
        <p:spPr/>
        <p:txBody>
          <a:bodyPr/>
          <a:lstStyle/>
          <a:p>
            <a:fld id="{58AA8B23-848D-4157-8D39-FB2F183E8217}" type="slidenum">
              <a:rPr lang="en-US" smtClean="0"/>
              <a:t>‹#›</a:t>
            </a:fld>
            <a:endParaRPr lang="en-US"/>
          </a:p>
        </p:txBody>
      </p:sp>
    </p:spTree>
    <p:extLst>
      <p:ext uri="{BB962C8B-B14F-4D97-AF65-F5344CB8AC3E}">
        <p14:creationId xmlns:p14="http://schemas.microsoft.com/office/powerpoint/2010/main" val="1158137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5BF50-AF82-DD7C-A1FE-FBB1E3757E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7CF95F-FB0E-3D7D-BF1A-749A0140A7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69500C-6268-EC05-5ADF-730EC5F266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6829125-8A1C-E5AD-1A44-619225914C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56753E-45F4-2B1C-422A-31B5B80204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7D865D-67D4-8559-179D-0FE2AA27DA78}"/>
              </a:ext>
            </a:extLst>
          </p:cNvPr>
          <p:cNvSpPr>
            <a:spLocks noGrp="1"/>
          </p:cNvSpPr>
          <p:nvPr>
            <p:ph type="dt" sz="half" idx="10"/>
          </p:nvPr>
        </p:nvSpPr>
        <p:spPr/>
        <p:txBody>
          <a:bodyPr/>
          <a:lstStyle/>
          <a:p>
            <a:fld id="{CAA50CC3-6A52-45C4-976D-334675883518}" type="datetimeFigureOut">
              <a:rPr lang="en-US" smtClean="0"/>
              <a:t>5/9/2024</a:t>
            </a:fld>
            <a:endParaRPr lang="en-US"/>
          </a:p>
        </p:txBody>
      </p:sp>
      <p:sp>
        <p:nvSpPr>
          <p:cNvPr id="8" name="Footer Placeholder 7">
            <a:extLst>
              <a:ext uri="{FF2B5EF4-FFF2-40B4-BE49-F238E27FC236}">
                <a16:creationId xmlns:a16="http://schemas.microsoft.com/office/drawing/2014/main" id="{F795B3A6-7A24-616E-4F28-41F07DEA7D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1E66F7-3A72-37C0-763E-D164D430AC92}"/>
              </a:ext>
            </a:extLst>
          </p:cNvPr>
          <p:cNvSpPr>
            <a:spLocks noGrp="1"/>
          </p:cNvSpPr>
          <p:nvPr>
            <p:ph type="sldNum" sz="quarter" idx="12"/>
          </p:nvPr>
        </p:nvSpPr>
        <p:spPr/>
        <p:txBody>
          <a:bodyPr/>
          <a:lstStyle/>
          <a:p>
            <a:fld id="{58AA8B23-848D-4157-8D39-FB2F183E8217}" type="slidenum">
              <a:rPr lang="en-US" smtClean="0"/>
              <a:t>‹#›</a:t>
            </a:fld>
            <a:endParaRPr lang="en-US"/>
          </a:p>
        </p:txBody>
      </p:sp>
    </p:spTree>
    <p:extLst>
      <p:ext uri="{BB962C8B-B14F-4D97-AF65-F5344CB8AC3E}">
        <p14:creationId xmlns:p14="http://schemas.microsoft.com/office/powerpoint/2010/main" val="1766182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3487E-E355-CB57-CB37-170DA947EB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B6E272-2C7C-3A9F-752C-27E7D18F939C}"/>
              </a:ext>
            </a:extLst>
          </p:cNvPr>
          <p:cNvSpPr>
            <a:spLocks noGrp="1"/>
          </p:cNvSpPr>
          <p:nvPr>
            <p:ph type="dt" sz="half" idx="10"/>
          </p:nvPr>
        </p:nvSpPr>
        <p:spPr/>
        <p:txBody>
          <a:bodyPr/>
          <a:lstStyle/>
          <a:p>
            <a:fld id="{CAA50CC3-6A52-45C4-976D-334675883518}" type="datetimeFigureOut">
              <a:rPr lang="en-US" smtClean="0"/>
              <a:t>5/9/2024</a:t>
            </a:fld>
            <a:endParaRPr lang="en-US"/>
          </a:p>
        </p:txBody>
      </p:sp>
      <p:sp>
        <p:nvSpPr>
          <p:cNvPr id="4" name="Footer Placeholder 3">
            <a:extLst>
              <a:ext uri="{FF2B5EF4-FFF2-40B4-BE49-F238E27FC236}">
                <a16:creationId xmlns:a16="http://schemas.microsoft.com/office/drawing/2014/main" id="{5F8BB2C1-3AEB-A1E0-49B2-739122A71A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CDD0DB-E33E-D0EB-424E-C3FF40DA2930}"/>
              </a:ext>
            </a:extLst>
          </p:cNvPr>
          <p:cNvSpPr>
            <a:spLocks noGrp="1"/>
          </p:cNvSpPr>
          <p:nvPr>
            <p:ph type="sldNum" sz="quarter" idx="12"/>
          </p:nvPr>
        </p:nvSpPr>
        <p:spPr/>
        <p:txBody>
          <a:bodyPr/>
          <a:lstStyle/>
          <a:p>
            <a:fld id="{58AA8B23-848D-4157-8D39-FB2F183E8217}" type="slidenum">
              <a:rPr lang="en-US" smtClean="0"/>
              <a:t>‹#›</a:t>
            </a:fld>
            <a:endParaRPr lang="en-US"/>
          </a:p>
        </p:txBody>
      </p:sp>
    </p:spTree>
    <p:extLst>
      <p:ext uri="{BB962C8B-B14F-4D97-AF65-F5344CB8AC3E}">
        <p14:creationId xmlns:p14="http://schemas.microsoft.com/office/powerpoint/2010/main" val="167132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264CA8-5143-42BB-D462-3E174EF4984D}"/>
              </a:ext>
            </a:extLst>
          </p:cNvPr>
          <p:cNvSpPr>
            <a:spLocks noGrp="1"/>
          </p:cNvSpPr>
          <p:nvPr>
            <p:ph type="dt" sz="half" idx="10"/>
          </p:nvPr>
        </p:nvSpPr>
        <p:spPr/>
        <p:txBody>
          <a:bodyPr/>
          <a:lstStyle/>
          <a:p>
            <a:fld id="{CAA50CC3-6A52-45C4-976D-334675883518}" type="datetimeFigureOut">
              <a:rPr lang="en-US" smtClean="0"/>
              <a:t>5/9/2024</a:t>
            </a:fld>
            <a:endParaRPr lang="en-US"/>
          </a:p>
        </p:txBody>
      </p:sp>
      <p:sp>
        <p:nvSpPr>
          <p:cNvPr id="3" name="Footer Placeholder 2">
            <a:extLst>
              <a:ext uri="{FF2B5EF4-FFF2-40B4-BE49-F238E27FC236}">
                <a16:creationId xmlns:a16="http://schemas.microsoft.com/office/drawing/2014/main" id="{47AB4C0C-5035-19F3-12A9-6BEC48EF8E7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60609C-2A58-A618-11A2-CE364533FEE2}"/>
              </a:ext>
            </a:extLst>
          </p:cNvPr>
          <p:cNvSpPr>
            <a:spLocks noGrp="1"/>
          </p:cNvSpPr>
          <p:nvPr>
            <p:ph type="sldNum" sz="quarter" idx="12"/>
          </p:nvPr>
        </p:nvSpPr>
        <p:spPr/>
        <p:txBody>
          <a:bodyPr/>
          <a:lstStyle/>
          <a:p>
            <a:fld id="{58AA8B23-848D-4157-8D39-FB2F183E8217}" type="slidenum">
              <a:rPr lang="en-US" smtClean="0"/>
              <a:t>‹#›</a:t>
            </a:fld>
            <a:endParaRPr lang="en-US"/>
          </a:p>
        </p:txBody>
      </p:sp>
    </p:spTree>
    <p:extLst>
      <p:ext uri="{BB962C8B-B14F-4D97-AF65-F5344CB8AC3E}">
        <p14:creationId xmlns:p14="http://schemas.microsoft.com/office/powerpoint/2010/main" val="1995727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F9BC-523D-9349-C122-CC23221D41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D7FD92-D13E-6198-ACB0-92CCBC67B4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F90339-C22F-1DD5-7875-A81D1E7D3B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529B69-D800-0730-0D58-8B56E02BA024}"/>
              </a:ext>
            </a:extLst>
          </p:cNvPr>
          <p:cNvSpPr>
            <a:spLocks noGrp="1"/>
          </p:cNvSpPr>
          <p:nvPr>
            <p:ph type="dt" sz="half" idx="10"/>
          </p:nvPr>
        </p:nvSpPr>
        <p:spPr/>
        <p:txBody>
          <a:bodyPr/>
          <a:lstStyle/>
          <a:p>
            <a:fld id="{CAA50CC3-6A52-45C4-976D-334675883518}" type="datetimeFigureOut">
              <a:rPr lang="en-US" smtClean="0"/>
              <a:t>5/9/2024</a:t>
            </a:fld>
            <a:endParaRPr lang="en-US"/>
          </a:p>
        </p:txBody>
      </p:sp>
      <p:sp>
        <p:nvSpPr>
          <p:cNvPr id="6" name="Footer Placeholder 5">
            <a:extLst>
              <a:ext uri="{FF2B5EF4-FFF2-40B4-BE49-F238E27FC236}">
                <a16:creationId xmlns:a16="http://schemas.microsoft.com/office/drawing/2014/main" id="{FCA7FE7E-801F-1450-0B1F-6F23559AA4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BD1F3F-2CAE-38D6-C87B-E227525D3163}"/>
              </a:ext>
            </a:extLst>
          </p:cNvPr>
          <p:cNvSpPr>
            <a:spLocks noGrp="1"/>
          </p:cNvSpPr>
          <p:nvPr>
            <p:ph type="sldNum" sz="quarter" idx="12"/>
          </p:nvPr>
        </p:nvSpPr>
        <p:spPr/>
        <p:txBody>
          <a:bodyPr/>
          <a:lstStyle/>
          <a:p>
            <a:fld id="{58AA8B23-848D-4157-8D39-FB2F183E8217}" type="slidenum">
              <a:rPr lang="en-US" smtClean="0"/>
              <a:t>‹#›</a:t>
            </a:fld>
            <a:endParaRPr lang="en-US"/>
          </a:p>
        </p:txBody>
      </p:sp>
    </p:spTree>
    <p:extLst>
      <p:ext uri="{BB962C8B-B14F-4D97-AF65-F5344CB8AC3E}">
        <p14:creationId xmlns:p14="http://schemas.microsoft.com/office/powerpoint/2010/main" val="3949447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29F2D-F0AC-3065-DC25-FE3F32960D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09BFC5-E489-9155-76D1-0F878EB674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8F8925-4090-8A30-46EC-7BCA52FA8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19A255-7B56-C414-4EDF-9C8C66C0AB5D}"/>
              </a:ext>
            </a:extLst>
          </p:cNvPr>
          <p:cNvSpPr>
            <a:spLocks noGrp="1"/>
          </p:cNvSpPr>
          <p:nvPr>
            <p:ph type="dt" sz="half" idx="10"/>
          </p:nvPr>
        </p:nvSpPr>
        <p:spPr/>
        <p:txBody>
          <a:bodyPr/>
          <a:lstStyle/>
          <a:p>
            <a:fld id="{CAA50CC3-6A52-45C4-976D-334675883518}" type="datetimeFigureOut">
              <a:rPr lang="en-US" smtClean="0"/>
              <a:t>5/9/2024</a:t>
            </a:fld>
            <a:endParaRPr lang="en-US"/>
          </a:p>
        </p:txBody>
      </p:sp>
      <p:sp>
        <p:nvSpPr>
          <p:cNvPr id="6" name="Footer Placeholder 5">
            <a:extLst>
              <a:ext uri="{FF2B5EF4-FFF2-40B4-BE49-F238E27FC236}">
                <a16:creationId xmlns:a16="http://schemas.microsoft.com/office/drawing/2014/main" id="{4AFF1124-C17D-9FFD-D8FF-983C72AFE9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1E8C58-4999-FFA9-7B02-55EF2025169C}"/>
              </a:ext>
            </a:extLst>
          </p:cNvPr>
          <p:cNvSpPr>
            <a:spLocks noGrp="1"/>
          </p:cNvSpPr>
          <p:nvPr>
            <p:ph type="sldNum" sz="quarter" idx="12"/>
          </p:nvPr>
        </p:nvSpPr>
        <p:spPr/>
        <p:txBody>
          <a:bodyPr/>
          <a:lstStyle/>
          <a:p>
            <a:fld id="{58AA8B23-848D-4157-8D39-FB2F183E8217}" type="slidenum">
              <a:rPr lang="en-US" smtClean="0"/>
              <a:t>‹#›</a:t>
            </a:fld>
            <a:endParaRPr lang="en-US"/>
          </a:p>
        </p:txBody>
      </p:sp>
    </p:spTree>
    <p:extLst>
      <p:ext uri="{BB962C8B-B14F-4D97-AF65-F5344CB8AC3E}">
        <p14:creationId xmlns:p14="http://schemas.microsoft.com/office/powerpoint/2010/main" val="24383486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14213E-1A27-B0A4-A259-6A8CFFE3B3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16A1DA0-00C3-2E9F-6CE1-7B7959F3B1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A71F6E-B3A8-6533-CE3D-3DB2FDE56F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A50CC3-6A52-45C4-976D-334675883518}" type="datetimeFigureOut">
              <a:rPr lang="en-US" smtClean="0"/>
              <a:t>5/9/2024</a:t>
            </a:fld>
            <a:endParaRPr lang="en-US"/>
          </a:p>
        </p:txBody>
      </p:sp>
      <p:sp>
        <p:nvSpPr>
          <p:cNvPr id="5" name="Footer Placeholder 4">
            <a:extLst>
              <a:ext uri="{FF2B5EF4-FFF2-40B4-BE49-F238E27FC236}">
                <a16:creationId xmlns:a16="http://schemas.microsoft.com/office/drawing/2014/main" id="{B29AF5CE-3C79-9677-7A97-0864941C4E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7FF6D6-B11B-7D2E-205D-C0B8AFB05A9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AA8B23-848D-4157-8D39-FB2F183E8217}" type="slidenum">
              <a:rPr lang="en-US" smtClean="0"/>
              <a:t>‹#›</a:t>
            </a:fld>
            <a:endParaRPr lang="en-US"/>
          </a:p>
        </p:txBody>
      </p:sp>
    </p:spTree>
    <p:extLst>
      <p:ext uri="{BB962C8B-B14F-4D97-AF65-F5344CB8AC3E}">
        <p14:creationId xmlns:p14="http://schemas.microsoft.com/office/powerpoint/2010/main" val="896617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forwardfocusinc.com/tag/emotional-intelligence/" TargetMode="External"/><Relationship Id="rId2" Type="http://schemas.openxmlformats.org/officeDocument/2006/relationships/hyperlink" Target="https://www.forwardfocusinc.com/jumpstart-change/its-not-frequent-change-its-business-evolu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mbaknol.com/management-concepts/managing-planned-organizational-change-process/" TargetMode="External"/><Relationship Id="rId2" Type="http://schemas.openxmlformats.org/officeDocument/2006/relationships/hyperlink" Target="https://www.mbaknol.com/management-concepts/types-of-organizational-chang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forwardfocusinc.com/consciously-communicate/care-fronting-vs-confronting-how-to-address-a-difficult-breakdown-in-communication/"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forwardfocusinc.com/inspire-leaders/the-secret-of-how-to-energize-employees-to-perform-at-their-peak/"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mbaknol.com/management-case-studies/case-study-of-ibm-employee-training-through-e-learning/" TargetMode="External"/><Relationship Id="rId2" Type="http://schemas.openxmlformats.org/officeDocument/2006/relationships/hyperlink" Target="https://www.mbaknol.com/management-concepts/what-is-corporate-restructuring/" TargetMode="External"/><Relationship Id="rId1" Type="http://schemas.openxmlformats.org/officeDocument/2006/relationships/slideLayout" Target="../slideLayouts/slideLayout2.xml"/><Relationship Id="rId4" Type="http://schemas.openxmlformats.org/officeDocument/2006/relationships/hyperlink" Target="https://www.mbaknol.com/management-case-studies/case-study-the-daewoo-group-and-the-asian-financial-crisi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CFDFE-0FC1-5429-5B33-0CB91E7A4466}"/>
              </a:ext>
            </a:extLst>
          </p:cNvPr>
          <p:cNvSpPr>
            <a:spLocks noGrp="1"/>
          </p:cNvSpPr>
          <p:nvPr>
            <p:ph type="ctrTitle"/>
          </p:nvPr>
        </p:nvSpPr>
        <p:spPr/>
        <p:txBody>
          <a:bodyPr/>
          <a:lstStyle/>
          <a:p>
            <a:r>
              <a:rPr lang="en-US" dirty="0"/>
              <a:t>Unit 7:</a:t>
            </a:r>
          </a:p>
        </p:txBody>
      </p:sp>
      <p:sp>
        <p:nvSpPr>
          <p:cNvPr id="3" name="Subtitle 2">
            <a:extLst>
              <a:ext uri="{FF2B5EF4-FFF2-40B4-BE49-F238E27FC236}">
                <a16:creationId xmlns:a16="http://schemas.microsoft.com/office/drawing/2014/main" id="{93B60FBE-C360-963D-B6A4-542D093A8066}"/>
              </a:ext>
            </a:extLst>
          </p:cNvPr>
          <p:cNvSpPr>
            <a:spLocks noGrp="1"/>
          </p:cNvSpPr>
          <p:nvPr>
            <p:ph type="subTitle" idx="1"/>
          </p:nvPr>
        </p:nvSpPr>
        <p:spPr/>
        <p:txBody>
          <a:bodyPr>
            <a:normAutofit/>
          </a:bodyPr>
          <a:lstStyle/>
          <a:p>
            <a:r>
              <a:rPr lang="en-US" sz="5400" dirty="0"/>
              <a:t>Organizational Change and Development</a:t>
            </a:r>
          </a:p>
        </p:txBody>
      </p:sp>
    </p:spTree>
    <p:extLst>
      <p:ext uri="{BB962C8B-B14F-4D97-AF65-F5344CB8AC3E}">
        <p14:creationId xmlns:p14="http://schemas.microsoft.com/office/powerpoint/2010/main" val="4204673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D9180-EA4F-9362-333F-04077E05A4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1ABA74-743D-6746-6144-4CBF73737729}"/>
              </a:ext>
            </a:extLst>
          </p:cNvPr>
          <p:cNvSpPr>
            <a:spLocks noGrp="1"/>
          </p:cNvSpPr>
          <p:nvPr>
            <p:ph idx="1"/>
          </p:nvPr>
        </p:nvSpPr>
        <p:spPr/>
        <p:txBody>
          <a:bodyPr>
            <a:normAutofit fontScale="85000" lnSpcReduction="20000"/>
          </a:bodyPr>
          <a:lstStyle/>
          <a:p>
            <a:pPr marL="0" indent="0" algn="just">
              <a:buNone/>
            </a:pPr>
            <a:r>
              <a:rPr lang="en-US" b="1" dirty="0">
                <a:latin typeface="Times New Roman" panose="02020603050405020304" pitchFamily="18" charset="0"/>
                <a:cs typeface="Times New Roman" panose="02020603050405020304" pitchFamily="18" charset="0"/>
              </a:rPr>
              <a:t>3.</a:t>
            </a:r>
            <a:r>
              <a:rPr lang="en-US" b="1" i="0" dirty="0">
                <a:effectLst/>
                <a:latin typeface="Times New Roman" panose="02020603050405020304" pitchFamily="18" charset="0"/>
                <a:cs typeface="Times New Roman" panose="02020603050405020304" pitchFamily="18" charset="0"/>
              </a:rPr>
              <a:t> Changes in people requirement- </a:t>
            </a:r>
            <a:r>
              <a:rPr lang="en-US" b="0" i="0" dirty="0">
                <a:effectLst/>
                <a:latin typeface="Times New Roman" panose="02020603050405020304" pitchFamily="18" charset="0"/>
                <a:cs typeface="Times New Roman" panose="02020603050405020304" pitchFamily="18" charset="0"/>
              </a:rPr>
              <a:t>Every business enterprise operate primarily for serving the needs of people. Customers dictate the organizations with what they actually require. With ongoing variations in customer needs, the 5-star hotels have started to provide new services such as conference hall facilities, secretarial services, business centers etc.  </a:t>
            </a:r>
          </a:p>
          <a:p>
            <a:pPr marL="0" indent="0" algn="just">
              <a:buNone/>
            </a:pPr>
            <a:r>
              <a:rPr lang="en-US" b="1" dirty="0">
                <a:latin typeface="Times New Roman" panose="02020603050405020304" pitchFamily="18" charset="0"/>
                <a:cs typeface="Times New Roman" panose="02020603050405020304" pitchFamily="18" charset="0"/>
              </a:rPr>
              <a:t>4.</a:t>
            </a:r>
            <a:r>
              <a:rPr lang="en-US" b="1" i="0" dirty="0">
                <a:effectLst/>
                <a:latin typeface="Times New Roman" panose="02020603050405020304" pitchFamily="18" charset="0"/>
                <a:cs typeface="Times New Roman" panose="02020603050405020304" pitchFamily="18" charset="0"/>
              </a:rPr>
              <a:t>Government rules and regulation- </a:t>
            </a:r>
            <a:r>
              <a:rPr lang="en-US" b="0" i="0" dirty="0">
                <a:effectLst/>
                <a:latin typeface="Times New Roman" panose="02020603050405020304" pitchFamily="18" charset="0"/>
                <a:cs typeface="Times New Roman" panose="02020603050405020304" pitchFamily="18" charset="0"/>
              </a:rPr>
              <a:t>Many times, Government’s rules and regulation necessitates the changes in business organization. For instance, UGC has recently slash the grants to universities thereby forcing them to strengthen their functions of generating revenue, such as consultancy, training facilities, providing self-finance courses etc. </a:t>
            </a:r>
          </a:p>
          <a:p>
            <a:pPr marL="0" indent="0" algn="just">
              <a:buNone/>
            </a:pPr>
            <a:r>
              <a:rPr lang="en-US" b="1" i="0" dirty="0">
                <a:effectLst/>
                <a:latin typeface="Times New Roman" panose="02020603050405020304" pitchFamily="18" charset="0"/>
                <a:cs typeface="Times New Roman" panose="02020603050405020304" pitchFamily="18" charset="0"/>
              </a:rPr>
              <a:t>5.Social and Political changes- </a:t>
            </a:r>
            <a:r>
              <a:rPr lang="en-US" b="0" i="0" dirty="0">
                <a:effectLst/>
                <a:latin typeface="Times New Roman" panose="02020603050405020304" pitchFamily="18" charset="0"/>
                <a:cs typeface="Times New Roman" panose="02020603050405020304" pitchFamily="18" charset="0"/>
              </a:rPr>
              <a:t>No business enterprise can exercise control over social as well as political changes taking place within the country. Any drive going on in society for bringing social equality or relations between government and business are few factors that compel companies for bringing changes in their organizational structure.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5286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F12D7-C595-1E98-7407-026043FD23FC}"/>
              </a:ext>
            </a:extLst>
          </p:cNvPr>
          <p:cNvSpPr>
            <a:spLocks noGrp="1"/>
          </p:cNvSpPr>
          <p:nvPr>
            <p:ph type="title"/>
          </p:nvPr>
        </p:nvSpPr>
        <p:spPr/>
        <p:txBody>
          <a:bodyPr/>
          <a:lstStyle/>
          <a:p>
            <a:r>
              <a:rPr lang="en-US" dirty="0"/>
              <a:t>Paradigm shifts and areas of organizational change</a:t>
            </a:r>
          </a:p>
        </p:txBody>
      </p:sp>
      <p:sp>
        <p:nvSpPr>
          <p:cNvPr id="3" name="Content Placeholder 2">
            <a:extLst>
              <a:ext uri="{FF2B5EF4-FFF2-40B4-BE49-F238E27FC236}">
                <a16:creationId xmlns:a16="http://schemas.microsoft.com/office/drawing/2014/main" id="{B72ABF8F-571D-1DBC-4AD1-B523BAB40F85}"/>
              </a:ext>
            </a:extLst>
          </p:cNvPr>
          <p:cNvSpPr>
            <a:spLocks noGrp="1"/>
          </p:cNvSpPr>
          <p:nvPr>
            <p:ph idx="1"/>
          </p:nvPr>
        </p:nvSpPr>
        <p:spPr/>
        <p:txBody>
          <a:bodyPr>
            <a:normAutofit/>
          </a:bodyPr>
          <a:lstStyle/>
          <a:p>
            <a:pPr marL="514350" indent="-514350" algn="just">
              <a:buAutoNum type="arabicPeriod"/>
            </a:pPr>
            <a:r>
              <a:rPr lang="en-US" dirty="0">
                <a:solidFill>
                  <a:srgbClr val="25223B"/>
                </a:solidFill>
                <a:latin typeface="Times New Roman" panose="02020603050405020304" pitchFamily="18" charset="0"/>
                <a:cs typeface="Times New Roman" panose="02020603050405020304" pitchFamily="18" charset="0"/>
              </a:rPr>
              <a:t>Change in structure</a:t>
            </a:r>
          </a:p>
          <a:p>
            <a:pPr marL="514350" indent="-514350" algn="just">
              <a:buAutoNum type="arabicPeriod"/>
            </a:pPr>
            <a:r>
              <a:rPr lang="en-US" b="0" i="0" dirty="0">
                <a:solidFill>
                  <a:srgbClr val="25223B"/>
                </a:solidFill>
                <a:effectLst/>
                <a:latin typeface="Times New Roman" panose="02020603050405020304" pitchFamily="18" charset="0"/>
                <a:cs typeface="Times New Roman" panose="02020603050405020304" pitchFamily="18" charset="0"/>
              </a:rPr>
              <a:t>Change in technology</a:t>
            </a:r>
          </a:p>
          <a:p>
            <a:pPr marL="514350" indent="-514350" algn="just">
              <a:buAutoNum type="arabicPeriod"/>
            </a:pPr>
            <a:r>
              <a:rPr lang="en-US" dirty="0">
                <a:solidFill>
                  <a:srgbClr val="25223B"/>
                </a:solidFill>
                <a:latin typeface="Times New Roman" panose="02020603050405020304" pitchFamily="18" charset="0"/>
                <a:cs typeface="Times New Roman" panose="02020603050405020304" pitchFamily="18" charset="0"/>
              </a:rPr>
              <a:t>Change in business plan (physical setting)</a:t>
            </a:r>
          </a:p>
          <a:p>
            <a:pPr marL="514350" indent="-514350" algn="just">
              <a:buAutoNum type="arabicPeriod"/>
            </a:pPr>
            <a:r>
              <a:rPr lang="en-US" b="0" i="0" dirty="0">
                <a:solidFill>
                  <a:srgbClr val="25223B"/>
                </a:solidFill>
                <a:effectLst/>
                <a:latin typeface="Times New Roman" panose="02020603050405020304" pitchFamily="18" charset="0"/>
                <a:cs typeface="Times New Roman" panose="02020603050405020304" pitchFamily="18" charset="0"/>
              </a:rPr>
              <a:t>Change in behavior (people)</a:t>
            </a:r>
          </a:p>
        </p:txBody>
      </p:sp>
    </p:spTree>
    <p:extLst>
      <p:ext uri="{BB962C8B-B14F-4D97-AF65-F5344CB8AC3E}">
        <p14:creationId xmlns:p14="http://schemas.microsoft.com/office/powerpoint/2010/main" val="1889719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3A5E6-BFD6-CA7C-770B-3A9ED5D2B1C8}"/>
              </a:ext>
            </a:extLst>
          </p:cNvPr>
          <p:cNvSpPr>
            <a:spLocks noGrp="1"/>
          </p:cNvSpPr>
          <p:nvPr>
            <p:ph type="title"/>
          </p:nvPr>
        </p:nvSpPr>
        <p:spPr/>
        <p:txBody>
          <a:bodyPr/>
          <a:lstStyle/>
          <a:p>
            <a:r>
              <a:rPr lang="en-US" dirty="0"/>
              <a:t>Resistance to Change</a:t>
            </a:r>
          </a:p>
        </p:txBody>
      </p:sp>
      <p:sp>
        <p:nvSpPr>
          <p:cNvPr id="3" name="Content Placeholder 2">
            <a:extLst>
              <a:ext uri="{FF2B5EF4-FFF2-40B4-BE49-F238E27FC236}">
                <a16:creationId xmlns:a16="http://schemas.microsoft.com/office/drawing/2014/main" id="{EEB03711-C281-7D08-5772-AE92B6A17C47}"/>
              </a:ext>
            </a:extLst>
          </p:cNvPr>
          <p:cNvSpPr>
            <a:spLocks noGrp="1"/>
          </p:cNvSpPr>
          <p:nvPr>
            <p:ph idx="1"/>
          </p:nvPr>
        </p:nvSpPr>
        <p:spPr/>
        <p:txBody>
          <a:bodyPr>
            <a:normAutofit fontScale="92500" lnSpcReduction="10000"/>
          </a:bodyPr>
          <a:lstStyle/>
          <a:p>
            <a:pPr marL="0" indent="0" algn="just">
              <a:buNone/>
            </a:pPr>
            <a:r>
              <a:rPr lang="en-US" dirty="0">
                <a:solidFill>
                  <a:srgbClr val="FF0000"/>
                </a:solidFill>
                <a:latin typeface="Times New Roman" panose="02020603050405020304" pitchFamily="18" charset="0"/>
                <a:cs typeface="Times New Roman" panose="02020603050405020304" pitchFamily="18" charset="0"/>
              </a:rPr>
              <a:t>A. Individual resistance</a:t>
            </a:r>
          </a:p>
          <a:p>
            <a:pPr marL="0" indent="0" algn="just">
              <a:buNone/>
            </a:pPr>
            <a:r>
              <a:rPr lang="en-US" b="0" i="0" dirty="0">
                <a:effectLst/>
                <a:latin typeface="Times New Roman" panose="02020603050405020304" pitchFamily="18" charset="0"/>
                <a:cs typeface="Times New Roman" panose="02020603050405020304" pitchFamily="18" charset="0"/>
              </a:rPr>
              <a:t>People resist change because they fear the consequences. Change means learning new habits and facing new situations. Learning new skills comes with the uncertainty of being able to master those skills. It’s easy to see why change can seem threatening. Furthermore, if individuals sense that there will be economic insecurity or risk regarding the change, or if they don’t trust management, this could further add to the resistance.</a:t>
            </a:r>
            <a:r>
              <a:rPr lang="en-US" dirty="0">
                <a:latin typeface="Times New Roman" panose="02020603050405020304" pitchFamily="18" charset="0"/>
                <a:cs typeface="Times New Roman" panose="02020603050405020304" pitchFamily="18" charset="0"/>
              </a:rPr>
              <a:t> </a:t>
            </a:r>
          </a:p>
          <a:p>
            <a:pPr marL="0" indent="0" algn="just">
              <a:buNone/>
            </a:pPr>
            <a:r>
              <a:rPr lang="en-US" dirty="0">
                <a:latin typeface="Times New Roman" panose="02020603050405020304" pitchFamily="18" charset="0"/>
                <a:cs typeface="Times New Roman" panose="02020603050405020304" pitchFamily="18" charset="0"/>
              </a:rPr>
              <a:t>. Habit</a:t>
            </a:r>
          </a:p>
          <a:p>
            <a:pPr marL="0" indent="0" algn="just">
              <a:buNone/>
            </a:pPr>
            <a:r>
              <a:rPr lang="en-US" dirty="0">
                <a:latin typeface="Times New Roman" panose="02020603050405020304" pitchFamily="18" charset="0"/>
                <a:cs typeface="Times New Roman" panose="02020603050405020304" pitchFamily="18" charset="0"/>
              </a:rPr>
              <a:t>. Security.</a:t>
            </a:r>
          </a:p>
          <a:p>
            <a:pPr marL="0" indent="0" algn="just">
              <a:buNone/>
            </a:pPr>
            <a:r>
              <a:rPr lang="en-US" dirty="0">
                <a:latin typeface="Times New Roman" panose="02020603050405020304" pitchFamily="18" charset="0"/>
                <a:cs typeface="Times New Roman" panose="02020603050405020304" pitchFamily="18" charset="0"/>
              </a:rPr>
              <a:t>. Economic Factor</a:t>
            </a:r>
          </a:p>
          <a:p>
            <a:pPr marL="0" indent="0" algn="just">
              <a:buNone/>
            </a:pPr>
            <a:r>
              <a:rPr lang="en-US" dirty="0">
                <a:latin typeface="Times New Roman" panose="02020603050405020304" pitchFamily="18" charset="0"/>
                <a:cs typeface="Times New Roman" panose="02020603050405020304" pitchFamily="18" charset="0"/>
              </a:rPr>
              <a:t>. Fear of unknown</a:t>
            </a:r>
          </a:p>
        </p:txBody>
      </p:sp>
    </p:spTree>
    <p:extLst>
      <p:ext uri="{BB962C8B-B14F-4D97-AF65-F5344CB8AC3E}">
        <p14:creationId xmlns:p14="http://schemas.microsoft.com/office/powerpoint/2010/main" val="3638966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F7A2-CCD2-E1BC-FED4-D86D9F6551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8C653A-AB0B-F8BA-EAE7-E60AE791ABAF}"/>
              </a:ext>
            </a:extLst>
          </p:cNvPr>
          <p:cNvSpPr>
            <a:spLocks noGrp="1"/>
          </p:cNvSpPr>
          <p:nvPr>
            <p:ph idx="1"/>
          </p:nvPr>
        </p:nvSpPr>
        <p:spPr/>
        <p:txBody>
          <a:bodyPr>
            <a:normAutofit fontScale="92500" lnSpcReduction="20000"/>
          </a:bodyPr>
          <a:lstStyle/>
          <a:p>
            <a:pPr marL="0" indent="0" algn="just">
              <a:buNone/>
            </a:pPr>
            <a:r>
              <a:rPr lang="en-US" dirty="0">
                <a:solidFill>
                  <a:srgbClr val="FF0000"/>
                </a:solidFill>
                <a:latin typeface="Times New Roman" panose="02020603050405020304" pitchFamily="18" charset="0"/>
                <a:cs typeface="Times New Roman" panose="02020603050405020304" pitchFamily="18" charset="0"/>
              </a:rPr>
              <a:t>B.</a:t>
            </a:r>
            <a:r>
              <a:rPr lang="en-US" b="1" i="0" dirty="0">
                <a:solidFill>
                  <a:srgbClr val="FF0000"/>
                </a:solidFill>
                <a:effectLst/>
                <a:latin typeface="Times New Roman" panose="02020603050405020304" pitchFamily="18" charset="0"/>
                <a:cs typeface="Times New Roman" panose="02020603050405020304" pitchFamily="18" charset="0"/>
              </a:rPr>
              <a:t> Organizational Resistance</a:t>
            </a:r>
          </a:p>
          <a:p>
            <a:pPr marL="0" indent="0" algn="just" fontAlgn="base">
              <a:buNone/>
            </a:pPr>
            <a:r>
              <a:rPr lang="en-US" b="0" i="0" dirty="0">
                <a:solidFill>
                  <a:srgbClr val="373D3F"/>
                </a:solidFill>
                <a:effectLst/>
                <a:latin typeface="Times New Roman" panose="02020603050405020304" pitchFamily="18" charset="0"/>
                <a:cs typeface="Times New Roman" panose="02020603050405020304" pitchFamily="18" charset="0"/>
              </a:rPr>
              <a:t>Organizational inertia is the tendency for an organization as a whole to resist change and want to maintain the status quo. Companies that suffer from inertia become inflexible and can’t adapt to environmental or internal demands for change. Some of the signs that organizational inertia is in play are through internal power struggles, poor decision-making processes and bureaucratic organizational structures. </a:t>
            </a:r>
          </a:p>
          <a:p>
            <a:pPr marL="0" indent="0" algn="just" fontAlgn="base">
              <a:buNone/>
            </a:pPr>
            <a:r>
              <a:rPr lang="en-US" dirty="0">
                <a:solidFill>
                  <a:srgbClr val="373D3F"/>
                </a:solidFill>
                <a:latin typeface="Times New Roman" panose="02020603050405020304" pitchFamily="18" charset="0"/>
                <a:cs typeface="Times New Roman" panose="02020603050405020304" pitchFamily="18" charset="0"/>
              </a:rPr>
              <a:t>. Structure inertia (inactivity)</a:t>
            </a:r>
          </a:p>
          <a:p>
            <a:pPr marL="0" indent="0" algn="just" fontAlgn="base">
              <a:buNone/>
            </a:pPr>
            <a:r>
              <a:rPr lang="en-US" b="0" i="0" dirty="0">
                <a:solidFill>
                  <a:srgbClr val="373D3F"/>
                </a:solidFill>
                <a:effectLst/>
                <a:latin typeface="Times New Roman" panose="02020603050405020304" pitchFamily="18" charset="0"/>
                <a:cs typeface="Times New Roman" panose="02020603050405020304" pitchFamily="18" charset="0"/>
              </a:rPr>
              <a:t>. </a:t>
            </a:r>
            <a:r>
              <a:rPr lang="en-US" dirty="0">
                <a:solidFill>
                  <a:srgbClr val="373D3F"/>
                </a:solidFill>
                <a:latin typeface="Times New Roman" panose="02020603050405020304" pitchFamily="18" charset="0"/>
                <a:cs typeface="Times New Roman" panose="02020603050405020304" pitchFamily="18" charset="0"/>
              </a:rPr>
              <a:t>Limited focus of change</a:t>
            </a:r>
          </a:p>
          <a:p>
            <a:pPr marL="0" indent="0" algn="just" fontAlgn="base">
              <a:buNone/>
            </a:pPr>
            <a:r>
              <a:rPr lang="en-US" b="0" i="0" dirty="0">
                <a:solidFill>
                  <a:srgbClr val="373D3F"/>
                </a:solidFill>
                <a:effectLst/>
                <a:latin typeface="Times New Roman" panose="02020603050405020304" pitchFamily="18" charset="0"/>
                <a:cs typeface="Times New Roman" panose="02020603050405020304" pitchFamily="18" charset="0"/>
              </a:rPr>
              <a:t>. </a:t>
            </a:r>
            <a:r>
              <a:rPr lang="en-US" dirty="0">
                <a:solidFill>
                  <a:srgbClr val="373D3F"/>
                </a:solidFill>
                <a:latin typeface="Times New Roman" panose="02020603050405020304" pitchFamily="18" charset="0"/>
                <a:cs typeface="Times New Roman" panose="02020603050405020304" pitchFamily="18" charset="0"/>
              </a:rPr>
              <a:t>Group inertia</a:t>
            </a:r>
          </a:p>
          <a:p>
            <a:pPr marL="0" indent="0" algn="just" fontAlgn="base">
              <a:buNone/>
            </a:pPr>
            <a:r>
              <a:rPr lang="en-US" b="0" i="0" dirty="0">
                <a:solidFill>
                  <a:srgbClr val="373D3F"/>
                </a:solidFill>
                <a:effectLst/>
                <a:latin typeface="Times New Roman" panose="02020603050405020304" pitchFamily="18" charset="0"/>
                <a:cs typeface="Times New Roman" panose="02020603050405020304" pitchFamily="18" charset="0"/>
              </a:rPr>
              <a:t>. Threat to expertise</a:t>
            </a:r>
          </a:p>
          <a:p>
            <a:pPr marL="0" indent="0" algn="just" fontAlgn="base">
              <a:buNone/>
            </a:pPr>
            <a:r>
              <a:rPr lang="en-US" b="0" i="0" dirty="0">
                <a:solidFill>
                  <a:srgbClr val="373D3F"/>
                </a:solidFill>
                <a:effectLst/>
                <a:latin typeface="Times New Roman" panose="02020603050405020304" pitchFamily="18" charset="0"/>
                <a:cs typeface="Times New Roman" panose="02020603050405020304" pitchFamily="18" charset="0"/>
              </a:rPr>
              <a:t>. Threat to established resource allocation</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26409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A30E2-AFEF-F7B2-F569-EB0142A4F099}"/>
              </a:ext>
            </a:extLst>
          </p:cNvPr>
          <p:cNvSpPr>
            <a:spLocks noGrp="1"/>
          </p:cNvSpPr>
          <p:nvPr>
            <p:ph type="title"/>
          </p:nvPr>
        </p:nvSpPr>
        <p:spPr/>
        <p:txBody>
          <a:bodyPr/>
          <a:lstStyle/>
          <a:p>
            <a:r>
              <a:rPr lang="en-US" dirty="0">
                <a:solidFill>
                  <a:srgbClr val="00B0F0"/>
                </a:solidFill>
              </a:rPr>
              <a:t>Overcoming(Managing) Resistance to Change</a:t>
            </a:r>
          </a:p>
        </p:txBody>
      </p:sp>
      <p:sp>
        <p:nvSpPr>
          <p:cNvPr id="3" name="Content Placeholder 2">
            <a:extLst>
              <a:ext uri="{FF2B5EF4-FFF2-40B4-BE49-F238E27FC236}">
                <a16:creationId xmlns:a16="http://schemas.microsoft.com/office/drawing/2014/main" id="{24C53CFF-30AC-B68D-7304-ABD879E0E12F}"/>
              </a:ext>
            </a:extLst>
          </p:cNvPr>
          <p:cNvSpPr>
            <a:spLocks noGrp="1"/>
          </p:cNvSpPr>
          <p:nvPr>
            <p:ph idx="1"/>
          </p:nvPr>
        </p:nvSpPr>
        <p:spPr/>
        <p:txBody>
          <a:bodyPr>
            <a:normAutofit fontScale="92500" lnSpcReduction="10000"/>
          </a:bodyPr>
          <a:lstStyle/>
          <a:p>
            <a:pPr marL="0" indent="0" algn="just">
              <a:buNone/>
            </a:pPr>
            <a:r>
              <a:rPr lang="en-US" b="0" i="0" dirty="0">
                <a:solidFill>
                  <a:srgbClr val="FF0000"/>
                </a:solidFill>
                <a:effectLst/>
                <a:latin typeface="Times New Roman" panose="02020603050405020304" pitchFamily="18" charset="0"/>
                <a:cs typeface="Times New Roman" panose="02020603050405020304" pitchFamily="18" charset="0"/>
              </a:rPr>
              <a:t>1.  Communication and education</a:t>
            </a:r>
          </a:p>
          <a:p>
            <a:pPr algn="just"/>
            <a:r>
              <a:rPr lang="en-US" b="0" i="0" dirty="0">
                <a:solidFill>
                  <a:srgbClr val="212529"/>
                </a:solidFill>
                <a:effectLst/>
                <a:latin typeface="Times New Roman" panose="02020603050405020304" pitchFamily="18" charset="0"/>
                <a:cs typeface="Times New Roman" panose="02020603050405020304" pitchFamily="18" charset="0"/>
              </a:rPr>
              <a:t>Common issues that cause resistance to change include fear of the unknown and a misunderstanding of why change is needed.</a:t>
            </a:r>
          </a:p>
          <a:p>
            <a:pPr algn="just"/>
            <a:r>
              <a:rPr lang="en-US" b="0" i="0" dirty="0">
                <a:solidFill>
                  <a:srgbClr val="212529"/>
                </a:solidFill>
                <a:effectLst/>
                <a:latin typeface="Times New Roman" panose="02020603050405020304" pitchFamily="18" charset="0"/>
                <a:cs typeface="Times New Roman" panose="02020603050405020304" pitchFamily="18" charset="0"/>
              </a:rPr>
              <a:t>People will only accept change if they believe the risk of doing nothing is higher than the risk of changing direction. Similarly, if people don’t understand why change is needed, they will question why you are changing something that they believe works well.</a:t>
            </a:r>
          </a:p>
          <a:p>
            <a:pPr algn="just"/>
            <a:r>
              <a:rPr lang="en-US" b="0" i="0" dirty="0">
                <a:solidFill>
                  <a:srgbClr val="212529"/>
                </a:solidFill>
                <a:effectLst/>
                <a:latin typeface="Times New Roman" panose="02020603050405020304" pitchFamily="18" charset="0"/>
                <a:cs typeface="Times New Roman" panose="02020603050405020304" pitchFamily="18" charset="0"/>
              </a:rPr>
              <a:t>Communication and education about the change should begin before it is initiated. This will help your people to rationalize the change, and ensure that individuals and teams receive adequate information to make positive judgements.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417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20088F-D563-0389-BD65-0F0320AE4C38}"/>
              </a:ext>
            </a:extLst>
          </p:cNvPr>
          <p:cNvSpPr>
            <a:spLocks noGrp="1"/>
          </p:cNvSpPr>
          <p:nvPr>
            <p:ph idx="1"/>
          </p:nvPr>
        </p:nvSpPr>
        <p:spPr>
          <a:xfrm>
            <a:off x="744894" y="687290"/>
            <a:ext cx="10515600" cy="4351338"/>
          </a:xfrm>
        </p:spPr>
        <p:txBody>
          <a:bodyPr>
            <a:normAutofit/>
          </a:bodyPr>
          <a:lstStyle/>
          <a:p>
            <a:pPr marL="0" indent="0" algn="just">
              <a:buNone/>
            </a:pPr>
            <a:r>
              <a:rPr lang="en-US" b="0" i="0" dirty="0">
                <a:solidFill>
                  <a:srgbClr val="FF0000"/>
                </a:solidFill>
                <a:effectLst/>
                <a:latin typeface="Times New Roman" panose="02020603050405020304" pitchFamily="18" charset="0"/>
                <a:cs typeface="Times New Roman" panose="02020603050405020304" pitchFamily="18" charset="0"/>
              </a:rPr>
              <a:t>2. Participation</a:t>
            </a:r>
          </a:p>
          <a:p>
            <a:pPr algn="just"/>
            <a:r>
              <a:rPr lang="en-US" b="0" i="0" dirty="0">
                <a:solidFill>
                  <a:srgbClr val="212529"/>
                </a:solidFill>
                <a:effectLst/>
                <a:latin typeface="Times New Roman" panose="02020603050405020304" pitchFamily="18" charset="0"/>
                <a:cs typeface="Times New Roman" panose="02020603050405020304" pitchFamily="18" charset="0"/>
              </a:rPr>
              <a:t>A lack of belief that the organization can make effective change leads to resistance to change. Likewise, when people aren’t consulted and change is forced upon them, there is likely to be more resistance. This is especially the case if people believe their jobs will be at risk.</a:t>
            </a:r>
          </a:p>
          <a:p>
            <a:pPr algn="just"/>
            <a:r>
              <a:rPr lang="en-US" b="0" i="0" dirty="0">
                <a:solidFill>
                  <a:srgbClr val="212529"/>
                </a:solidFill>
                <a:effectLst/>
                <a:latin typeface="Times New Roman" panose="02020603050405020304" pitchFamily="18" charset="0"/>
                <a:cs typeface="Times New Roman" panose="02020603050405020304" pitchFamily="18" charset="0"/>
              </a:rPr>
              <a:t>It is critical that the stakeholders and those implementing change are involved in its design. A collaborative effort will engage people in the change, and in the identification of potential issues and solutions. People are far less likely to resist change that they have helped to create.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907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9EC4E3-D6A6-4834-CEF0-36B68332388D}"/>
              </a:ext>
            </a:extLst>
          </p:cNvPr>
          <p:cNvSpPr>
            <a:spLocks noGrp="1"/>
          </p:cNvSpPr>
          <p:nvPr>
            <p:ph idx="1"/>
          </p:nvPr>
        </p:nvSpPr>
        <p:spPr>
          <a:xfrm>
            <a:off x="642257" y="565992"/>
            <a:ext cx="10515600" cy="4351338"/>
          </a:xfrm>
        </p:spPr>
        <p:txBody>
          <a:bodyPr>
            <a:normAutofit fontScale="92500" lnSpcReduction="20000"/>
          </a:bodyPr>
          <a:lstStyle/>
          <a:p>
            <a:pPr marL="0" indent="0" algn="just">
              <a:buNone/>
            </a:pPr>
            <a:r>
              <a:rPr lang="en-US" b="0" i="0" dirty="0">
                <a:solidFill>
                  <a:srgbClr val="FF0000"/>
                </a:solidFill>
                <a:effectLst/>
                <a:latin typeface="Times New Roman" panose="02020603050405020304" pitchFamily="18" charset="0"/>
                <a:cs typeface="Times New Roman" panose="02020603050405020304" pitchFamily="18" charset="0"/>
              </a:rPr>
              <a:t>3. Support</a:t>
            </a:r>
          </a:p>
          <a:p>
            <a:pPr algn="just"/>
            <a:r>
              <a:rPr lang="en-US" b="0" i="0" dirty="0">
                <a:solidFill>
                  <a:srgbClr val="212529"/>
                </a:solidFill>
                <a:effectLst/>
                <a:latin typeface="Times New Roman" panose="02020603050405020304" pitchFamily="18" charset="0"/>
                <a:cs typeface="Times New Roman" panose="02020603050405020304" pitchFamily="18" charset="0"/>
              </a:rPr>
              <a:t>Organizational transformation is usually accompanied by a change to routines, taking people out of (long-established) comfort zones. This may also lead to exhaustion, especially if the organization is subject to </a:t>
            </a:r>
            <a:r>
              <a:rPr lang="en-US" b="0" i="0" u="none" strike="noStrike" dirty="0">
                <a:solidFill>
                  <a:srgbClr val="007BFF"/>
                </a:solidFill>
                <a:effectLst/>
                <a:latin typeface="Times New Roman" panose="02020603050405020304" pitchFamily="18" charset="0"/>
                <a:cs typeface="Times New Roman" panose="02020603050405020304" pitchFamily="18" charset="0"/>
                <a:hlinkClick r:id="rId2"/>
              </a:rPr>
              <a:t>frequent change or business evolution</a:t>
            </a:r>
            <a:r>
              <a:rPr lang="en-US" b="0" i="0" dirty="0">
                <a:solidFill>
                  <a:srgbClr val="212529"/>
                </a:solidFill>
                <a:effectLst/>
                <a:latin typeface="Times New Roman" panose="02020603050405020304" pitchFamily="18" charset="0"/>
                <a:cs typeface="Times New Roman" panose="02020603050405020304" pitchFamily="18" charset="0"/>
              </a:rPr>
              <a:t>.</a:t>
            </a:r>
          </a:p>
          <a:p>
            <a:pPr algn="just"/>
            <a:r>
              <a:rPr lang="en-US" b="0" i="0" dirty="0">
                <a:solidFill>
                  <a:srgbClr val="212529"/>
                </a:solidFill>
                <a:effectLst/>
                <a:latin typeface="Times New Roman" panose="02020603050405020304" pitchFamily="18" charset="0"/>
                <a:cs typeface="Times New Roman" panose="02020603050405020304" pitchFamily="18" charset="0"/>
              </a:rPr>
              <a:t>Even if people appear to be accepting of change, it may be that they are simply resigned to it. They must be given the support needed to enable new skills to be developed and ensure that change burnout does not become a reality.</a:t>
            </a:r>
          </a:p>
          <a:p>
            <a:pPr algn="just"/>
            <a:r>
              <a:rPr lang="en-US" b="0" i="0" dirty="0">
                <a:solidFill>
                  <a:srgbClr val="212529"/>
                </a:solidFill>
                <a:effectLst/>
                <a:latin typeface="Times New Roman" panose="02020603050405020304" pitchFamily="18" charset="0"/>
                <a:cs typeface="Times New Roman" panose="02020603050405020304" pitchFamily="18" charset="0"/>
              </a:rPr>
              <a:t>Support requires managers to </a:t>
            </a:r>
            <a:r>
              <a:rPr lang="en-US" b="0" i="0" u="none" strike="noStrike" dirty="0">
                <a:solidFill>
                  <a:srgbClr val="007BFF"/>
                </a:solidFill>
                <a:effectLst/>
                <a:latin typeface="Times New Roman" panose="02020603050405020304" pitchFamily="18" charset="0"/>
                <a:cs typeface="Times New Roman" panose="02020603050405020304" pitchFamily="18" charset="0"/>
                <a:hlinkClick r:id="rId3"/>
              </a:rPr>
              <a:t>develop their emotional intelligence</a:t>
            </a:r>
            <a:r>
              <a:rPr lang="en-US" b="0" i="0" dirty="0">
                <a:solidFill>
                  <a:srgbClr val="212529"/>
                </a:solidFill>
                <a:effectLst/>
                <a:latin typeface="Times New Roman" panose="02020603050405020304" pitchFamily="18" charset="0"/>
                <a:cs typeface="Times New Roman" panose="02020603050405020304" pitchFamily="18" charset="0"/>
              </a:rPr>
              <a:t> and connect with their people. Offering adequate support is also time-consuming, requiring trained managers and leaders to employ coaching tactics to be most effective when managing change in an organization.</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9697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3352AB-B19D-16C3-05F6-A82EB274B336}"/>
              </a:ext>
            </a:extLst>
          </p:cNvPr>
          <p:cNvSpPr>
            <a:spLocks noGrp="1"/>
          </p:cNvSpPr>
          <p:nvPr>
            <p:ph idx="1"/>
          </p:nvPr>
        </p:nvSpPr>
        <p:spPr>
          <a:xfrm>
            <a:off x="614266" y="640637"/>
            <a:ext cx="10515600" cy="4351338"/>
          </a:xfrm>
        </p:spPr>
        <p:txBody>
          <a:bodyPr>
            <a:normAutofit lnSpcReduction="10000"/>
          </a:bodyPr>
          <a:lstStyle/>
          <a:p>
            <a:pPr marL="0" indent="0" algn="just">
              <a:buNone/>
            </a:pPr>
            <a:r>
              <a:rPr lang="en-US" b="0" i="0" dirty="0">
                <a:solidFill>
                  <a:srgbClr val="FF0000"/>
                </a:solidFill>
                <a:effectLst/>
                <a:latin typeface="Times New Roman" panose="02020603050405020304" pitchFamily="18" charset="0"/>
                <a:cs typeface="Times New Roman" panose="02020603050405020304" pitchFamily="18" charset="0"/>
              </a:rPr>
              <a:t>4. Agreement</a:t>
            </a:r>
          </a:p>
          <a:p>
            <a:pPr algn="just"/>
            <a:r>
              <a:rPr lang="en-US" b="0" i="0" dirty="0">
                <a:solidFill>
                  <a:srgbClr val="212529"/>
                </a:solidFill>
                <a:effectLst/>
                <a:latin typeface="Times New Roman" panose="02020603050405020304" pitchFamily="18" charset="0"/>
                <a:cs typeface="Times New Roman" panose="02020603050405020304" pitchFamily="18" charset="0"/>
              </a:rPr>
              <a:t>Resistance to change is also precipitated when people feel they will be negatively affected by its consequences. This may be because of a perception that their earnings or career potential will be harmed or that the rewards of the change are not worth the effort required.</a:t>
            </a:r>
          </a:p>
          <a:p>
            <a:pPr algn="just"/>
            <a:r>
              <a:rPr lang="en-US" b="0" i="0" dirty="0">
                <a:solidFill>
                  <a:srgbClr val="212529"/>
                </a:solidFill>
                <a:effectLst/>
                <a:latin typeface="Times New Roman" panose="02020603050405020304" pitchFamily="18" charset="0"/>
                <a:cs typeface="Times New Roman" panose="02020603050405020304" pitchFamily="18" charset="0"/>
              </a:rPr>
              <a:t>To combat this type of resistance to change, an organization may consider offering incentives. Such incentives may include extra pay, improved benefits, or offering structured career plans. This strategy requires negotiation to reach agreement. The drawback is that such agreements can be expensive and do not guarantee engagement with change.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621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2951DD-9A7F-5A3A-BA37-EABD6507557F}"/>
              </a:ext>
            </a:extLst>
          </p:cNvPr>
          <p:cNvSpPr>
            <a:spLocks noGrp="1"/>
          </p:cNvSpPr>
          <p:nvPr>
            <p:ph idx="1"/>
          </p:nvPr>
        </p:nvSpPr>
        <p:spPr>
          <a:xfrm>
            <a:off x="660918" y="593984"/>
            <a:ext cx="10515600" cy="4351338"/>
          </a:xfrm>
        </p:spPr>
        <p:txBody>
          <a:bodyPr>
            <a:normAutofit lnSpcReduction="10000"/>
          </a:bodyPr>
          <a:lstStyle/>
          <a:p>
            <a:pPr marL="0" indent="0" algn="just">
              <a:buNone/>
            </a:pPr>
            <a:r>
              <a:rPr lang="en-US" b="0" i="0" dirty="0">
                <a:solidFill>
                  <a:srgbClr val="FF0000"/>
                </a:solidFill>
                <a:effectLst/>
                <a:latin typeface="Times New Roman" panose="02020603050405020304" pitchFamily="18" charset="0"/>
                <a:cs typeface="Times New Roman" panose="02020603050405020304" pitchFamily="18" charset="0"/>
              </a:rPr>
              <a:t>5. Manipulation and Co-opting</a:t>
            </a:r>
          </a:p>
          <a:p>
            <a:pPr algn="just"/>
            <a:r>
              <a:rPr lang="en-US" b="0" i="0" dirty="0">
                <a:solidFill>
                  <a:srgbClr val="212529"/>
                </a:solidFill>
                <a:effectLst/>
                <a:latin typeface="Times New Roman" panose="02020603050405020304" pitchFamily="18" charset="0"/>
                <a:cs typeface="Times New Roman" panose="02020603050405020304" pitchFamily="18" charset="0"/>
              </a:rPr>
              <a:t>People become connected to the way that things have always been done. There are often strong emotional connections to processes and procedures that employees may have been at least partly responsible for developing. To bond with the old may require a Herculean effort.</a:t>
            </a:r>
          </a:p>
          <a:p>
            <a:pPr algn="just"/>
            <a:r>
              <a:rPr lang="en-US" b="0" i="0" dirty="0">
                <a:solidFill>
                  <a:srgbClr val="212529"/>
                </a:solidFill>
                <a:effectLst/>
                <a:latin typeface="Times New Roman" panose="02020603050405020304" pitchFamily="18" charset="0"/>
                <a:cs typeface="Times New Roman" panose="02020603050405020304" pitchFamily="18" charset="0"/>
              </a:rPr>
              <a:t>One strategy is to co-opt those who may be most resistant to change into central roles in the implementation of change initiatives. This can gain the support of would-be resistors relatively cheaply, though it does come with a caveat – placing people who are deemed to be resistant to change in such positions could give them a position from which to influence greater resistance across a wider audience.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454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D2157-CCD4-2051-4185-728E3E591E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7D374D-E72F-AF78-5F3C-E9A7DADA8589}"/>
              </a:ext>
            </a:extLst>
          </p:cNvPr>
          <p:cNvSpPr>
            <a:spLocks noGrp="1"/>
          </p:cNvSpPr>
          <p:nvPr>
            <p:ph idx="1"/>
          </p:nvPr>
        </p:nvSpPr>
        <p:spPr/>
        <p:txBody>
          <a:bodyPr>
            <a:normAutofit fontScale="92500" lnSpcReduction="20000"/>
          </a:bodyPr>
          <a:lstStyle/>
          <a:p>
            <a:pPr marL="0" indent="0" algn="l">
              <a:buNone/>
            </a:pPr>
            <a:r>
              <a:rPr lang="en-US" b="0" i="0" dirty="0">
                <a:solidFill>
                  <a:srgbClr val="FF0000"/>
                </a:solidFill>
                <a:effectLst/>
                <a:latin typeface="Times New Roman" panose="02020603050405020304" pitchFamily="18" charset="0"/>
                <a:cs typeface="Times New Roman" panose="02020603050405020304" pitchFamily="18" charset="0"/>
              </a:rPr>
              <a:t>6. Coercion (pressure, completion)</a:t>
            </a:r>
          </a:p>
          <a:p>
            <a:pPr algn="l"/>
            <a:r>
              <a:rPr lang="en-US" b="0" i="0" dirty="0">
                <a:solidFill>
                  <a:srgbClr val="212529"/>
                </a:solidFill>
                <a:effectLst/>
                <a:latin typeface="Times New Roman" panose="02020603050405020304" pitchFamily="18" charset="0"/>
                <a:cs typeface="Times New Roman" panose="02020603050405020304" pitchFamily="18" charset="0"/>
              </a:rPr>
              <a:t>Sometimes it is necessary to coerce people into accepting change. This is often the case where people feel they cannot learn the new skills needed or if they feel that change is a temporary fad that will be reversed.</a:t>
            </a:r>
          </a:p>
          <a:p>
            <a:pPr algn="l"/>
            <a:r>
              <a:rPr lang="en-US" b="0" i="0" dirty="0">
                <a:solidFill>
                  <a:srgbClr val="212529"/>
                </a:solidFill>
                <a:effectLst/>
                <a:latin typeface="Times New Roman" panose="02020603050405020304" pitchFamily="18" charset="0"/>
                <a:cs typeface="Times New Roman" panose="02020603050405020304" pitchFamily="18" charset="0"/>
              </a:rPr>
              <a:t>Techniques for implementing change include wielding the threat of disciplinary action while insisting that people fall into line with required behaviors and actions. If speed of change is critical, coercion may be the only viable option.</a:t>
            </a:r>
          </a:p>
          <a:p>
            <a:pPr algn="l"/>
            <a:r>
              <a:rPr lang="en-US" b="0" i="0" dirty="0">
                <a:solidFill>
                  <a:srgbClr val="212529"/>
                </a:solidFill>
                <a:effectLst/>
                <a:latin typeface="Times New Roman" panose="02020603050405020304" pitchFamily="18" charset="0"/>
                <a:cs typeface="Times New Roman" panose="02020603050405020304" pitchFamily="18" charset="0"/>
              </a:rPr>
              <a:t>A major drawback of this strategy is that it does not remove resistance to change, which may continue to bubble under the surface and result in a destructive atmosphere at a later date (particularly if the proposed transformation does not produce at least the outcomes promoted by the initiator of change).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4525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6E155-5A28-9944-2011-62CE06E34707}"/>
              </a:ext>
            </a:extLst>
          </p:cNvPr>
          <p:cNvSpPr>
            <a:spLocks noGrp="1"/>
          </p:cNvSpPr>
          <p:nvPr>
            <p:ph type="title"/>
          </p:nvPr>
        </p:nvSpPr>
        <p:spPr/>
        <p:txBody>
          <a:bodyPr/>
          <a:lstStyle/>
          <a:p>
            <a:r>
              <a:rPr lang="en-US" dirty="0"/>
              <a:t>Concept of Organizational Change</a:t>
            </a:r>
          </a:p>
        </p:txBody>
      </p:sp>
      <p:sp>
        <p:nvSpPr>
          <p:cNvPr id="3" name="Content Placeholder 2">
            <a:extLst>
              <a:ext uri="{FF2B5EF4-FFF2-40B4-BE49-F238E27FC236}">
                <a16:creationId xmlns:a16="http://schemas.microsoft.com/office/drawing/2014/main" id="{501B70F4-81FF-4008-DDF2-8373FA36011F}"/>
              </a:ext>
            </a:extLst>
          </p:cNvPr>
          <p:cNvSpPr>
            <a:spLocks noGrp="1"/>
          </p:cNvSpPr>
          <p:nvPr>
            <p:ph idx="1"/>
          </p:nvPr>
        </p:nvSpPr>
        <p:spPr/>
        <p:txBody>
          <a:bodyPr/>
          <a:lstStyle/>
          <a:p>
            <a:r>
              <a:rPr lang="en-US" dirty="0"/>
              <a:t>It is the alternation in work environment that affects all the members in the organization.</a:t>
            </a:r>
            <a:endParaRPr lang="en-US" b="0" i="0" dirty="0">
              <a:solidFill>
                <a:srgbClr val="1D1D1F"/>
              </a:solidFill>
              <a:effectLst/>
              <a:latin typeface="-apple-system"/>
            </a:endParaRPr>
          </a:p>
          <a:p>
            <a:pPr algn="just"/>
            <a:r>
              <a:rPr lang="en-US" b="1" i="0" u="sng" dirty="0">
                <a:solidFill>
                  <a:srgbClr val="4169E1"/>
                </a:solidFill>
                <a:effectLst/>
                <a:latin typeface="-apple-system"/>
                <a:hlinkClick r:id="rId2" tooltip="Types of Organizational Change"/>
              </a:rPr>
              <a:t>Organizational change</a:t>
            </a:r>
            <a:r>
              <a:rPr lang="en-US" b="1" i="0" dirty="0">
                <a:solidFill>
                  <a:srgbClr val="1D1D1F"/>
                </a:solidFill>
                <a:effectLst/>
                <a:latin typeface="-apple-system"/>
              </a:rPr>
              <a:t> </a:t>
            </a:r>
            <a:r>
              <a:rPr lang="en-US" b="0" i="0" dirty="0">
                <a:solidFill>
                  <a:srgbClr val="1D1D1F"/>
                </a:solidFill>
                <a:effectLst/>
                <a:latin typeface="-apple-system"/>
              </a:rPr>
              <a:t>is the process by which organizations move from  their present state to some desired future state to increase their effectiveness.</a:t>
            </a:r>
          </a:p>
          <a:p>
            <a:pPr algn="just"/>
            <a:r>
              <a:rPr lang="en-US" b="0" i="0" dirty="0">
                <a:solidFill>
                  <a:srgbClr val="1D1D1F"/>
                </a:solidFill>
                <a:effectLst/>
                <a:latin typeface="-apple-system"/>
              </a:rPr>
              <a:t>The change may come either in terms of revolution and evolution.</a:t>
            </a:r>
          </a:p>
          <a:p>
            <a:pPr algn="just"/>
            <a:r>
              <a:rPr lang="en-US" b="0" i="0" u="sng" dirty="0">
                <a:solidFill>
                  <a:srgbClr val="4169E1"/>
                </a:solidFill>
                <a:effectLst/>
                <a:latin typeface="-apple-system"/>
                <a:hlinkClick r:id="rId3" tooltip="Managing Planned Organizational Change Process"/>
              </a:rPr>
              <a:t>The goal of planned organizational change</a:t>
            </a:r>
            <a:r>
              <a:rPr lang="en-US" b="0" i="0" dirty="0">
                <a:solidFill>
                  <a:srgbClr val="1D1D1F"/>
                </a:solidFill>
                <a:effectLst/>
                <a:latin typeface="-apple-system"/>
              </a:rPr>
              <a:t> is to find new or improved ways of  using resources and capabilities in order to increase an organization’s ability to  create value and improve returns to its stakeholders.</a:t>
            </a:r>
          </a:p>
          <a:p>
            <a:endParaRPr lang="en-US" dirty="0"/>
          </a:p>
        </p:txBody>
      </p:sp>
    </p:spTree>
    <p:extLst>
      <p:ext uri="{BB962C8B-B14F-4D97-AF65-F5344CB8AC3E}">
        <p14:creationId xmlns:p14="http://schemas.microsoft.com/office/powerpoint/2010/main" val="4068633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B39FA-4A9F-E519-9BC0-15DB559632B4}"/>
              </a:ext>
            </a:extLst>
          </p:cNvPr>
          <p:cNvSpPr>
            <a:spLocks noGrp="1"/>
          </p:cNvSpPr>
          <p:nvPr>
            <p:ph type="title"/>
          </p:nvPr>
        </p:nvSpPr>
        <p:spPr/>
        <p:txBody>
          <a:bodyPr/>
          <a:lstStyle/>
          <a:p>
            <a:r>
              <a:rPr lang="en-US" dirty="0">
                <a:solidFill>
                  <a:srgbClr val="00B0F0"/>
                </a:solidFill>
              </a:rPr>
              <a:t>Implementing and Monitoring the change Process</a:t>
            </a:r>
          </a:p>
        </p:txBody>
      </p:sp>
      <p:sp>
        <p:nvSpPr>
          <p:cNvPr id="3" name="Content Placeholder 2">
            <a:extLst>
              <a:ext uri="{FF2B5EF4-FFF2-40B4-BE49-F238E27FC236}">
                <a16:creationId xmlns:a16="http://schemas.microsoft.com/office/drawing/2014/main" id="{156D88A5-91E6-C59A-C9D0-9A11BB0DAB8F}"/>
              </a:ext>
            </a:extLst>
          </p:cNvPr>
          <p:cNvSpPr>
            <a:spLocks noGrp="1"/>
          </p:cNvSpPr>
          <p:nvPr>
            <p:ph idx="1"/>
          </p:nvPr>
        </p:nvSpPr>
        <p:spPr/>
        <p:txBody>
          <a:bodyPr>
            <a:normAutofit fontScale="70000" lnSpcReduction="20000"/>
          </a:bodyPr>
          <a:lstStyle/>
          <a:p>
            <a:pPr marL="0" indent="0" algn="just">
              <a:buNone/>
            </a:pPr>
            <a:r>
              <a:rPr lang="en-US" b="0" i="0" dirty="0">
                <a:solidFill>
                  <a:srgbClr val="FF0000"/>
                </a:solidFill>
                <a:effectLst/>
                <a:latin typeface="Times New Roman" panose="02020603050405020304" pitchFamily="18" charset="0"/>
                <a:cs typeface="Times New Roman" panose="02020603050405020304" pitchFamily="18" charset="0"/>
              </a:rPr>
              <a:t>1. Structure the team to maximize its potential</a:t>
            </a:r>
          </a:p>
          <a:p>
            <a:pPr algn="just"/>
            <a:r>
              <a:rPr lang="en-US" b="0" i="0" dirty="0">
                <a:solidFill>
                  <a:srgbClr val="212529"/>
                </a:solidFill>
                <a:effectLst/>
                <a:latin typeface="Times New Roman" panose="02020603050405020304" pitchFamily="18" charset="0"/>
                <a:cs typeface="Times New Roman" panose="02020603050405020304" pitchFamily="18" charset="0"/>
              </a:rPr>
              <a:t>After communicating the change initiative, consider the strengths and weaknesses of each team member.</a:t>
            </a:r>
          </a:p>
          <a:p>
            <a:pPr algn="just"/>
            <a:r>
              <a:rPr lang="en-US" b="0" i="0" dirty="0">
                <a:solidFill>
                  <a:srgbClr val="212529"/>
                </a:solidFill>
                <a:effectLst/>
                <a:latin typeface="Times New Roman" panose="02020603050405020304" pitchFamily="18" charset="0"/>
                <a:cs typeface="Times New Roman" panose="02020603050405020304" pitchFamily="18" charset="0"/>
              </a:rPr>
              <a:t>In one-to-one sessions, establish how the team member is best suited to aiding with the change initiative, and consider ways in which it may help the individual improve personal weaknesses while simultaneously taking advantage of their strengths.</a:t>
            </a:r>
          </a:p>
          <a:p>
            <a:pPr algn="just"/>
            <a:r>
              <a:rPr lang="en-US" b="0" i="0" dirty="0">
                <a:solidFill>
                  <a:srgbClr val="212529"/>
                </a:solidFill>
                <a:effectLst/>
                <a:latin typeface="Times New Roman" panose="02020603050405020304" pitchFamily="18" charset="0"/>
                <a:cs typeface="Times New Roman" panose="02020603050405020304" pitchFamily="18" charset="0"/>
              </a:rPr>
              <a:t>Give team members appropriate roles and responsibilities that use skills to their best advantage, while also providing the potential for personal and team development. Such a personal collaboration within the team effort will help engage each team member in the change effort.</a:t>
            </a:r>
          </a:p>
          <a:p>
            <a:pPr marL="0" indent="0" algn="just">
              <a:buNone/>
            </a:pPr>
            <a:r>
              <a:rPr lang="en-US" b="0" i="0" dirty="0">
                <a:solidFill>
                  <a:srgbClr val="FF0000"/>
                </a:solidFill>
                <a:effectLst/>
                <a:latin typeface="Times New Roman" panose="02020603050405020304" pitchFamily="18" charset="0"/>
                <a:cs typeface="Times New Roman" panose="02020603050405020304" pitchFamily="18" charset="0"/>
              </a:rPr>
              <a:t>2.  Set challenging, achievable and engaging targets</a:t>
            </a:r>
          </a:p>
          <a:p>
            <a:pPr algn="just"/>
            <a:r>
              <a:rPr lang="en-US" b="0" i="0" dirty="0">
                <a:solidFill>
                  <a:srgbClr val="212529"/>
                </a:solidFill>
                <a:effectLst/>
                <a:latin typeface="Times New Roman" panose="02020603050405020304" pitchFamily="18" charset="0"/>
                <a:cs typeface="Times New Roman" panose="02020603050405020304" pitchFamily="18" charset="0"/>
              </a:rPr>
              <a:t>Be clear in guidance about goals and targets. Break change projects into smaller milestones, and celebrate achievements. Goals should be progressive and in line with values and beliefs.</a:t>
            </a:r>
          </a:p>
          <a:p>
            <a:pPr algn="just"/>
            <a:r>
              <a:rPr lang="en-US" b="0" i="0" dirty="0">
                <a:solidFill>
                  <a:srgbClr val="212529"/>
                </a:solidFill>
                <a:effectLst/>
                <a:latin typeface="Times New Roman" panose="02020603050405020304" pitchFamily="18" charset="0"/>
                <a:cs typeface="Times New Roman" panose="02020603050405020304" pitchFamily="18" charset="0"/>
              </a:rPr>
              <a:t>Don’t limit the creation of milestones and measurement of goal achievement to the overall effort. While these are important team milestones that will help to motivate the team to continue with maximum effort, it is also important that you consider individual progress. Seek ways to anchor personal development to the creation and continuation of team goals along the change journey.</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0005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E489D-D0FC-9A86-BC51-2266AB742C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251B10-7E7A-92CD-1511-92F37EB01F32}"/>
              </a:ext>
            </a:extLst>
          </p:cNvPr>
          <p:cNvSpPr>
            <a:spLocks noGrp="1"/>
          </p:cNvSpPr>
          <p:nvPr>
            <p:ph idx="1"/>
          </p:nvPr>
        </p:nvSpPr>
        <p:spPr/>
        <p:txBody>
          <a:bodyPr>
            <a:normAutofit fontScale="70000" lnSpcReduction="20000"/>
          </a:bodyPr>
          <a:lstStyle/>
          <a:p>
            <a:pPr marL="0" indent="0" algn="just">
              <a:buNone/>
            </a:pPr>
            <a:r>
              <a:rPr lang="en-US" b="0" i="0" dirty="0">
                <a:solidFill>
                  <a:srgbClr val="FF0000"/>
                </a:solidFill>
                <a:effectLst/>
                <a:latin typeface="Times New Roman" panose="02020603050405020304" pitchFamily="18" charset="0"/>
                <a:cs typeface="Times New Roman" panose="02020603050405020304" pitchFamily="18" charset="0"/>
              </a:rPr>
              <a:t>3. Resolve conflicts quickly and effectively</a:t>
            </a:r>
          </a:p>
          <a:p>
            <a:pPr algn="just"/>
            <a:r>
              <a:rPr lang="en-US" b="0" i="0" dirty="0">
                <a:solidFill>
                  <a:srgbClr val="212529"/>
                </a:solidFill>
                <a:effectLst/>
                <a:latin typeface="Times New Roman" panose="02020603050405020304" pitchFamily="18" charset="0"/>
                <a:cs typeface="Times New Roman" panose="02020603050405020304" pitchFamily="18" charset="0"/>
              </a:rPr>
              <a:t>Utilize the </a:t>
            </a:r>
            <a:r>
              <a:rPr lang="en-US" b="0" i="0" u="none" strike="noStrike" dirty="0">
                <a:solidFill>
                  <a:srgbClr val="007BFF"/>
                </a:solidFill>
                <a:effectLst/>
                <a:latin typeface="Times New Roman" panose="02020603050405020304" pitchFamily="18" charset="0"/>
                <a:cs typeface="Times New Roman" panose="02020603050405020304" pitchFamily="18" charset="0"/>
                <a:hlinkClick r:id="rId2"/>
              </a:rPr>
              <a:t>seven methods of care-fronting</a:t>
            </a:r>
            <a:r>
              <a:rPr lang="en-US" b="1" i="0" dirty="0">
                <a:solidFill>
                  <a:srgbClr val="212529"/>
                </a:solidFill>
                <a:effectLst/>
                <a:latin typeface="Times New Roman" panose="02020603050405020304" pitchFamily="18" charset="0"/>
                <a:cs typeface="Times New Roman" panose="02020603050405020304" pitchFamily="18" charset="0"/>
              </a:rPr>
              <a:t> </a:t>
            </a:r>
            <a:r>
              <a:rPr lang="en-US" b="0" i="0" dirty="0">
                <a:solidFill>
                  <a:srgbClr val="212529"/>
                </a:solidFill>
                <a:effectLst/>
                <a:latin typeface="Times New Roman" panose="02020603050405020304" pitchFamily="18" charset="0"/>
                <a:cs typeface="Times New Roman" panose="02020603050405020304" pitchFamily="18" charset="0"/>
              </a:rPr>
              <a:t>to</a:t>
            </a:r>
            <a:r>
              <a:rPr lang="en-US" b="1" i="0" dirty="0">
                <a:solidFill>
                  <a:srgbClr val="212529"/>
                </a:solidFill>
                <a:effectLst/>
                <a:latin typeface="Times New Roman" panose="02020603050405020304" pitchFamily="18" charset="0"/>
                <a:cs typeface="Times New Roman" panose="02020603050405020304" pitchFamily="18" charset="0"/>
              </a:rPr>
              <a:t> </a:t>
            </a:r>
            <a:r>
              <a:rPr lang="en-US" b="0" i="0" dirty="0">
                <a:solidFill>
                  <a:srgbClr val="212529"/>
                </a:solidFill>
                <a:effectLst/>
                <a:latin typeface="Times New Roman" panose="02020603050405020304" pitchFamily="18" charset="0"/>
                <a:cs typeface="Times New Roman" panose="02020603050405020304" pitchFamily="18" charset="0"/>
              </a:rPr>
              <a:t>regulate and control communicative breakdowns. Encourage openness and honesty and engender an environment of mutual trust and respect.</a:t>
            </a:r>
          </a:p>
          <a:p>
            <a:pPr algn="just"/>
            <a:r>
              <a:rPr lang="en-US" b="0" i="0" dirty="0">
                <a:solidFill>
                  <a:srgbClr val="212529"/>
                </a:solidFill>
                <a:effectLst/>
                <a:latin typeface="Times New Roman" panose="02020603050405020304" pitchFamily="18" charset="0"/>
                <a:cs typeface="Times New Roman" panose="02020603050405020304" pitchFamily="18" charset="0"/>
              </a:rPr>
              <a:t>It is imperative to engender a good team spirit, so you should consider ways in which you can do so. During periods of change, tensions may run high and personal anxieties will be heightened. Team meetings and team bonding sessions will help your people to understand and appreciate their colleagues more easily, especially if you ensure transparency of communication and a systematic approach to problem solving that encourages frank exchange of view to reach a collective and collaborative partnership.</a:t>
            </a:r>
          </a:p>
          <a:p>
            <a:pPr marL="0" indent="0" algn="just">
              <a:buNone/>
            </a:pPr>
            <a:r>
              <a:rPr lang="en-US" b="0" i="0" dirty="0">
                <a:solidFill>
                  <a:srgbClr val="FF0000"/>
                </a:solidFill>
                <a:effectLst/>
                <a:latin typeface="Times New Roman" panose="02020603050405020304" pitchFamily="18" charset="0"/>
                <a:cs typeface="Times New Roman" panose="02020603050405020304" pitchFamily="18" charset="0"/>
              </a:rPr>
              <a:t>4. Show passion</a:t>
            </a:r>
          </a:p>
          <a:p>
            <a:pPr algn="just"/>
            <a:r>
              <a:rPr lang="en-US" b="0" i="0" dirty="0">
                <a:solidFill>
                  <a:srgbClr val="212529"/>
                </a:solidFill>
                <a:effectLst/>
                <a:latin typeface="Times New Roman" panose="02020603050405020304" pitchFamily="18" charset="0"/>
                <a:cs typeface="Times New Roman" panose="02020603050405020304" pitchFamily="18" charset="0"/>
              </a:rPr>
              <a:t>Communicate passionately and be an example of belief in the future vision. When other people see leaders’ behaviors emulating those required by change, they more quickly come into line with the new behaviors and become change advocates themselves.</a:t>
            </a:r>
          </a:p>
          <a:p>
            <a:pPr algn="just"/>
            <a:r>
              <a:rPr lang="en-US" b="0" i="0" dirty="0">
                <a:solidFill>
                  <a:srgbClr val="212529"/>
                </a:solidFill>
                <a:effectLst/>
                <a:latin typeface="Times New Roman" panose="02020603050405020304" pitchFamily="18" charset="0"/>
                <a:cs typeface="Times New Roman" panose="02020603050405020304" pitchFamily="18" charset="0"/>
              </a:rPr>
              <a:t>‘Where leaders tread, others follow’ is an apt edict for executives to live by. Only by being the change can you expect others to onboard the new values and behaviors expected.</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4867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67666-6A9E-5F96-FC69-AD89FD3E10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80FEF0-66B1-B08D-D6B5-386FE5A8B2E1}"/>
              </a:ext>
            </a:extLst>
          </p:cNvPr>
          <p:cNvSpPr>
            <a:spLocks noGrp="1"/>
          </p:cNvSpPr>
          <p:nvPr>
            <p:ph idx="1"/>
          </p:nvPr>
        </p:nvSpPr>
        <p:spPr/>
        <p:txBody>
          <a:bodyPr>
            <a:normAutofit fontScale="62500" lnSpcReduction="20000"/>
          </a:bodyPr>
          <a:lstStyle/>
          <a:p>
            <a:pPr marL="0" indent="0" algn="just">
              <a:buNone/>
            </a:pPr>
            <a:r>
              <a:rPr lang="en-US" b="0" i="0" dirty="0">
                <a:solidFill>
                  <a:srgbClr val="FF0000"/>
                </a:solidFill>
                <a:effectLst/>
                <a:latin typeface="Times New Roman" panose="02020603050405020304" pitchFamily="18" charset="0"/>
                <a:cs typeface="Times New Roman" panose="02020603050405020304" pitchFamily="18" charset="0"/>
              </a:rPr>
              <a:t>5.  Be persuasive</a:t>
            </a:r>
          </a:p>
          <a:p>
            <a:pPr algn="just"/>
            <a:r>
              <a:rPr lang="en-US" b="0" i="0" dirty="0">
                <a:solidFill>
                  <a:srgbClr val="212529"/>
                </a:solidFill>
                <a:effectLst/>
                <a:latin typeface="Times New Roman" panose="02020603050405020304" pitchFamily="18" charset="0"/>
                <a:cs typeface="Times New Roman" panose="02020603050405020304" pitchFamily="18" charset="0"/>
              </a:rPr>
              <a:t>Engage employees in change by being an </a:t>
            </a:r>
            <a:r>
              <a:rPr lang="en-US" b="0" i="0" u="none" strike="noStrike" dirty="0">
                <a:solidFill>
                  <a:srgbClr val="007BFF"/>
                </a:solidFill>
                <a:effectLst/>
                <a:latin typeface="Times New Roman" panose="02020603050405020304" pitchFamily="18" charset="0"/>
                <a:cs typeface="Times New Roman" panose="02020603050405020304" pitchFamily="18" charset="0"/>
                <a:hlinkClick r:id="rId2"/>
              </a:rPr>
              <a:t>energized leader</a:t>
            </a:r>
            <a:r>
              <a:rPr lang="en-US" b="0" i="0" dirty="0">
                <a:solidFill>
                  <a:srgbClr val="212529"/>
                </a:solidFill>
                <a:effectLst/>
                <a:latin typeface="Times New Roman" panose="02020603050405020304" pitchFamily="18" charset="0"/>
                <a:cs typeface="Times New Roman" panose="02020603050405020304" pitchFamily="18" charset="0"/>
              </a:rPr>
              <a:t>. Focus on opportunities, and persuade rather than assert authority. Share experiences as you persuade change through stories that focus on positive change.</a:t>
            </a:r>
          </a:p>
          <a:p>
            <a:pPr algn="just"/>
            <a:r>
              <a:rPr lang="en-US" b="0" i="0" dirty="0">
                <a:solidFill>
                  <a:srgbClr val="212529"/>
                </a:solidFill>
                <a:effectLst/>
                <a:latin typeface="Times New Roman" panose="02020603050405020304" pitchFamily="18" charset="0"/>
                <a:cs typeface="Times New Roman" panose="02020603050405020304" pitchFamily="18" charset="0"/>
              </a:rPr>
              <a:t>Train your storytelling brain to discover ways to explain culture, brand and the future vision with similes that help employees relate to organizational motives and goals.</a:t>
            </a:r>
          </a:p>
          <a:p>
            <a:pPr marL="0" indent="0" algn="just">
              <a:buNone/>
            </a:pPr>
            <a:r>
              <a:rPr lang="en-US" b="0" i="0" dirty="0">
                <a:solidFill>
                  <a:srgbClr val="FF0000"/>
                </a:solidFill>
                <a:effectLst/>
                <a:latin typeface="Times New Roman" panose="02020603050405020304" pitchFamily="18" charset="0"/>
                <a:cs typeface="Times New Roman" panose="02020603050405020304" pitchFamily="18" charset="0"/>
              </a:rPr>
              <a:t>6. Empower innovation and creativity</a:t>
            </a:r>
          </a:p>
          <a:p>
            <a:pPr algn="just"/>
            <a:r>
              <a:rPr lang="en-US" b="0" i="0" dirty="0">
                <a:solidFill>
                  <a:srgbClr val="212529"/>
                </a:solidFill>
                <a:effectLst/>
                <a:latin typeface="Times New Roman" panose="02020603050405020304" pitchFamily="18" charset="0"/>
                <a:cs typeface="Times New Roman" panose="02020603050405020304" pitchFamily="18" charset="0"/>
              </a:rPr>
              <a:t>Give opportunities for feedback and remain flexible as you alter course toward your change goals. Encourage people to be creative, to discover solutions to unfolding problems, and to become part of the change process.</a:t>
            </a:r>
          </a:p>
          <a:p>
            <a:pPr marL="0" indent="0" algn="just">
              <a:buNone/>
            </a:pPr>
            <a:r>
              <a:rPr lang="en-US" b="0" i="0" dirty="0">
                <a:solidFill>
                  <a:srgbClr val="FF0000"/>
                </a:solidFill>
                <a:effectLst/>
                <a:latin typeface="Times New Roman" panose="02020603050405020304" pitchFamily="18" charset="0"/>
                <a:cs typeface="Times New Roman" panose="02020603050405020304" pitchFamily="18" charset="0"/>
              </a:rPr>
              <a:t>7. Remain positive and supportive</a:t>
            </a:r>
          </a:p>
          <a:p>
            <a:pPr algn="just"/>
            <a:r>
              <a:rPr lang="en-US" b="0" i="0" dirty="0">
                <a:solidFill>
                  <a:srgbClr val="212529"/>
                </a:solidFill>
                <a:effectLst/>
                <a:latin typeface="Times New Roman" panose="02020603050405020304" pitchFamily="18" charset="0"/>
                <a:cs typeface="Times New Roman" panose="02020603050405020304" pitchFamily="18" charset="0"/>
              </a:rPr>
              <a:t>People find change unsettling, even though change is a constant in personal lives as well as professional environments. They will need the support of a positive leader who inspires free thought, honest communication and creativity, as personal and team development is encouraged.</a:t>
            </a:r>
          </a:p>
          <a:p>
            <a:pPr algn="just"/>
            <a:r>
              <a:rPr lang="en-US" b="0" i="0" dirty="0">
                <a:solidFill>
                  <a:srgbClr val="212529"/>
                </a:solidFill>
                <a:effectLst/>
                <a:latin typeface="Times New Roman" panose="02020603050405020304" pitchFamily="18" charset="0"/>
                <a:cs typeface="Times New Roman" panose="02020603050405020304" pitchFamily="18" charset="0"/>
              </a:rPr>
              <a:t>Employees expect leaders to manage change. Inspirational leaders create a culture where change becomes the remit of all.</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1019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8A1BE-93D4-7329-41AC-9120AB740C4E}"/>
              </a:ext>
            </a:extLst>
          </p:cNvPr>
          <p:cNvSpPr>
            <a:spLocks noGrp="1"/>
          </p:cNvSpPr>
          <p:nvPr>
            <p:ph type="title"/>
          </p:nvPr>
        </p:nvSpPr>
        <p:spPr/>
        <p:txBody>
          <a:bodyPr/>
          <a:lstStyle/>
          <a:p>
            <a:r>
              <a:rPr lang="en-US" dirty="0"/>
              <a:t>Organizational Development (OD)</a:t>
            </a:r>
          </a:p>
        </p:txBody>
      </p:sp>
      <p:sp>
        <p:nvSpPr>
          <p:cNvPr id="3" name="Content Placeholder 2">
            <a:extLst>
              <a:ext uri="{FF2B5EF4-FFF2-40B4-BE49-F238E27FC236}">
                <a16:creationId xmlns:a16="http://schemas.microsoft.com/office/drawing/2014/main" id="{47F728B5-6A67-B9C0-06A6-4CC7B821D679}"/>
              </a:ext>
            </a:extLst>
          </p:cNvPr>
          <p:cNvSpPr>
            <a:spLocks noGrp="1"/>
          </p:cNvSpPr>
          <p:nvPr>
            <p:ph idx="1"/>
          </p:nvPr>
        </p:nvSpPr>
        <p:spPr/>
        <p:txBody>
          <a:bodyPr/>
          <a:lstStyle/>
          <a:p>
            <a:r>
              <a:rPr lang="en-US" dirty="0">
                <a:solidFill>
                  <a:srgbClr val="FF0000"/>
                </a:solidFill>
              </a:rPr>
              <a:t>Concept:</a:t>
            </a:r>
          </a:p>
          <a:p>
            <a:r>
              <a:rPr lang="en-US" dirty="0"/>
              <a:t>It is the process of improving organizational efficiency through planned change.</a:t>
            </a:r>
          </a:p>
          <a:p>
            <a:r>
              <a:rPr lang="en-US" dirty="0"/>
              <a:t>It is long run plan to change behavioral attitudes and performance of the organization.</a:t>
            </a:r>
          </a:p>
          <a:p>
            <a:r>
              <a:rPr lang="en-US" dirty="0"/>
              <a:t>Its main movie is to improve overall operating efficiency of the organization.</a:t>
            </a:r>
          </a:p>
        </p:txBody>
      </p:sp>
    </p:spTree>
    <p:extLst>
      <p:ext uri="{BB962C8B-B14F-4D97-AF65-F5344CB8AC3E}">
        <p14:creationId xmlns:p14="http://schemas.microsoft.com/office/powerpoint/2010/main" val="2010452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17988-3895-1EC4-31D2-10C804C80AA4}"/>
              </a:ext>
            </a:extLst>
          </p:cNvPr>
          <p:cNvSpPr>
            <a:spLocks noGrp="1"/>
          </p:cNvSpPr>
          <p:nvPr>
            <p:ph type="title"/>
          </p:nvPr>
        </p:nvSpPr>
        <p:spPr/>
        <p:txBody>
          <a:bodyPr/>
          <a:lstStyle/>
          <a:p>
            <a:r>
              <a:rPr lang="en-US" dirty="0"/>
              <a:t>For example why organization change?</a:t>
            </a:r>
          </a:p>
        </p:txBody>
      </p:sp>
      <p:sp>
        <p:nvSpPr>
          <p:cNvPr id="3" name="Content Placeholder 2">
            <a:extLst>
              <a:ext uri="{FF2B5EF4-FFF2-40B4-BE49-F238E27FC236}">
                <a16:creationId xmlns:a16="http://schemas.microsoft.com/office/drawing/2014/main" id="{8F52C087-349F-1199-E968-910ACBB69B7E}"/>
              </a:ext>
            </a:extLst>
          </p:cNvPr>
          <p:cNvSpPr>
            <a:spLocks noGrp="1"/>
          </p:cNvSpPr>
          <p:nvPr>
            <p:ph idx="1"/>
          </p:nvPr>
        </p:nvSpPr>
        <p:spPr/>
        <p:txBody>
          <a:bodyPr/>
          <a:lstStyle/>
          <a:p>
            <a:pPr algn="just"/>
            <a:r>
              <a:rPr lang="en-US" b="0" i="0" dirty="0">
                <a:solidFill>
                  <a:srgbClr val="1D1D1F"/>
                </a:solidFill>
                <a:effectLst/>
                <a:latin typeface="Times New Roman" panose="02020603050405020304" pitchFamily="18" charset="0"/>
                <a:cs typeface="Times New Roman" panose="02020603050405020304" pitchFamily="18" charset="0"/>
              </a:rPr>
              <a:t>An organization in decline  may need to </a:t>
            </a:r>
            <a:r>
              <a:rPr lang="en-US" b="0" i="0" u="sng" dirty="0">
                <a:solidFill>
                  <a:srgbClr val="4169E1"/>
                </a:solidFill>
                <a:effectLst/>
                <a:latin typeface="Times New Roman" panose="02020603050405020304" pitchFamily="18" charset="0"/>
                <a:cs typeface="Times New Roman" panose="02020603050405020304" pitchFamily="18" charset="0"/>
                <a:hlinkClick r:id="rId2" tooltip="What is Corporate Restructuring?"/>
              </a:rPr>
              <a:t>restructure its resources</a:t>
            </a:r>
            <a:r>
              <a:rPr lang="en-US" b="0" i="0" dirty="0">
                <a:solidFill>
                  <a:srgbClr val="1D1D1F"/>
                </a:solidFill>
                <a:effectLst/>
                <a:latin typeface="Times New Roman" panose="02020603050405020304" pitchFamily="18" charset="0"/>
                <a:cs typeface="Times New Roman" panose="02020603050405020304" pitchFamily="18" charset="0"/>
              </a:rPr>
              <a:t> to improve its fit with the environment.  </a:t>
            </a:r>
            <a:r>
              <a:rPr lang="en-US" b="0" i="0" u="sng" dirty="0">
                <a:solidFill>
                  <a:srgbClr val="4169E1"/>
                </a:solidFill>
                <a:effectLst/>
                <a:latin typeface="Times New Roman" panose="02020603050405020304" pitchFamily="18" charset="0"/>
                <a:cs typeface="Times New Roman" panose="02020603050405020304" pitchFamily="18" charset="0"/>
                <a:hlinkClick r:id="rId3" tooltip="Case Study of IBM: Employee Training through E-Learning"/>
              </a:rPr>
              <a:t>IBM</a:t>
            </a:r>
            <a:r>
              <a:rPr lang="en-US" b="0" i="0" dirty="0">
                <a:solidFill>
                  <a:srgbClr val="1D1D1F"/>
                </a:solidFill>
                <a:effectLst/>
                <a:latin typeface="Times New Roman" panose="02020603050405020304" pitchFamily="18" charset="0"/>
                <a:cs typeface="Times New Roman" panose="02020603050405020304" pitchFamily="18" charset="0"/>
              </a:rPr>
              <a:t> and </a:t>
            </a:r>
            <a:r>
              <a:rPr lang="en-US" b="0" i="0" u="sng" dirty="0">
                <a:solidFill>
                  <a:srgbClr val="4169E1"/>
                </a:solidFill>
                <a:effectLst/>
                <a:latin typeface="Times New Roman" panose="02020603050405020304" pitchFamily="18" charset="0"/>
                <a:cs typeface="Times New Roman" panose="02020603050405020304" pitchFamily="18" charset="0"/>
                <a:hlinkClick r:id="rId4" tooltip="Case Study: The Daewoo Group and the Asian Financial Crisis"/>
              </a:rPr>
              <a:t>General Motors</a:t>
            </a:r>
            <a:r>
              <a:rPr lang="en-US" b="0" i="0" dirty="0">
                <a:solidFill>
                  <a:srgbClr val="1D1D1F"/>
                </a:solidFill>
                <a:effectLst/>
                <a:latin typeface="Times New Roman" panose="02020603050405020304" pitchFamily="18" charset="0"/>
                <a:cs typeface="Times New Roman" panose="02020603050405020304" pitchFamily="18" charset="0"/>
              </a:rPr>
              <a:t>, for example, experienced falling demand for their  products in the 1990s and </a:t>
            </a:r>
            <a:r>
              <a:rPr lang="en-US" b="0" i="0" dirty="0">
                <a:solidFill>
                  <a:srgbClr val="C00000"/>
                </a:solidFill>
                <a:effectLst/>
                <a:latin typeface="Times New Roman" panose="02020603050405020304" pitchFamily="18" charset="0"/>
                <a:cs typeface="Times New Roman" panose="02020603050405020304" pitchFamily="18" charset="0"/>
              </a:rPr>
              <a:t>have been searching for new ways to use their  resources to improve their performance and attract customers back</a:t>
            </a:r>
            <a:r>
              <a:rPr lang="en-US" b="0" i="0" dirty="0">
                <a:solidFill>
                  <a:srgbClr val="1D1D1F"/>
                </a:solidFill>
                <a:effectLst/>
                <a:latin typeface="Times New Roman" panose="02020603050405020304" pitchFamily="18" charset="0"/>
                <a:cs typeface="Times New Roman" panose="02020603050405020304" pitchFamily="18" charset="0"/>
              </a:rPr>
              <a:t>. On the other  hand, even a thriving organization may need to change the way it uses its  resources so that it can develop new products or find new markets for its  existing products.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8858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76576-53AB-73B0-0309-A6C80EF96F92}"/>
              </a:ext>
            </a:extLst>
          </p:cNvPr>
          <p:cNvSpPr>
            <a:spLocks noGrp="1"/>
          </p:cNvSpPr>
          <p:nvPr>
            <p:ph type="title"/>
          </p:nvPr>
        </p:nvSpPr>
        <p:spPr/>
        <p:txBody>
          <a:bodyPr/>
          <a:lstStyle/>
          <a:p>
            <a:r>
              <a:rPr lang="en-US" dirty="0"/>
              <a:t>Features/Nature of Organizational Change</a:t>
            </a:r>
          </a:p>
        </p:txBody>
      </p:sp>
      <p:sp>
        <p:nvSpPr>
          <p:cNvPr id="3" name="Content Placeholder 2">
            <a:extLst>
              <a:ext uri="{FF2B5EF4-FFF2-40B4-BE49-F238E27FC236}">
                <a16:creationId xmlns:a16="http://schemas.microsoft.com/office/drawing/2014/main" id="{5262B14F-DE7C-D20C-18F4-E6253EA6C611}"/>
              </a:ext>
            </a:extLst>
          </p:cNvPr>
          <p:cNvSpPr>
            <a:spLocks noGrp="1"/>
          </p:cNvSpPr>
          <p:nvPr>
            <p:ph idx="1"/>
          </p:nvPr>
        </p:nvSpPr>
        <p:spPr/>
        <p:txBody>
          <a:bodyPr>
            <a:normAutofit fontScale="77500" lnSpcReduction="20000"/>
          </a:bodyPr>
          <a:lstStyle/>
          <a:p>
            <a:pPr algn="just">
              <a:buFont typeface="+mj-lt"/>
              <a:buAutoNum type="arabicPeriod"/>
            </a:pPr>
            <a:r>
              <a:rPr lang="en-US" b="1" i="0" dirty="0">
                <a:effectLst/>
                <a:cs typeface="Times New Roman" panose="02020603050405020304" pitchFamily="18" charset="0"/>
              </a:rPr>
              <a:t>Movement from one state of balance to another- </a:t>
            </a:r>
            <a:r>
              <a:rPr lang="en-US" b="0" i="0" dirty="0">
                <a:effectLst/>
                <a:cs typeface="Times New Roman" panose="02020603050405020304" pitchFamily="18" charset="0"/>
              </a:rPr>
              <a:t>The organizational change involves shifting from one state of balance to another state. Whenever there is any type of change in organization, a new equilibrium is developed as a result of disturbance in old equilibrium coming out of such change. The newly developed equilibrium is totally dependent upon degree of change and how it affects the organization.  </a:t>
            </a:r>
          </a:p>
          <a:p>
            <a:pPr algn="just">
              <a:buFont typeface="+mj-lt"/>
              <a:buAutoNum type="arabicPeriod"/>
            </a:pPr>
            <a:r>
              <a:rPr lang="en-US" b="1" i="0" dirty="0">
                <a:effectLst/>
                <a:cs typeface="Times New Roman" panose="02020603050405020304" pitchFamily="18" charset="0"/>
              </a:rPr>
              <a:t>In whole or in parts- </a:t>
            </a:r>
            <a:r>
              <a:rPr lang="en-US" b="0" i="0" dirty="0">
                <a:effectLst/>
                <a:cs typeface="Times New Roman" panose="02020603050405020304" pitchFamily="18" charset="0"/>
              </a:rPr>
              <a:t>It can either bring alterations in whole organization or only in few parts of organization such as people, organizational structure or technology. Also, if change is brough in one part of organization then it can directly or indirectly affect the entire organization. For example, change in technology will require changes in people’s learning pattern and may be in structure for adopting that technology. </a:t>
            </a:r>
          </a:p>
          <a:p>
            <a:pPr algn="just">
              <a:buFont typeface="+mj-lt"/>
              <a:buAutoNum type="arabicPeriod"/>
            </a:pPr>
            <a:r>
              <a:rPr lang="en-US" b="1" i="0" dirty="0">
                <a:effectLst/>
                <a:cs typeface="Times New Roman" panose="02020603050405020304" pitchFamily="18" charset="0"/>
              </a:rPr>
              <a:t>Responsive to Environmental factors- </a:t>
            </a:r>
            <a:r>
              <a:rPr lang="en-US" b="0" i="0" dirty="0">
                <a:effectLst/>
                <a:cs typeface="Times New Roman" panose="02020603050405020304" pitchFamily="18" charset="0"/>
              </a:rPr>
              <a:t>Organizational changes is at large governed by environmental factors that are both internal and external to business enterprise. The external factors involve technological changes, social changes, variation in market conditions, political and legal changes, varying competition etc. Whereas, internal factors involve inefficiency of administrative process, change in leadership, introducing new technology and change in workforce. </a:t>
            </a:r>
          </a:p>
        </p:txBody>
      </p:sp>
    </p:spTree>
    <p:extLst>
      <p:ext uri="{BB962C8B-B14F-4D97-AF65-F5344CB8AC3E}">
        <p14:creationId xmlns:p14="http://schemas.microsoft.com/office/powerpoint/2010/main" val="1189010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286CB2-3002-0353-97A2-2604A460E788}"/>
              </a:ext>
            </a:extLst>
          </p:cNvPr>
          <p:cNvSpPr>
            <a:spLocks noGrp="1"/>
          </p:cNvSpPr>
          <p:nvPr>
            <p:ph idx="1"/>
          </p:nvPr>
        </p:nvSpPr>
        <p:spPr>
          <a:xfrm>
            <a:off x="838200" y="827250"/>
            <a:ext cx="10515600" cy="4351338"/>
          </a:xfrm>
        </p:spPr>
        <p:txBody>
          <a:bodyPr>
            <a:normAutofit fontScale="92500" lnSpcReduction="10000"/>
          </a:bodyPr>
          <a:lstStyle/>
          <a:p>
            <a:pPr marL="0" indent="0" algn="just">
              <a:buNone/>
            </a:pPr>
            <a:r>
              <a:rPr lang="en-US" b="1" i="0" dirty="0">
                <a:effectLst/>
                <a:ea typeface="Roboto" panose="02000000000000000000" pitchFamily="2" charset="0"/>
                <a:cs typeface="Roboto" panose="02000000000000000000" pitchFamily="2" charset="0"/>
              </a:rPr>
              <a:t>4.Pervasive- </a:t>
            </a:r>
            <a:r>
              <a:rPr lang="en-US" b="0" i="0" dirty="0">
                <a:effectLst/>
                <a:ea typeface="Roboto" panose="02000000000000000000" pitchFamily="2" charset="0"/>
                <a:cs typeface="Roboto" panose="02000000000000000000" pitchFamily="2" charset="0"/>
              </a:rPr>
              <a:t>Organizational change is a pervasive function that need to 	carried out necessarily by every organization in order to survive in 	highly dynamic environment. It is not limited to one business or one 	nation but is worldwide phenomenon. The whole globe, all nations, 	each and every organization, their members and personnel change 	the pattern of working from time to time. However, the nature and 	degree of change varies from one organization to organization.   </a:t>
            </a:r>
          </a:p>
          <a:p>
            <a:pPr marL="0" indent="0" algn="just">
              <a:buNone/>
            </a:pPr>
            <a:r>
              <a:rPr lang="en-US" b="1" i="0" dirty="0">
                <a:effectLst/>
                <a:ea typeface="Roboto" panose="02000000000000000000" pitchFamily="2" charset="0"/>
                <a:cs typeface="Roboto" panose="02000000000000000000" pitchFamily="2" charset="0"/>
              </a:rPr>
              <a:t>5.Continuous activity- </a:t>
            </a:r>
            <a:r>
              <a:rPr lang="en-US" b="0" i="0" dirty="0">
                <a:effectLst/>
                <a:ea typeface="Roboto" panose="02000000000000000000" pitchFamily="2" charset="0"/>
                <a:cs typeface="Roboto" panose="02000000000000000000" pitchFamily="2" charset="0"/>
              </a:rPr>
              <a:t>The organizational change is not a one-time process 	but is done on continuous basis. Companies keep on changing their 	policies from time to time for surviving and growing in competitive 	market. However, few changes are of minor nature that get adjusted 	in system via internal adjustments, whereas major changes are 	brought via change agents. </a:t>
            </a:r>
            <a:endParaRPr lang="en-US" dirty="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449386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E897B-1574-C228-AA73-6B0EB0D238BA}"/>
              </a:ext>
            </a:extLst>
          </p:cNvPr>
          <p:cNvSpPr>
            <a:spLocks noGrp="1"/>
          </p:cNvSpPr>
          <p:nvPr>
            <p:ph type="title"/>
          </p:nvPr>
        </p:nvSpPr>
        <p:spPr/>
        <p:txBody>
          <a:bodyPr/>
          <a:lstStyle/>
          <a:p>
            <a:r>
              <a:rPr lang="en-US" dirty="0"/>
              <a:t>Reasons/Forces of Organizational Change</a:t>
            </a:r>
          </a:p>
        </p:txBody>
      </p:sp>
      <p:sp>
        <p:nvSpPr>
          <p:cNvPr id="3" name="Content Placeholder 2">
            <a:extLst>
              <a:ext uri="{FF2B5EF4-FFF2-40B4-BE49-F238E27FC236}">
                <a16:creationId xmlns:a16="http://schemas.microsoft.com/office/drawing/2014/main" id="{849C560D-398C-DF3B-CBA6-B93E8A926F33}"/>
              </a:ext>
            </a:extLst>
          </p:cNvPr>
          <p:cNvSpPr>
            <a:spLocks noGrp="1"/>
          </p:cNvSpPr>
          <p:nvPr>
            <p:ph idx="1"/>
          </p:nvPr>
        </p:nvSpPr>
        <p:spPr/>
        <p:txBody>
          <a:bodyPr>
            <a:normAutofit fontScale="70000" lnSpcReduction="20000"/>
          </a:bodyPr>
          <a:lstStyle/>
          <a:p>
            <a:pPr marL="0" indent="0" algn="just">
              <a:buNone/>
            </a:pPr>
            <a:r>
              <a:rPr lang="en-US" b="0" i="0" dirty="0">
                <a:solidFill>
                  <a:srgbClr val="002060"/>
                </a:solidFill>
                <a:effectLst/>
                <a:latin typeface="Times New Roman" panose="02020603050405020304" pitchFamily="18" charset="0"/>
                <a:cs typeface="Times New Roman" panose="02020603050405020304" pitchFamily="18" charset="0"/>
              </a:rPr>
              <a:t>The reasons for organizational change can be categorized into 2 categories: Internal reasons and External reasons. </a:t>
            </a:r>
            <a:endParaRPr lang="en-US" b="1" i="0" dirty="0">
              <a:solidFill>
                <a:srgbClr val="002060"/>
              </a:solidFill>
              <a:effectLst/>
              <a:latin typeface="Times New Roman" panose="02020603050405020304" pitchFamily="18" charset="0"/>
              <a:cs typeface="Times New Roman" panose="02020603050405020304" pitchFamily="18" charset="0"/>
            </a:endParaRPr>
          </a:p>
          <a:p>
            <a:pPr marL="0" indent="0" algn="just">
              <a:buNone/>
            </a:pPr>
            <a:r>
              <a:rPr lang="en-US" b="1" i="0" dirty="0">
                <a:solidFill>
                  <a:srgbClr val="FF0000"/>
                </a:solidFill>
                <a:effectLst/>
                <a:latin typeface="Times New Roman" panose="02020603050405020304" pitchFamily="18" charset="0"/>
                <a:cs typeface="Times New Roman" panose="02020603050405020304" pitchFamily="18" charset="0"/>
              </a:rPr>
              <a:t>Internal Reasons:</a:t>
            </a:r>
          </a:p>
          <a:p>
            <a:pPr marL="0" indent="0" algn="just">
              <a:buNone/>
            </a:pPr>
            <a:r>
              <a:rPr lang="en-US" b="0" i="1" dirty="0">
                <a:effectLst/>
                <a:latin typeface="Times New Roman" panose="02020603050405020304" pitchFamily="18" charset="0"/>
                <a:cs typeface="Times New Roman" panose="02020603050405020304" pitchFamily="18" charset="0"/>
              </a:rPr>
              <a:t>There may be dozens of internal factors that can bring changes in organization, few of the illustrative one are explained below: </a:t>
            </a:r>
            <a:r>
              <a:rPr lang="en-US" b="0" i="0" dirty="0">
                <a:effectLst/>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Changes in Managerial Personnel- </a:t>
            </a:r>
            <a:r>
              <a:rPr lang="en-US" b="0" i="0" dirty="0">
                <a:effectLst/>
                <a:latin typeface="Times New Roman" panose="02020603050405020304" pitchFamily="18" charset="0"/>
                <a:cs typeface="Times New Roman" panose="02020603050405020304" pitchFamily="18" charset="0"/>
              </a:rPr>
              <a:t>Any change in management team or executives of company serve as most frequent reason for bringing the organizational change. The management of one person differs from another one in terms of skills, style or managerial philosophies. No two managers can be same but are dynamic who introduce change in order to lead the market. A change occurring in one business organization forces other one to adopt the same.  </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Introduction of new technology- </a:t>
            </a:r>
            <a:r>
              <a:rPr lang="en-US" b="0" i="0" dirty="0">
                <a:effectLst/>
                <a:latin typeface="Times New Roman" panose="02020603050405020304" pitchFamily="18" charset="0"/>
                <a:cs typeface="Times New Roman" panose="02020603050405020304" pitchFamily="18" charset="0"/>
              </a:rPr>
              <a:t>Whenever a company introduces any newer type of technology then it is bound to bring negative consequences on other activities as well. Like for instance, a process of computerizing the examination division of M.K. University will also influence its other key aspects such as reporting relationships, mechanism of coordination, span of control and many more. </a:t>
            </a:r>
          </a:p>
          <a:p>
            <a:pPr marL="0" indent="0" algn="just">
              <a:buNone/>
            </a:pPr>
            <a:endParaRPr lang="en-US" b="1" i="0" dirty="0">
              <a:effectLst/>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8384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4D5F5-F3BD-9940-8DD2-458E4B6D59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F7B94A-F681-CA9D-B0EB-DC308622146F}"/>
              </a:ext>
            </a:extLst>
          </p:cNvPr>
          <p:cNvSpPr>
            <a:spLocks noGrp="1"/>
          </p:cNvSpPr>
          <p:nvPr>
            <p:ph idx="1"/>
          </p:nvPr>
        </p:nvSpPr>
        <p:spPr/>
        <p:txBody>
          <a:bodyPr>
            <a:normAutofit fontScale="92500" lnSpcReduction="10000"/>
          </a:bodyPr>
          <a:lstStyle/>
          <a:p>
            <a:pPr marL="0" indent="0" algn="just">
              <a:buNone/>
            </a:pPr>
            <a:r>
              <a:rPr lang="en-US" b="1" i="0" dirty="0">
                <a:effectLst/>
                <a:latin typeface="Times New Roman" panose="02020603050405020304" pitchFamily="18" charset="0"/>
                <a:cs typeface="Times New Roman" panose="02020603050405020304" pitchFamily="18" charset="0"/>
              </a:rPr>
              <a:t>3.Deficiencies in existing organization</a:t>
            </a:r>
            <a:r>
              <a:rPr lang="hi-IN" sz="1500" b="1" i="0" dirty="0">
                <a:effectLst/>
                <a:latin typeface="Times New Roman" panose="02020603050405020304" pitchFamily="18" charset="0"/>
                <a:cs typeface="Times New Roman" panose="02020603050405020304" pitchFamily="18" charset="0"/>
              </a:rPr>
              <a:t>विद्यमान संस्थामा रहेका कमजोरीहरू</a:t>
            </a:r>
            <a:r>
              <a:rPr lang="en-US" b="1" i="0" dirty="0">
                <a:effectLst/>
                <a:latin typeface="Times New Roman" panose="02020603050405020304" pitchFamily="18" charset="0"/>
                <a:cs typeface="Times New Roman" panose="02020603050405020304" pitchFamily="18" charset="0"/>
              </a:rPr>
              <a:t>- </a:t>
            </a:r>
            <a:r>
              <a:rPr lang="en-US" b="0" i="0" dirty="0">
                <a:effectLst/>
                <a:latin typeface="Times New Roman" panose="02020603050405020304" pitchFamily="18" charset="0"/>
                <a:cs typeface="Times New Roman" panose="02020603050405020304" pitchFamily="18" charset="0"/>
              </a:rPr>
              <a:t>Different types of deficiencies may come within business enterprise over a period of time. These deficiencies can be in form of imbalance among narrow and wide span of management, communication system, centralization and decentralization, line and staff relationships etc. A change in organizational structure is required to overcome these deficiencies, otherwise may add inefficiency to business thereby bringing huge losses.  </a:t>
            </a:r>
          </a:p>
          <a:p>
            <a:pPr marL="0" indent="0" algn="just">
              <a:buNone/>
            </a:pPr>
            <a:r>
              <a:rPr lang="en-US" b="1" i="0" dirty="0">
                <a:effectLst/>
                <a:latin typeface="Times New Roman" panose="02020603050405020304" pitchFamily="18" charset="0"/>
                <a:cs typeface="Times New Roman" panose="02020603050405020304" pitchFamily="18" charset="0"/>
              </a:rPr>
              <a:t>4.Changes in workforce- </a:t>
            </a:r>
            <a:r>
              <a:rPr lang="en-US" b="0" i="0" dirty="0">
                <a:effectLst/>
                <a:latin typeface="Times New Roman" panose="02020603050405020304" pitchFamily="18" charset="0"/>
                <a:cs typeface="Times New Roman" panose="02020603050405020304" pitchFamily="18" charset="0"/>
              </a:rPr>
              <a:t>The organizational changes are also brought due to changes in operative personnel of business enterprise. When new workers joining a company are more skilled, educated and competent then accordingly changes need to be brought in values and beliefs for matching them with organization. They may be required to bring changes in leadership styles and motivation system for dealing with the knowledge workers.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161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B85AE-CB26-7B48-7934-5526DA8ED9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91819A7-8BF7-70A2-F004-7DA89F530CC7}"/>
              </a:ext>
            </a:extLst>
          </p:cNvPr>
          <p:cNvSpPr>
            <a:spLocks noGrp="1"/>
          </p:cNvSpPr>
          <p:nvPr>
            <p:ph idx="1"/>
          </p:nvPr>
        </p:nvSpPr>
        <p:spPr/>
        <p:txBody>
          <a:bodyPr/>
          <a:lstStyle/>
          <a:p>
            <a:pPr marL="0" indent="0" algn="just">
              <a:buNone/>
            </a:pPr>
            <a:r>
              <a:rPr lang="en-US" b="1" i="0" dirty="0">
                <a:effectLst/>
                <a:latin typeface="Times New Roman" panose="02020603050405020304" pitchFamily="18" charset="0"/>
                <a:cs typeface="Times New Roman" panose="02020603050405020304" pitchFamily="18" charset="0"/>
              </a:rPr>
              <a:t>5.Internal pressures- </a:t>
            </a:r>
            <a:r>
              <a:rPr lang="en-US" b="0" i="0" dirty="0">
                <a:effectLst/>
                <a:latin typeface="Times New Roman" panose="02020603050405020304" pitchFamily="18" charset="0"/>
                <a:cs typeface="Times New Roman" panose="02020603050405020304" pitchFamily="18" charset="0"/>
              </a:rPr>
              <a:t>The changing attitude of internal employees of business organization also enforce organizational change. Distinct scenarios such as dissatisfaction with working conditions, inter-personal relationships and pay structure brings negative behavior among employees towards their managers thereby forcing them to change policies, strategies and procedure. A change is therefore brought to develop cordial relationships within the business organization.</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0937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91B46-E151-0B2D-17A1-FA925E7B73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C72BCD-49D7-240A-CC5C-E2B5D0E41795}"/>
              </a:ext>
            </a:extLst>
          </p:cNvPr>
          <p:cNvSpPr>
            <a:spLocks noGrp="1"/>
          </p:cNvSpPr>
          <p:nvPr>
            <p:ph idx="1"/>
          </p:nvPr>
        </p:nvSpPr>
        <p:spPr/>
        <p:txBody>
          <a:bodyPr>
            <a:normAutofit fontScale="77500" lnSpcReduction="20000"/>
          </a:bodyPr>
          <a:lstStyle/>
          <a:p>
            <a:pPr marL="0" indent="0">
              <a:buNone/>
            </a:pPr>
            <a:r>
              <a:rPr lang="en-US" b="1" i="0" dirty="0">
                <a:solidFill>
                  <a:srgbClr val="FF0000"/>
                </a:solidFill>
                <a:effectLst/>
                <a:latin typeface="Roboto" panose="02000000000000000000" pitchFamily="2" charset="0"/>
              </a:rPr>
              <a:t>External Reasons</a:t>
            </a:r>
          </a:p>
          <a:p>
            <a:pPr algn="just"/>
            <a:r>
              <a:rPr lang="en-US" sz="2300" b="0" i="1" dirty="0">
                <a:solidFill>
                  <a:srgbClr val="7030A0"/>
                </a:solidFill>
                <a:effectLst/>
                <a:latin typeface="Times New Roman" panose="02020603050405020304" pitchFamily="18" charset="0"/>
                <a:cs typeface="Times New Roman" panose="02020603050405020304" pitchFamily="18" charset="0"/>
              </a:rPr>
              <a:t>External reasons include changes taking place in external environment thereby bringing changes in business organization. The most common and obvious external reasons behind organizational change are described in points given below: – </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Changes in Technology and equipment- </a:t>
            </a:r>
            <a:r>
              <a:rPr lang="en-US" b="0" i="0" dirty="0">
                <a:effectLst/>
                <a:latin typeface="Times New Roman" panose="02020603050405020304" pitchFamily="18" charset="0"/>
                <a:cs typeface="Times New Roman" panose="02020603050405020304" pitchFamily="18" charset="0"/>
              </a:rPr>
              <a:t>Advancements in field of technology serve as major external cause of organizational change. Today, modern world is facing rapid changes in technology, information system, decision support systems and computerization. A business enterprise won’t be able to survive in market, if in case, they are unable to keep themselves updated with technology and management information system.  </a:t>
            </a:r>
          </a:p>
          <a:p>
            <a:pPr algn="just">
              <a:buFont typeface="+mj-lt"/>
              <a:buAutoNum type="arabicPeriod"/>
            </a:pPr>
            <a:r>
              <a:rPr lang="en-US" b="1" i="0" dirty="0">
                <a:effectLst/>
                <a:latin typeface="Times New Roman" panose="02020603050405020304" pitchFamily="18" charset="0"/>
                <a:cs typeface="Times New Roman" panose="02020603050405020304" pitchFamily="18" charset="0"/>
              </a:rPr>
              <a:t>Competition- </a:t>
            </a:r>
            <a:r>
              <a:rPr lang="en-US" b="0" i="0" dirty="0">
                <a:effectLst/>
                <a:latin typeface="Times New Roman" panose="02020603050405020304" pitchFamily="18" charset="0"/>
                <a:cs typeface="Times New Roman" panose="02020603050405020304" pitchFamily="18" charset="0"/>
              </a:rPr>
              <a:t>In present highly competitive environment, only fittest organizations are able to survive for longer term. The organization should take proper care of all types of challenges posed by competitors for continuing their operations swiftly. For example, Mudra communication in year 1993 decided to get itself recognized in order to combat all challenges coming their competitors such as HTA and Lintas.  </a:t>
            </a:r>
          </a:p>
          <a:p>
            <a:endParaRPr lang="en-US" b="1" i="0" dirty="0">
              <a:solidFill>
                <a:srgbClr val="2A2E4F"/>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33739116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2907</Words>
  <Application>Microsoft Office PowerPoint</Application>
  <PresentationFormat>Widescreen</PresentationFormat>
  <Paragraphs>99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vt:lpstr>
      <vt:lpstr>Arial</vt:lpstr>
      <vt:lpstr>Calibri</vt:lpstr>
      <vt:lpstr>Calibri Light</vt:lpstr>
      <vt:lpstr>Roboto</vt:lpstr>
      <vt:lpstr>Times New Roman</vt:lpstr>
      <vt:lpstr>Office Theme</vt:lpstr>
      <vt:lpstr>Unit 7:</vt:lpstr>
      <vt:lpstr>Concept of Organizational Change</vt:lpstr>
      <vt:lpstr>For example why organization change?</vt:lpstr>
      <vt:lpstr>Features/Nature of Organizational Change</vt:lpstr>
      <vt:lpstr>PowerPoint Presentation</vt:lpstr>
      <vt:lpstr>Reasons/Forces of Organizational Change</vt:lpstr>
      <vt:lpstr>PowerPoint Presentation</vt:lpstr>
      <vt:lpstr>PowerPoint Presentation</vt:lpstr>
      <vt:lpstr>PowerPoint Presentation</vt:lpstr>
      <vt:lpstr>PowerPoint Presentation</vt:lpstr>
      <vt:lpstr>Paradigm shifts and areas of organizational change</vt:lpstr>
      <vt:lpstr>Resistance to Change</vt:lpstr>
      <vt:lpstr>PowerPoint Presentation</vt:lpstr>
      <vt:lpstr>Overcoming(Managing) Resistance to Change</vt:lpstr>
      <vt:lpstr>PowerPoint Presentation</vt:lpstr>
      <vt:lpstr>PowerPoint Presentation</vt:lpstr>
      <vt:lpstr>PowerPoint Presentation</vt:lpstr>
      <vt:lpstr>PowerPoint Presentation</vt:lpstr>
      <vt:lpstr>PowerPoint Presentation</vt:lpstr>
      <vt:lpstr>Implementing and Monitoring the change Process</vt:lpstr>
      <vt:lpstr>PowerPoint Presentation</vt:lpstr>
      <vt:lpstr>PowerPoint Presentation</vt:lpstr>
      <vt:lpstr>Organizational Development (OD)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7:</dc:title>
  <dc:creator>HP</dc:creator>
  <cp:lastModifiedBy>ArChana Thapa</cp:lastModifiedBy>
  <cp:revision>14</cp:revision>
  <dcterms:created xsi:type="dcterms:W3CDTF">2023-01-01T03:16:43Z</dcterms:created>
  <dcterms:modified xsi:type="dcterms:W3CDTF">2024-05-09T07:26:59Z</dcterms:modified>
</cp:coreProperties>
</file>