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9610-89FB-4ACF-32CC-17C71209C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584BC5-730F-D154-7EF5-85E25B4B1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BF0F1-2969-830F-4500-F191A6F7562A}"/>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5" name="Footer Placeholder 4">
            <a:extLst>
              <a:ext uri="{FF2B5EF4-FFF2-40B4-BE49-F238E27FC236}">
                <a16:creationId xmlns:a16="http://schemas.microsoft.com/office/drawing/2014/main" id="{A5AC28C8-0AE0-632A-16DA-36C20DBB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5A87B-4F19-688B-397A-92D134D730CC}"/>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225939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D010-7888-D721-EF4F-63FFBEAC7A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9A852-5BD9-4998-5D9B-60F6AA633B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1BD4B-C3E9-CC7A-39B3-A218D161F799}"/>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5" name="Footer Placeholder 4">
            <a:extLst>
              <a:ext uri="{FF2B5EF4-FFF2-40B4-BE49-F238E27FC236}">
                <a16:creationId xmlns:a16="http://schemas.microsoft.com/office/drawing/2014/main" id="{ADAED0EE-7D26-8B88-0BFF-D235B4793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4D1AD-0AE6-D18B-DF8A-0BC0EE0D6E7C}"/>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340473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97FFC-1A91-818E-3510-50F60DAFB4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F01297-0F4E-481B-DEC1-8533E8570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64C4-F159-1B34-2F26-C79683F1C5BC}"/>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5" name="Footer Placeholder 4">
            <a:extLst>
              <a:ext uri="{FF2B5EF4-FFF2-40B4-BE49-F238E27FC236}">
                <a16:creationId xmlns:a16="http://schemas.microsoft.com/office/drawing/2014/main" id="{383A886D-A4BD-0F53-48BB-8A3FB0819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3F73A-4D72-C46E-991A-131B3083531F}"/>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63485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0930-5E8F-75A6-7961-E21D025DF3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243D9-B215-7F8A-8D44-C3B04CE98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F1F65-5EB2-9823-016D-9C1C8B6F8592}"/>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5" name="Footer Placeholder 4">
            <a:extLst>
              <a:ext uri="{FF2B5EF4-FFF2-40B4-BE49-F238E27FC236}">
                <a16:creationId xmlns:a16="http://schemas.microsoft.com/office/drawing/2014/main" id="{579DD32F-5F9D-13BA-B5F0-4B8742C40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9A5A4-9950-4EAB-9684-C68357C70695}"/>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225780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2FE1-7811-F1A8-FA79-BCB866053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E39EB2-A1EB-C6A6-68D4-5A3A72BC9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A2AAA7-8D8E-03A4-6F55-3A69D32E2CDD}"/>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5" name="Footer Placeholder 4">
            <a:extLst>
              <a:ext uri="{FF2B5EF4-FFF2-40B4-BE49-F238E27FC236}">
                <a16:creationId xmlns:a16="http://schemas.microsoft.com/office/drawing/2014/main" id="{E4E46B9F-954B-F2E6-C11D-252149F12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C2BCE-AAAB-B6AD-FE7B-B9E5479B6F76}"/>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311147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740E-E660-B83C-E7E7-EDDD9949B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AA061-46EE-8E36-8FDC-9D15E083F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E11E98-3DB9-A51E-E066-A4E6C47AF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96CFF5-EF94-FBBF-605C-2FD52DF7213C}"/>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6" name="Footer Placeholder 5">
            <a:extLst>
              <a:ext uri="{FF2B5EF4-FFF2-40B4-BE49-F238E27FC236}">
                <a16:creationId xmlns:a16="http://schemas.microsoft.com/office/drawing/2014/main" id="{9A2C6A17-B40E-6B94-52FA-90A96C36C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EB4D8-613A-0878-DEB2-7C428D351E4D}"/>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113719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8C9D-88FF-4A6F-C08A-962ACACD6B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310E7-F056-BF5F-BFE0-82D7F177F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72DAE7-5CE0-0D37-E002-6DFFDC3100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12CF5-11DA-F14F-5940-68C58E258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756340-4643-35FC-AEE3-303643B4C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2D79BD-9D86-43BC-C213-5CE6A51788F3}"/>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8" name="Footer Placeholder 7">
            <a:extLst>
              <a:ext uri="{FF2B5EF4-FFF2-40B4-BE49-F238E27FC236}">
                <a16:creationId xmlns:a16="http://schemas.microsoft.com/office/drawing/2014/main" id="{D4C36DF3-25A4-CED9-BAB9-A793159AD7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12751E-2DFA-13CC-8B90-8688F46DB560}"/>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206526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EB4A-5662-D0FE-8FD9-721B6A40B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07744C-89B7-92C0-336B-B11F25AE51EB}"/>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4" name="Footer Placeholder 3">
            <a:extLst>
              <a:ext uri="{FF2B5EF4-FFF2-40B4-BE49-F238E27FC236}">
                <a16:creationId xmlns:a16="http://schemas.microsoft.com/office/drawing/2014/main" id="{B0959C67-3638-7D88-B640-ABD16F70D4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F40DA-BE02-A276-0236-68C95902D085}"/>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1325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427F7-D592-8915-00E3-36ABE92B5215}"/>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3" name="Footer Placeholder 2">
            <a:extLst>
              <a:ext uri="{FF2B5EF4-FFF2-40B4-BE49-F238E27FC236}">
                <a16:creationId xmlns:a16="http://schemas.microsoft.com/office/drawing/2014/main" id="{F2CB2D6C-F732-DF69-BED5-5A30CF292C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9DBD86-3096-CE54-A796-7781F733C40D}"/>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333461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25D0-A83D-44B8-8788-E13BE39E4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047C-BC2F-32E2-5947-72C9BFBA0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F8A9E3-5F9C-0A25-B34D-2493430DA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CD426-E61A-A7DA-E272-CADA5746594E}"/>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6" name="Footer Placeholder 5">
            <a:extLst>
              <a:ext uri="{FF2B5EF4-FFF2-40B4-BE49-F238E27FC236}">
                <a16:creationId xmlns:a16="http://schemas.microsoft.com/office/drawing/2014/main" id="{A1C8A5E9-6CDA-BFD1-4A93-110ED7870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5F885-CA8B-181B-FE24-10825D760F5E}"/>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147264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0ACD-C386-8FF3-958C-54AB1817E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B08FD0-5767-23FC-36B7-40762391E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914B59-28A1-A15C-23E3-8239DBD72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EFF9C-CD30-5E8A-2CB2-BB93AF39099B}"/>
              </a:ext>
            </a:extLst>
          </p:cNvPr>
          <p:cNvSpPr>
            <a:spLocks noGrp="1"/>
          </p:cNvSpPr>
          <p:nvPr>
            <p:ph type="dt" sz="half" idx="10"/>
          </p:nvPr>
        </p:nvSpPr>
        <p:spPr/>
        <p:txBody>
          <a:bodyPr/>
          <a:lstStyle/>
          <a:p>
            <a:fld id="{4F19BD0C-D0C4-47B0-85EE-158FAD7453BB}" type="datetimeFigureOut">
              <a:rPr lang="en-US" smtClean="0"/>
              <a:t>10/3/2023</a:t>
            </a:fld>
            <a:endParaRPr lang="en-US"/>
          </a:p>
        </p:txBody>
      </p:sp>
      <p:sp>
        <p:nvSpPr>
          <p:cNvPr id="6" name="Footer Placeholder 5">
            <a:extLst>
              <a:ext uri="{FF2B5EF4-FFF2-40B4-BE49-F238E27FC236}">
                <a16:creationId xmlns:a16="http://schemas.microsoft.com/office/drawing/2014/main" id="{FE6A4AE2-F0C4-6388-106A-DA13E7169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5D55D-2831-4076-FDFD-C1AFE431C5FD}"/>
              </a:ext>
            </a:extLst>
          </p:cNvPr>
          <p:cNvSpPr>
            <a:spLocks noGrp="1"/>
          </p:cNvSpPr>
          <p:nvPr>
            <p:ph type="sldNum" sz="quarter" idx="12"/>
          </p:nvPr>
        </p:nvSpPr>
        <p:spPr/>
        <p:txBody>
          <a:bodyPr/>
          <a:lstStyle/>
          <a:p>
            <a:fld id="{735BEDA6-F146-404B-A2A5-D1B831F43F91}" type="slidenum">
              <a:rPr lang="en-US" smtClean="0"/>
              <a:t>‹#›</a:t>
            </a:fld>
            <a:endParaRPr lang="en-US"/>
          </a:p>
        </p:txBody>
      </p:sp>
    </p:spTree>
    <p:extLst>
      <p:ext uri="{BB962C8B-B14F-4D97-AF65-F5344CB8AC3E}">
        <p14:creationId xmlns:p14="http://schemas.microsoft.com/office/powerpoint/2010/main" val="300586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714E0-6611-D9E0-00A6-8776F83D5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5FEBB0-8159-68E7-8E8C-600EA5007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B698A-14FE-04F2-F652-288AF73B7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9BD0C-D0C4-47B0-85EE-158FAD7453BB}" type="datetimeFigureOut">
              <a:rPr lang="en-US" smtClean="0"/>
              <a:t>10/3/2023</a:t>
            </a:fld>
            <a:endParaRPr lang="en-US"/>
          </a:p>
        </p:txBody>
      </p:sp>
      <p:sp>
        <p:nvSpPr>
          <p:cNvPr id="5" name="Footer Placeholder 4">
            <a:extLst>
              <a:ext uri="{FF2B5EF4-FFF2-40B4-BE49-F238E27FC236}">
                <a16:creationId xmlns:a16="http://schemas.microsoft.com/office/drawing/2014/main" id="{A5CDF7BA-809E-21D5-774F-7FBABDD9A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D954B8-384C-51EF-7C50-B15CB55FD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BEDA6-F146-404B-A2A5-D1B831F43F91}" type="slidenum">
              <a:rPr lang="en-US" smtClean="0"/>
              <a:t>‹#›</a:t>
            </a:fld>
            <a:endParaRPr lang="en-US"/>
          </a:p>
        </p:txBody>
      </p:sp>
    </p:spTree>
    <p:extLst>
      <p:ext uri="{BB962C8B-B14F-4D97-AF65-F5344CB8AC3E}">
        <p14:creationId xmlns:p14="http://schemas.microsoft.com/office/powerpoint/2010/main" val="292075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4466-F6AE-E060-DD42-5C58220C2F74}"/>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EB18853F-44E9-CF37-D808-6A29E50FD6ED}"/>
              </a:ext>
            </a:extLst>
          </p:cNvPr>
          <p:cNvSpPr>
            <a:spLocks noGrp="1"/>
          </p:cNvSpPr>
          <p:nvPr>
            <p:ph type="subTitle" idx="1"/>
          </p:nvPr>
        </p:nvSpPr>
        <p:spPr/>
        <p:txBody>
          <a:bodyPr/>
          <a:lstStyle/>
          <a:p>
            <a:r>
              <a:rPr lang="en-US" dirty="0" err="1"/>
              <a:t>Management:Concepts,meaning</a:t>
            </a:r>
            <a:r>
              <a:rPr lang="en-US" dirty="0"/>
              <a:t> &amp;</a:t>
            </a:r>
            <a:r>
              <a:rPr lang="en-US" dirty="0" err="1"/>
              <a:t>fuctions</a:t>
            </a:r>
            <a:r>
              <a:rPr lang="en-US" dirty="0"/>
              <a:t>.</a:t>
            </a:r>
          </a:p>
        </p:txBody>
      </p:sp>
    </p:spTree>
    <p:extLst>
      <p:ext uri="{BB962C8B-B14F-4D97-AF65-F5344CB8AC3E}">
        <p14:creationId xmlns:p14="http://schemas.microsoft.com/office/powerpoint/2010/main" val="205435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8D8F-97DD-BFBB-622B-14DE7A989A3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56E0340-8BEE-8853-38E0-C31108232F48}"/>
              </a:ext>
            </a:extLst>
          </p:cNvPr>
          <p:cNvSpPr>
            <a:spLocks noGrp="1"/>
          </p:cNvSpPr>
          <p:nvPr>
            <p:ph idx="1"/>
          </p:nvPr>
        </p:nvSpPr>
        <p:spPr>
          <a:xfrm>
            <a:off x="716902" y="1471062"/>
            <a:ext cx="10515600" cy="4351338"/>
          </a:xfrm>
        </p:spPr>
        <p:txBody>
          <a:bodyPr/>
          <a:lstStyle/>
          <a:p>
            <a:pPr marL="0" indent="0" algn="l">
              <a:buNone/>
            </a:pPr>
            <a:endParaRPr lang="en-US" b="0" i="0" dirty="0">
              <a:solidFill>
                <a:srgbClr val="414141"/>
              </a:solidFill>
              <a:effectLst/>
              <a:latin typeface="Open Sans" panose="020B0606030504020204" pitchFamily="34" charset="0"/>
            </a:endParaRPr>
          </a:p>
          <a:p>
            <a:r>
              <a:rPr lang="en-US" b="1" dirty="0">
                <a:latin typeface="Times New Roman" panose="02020603050405020304" pitchFamily="18" charset="0"/>
                <a:cs typeface="Times New Roman" panose="02020603050405020304" pitchFamily="18" charset="0"/>
              </a:rPr>
              <a:t> liaison(communicate) Role</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The entrepreneur should also be the liaison officer for his organization. He should be the source of link with the outside world and business houses, always trying to find an opportunity of working together with other big organizations. </a:t>
            </a:r>
          </a:p>
          <a:p>
            <a:pPr marL="0" indent="0">
              <a:buNone/>
            </a:pPr>
            <a:r>
              <a:rPr lang="en-US" b="1" dirty="0">
                <a:solidFill>
                  <a:srgbClr val="202124"/>
                </a:solidFill>
                <a:latin typeface="Times New Roman" panose="02020603050405020304" pitchFamily="18" charset="0"/>
                <a:cs typeface="Times New Roman" panose="02020603050405020304" pitchFamily="18" charset="0"/>
              </a:rPr>
              <a:t>Monitor Role</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The entrepreneur acts as a regulatory body too; he monitors both the internal and the external environment of the business constantly.</a:t>
            </a:r>
            <a:r>
              <a:rPr lang="en-US" dirty="0">
                <a:solidFill>
                  <a:srgbClr val="202124"/>
                </a:solidFill>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417211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F097-DC42-BD3E-B04F-7085A2D66E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E21174-AA33-72B2-426B-D3A2F0089E46}"/>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Disseminator</a:t>
            </a:r>
            <a:r>
              <a:rPr lang="en-US" b="1" dirty="0"/>
              <a:t> Role(</a:t>
            </a:r>
            <a:r>
              <a:rPr lang="en-US" b="0" i="0" dirty="0">
                <a:effectLst/>
                <a:latin typeface="Heebo" panose="020B0604020202020204" pitchFamily="2" charset="-79"/>
                <a:cs typeface="Heebo" panose="020B0604020202020204" pitchFamily="2" charset="-79"/>
              </a:rPr>
              <a:t>Information Provider and Receiver Role)</a:t>
            </a:r>
            <a:endParaRPr lang="en-US" b="1" dirty="0"/>
          </a:p>
          <a:p>
            <a:r>
              <a:rPr lang="en-US" dirty="0"/>
              <a:t>(spread)-something especially information</a:t>
            </a:r>
          </a:p>
          <a:p>
            <a:pPr marL="0" indent="0">
              <a:buNone/>
            </a:pPr>
            <a:r>
              <a:rPr lang="en-US" dirty="0">
                <a:latin typeface="Times New Roman" panose="02020603050405020304" pitchFamily="18" charset="0"/>
                <a:cs typeface="Times New Roman" panose="02020603050405020304" pitchFamily="18" charset="0"/>
              </a:rPr>
              <a:t>This is where you communicate potentially useful information to your coworkers and your team. </a:t>
            </a:r>
            <a:endParaRPr lang="en-US" dirty="0"/>
          </a:p>
          <a:p>
            <a:r>
              <a:rPr lang="en-US" b="1" dirty="0">
                <a:latin typeface="Times New Roman" panose="02020603050405020304" pitchFamily="18" charset="0"/>
                <a:cs typeface="Times New Roman" panose="02020603050405020304" pitchFamily="18" charset="0"/>
              </a:rPr>
              <a:t>Spokesperson Role</a:t>
            </a:r>
          </a:p>
          <a:p>
            <a:pPr marL="0" indent="0">
              <a:buNone/>
            </a:pPr>
            <a:r>
              <a:rPr lang="en-US" dirty="0">
                <a:latin typeface="Times New Roman" panose="02020603050405020304" pitchFamily="18" charset="0"/>
                <a:cs typeface="Times New Roman" panose="02020603050405020304" pitchFamily="18" charset="0"/>
              </a:rPr>
              <a:t>Managers represent and speak for their organization. In this role, you're responsible for communicating information about your organization and its goals to the people outside it</a:t>
            </a:r>
            <a:r>
              <a:rPr lang="en-US" dirty="0"/>
              <a:t>.</a:t>
            </a:r>
          </a:p>
          <a:p>
            <a:pPr marL="0" indent="0">
              <a:buNone/>
            </a:pPr>
            <a:endParaRPr lang="en-US" dirty="0"/>
          </a:p>
        </p:txBody>
      </p:sp>
    </p:spTree>
    <p:extLst>
      <p:ext uri="{BB962C8B-B14F-4D97-AF65-F5344CB8AC3E}">
        <p14:creationId xmlns:p14="http://schemas.microsoft.com/office/powerpoint/2010/main" val="89332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0ACA-DFC6-C3D4-9420-4AED263A5C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C2EF93-9DE3-560F-58D4-70D57FDA4161}"/>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Negotiator Role</a:t>
            </a:r>
          </a:p>
          <a:p>
            <a:pPr marL="0" indent="0">
              <a:buNone/>
            </a:pPr>
            <a:r>
              <a:rPr lang="en-US" dirty="0">
                <a:latin typeface="Times New Roman" panose="02020603050405020304" pitchFamily="18" charset="0"/>
                <a:cs typeface="Times New Roman" panose="02020603050405020304" pitchFamily="18" charset="0"/>
              </a:rPr>
              <a:t>A Negotiator is primarily in charge of communicating with clients and business partners to negotiate and establish sales, building positive relationships in the process.</a:t>
            </a:r>
          </a:p>
          <a:p>
            <a:r>
              <a:rPr lang="en-US" b="1" dirty="0">
                <a:latin typeface="Times New Roman" panose="02020603050405020304" pitchFamily="18" charset="0"/>
                <a:cs typeface="Times New Roman" panose="02020603050405020304" pitchFamily="18" charset="0"/>
              </a:rPr>
              <a:t>Resource allocator Role</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The entrepreneur needs to find out how the available resources can be allocated between different departments of the organization to suit their demands and necessities. This helps them achieve the organizational goals and the objectives.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223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2A76-01FF-567C-2C1A-136C5DB018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2E02B2-0EBE-7599-1572-263D3CA54B08}"/>
              </a:ext>
            </a:extLst>
          </p:cNvPr>
          <p:cNvSpPr>
            <a:spLocks noGrp="1"/>
          </p:cNvSpPr>
          <p:nvPr>
            <p:ph idx="1"/>
          </p:nvPr>
        </p:nvSpPr>
        <p:spPr>
          <a:xfrm>
            <a:off x="838200" y="1937593"/>
            <a:ext cx="10515600" cy="4351338"/>
          </a:xfrm>
        </p:spPr>
        <p:txBody>
          <a:bodyPr/>
          <a:lstStyle/>
          <a:p>
            <a:r>
              <a:rPr lang="en-US" b="1" dirty="0">
                <a:latin typeface="Times New Roman" panose="02020603050405020304" pitchFamily="18" charset="0"/>
                <a:cs typeface="Times New Roman" panose="02020603050405020304" pitchFamily="18" charset="0"/>
              </a:rPr>
              <a:t>Disturbance handler Role</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The entrepreneur needs to act as the mediator and bring people with dissenting</a:t>
            </a:r>
            <a:r>
              <a:rPr lang="en-US" sz="1600" b="0" i="0" dirty="0">
                <a:solidFill>
                  <a:srgbClr val="000000"/>
                </a:solidFill>
                <a:effectLst/>
                <a:latin typeface="Times New Roman" panose="02020603050405020304" pitchFamily="18" charset="0"/>
                <a:cs typeface="Times New Roman" panose="02020603050405020304" pitchFamily="18" charset="0"/>
              </a:rPr>
              <a:t>(</a:t>
            </a:r>
            <a:r>
              <a:rPr lang="hi-IN" sz="1600" b="0" i="0" dirty="0">
                <a:solidFill>
                  <a:srgbClr val="000000"/>
                </a:solidFill>
                <a:effectLst/>
                <a:latin typeface="Times New Roman" panose="02020603050405020304" pitchFamily="18" charset="0"/>
                <a:cs typeface="Times New Roman" panose="02020603050405020304" pitchFamily="18" charset="0"/>
              </a:rPr>
              <a:t>असहमति</a:t>
            </a:r>
            <a:r>
              <a:rPr lang="en-US" b="0" i="0" dirty="0">
                <a:solidFill>
                  <a:srgbClr val="000000"/>
                </a:solidFill>
                <a:effectLst/>
                <a:latin typeface="Times New Roman" panose="02020603050405020304" pitchFamily="18" charset="0"/>
                <a:cs typeface="Times New Roman" panose="02020603050405020304" pitchFamily="18" charset="0"/>
              </a:rPr>
              <a:t>) thoughts to the table and get them motivated to work together. He needs to handle all conflicts and get the team to focus constantly on the goal.</a:t>
            </a:r>
          </a:p>
          <a:p>
            <a:r>
              <a:rPr lang="en-US" b="1" dirty="0">
                <a:latin typeface="Times New Roman" panose="02020603050405020304" pitchFamily="18" charset="0"/>
                <a:cs typeface="Times New Roman" panose="02020603050405020304" pitchFamily="18" charset="0"/>
              </a:rPr>
              <a:t>Entrepreneur Role</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This is the basic role of the entrepreneur; he/she declares new ideas for the organizations, brainstorms it with the employees and friends and then bears the risk of any unsuccessful implementation.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39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8960-6AC4-7B9E-098F-EA9CA18D1EF6}"/>
              </a:ext>
            </a:extLst>
          </p:cNvPr>
          <p:cNvSpPr>
            <a:spLocks noGrp="1"/>
          </p:cNvSpPr>
          <p:nvPr>
            <p:ph type="title"/>
          </p:nvPr>
        </p:nvSpPr>
        <p:spPr/>
        <p:txBody>
          <a:bodyPr/>
          <a:lstStyle/>
          <a:p>
            <a:r>
              <a:rPr lang="en-US" b="1" i="0" dirty="0">
                <a:solidFill>
                  <a:srgbClr val="01458A"/>
                </a:solidFill>
                <a:effectLst/>
                <a:latin typeface="Times New Roman" panose="02020603050405020304" pitchFamily="18" charset="0"/>
                <a:cs typeface="Times New Roman" panose="02020603050405020304" pitchFamily="18" charset="0"/>
              </a:rPr>
              <a:t>Three Types of Managerial Skills</a:t>
            </a:r>
            <a:br>
              <a:rPr lang="en-US" b="1" i="0" dirty="0">
                <a:solidFill>
                  <a:srgbClr val="01458A"/>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FEAAE8B-0081-1F42-F469-F347BA04A5BE}"/>
              </a:ext>
            </a:extLst>
          </p:cNvPr>
          <p:cNvSpPr>
            <a:spLocks noGrp="1"/>
          </p:cNvSpPr>
          <p:nvPr>
            <p:ph idx="1"/>
          </p:nvPr>
        </p:nvSpPr>
        <p:spPr/>
        <p:txBody>
          <a:bodyPr>
            <a:normAutofit fontScale="85000" lnSpcReduction="20000"/>
          </a:bodyPr>
          <a:lstStyle/>
          <a:p>
            <a:pPr marL="0" indent="0" algn="l" fontAlgn="base">
              <a:buNone/>
            </a:pPr>
            <a:endParaRPr lang="en-US" b="1" dirty="0">
              <a:solidFill>
                <a:srgbClr val="272C30"/>
              </a:solidFill>
              <a:latin typeface="Times New Roman" panose="02020603050405020304" pitchFamily="18" charset="0"/>
              <a:cs typeface="Times New Roman" panose="02020603050405020304" pitchFamily="18" charset="0"/>
            </a:endParaRPr>
          </a:p>
          <a:p>
            <a:pPr marL="0" indent="0" algn="l" fontAlgn="base">
              <a:buNone/>
            </a:pPr>
            <a:r>
              <a:rPr lang="en-US" sz="3600" b="0" i="0" dirty="0">
                <a:solidFill>
                  <a:srgbClr val="272C30"/>
                </a:solidFill>
                <a:effectLst/>
                <a:latin typeface="Times New Roman" panose="02020603050405020304" pitchFamily="18" charset="0"/>
                <a:cs typeface="Times New Roman" panose="02020603050405020304" pitchFamily="18" charset="0"/>
              </a:rPr>
              <a:t>Robert Katz identifies three types of skills that are essential for a successful management process:</a:t>
            </a:r>
            <a:endParaRPr lang="en-US" sz="3600" b="1" dirty="0">
              <a:solidFill>
                <a:srgbClr val="272C30"/>
              </a:solidFill>
              <a:latin typeface="Times New Roman" panose="02020603050405020304" pitchFamily="18" charset="0"/>
              <a:cs typeface="Times New Roman" panose="02020603050405020304" pitchFamily="18" charset="0"/>
            </a:endParaRPr>
          </a:p>
          <a:p>
            <a:pPr marL="0" indent="0" algn="l" fontAlgn="base">
              <a:buNone/>
            </a:pPr>
            <a:endParaRPr lang="en-US" sz="3600" b="1" dirty="0">
              <a:solidFill>
                <a:srgbClr val="272C30"/>
              </a:solidFill>
              <a:latin typeface="Times New Roman" panose="02020603050405020304" pitchFamily="18" charset="0"/>
              <a:cs typeface="Times New Roman" panose="02020603050405020304" pitchFamily="18" charset="0"/>
            </a:endParaRPr>
          </a:p>
          <a:p>
            <a:pPr marL="0" indent="0" algn="l" fontAlgn="base">
              <a:buNone/>
            </a:pPr>
            <a:r>
              <a:rPr lang="en-US" b="1" dirty="0">
                <a:solidFill>
                  <a:srgbClr val="272C30"/>
                </a:solidFill>
                <a:latin typeface="Times New Roman" panose="02020603050405020304" pitchFamily="18" charset="0"/>
                <a:cs typeface="Times New Roman" panose="02020603050405020304" pitchFamily="18" charset="0"/>
              </a:rPr>
              <a:t>1.T</a:t>
            </a:r>
            <a:r>
              <a:rPr lang="en-US" b="1" i="0" dirty="0">
                <a:solidFill>
                  <a:srgbClr val="272C30"/>
                </a:solidFill>
                <a:effectLst/>
                <a:latin typeface="Times New Roman" panose="02020603050405020304" pitchFamily="18" charset="0"/>
                <a:cs typeface="Times New Roman" panose="02020603050405020304" pitchFamily="18" charset="0"/>
              </a:rPr>
              <a:t>echnical skills,</a:t>
            </a:r>
          </a:p>
          <a:p>
            <a:pPr marL="0" indent="0" algn="l" fontAlgn="base">
              <a:buNone/>
            </a:pPr>
            <a:endParaRPr lang="en-US" b="1" i="0" dirty="0">
              <a:solidFill>
                <a:srgbClr val="272C30"/>
              </a:solidFill>
              <a:effectLst/>
              <a:latin typeface="Times New Roman" panose="02020603050405020304" pitchFamily="18" charset="0"/>
              <a:cs typeface="Times New Roman" panose="02020603050405020304" pitchFamily="18" charset="0"/>
            </a:endParaRPr>
          </a:p>
          <a:p>
            <a:pPr marL="0" indent="0" algn="l" fontAlgn="base">
              <a:buNone/>
            </a:pPr>
            <a:endParaRPr lang="en-US" b="1" i="0" dirty="0">
              <a:solidFill>
                <a:srgbClr val="272C30"/>
              </a:solidFill>
              <a:effectLst/>
              <a:latin typeface="Times New Roman" panose="02020603050405020304" pitchFamily="18" charset="0"/>
              <a:cs typeface="Times New Roman" panose="02020603050405020304" pitchFamily="18" charset="0"/>
            </a:endParaRPr>
          </a:p>
          <a:p>
            <a:pPr marL="0" indent="0" algn="l" fontAlgn="base">
              <a:buNone/>
            </a:pPr>
            <a:r>
              <a:rPr lang="en-US" b="1" i="0" dirty="0">
                <a:solidFill>
                  <a:srgbClr val="272C30"/>
                </a:solidFill>
                <a:effectLst/>
                <a:latin typeface="Times New Roman" panose="02020603050405020304" pitchFamily="18" charset="0"/>
                <a:cs typeface="Times New Roman" panose="02020603050405020304" pitchFamily="18" charset="0"/>
              </a:rPr>
              <a:t>2.Conceptual skills and</a:t>
            </a:r>
          </a:p>
          <a:p>
            <a:pPr algn="l" fontAlgn="base">
              <a:buFont typeface="Arial" panose="020B0604020202020204" pitchFamily="34" charset="0"/>
              <a:buChar char="•"/>
            </a:pPr>
            <a:endParaRPr lang="en-US" b="1" dirty="0">
              <a:solidFill>
                <a:srgbClr val="272C3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b="1" i="0" dirty="0">
              <a:solidFill>
                <a:srgbClr val="272C30"/>
              </a:solidFill>
              <a:effectLst/>
              <a:latin typeface="Times New Roman" panose="02020603050405020304" pitchFamily="18" charset="0"/>
              <a:cs typeface="Times New Roman" panose="02020603050405020304" pitchFamily="18" charset="0"/>
            </a:endParaRPr>
          </a:p>
          <a:p>
            <a:pPr marL="0" indent="0" algn="l" fontAlgn="base">
              <a:buNone/>
            </a:pPr>
            <a:r>
              <a:rPr lang="en-US" b="1" i="0" dirty="0">
                <a:solidFill>
                  <a:srgbClr val="272C30"/>
                </a:solidFill>
                <a:effectLst/>
                <a:latin typeface="Times New Roman" panose="02020603050405020304" pitchFamily="18" charset="0"/>
                <a:cs typeface="Times New Roman" panose="02020603050405020304" pitchFamily="18" charset="0"/>
              </a:rPr>
              <a:t>3.Human or interpersonal management skills.</a:t>
            </a:r>
          </a:p>
          <a:p>
            <a:endParaRPr lang="en-US" dirty="0"/>
          </a:p>
        </p:txBody>
      </p:sp>
    </p:spTree>
    <p:extLst>
      <p:ext uri="{BB962C8B-B14F-4D97-AF65-F5344CB8AC3E}">
        <p14:creationId xmlns:p14="http://schemas.microsoft.com/office/powerpoint/2010/main" val="3413100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E6A4-0E0F-B316-EB17-C3D90F4821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F3E4E-AF05-AD25-9E57-9306B866EF12}"/>
              </a:ext>
            </a:extLst>
          </p:cNvPr>
          <p:cNvSpPr>
            <a:spLocks noGrp="1"/>
          </p:cNvSpPr>
          <p:nvPr>
            <p:ph idx="1"/>
          </p:nvPr>
        </p:nvSpPr>
        <p:spPr/>
        <p:txBody>
          <a:bodyPr/>
          <a:lstStyle/>
          <a:p>
            <a:pPr marL="0" indent="0">
              <a:buNone/>
            </a:pPr>
            <a:r>
              <a:rPr lang="en-US" b="1" dirty="0">
                <a:solidFill>
                  <a:srgbClr val="272C30"/>
                </a:solidFill>
                <a:latin typeface="Times New Roman" panose="02020603050405020304" pitchFamily="18" charset="0"/>
                <a:cs typeface="Times New Roman" panose="02020603050405020304" pitchFamily="18" charset="0"/>
              </a:rPr>
              <a:t>1.T</a:t>
            </a:r>
            <a:r>
              <a:rPr lang="en-US" b="1" i="0" dirty="0">
                <a:solidFill>
                  <a:srgbClr val="272C30"/>
                </a:solidFill>
                <a:effectLst/>
                <a:latin typeface="Times New Roman" panose="02020603050405020304" pitchFamily="18" charset="0"/>
                <a:cs typeface="Times New Roman" panose="02020603050405020304" pitchFamily="18" charset="0"/>
              </a:rPr>
              <a:t>echnical skills</a:t>
            </a:r>
          </a:p>
          <a:p>
            <a:pPr marL="0" indent="0" algn="l">
              <a:buNone/>
            </a:pPr>
            <a:r>
              <a:rPr lang="en-US" sz="2400" i="0">
                <a:solidFill>
                  <a:srgbClr val="414141"/>
                </a:solidFill>
                <a:effectLst/>
                <a:latin typeface="Times New Roman" panose="02020603050405020304" pitchFamily="18" charset="0"/>
                <a:cs typeface="Times New Roman" panose="02020603050405020304" pitchFamily="18" charset="0"/>
              </a:rPr>
              <a:t>Technical </a:t>
            </a:r>
            <a:r>
              <a:rPr lang="en-US" sz="2400" i="0" dirty="0">
                <a:solidFill>
                  <a:srgbClr val="414141"/>
                </a:solidFill>
                <a:effectLst/>
                <a:latin typeface="Times New Roman" panose="02020603050405020304" pitchFamily="18" charset="0"/>
                <a:cs typeface="Times New Roman" panose="02020603050405020304" pitchFamily="18" charset="0"/>
              </a:rPr>
              <a:t>skills are not related only for machines, production tools or other equipment, but also they are skills that will be required to increase sales, design different types of products and services, market the products and services, etc.</a:t>
            </a:r>
          </a:p>
          <a:p>
            <a:pPr marL="0" indent="0" algn="l">
              <a:buNone/>
            </a:pPr>
            <a:r>
              <a:rPr lang="en-US" sz="2400" b="0" i="0" dirty="0">
                <a:solidFill>
                  <a:srgbClr val="414141"/>
                </a:solidFill>
                <a:effectLst/>
                <a:latin typeface="Times New Roman" panose="02020603050405020304" pitchFamily="18" charset="0"/>
                <a:cs typeface="Times New Roman" panose="02020603050405020304" pitchFamily="18" charset="0"/>
              </a:rPr>
              <a:t> Technical skills are most </a:t>
            </a:r>
            <a:r>
              <a:rPr lang="en-US" sz="2400" b="1" i="0" dirty="0">
                <a:solidFill>
                  <a:srgbClr val="FF0000"/>
                </a:solidFill>
                <a:effectLst/>
                <a:latin typeface="Times New Roman" panose="02020603050405020304" pitchFamily="18" charset="0"/>
                <a:cs typeface="Times New Roman" panose="02020603050405020304" pitchFamily="18" charset="0"/>
              </a:rPr>
              <a:t>important for first-level managers</a:t>
            </a:r>
            <a:r>
              <a:rPr lang="en-US" sz="2400" b="0" i="0" dirty="0">
                <a:solidFill>
                  <a:srgbClr val="414141"/>
                </a:solidFill>
                <a:effectLst/>
                <a:latin typeface="Times New Roman" panose="02020603050405020304" pitchFamily="18" charset="0"/>
                <a:cs typeface="Times New Roman" panose="02020603050405020304" pitchFamily="18" charset="0"/>
              </a:rPr>
              <a:t>. When it comes to the top managers, these skills are not something with high significance level. As we go through a hierarchy from the bottom to higher levels, the technical skills lose their importance.</a:t>
            </a:r>
            <a:endParaRPr lang="en-US" sz="2400" i="0" dirty="0">
              <a:solidFill>
                <a:srgbClr val="414141"/>
              </a:solidFill>
              <a:effectLst/>
              <a:latin typeface="Times New Roman" panose="02020603050405020304" pitchFamily="18" charset="0"/>
              <a:cs typeface="Times New Roman" panose="02020603050405020304" pitchFamily="18" charset="0"/>
            </a:endParaRPr>
          </a:p>
          <a:p>
            <a:pPr marL="0" indent="0">
              <a:buNone/>
            </a:pPr>
            <a:endParaRPr lang="en-US" sz="2400" b="1" i="0" dirty="0">
              <a:solidFill>
                <a:srgbClr val="414141"/>
              </a:solidFill>
              <a:effectLst/>
              <a:latin typeface="Open Sans" panose="020B0606030504020204" pitchFamily="34" charset="0"/>
              <a:cs typeface="Times New Roman" panose="02020603050405020304" pitchFamily="18" charset="0"/>
            </a:endParaRPr>
          </a:p>
          <a:p>
            <a:pPr marL="0" indent="0">
              <a:buNone/>
            </a:pPr>
            <a:endParaRPr lang="en-US" b="1" dirty="0">
              <a:solidFill>
                <a:srgbClr val="414141"/>
              </a:solidFill>
              <a:latin typeface="Open Sans" panose="020B0606030504020204" pitchFamily="34" charset="0"/>
              <a:cs typeface="Times New Roman" panose="02020603050405020304" pitchFamily="18" charset="0"/>
            </a:endParaRPr>
          </a:p>
          <a:p>
            <a:pPr marL="0" indent="0">
              <a:buNone/>
            </a:pPr>
            <a:endParaRPr lang="en-US" b="1" i="0" dirty="0">
              <a:solidFill>
                <a:srgbClr val="272C30"/>
              </a:solidFill>
              <a:effectLst/>
              <a:latin typeface="Times New Roman" panose="02020603050405020304" pitchFamily="18" charset="0"/>
              <a:cs typeface="Times New Roman" panose="02020603050405020304" pitchFamily="18" charset="0"/>
            </a:endParaRPr>
          </a:p>
          <a:p>
            <a:pPr marL="0" indent="0" algn="l">
              <a:buNone/>
            </a:pPr>
            <a:endParaRPr lang="en-US" b="0" i="0" dirty="0">
              <a:solidFill>
                <a:srgbClr val="414141"/>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27182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9474-0950-FDF7-634B-6E06A3304C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DDB64B-630B-CA33-C845-41B972852F4B}"/>
              </a:ext>
            </a:extLst>
          </p:cNvPr>
          <p:cNvSpPr>
            <a:spLocks noGrp="1"/>
          </p:cNvSpPr>
          <p:nvPr>
            <p:ph idx="1"/>
          </p:nvPr>
        </p:nvSpPr>
        <p:spPr/>
        <p:txBody>
          <a:bodyPr>
            <a:normAutofit/>
          </a:bodyPr>
          <a:lstStyle/>
          <a:p>
            <a:pPr marL="0" indent="0">
              <a:buNone/>
            </a:pPr>
            <a:r>
              <a:rPr lang="en-US" b="1" i="0" dirty="0">
                <a:solidFill>
                  <a:srgbClr val="414141"/>
                </a:solidFill>
                <a:effectLst/>
                <a:latin typeface="Open Sans" panose="020B0606030504020204" pitchFamily="34" charset="0"/>
                <a:cs typeface="Times New Roman" panose="02020603050405020304" pitchFamily="18" charset="0"/>
              </a:rPr>
              <a:t>2.</a:t>
            </a:r>
            <a:r>
              <a:rPr lang="en-US" b="1" i="0" dirty="0">
                <a:solidFill>
                  <a:srgbClr val="272C30"/>
                </a:solidFill>
                <a:effectLst/>
                <a:latin typeface="Times New Roman" panose="02020603050405020304" pitchFamily="18" charset="0"/>
                <a:cs typeface="Times New Roman" panose="02020603050405020304" pitchFamily="18" charset="0"/>
              </a:rPr>
              <a:t> Conceptual skills</a:t>
            </a:r>
          </a:p>
          <a:p>
            <a:pPr algn="l"/>
            <a:r>
              <a:rPr lang="en-US" b="0" i="0" dirty="0">
                <a:solidFill>
                  <a:srgbClr val="414141"/>
                </a:solidFill>
                <a:effectLst/>
                <a:latin typeface="Times New Roman" panose="02020603050405020304" pitchFamily="18" charset="0"/>
                <a:cs typeface="Times New Roman" panose="02020603050405020304" pitchFamily="18" charset="0"/>
              </a:rPr>
              <a:t>Conceptual skills present </a:t>
            </a:r>
            <a:r>
              <a:rPr lang="en-US" b="1" i="0" dirty="0">
                <a:solidFill>
                  <a:srgbClr val="FF0000"/>
                </a:solidFill>
                <a:effectLst/>
                <a:latin typeface="Times New Roman" panose="02020603050405020304" pitchFamily="18" charset="0"/>
                <a:cs typeface="Times New Roman" panose="02020603050405020304" pitchFamily="18" charset="0"/>
              </a:rPr>
              <a:t>knowledge or ability of a manager for more abstract thinking</a:t>
            </a:r>
            <a:r>
              <a:rPr lang="en-US" b="0" i="0" dirty="0">
                <a:solidFill>
                  <a:srgbClr val="414141"/>
                </a:solidFill>
                <a:effectLst/>
                <a:latin typeface="Times New Roman" panose="02020603050405020304" pitchFamily="18" charset="0"/>
                <a:cs typeface="Times New Roman" panose="02020603050405020304" pitchFamily="18" charset="0"/>
              </a:rPr>
              <a:t>. That means he can easily see the whole through analysis and diagnosis of different states. In such a way they can predict the future of the business or department as a whole.</a:t>
            </a:r>
          </a:p>
          <a:p>
            <a:pPr marL="0" indent="0" algn="l">
              <a:buNone/>
            </a:pPr>
            <a:endParaRPr lang="en-US" b="0" i="0" dirty="0">
              <a:solidFill>
                <a:srgbClr val="414141"/>
              </a:solidFill>
              <a:effectLst/>
              <a:latin typeface="Times New Roman" panose="02020603050405020304" pitchFamily="18" charset="0"/>
              <a:cs typeface="Times New Roman" panose="02020603050405020304" pitchFamily="18" charset="0"/>
            </a:endParaRPr>
          </a:p>
          <a:p>
            <a:pPr algn="l"/>
            <a:r>
              <a:rPr lang="en-US" b="0" i="0" dirty="0">
                <a:solidFill>
                  <a:srgbClr val="414141"/>
                </a:solidFill>
                <a:effectLst/>
                <a:latin typeface="Times New Roman" panose="02020603050405020304" pitchFamily="18" charset="0"/>
                <a:cs typeface="Times New Roman" panose="02020603050405020304" pitchFamily="18" charset="0"/>
              </a:rPr>
              <a:t>Conceptual skills are </a:t>
            </a:r>
            <a:r>
              <a:rPr lang="en-US" b="1" i="0" dirty="0">
                <a:solidFill>
                  <a:srgbClr val="FF0000"/>
                </a:solidFill>
                <a:effectLst/>
                <a:latin typeface="Times New Roman" panose="02020603050405020304" pitchFamily="18" charset="0"/>
                <a:cs typeface="Times New Roman" panose="02020603050405020304" pitchFamily="18" charset="0"/>
              </a:rPr>
              <a:t>vital for top managers</a:t>
            </a:r>
            <a:r>
              <a:rPr lang="en-US" b="0" i="0" dirty="0">
                <a:solidFill>
                  <a:srgbClr val="414141"/>
                </a:solidFill>
                <a:effectLst/>
                <a:latin typeface="Times New Roman" panose="02020603050405020304" pitchFamily="18" charset="0"/>
                <a:cs typeface="Times New Roman" panose="02020603050405020304" pitchFamily="18" charset="0"/>
              </a:rPr>
              <a:t>, less critical for mid-level managers and not required for first-level managers. As we go from the bottom of the managerial hierarchy to the top, the importance of these skills will rise.</a:t>
            </a:r>
          </a:p>
          <a:p>
            <a:pPr algn="l"/>
            <a:endParaRPr lang="en-US" b="0" i="0" dirty="0">
              <a:solidFill>
                <a:srgbClr val="254186"/>
              </a:solidFill>
              <a:effectLst/>
              <a:latin typeface="Times New Roman" panose="02020603050405020304" pitchFamily="18" charset="0"/>
              <a:cs typeface="Times New Roman" panose="02020603050405020304" pitchFamily="18" charset="0"/>
            </a:endParaRPr>
          </a:p>
          <a:p>
            <a:pPr marL="0" indent="0">
              <a:buNone/>
            </a:pPr>
            <a:endParaRPr lang="en-US" b="1" i="0" dirty="0">
              <a:solidFill>
                <a:srgbClr val="272C3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418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E651-747F-C083-25E1-3CDD09ECB6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7049B1-484C-A27D-75B9-7EB66853FEE2}"/>
              </a:ext>
            </a:extLst>
          </p:cNvPr>
          <p:cNvSpPr>
            <a:spLocks noGrp="1"/>
          </p:cNvSpPr>
          <p:nvPr>
            <p:ph idx="1"/>
          </p:nvPr>
        </p:nvSpPr>
        <p:spPr/>
        <p:txBody>
          <a:bodyPr>
            <a:normAutofit lnSpcReduction="10000"/>
          </a:bodyPr>
          <a:lstStyle/>
          <a:p>
            <a:pPr marL="0" indent="0">
              <a:buNone/>
            </a:pPr>
            <a:r>
              <a:rPr lang="en-US" b="1" i="0" dirty="0">
                <a:solidFill>
                  <a:srgbClr val="272C30"/>
                </a:solidFill>
                <a:effectLst/>
                <a:latin typeface="Times New Roman" panose="02020603050405020304" pitchFamily="18" charset="0"/>
                <a:cs typeface="Times New Roman" panose="02020603050405020304" pitchFamily="18" charset="0"/>
              </a:rPr>
              <a:t>3.Human or interpersonal management skills.</a:t>
            </a:r>
          </a:p>
          <a:p>
            <a:pPr algn="l"/>
            <a:r>
              <a:rPr lang="en-US" b="0" i="0" dirty="0">
                <a:solidFill>
                  <a:srgbClr val="414141"/>
                </a:solidFill>
                <a:effectLst/>
                <a:latin typeface="Times New Roman" panose="02020603050405020304" pitchFamily="18" charset="0"/>
                <a:cs typeface="Times New Roman" panose="02020603050405020304" pitchFamily="18" charset="0"/>
              </a:rPr>
              <a:t>Human or interpersonal management skills present a manager’s </a:t>
            </a:r>
            <a:r>
              <a:rPr lang="en-US" b="1" i="0" dirty="0">
                <a:solidFill>
                  <a:srgbClr val="FF0000"/>
                </a:solidFill>
                <a:effectLst/>
                <a:latin typeface="Times New Roman" panose="02020603050405020304" pitchFamily="18" charset="0"/>
                <a:cs typeface="Times New Roman" panose="02020603050405020304" pitchFamily="18" charset="0"/>
              </a:rPr>
              <a:t>knowledge and ability to work with people</a:t>
            </a:r>
            <a:r>
              <a:rPr lang="en-US" b="0" i="0" dirty="0">
                <a:solidFill>
                  <a:srgbClr val="414141"/>
                </a:solidFill>
                <a:effectLst/>
                <a:latin typeface="Times New Roman" panose="02020603050405020304" pitchFamily="18" charset="0"/>
                <a:cs typeface="Times New Roman" panose="02020603050405020304" pitchFamily="18" charset="0"/>
              </a:rPr>
              <a:t>. One of the most critical management tasks is to work with people. Without people, there will not be a need for the existence of management and managers.</a:t>
            </a:r>
          </a:p>
          <a:p>
            <a:pPr algn="l"/>
            <a:r>
              <a:rPr lang="en-US" b="0" i="0" dirty="0">
                <a:solidFill>
                  <a:srgbClr val="414141"/>
                </a:solidFill>
                <a:effectLst/>
                <a:latin typeface="Times New Roman" panose="02020603050405020304" pitchFamily="18" charset="0"/>
                <a:cs typeface="Times New Roman" panose="02020603050405020304" pitchFamily="18" charset="0"/>
              </a:rPr>
              <a:t> </a:t>
            </a:r>
          </a:p>
          <a:p>
            <a:pPr algn="l"/>
            <a:r>
              <a:rPr lang="en-US" b="0" i="0" dirty="0">
                <a:solidFill>
                  <a:srgbClr val="414141"/>
                </a:solidFill>
                <a:effectLst/>
                <a:latin typeface="Times New Roman" panose="02020603050405020304" pitchFamily="18" charset="0"/>
                <a:cs typeface="Times New Roman" panose="02020603050405020304" pitchFamily="18" charset="0"/>
              </a:rPr>
              <a:t>These skills enable managers to become leaders and motivate employees for better accomplishments. Additionally, they help them to make more effective use of human potential in the company. Simply, they are </a:t>
            </a:r>
            <a:r>
              <a:rPr lang="en-US" b="1" i="0" dirty="0">
                <a:solidFill>
                  <a:srgbClr val="FF0000"/>
                </a:solidFill>
                <a:effectLst/>
                <a:latin typeface="Times New Roman" panose="02020603050405020304" pitchFamily="18" charset="0"/>
                <a:cs typeface="Times New Roman" panose="02020603050405020304" pitchFamily="18" charset="0"/>
              </a:rPr>
              <a:t>essential skills for all hierarchical levels</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414141"/>
                </a:solidFill>
                <a:effectLst/>
                <a:latin typeface="Times New Roman" panose="02020603050405020304" pitchFamily="18" charset="0"/>
                <a:cs typeface="Times New Roman" panose="02020603050405020304" pitchFamily="18" charset="0"/>
              </a:rPr>
              <a:t>in the company</a:t>
            </a:r>
            <a:r>
              <a:rPr lang="en-US" b="0" i="0" dirty="0">
                <a:solidFill>
                  <a:srgbClr val="414141"/>
                </a:solidFill>
                <a:effectLst/>
                <a:latin typeface="Open Sans" panose="020B0606030504020204" pitchFamily="34" charset="0"/>
              </a:rPr>
              <a:t>.</a:t>
            </a:r>
          </a:p>
          <a:p>
            <a:pPr marL="0" indent="0">
              <a:buNone/>
            </a:pPr>
            <a:endParaRPr lang="en-US" b="1" i="0" dirty="0">
              <a:solidFill>
                <a:srgbClr val="272C3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858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4519-0E62-4095-F1FE-920F438DE666}"/>
              </a:ext>
            </a:extLst>
          </p:cNvPr>
          <p:cNvSpPr>
            <a:spLocks noGrp="1"/>
          </p:cNvSpPr>
          <p:nvPr>
            <p:ph type="title"/>
          </p:nvPr>
        </p:nvSpPr>
        <p:spPr/>
        <p:txBody>
          <a:bodyPr/>
          <a:lstStyle/>
          <a:p>
            <a:r>
              <a:rPr lang="en-US" dirty="0">
                <a:solidFill>
                  <a:srgbClr val="FF0000"/>
                </a:solidFill>
              </a:rPr>
              <a:t>Exercise </a:t>
            </a:r>
          </a:p>
        </p:txBody>
      </p:sp>
      <p:sp>
        <p:nvSpPr>
          <p:cNvPr id="3" name="Content Placeholder 2">
            <a:extLst>
              <a:ext uri="{FF2B5EF4-FFF2-40B4-BE49-F238E27FC236}">
                <a16:creationId xmlns:a16="http://schemas.microsoft.com/office/drawing/2014/main" id="{AA7BED94-DF6C-8C9E-1B99-C165D06DD0DC}"/>
              </a:ext>
            </a:extLst>
          </p:cNvPr>
          <p:cNvSpPr>
            <a:spLocks noGrp="1"/>
          </p:cNvSpPr>
          <p:nvPr>
            <p:ph idx="1"/>
          </p:nvPr>
        </p:nvSpPr>
        <p:spPr/>
        <p:txBody>
          <a:bodyPr/>
          <a:lstStyle/>
          <a:p>
            <a:r>
              <a:rPr lang="en-US" dirty="0" err="1"/>
              <a:t>i</a:t>
            </a:r>
            <a:r>
              <a:rPr lang="en-US" dirty="0"/>
              <a:t>) Define and explain the concept of management. </a:t>
            </a:r>
          </a:p>
          <a:p>
            <a:r>
              <a:rPr lang="en-US" dirty="0"/>
              <a:t>ii) Explain the features of management.</a:t>
            </a:r>
          </a:p>
          <a:p>
            <a:r>
              <a:rPr lang="en-US" dirty="0"/>
              <a:t> iii) Discuss in detail the functions of management </a:t>
            </a:r>
          </a:p>
          <a:p>
            <a:r>
              <a:rPr lang="en-US" dirty="0"/>
              <a:t>iv) Explain the importance of management for an organization. </a:t>
            </a:r>
          </a:p>
          <a:p>
            <a:r>
              <a:rPr lang="en-US" dirty="0"/>
              <a:t>v)Who is called a manager? What skills does he need to be successful? </a:t>
            </a:r>
          </a:p>
          <a:p>
            <a:r>
              <a:rPr lang="en-US" dirty="0"/>
              <a:t>vi)Explain the role of a manager.</a:t>
            </a:r>
          </a:p>
          <a:p>
            <a:r>
              <a:rPr lang="en-US" dirty="0"/>
              <a:t>vii) What functions do managers perform?</a:t>
            </a:r>
          </a:p>
        </p:txBody>
      </p:sp>
    </p:spTree>
    <p:extLst>
      <p:ext uri="{BB962C8B-B14F-4D97-AF65-F5344CB8AC3E}">
        <p14:creationId xmlns:p14="http://schemas.microsoft.com/office/powerpoint/2010/main" val="3621251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E78B-2600-BA59-E362-8E6A6BDC50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FA5C72-4973-9CD9-7FFF-A49403112230}"/>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Features of management</a:t>
            </a:r>
          </a:p>
          <a:p>
            <a:r>
              <a:rPr lang="en-US" dirty="0" err="1"/>
              <a:t>i</a:t>
            </a:r>
            <a:r>
              <a:rPr lang="en-US" dirty="0"/>
              <a:t>) Management is Goal-Oriented:</a:t>
            </a:r>
            <a:endParaRPr lang="en-US" b="1" dirty="0">
              <a:latin typeface="Times New Roman" panose="02020603050405020304" pitchFamily="18" charset="0"/>
              <a:cs typeface="Times New Roman" panose="02020603050405020304" pitchFamily="18" charset="0"/>
            </a:endParaRPr>
          </a:p>
          <a:p>
            <a:r>
              <a:rPr lang="en-US" dirty="0"/>
              <a:t>ii) Management integrates Human, Physical and Financial Resources:</a:t>
            </a:r>
            <a:endParaRPr lang="en-US" b="1" dirty="0">
              <a:latin typeface="Times New Roman" panose="02020603050405020304" pitchFamily="18" charset="0"/>
              <a:cs typeface="Times New Roman" panose="02020603050405020304" pitchFamily="18" charset="0"/>
            </a:endParaRPr>
          </a:p>
          <a:p>
            <a:r>
              <a:rPr lang="en-US" dirty="0"/>
              <a:t>iii) Management is Continuous:</a:t>
            </a:r>
            <a:endParaRPr lang="en-US" b="1" dirty="0">
              <a:latin typeface="Times New Roman" panose="02020603050405020304" pitchFamily="18" charset="0"/>
              <a:cs typeface="Times New Roman" panose="02020603050405020304" pitchFamily="18" charset="0"/>
            </a:endParaRPr>
          </a:p>
          <a:p>
            <a:r>
              <a:rPr lang="en-US" dirty="0"/>
              <a:t>iv) Management is all Pervasive(broadly):</a:t>
            </a:r>
            <a:endParaRPr lang="en-US" b="1" dirty="0">
              <a:latin typeface="Times New Roman" panose="02020603050405020304" pitchFamily="18" charset="0"/>
              <a:cs typeface="Times New Roman" panose="02020603050405020304" pitchFamily="18" charset="0"/>
            </a:endParaRPr>
          </a:p>
          <a:p>
            <a:r>
              <a:rPr lang="en-US" dirty="0"/>
              <a:t>v) Management is a Group Activity: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5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8645-AF14-EBE0-1C6B-38A5ACFE9D1A}"/>
              </a:ext>
            </a:extLst>
          </p:cNvPr>
          <p:cNvSpPr>
            <a:spLocks noGrp="1"/>
          </p:cNvSpPr>
          <p:nvPr>
            <p:ph type="title"/>
          </p:nvPr>
        </p:nvSpPr>
        <p:spPr/>
        <p:txBody>
          <a:bodyPr/>
          <a:lstStyle/>
          <a:p>
            <a:r>
              <a:rPr lang="en-US" dirty="0"/>
              <a:t>Management Concept &amp;Meaning</a:t>
            </a:r>
          </a:p>
        </p:txBody>
      </p:sp>
      <p:sp>
        <p:nvSpPr>
          <p:cNvPr id="3" name="Content Placeholder 2">
            <a:extLst>
              <a:ext uri="{FF2B5EF4-FFF2-40B4-BE49-F238E27FC236}">
                <a16:creationId xmlns:a16="http://schemas.microsoft.com/office/drawing/2014/main" id="{729D38C0-5906-14B5-84D3-12E0715FF243}"/>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Management is the coordination and administration of tasks to a achieve a goal. </a:t>
            </a:r>
          </a:p>
          <a:p>
            <a:r>
              <a:rPr lang="en-US" b="0" i="0" dirty="0">
                <a:solidFill>
                  <a:srgbClr val="202124"/>
                </a:solidFill>
                <a:effectLst/>
                <a:latin typeface="Times New Roman" panose="02020603050405020304" pitchFamily="18" charset="0"/>
                <a:cs typeface="Times New Roman" panose="02020603050405020304" pitchFamily="18" charset="0"/>
              </a:rPr>
              <a:t>In other words, it is </a:t>
            </a:r>
            <a:r>
              <a:rPr lang="en-US" i="0" dirty="0">
                <a:solidFill>
                  <a:srgbClr val="202124"/>
                </a:solidFill>
                <a:effectLst/>
                <a:latin typeface="Times New Roman" panose="02020603050405020304" pitchFamily="18" charset="0"/>
                <a:cs typeface="Times New Roman" panose="02020603050405020304" pitchFamily="18" charset="0"/>
              </a:rPr>
              <a:t>a process of various functions like </a:t>
            </a:r>
            <a:r>
              <a:rPr lang="en-US" i="0" dirty="0">
                <a:solidFill>
                  <a:srgbClr val="00B050"/>
                </a:solidFill>
                <a:effectLst/>
                <a:latin typeface="Times New Roman" panose="02020603050405020304" pitchFamily="18" charset="0"/>
                <a:cs typeface="Times New Roman" panose="02020603050405020304" pitchFamily="18" charset="0"/>
              </a:rPr>
              <a:t>planning, organizing, leading, and controlling</a:t>
            </a:r>
            <a:r>
              <a:rPr lang="en-US" i="0" dirty="0">
                <a:solidFill>
                  <a:srgbClr val="202124"/>
                </a:solidFill>
                <a:effectLst/>
                <a:latin typeface="Times New Roman" panose="02020603050405020304" pitchFamily="18" charset="0"/>
                <a:cs typeface="Times New Roman" panose="02020603050405020304" pitchFamily="18" charset="0"/>
              </a:rPr>
              <a:t> the business operations in such a manner as to achieve the objectives set by the business firm.</a:t>
            </a:r>
          </a:p>
          <a:p>
            <a:r>
              <a:rPr lang="en-US" dirty="0">
                <a:latin typeface="Times New Roman" panose="02020603050405020304" pitchFamily="18" charset="0"/>
                <a:cs typeface="Times New Roman" panose="02020603050405020304" pitchFamily="18" charset="0"/>
              </a:rPr>
              <a:t>Mary Parker Follet defines management as, “The art of getting things done through people</a:t>
            </a:r>
            <a:r>
              <a:rPr lang="en-US" dirty="0"/>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3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637A-CE37-538F-8974-82CC052BF928}"/>
              </a:ext>
            </a:extLst>
          </p:cNvPr>
          <p:cNvSpPr>
            <a:spLocks noGrp="1"/>
          </p:cNvSpPr>
          <p:nvPr>
            <p:ph type="title"/>
          </p:nvPr>
        </p:nvSpPr>
        <p:spPr/>
        <p:txBody>
          <a:bodyPr/>
          <a:lstStyle/>
          <a:p>
            <a:r>
              <a:rPr lang="en-US" dirty="0">
                <a:solidFill>
                  <a:srgbClr val="FF0000"/>
                </a:solidFill>
              </a:rPr>
              <a:t>Organization</a:t>
            </a:r>
            <a:r>
              <a:rPr lang="en-US" dirty="0"/>
              <a:t> </a:t>
            </a:r>
          </a:p>
        </p:txBody>
      </p:sp>
      <p:sp>
        <p:nvSpPr>
          <p:cNvPr id="3" name="Content Placeholder 2">
            <a:extLst>
              <a:ext uri="{FF2B5EF4-FFF2-40B4-BE49-F238E27FC236}">
                <a16:creationId xmlns:a16="http://schemas.microsoft.com/office/drawing/2014/main" id="{2F948642-4999-BF4B-44FF-ADA575AF07F7}"/>
              </a:ext>
            </a:extLst>
          </p:cNvPr>
          <p:cNvSpPr>
            <a:spLocks noGrp="1"/>
          </p:cNvSpPr>
          <p:nvPr>
            <p:ph idx="1"/>
          </p:nvPr>
        </p:nvSpPr>
        <p:spPr/>
        <p:txBody>
          <a:bodyPr/>
          <a:lstStyle/>
          <a:p>
            <a:r>
              <a:rPr lang="en-US" b="1" dirty="0">
                <a:solidFill>
                  <a:srgbClr val="222222"/>
                </a:solidFill>
                <a:latin typeface="Times New Roman" panose="02020603050405020304" pitchFamily="18" charset="0"/>
                <a:cs typeface="Times New Roman" panose="02020603050405020304" pitchFamily="18" charset="0"/>
              </a:rPr>
              <a:t>D</a:t>
            </a:r>
            <a:r>
              <a:rPr lang="en-US" b="1" i="0" dirty="0">
                <a:solidFill>
                  <a:srgbClr val="222222"/>
                </a:solidFill>
                <a:effectLst/>
                <a:latin typeface="Times New Roman" panose="02020603050405020304" pitchFamily="18" charset="0"/>
                <a:cs typeface="Times New Roman" panose="02020603050405020304" pitchFamily="18" charset="0"/>
              </a:rPr>
              <a:t>efinition</a:t>
            </a:r>
            <a:r>
              <a:rPr lang="en-US" b="0" i="0" dirty="0">
                <a:solidFill>
                  <a:srgbClr val="222222"/>
                </a:solidFill>
                <a:effectLst/>
                <a:latin typeface="Times New Roman" panose="02020603050405020304" pitchFamily="18" charset="0"/>
                <a:cs typeface="Times New Roman" panose="02020603050405020304" pitchFamily="18" charset="0"/>
              </a:rPr>
              <a:t>: Organization refers to a collection of people, who are involved in pursuing defined objectives. It can be understood as a social system which comprises all formal human relationships. The organization encompasses division of work among employees and alignment of tasks towards the ultimate goal of the company.</a:t>
            </a:r>
          </a:p>
          <a:p>
            <a:endParaRPr lang="en-US" b="0" i="0" dirty="0">
              <a:solidFill>
                <a:srgbClr val="222222"/>
              </a:solidFill>
              <a:effectLst/>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It can also be referred as the second most important managerial function, that coordinates the work of employees, procures resources and combines the two, in pursuance(observation) of company’s goals</a:t>
            </a:r>
            <a:r>
              <a:rPr lang="en-US" b="0" i="0" dirty="0">
                <a:solidFill>
                  <a:srgbClr val="222222"/>
                </a:solidFill>
                <a:effectLst/>
                <a:latin typeface="Rubik"/>
              </a:rPr>
              <a:t>.</a:t>
            </a:r>
            <a:endParaRPr lang="en-US" dirty="0"/>
          </a:p>
        </p:txBody>
      </p:sp>
    </p:spTree>
    <p:extLst>
      <p:ext uri="{BB962C8B-B14F-4D97-AF65-F5344CB8AC3E}">
        <p14:creationId xmlns:p14="http://schemas.microsoft.com/office/powerpoint/2010/main" val="87038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1588-4D6B-471C-BD75-C12C1C0B6D1C}"/>
              </a:ext>
            </a:extLst>
          </p:cNvPr>
          <p:cNvSpPr>
            <a:spLocks noGrp="1"/>
          </p:cNvSpPr>
          <p:nvPr>
            <p:ph type="title"/>
          </p:nvPr>
        </p:nvSpPr>
        <p:spPr/>
        <p:txBody>
          <a:bodyPr/>
          <a:lstStyle/>
          <a:p>
            <a:r>
              <a:rPr lang="en-US" b="0" i="0" dirty="0">
                <a:solidFill>
                  <a:srgbClr val="153D72"/>
                </a:solidFill>
                <a:effectLst/>
                <a:latin typeface="Arial" panose="020B0604020202020204" pitchFamily="34" charset="0"/>
              </a:rPr>
              <a:t>What is a manager?</a:t>
            </a:r>
            <a:br>
              <a:rPr lang="en-US" b="1" i="0" dirty="0">
                <a:solidFill>
                  <a:srgbClr val="2D2D2D"/>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C2EA8E4-F9CC-A414-AAC5-99169973F59E}"/>
              </a:ext>
            </a:extLst>
          </p:cNvPr>
          <p:cNvSpPr>
            <a:spLocks noGrp="1"/>
          </p:cNvSpPr>
          <p:nvPr>
            <p:ph idx="1"/>
          </p:nvPr>
        </p:nvSpPr>
        <p:spPr/>
        <p:txBody>
          <a:bodyPr>
            <a:normAutofit lnSpcReduction="10000"/>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manager</a:t>
            </a:r>
            <a:r>
              <a:rPr lang="en-US" b="0" i="0" dirty="0">
                <a:solidFill>
                  <a:srgbClr val="222222"/>
                </a:solidFill>
                <a:effectLst/>
                <a:latin typeface="Arial" panose="020B0604020202020204" pitchFamily="34" charset="0"/>
              </a:rPr>
              <a:t> is a person who is responsible for a part of a company, i.e., they ‘</a:t>
            </a:r>
            <a:r>
              <a:rPr lang="en-US" b="1" i="0" dirty="0">
                <a:solidFill>
                  <a:srgbClr val="222222"/>
                </a:solidFill>
                <a:effectLst/>
                <a:latin typeface="Arial" panose="020B0604020202020204" pitchFamily="34" charset="0"/>
              </a:rPr>
              <a:t>manage</a:t>
            </a:r>
            <a:r>
              <a:rPr lang="en-US" b="0" i="0" dirty="0">
                <a:solidFill>
                  <a:srgbClr val="222222"/>
                </a:solidFill>
                <a:effectLst/>
                <a:latin typeface="Arial" panose="020B0604020202020204" pitchFamily="34" charset="0"/>
              </a:rPr>
              <a:t>‘ the company. Managers may be in charge of a department and the people who work in it. In some cases, the manager is in charge of the whole business. For example, a ‘restaurant manager’ is in charge of the whole restaurant.</a:t>
            </a:r>
          </a:p>
          <a:p>
            <a:r>
              <a:rPr lang="en-US" b="0" i="0" dirty="0">
                <a:solidFill>
                  <a:srgbClr val="222222"/>
                </a:solidFill>
                <a:effectLst/>
                <a:latin typeface="Arial" panose="020B0604020202020204" pitchFamily="34" charset="0"/>
              </a:rPr>
              <a:t>A manager is a person who exercises managerial functions primarily. They should have the power to hire, fire, discipline, do performance appraisals, and monitor attendance. They should also have the power to approve overtime, and authorize vacations</a:t>
            </a:r>
            <a:endParaRPr lang="en-US" dirty="0"/>
          </a:p>
        </p:txBody>
      </p:sp>
    </p:spTree>
    <p:extLst>
      <p:ext uri="{BB962C8B-B14F-4D97-AF65-F5344CB8AC3E}">
        <p14:creationId xmlns:p14="http://schemas.microsoft.com/office/powerpoint/2010/main" val="302892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707D-9F5E-E629-7E38-B906DACADC27}"/>
              </a:ext>
            </a:extLst>
          </p:cNvPr>
          <p:cNvSpPr>
            <a:spLocks noGrp="1"/>
          </p:cNvSpPr>
          <p:nvPr>
            <p:ph type="title"/>
          </p:nvPr>
        </p:nvSpPr>
        <p:spPr/>
        <p:txBody>
          <a:bodyPr/>
          <a:lstStyle/>
          <a:p>
            <a:r>
              <a:rPr lang="en-US" dirty="0"/>
              <a:t>Importance of Management</a:t>
            </a:r>
          </a:p>
        </p:txBody>
      </p:sp>
      <p:sp>
        <p:nvSpPr>
          <p:cNvPr id="3" name="Content Placeholder 2">
            <a:extLst>
              <a:ext uri="{FF2B5EF4-FFF2-40B4-BE49-F238E27FC236}">
                <a16:creationId xmlns:a16="http://schemas.microsoft.com/office/drawing/2014/main" id="{B41F4304-FA2F-4B20-1870-737D342AF1F0}"/>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1) Helps to achieve goals and objectives.</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2) Provides a sense of focus and direction.</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3) For optimum utilization of resources.</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4) To maintain responsibility and order.</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5) To get the most qualified personnel for the job.</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6) To reduce workload and get things done.</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7) Helps facilitate good communication.</a:t>
            </a:r>
          </a:p>
          <a:p>
            <a:endParaRPr lang="en-US" dirty="0"/>
          </a:p>
        </p:txBody>
      </p:sp>
    </p:spTree>
    <p:extLst>
      <p:ext uri="{BB962C8B-B14F-4D97-AF65-F5344CB8AC3E}">
        <p14:creationId xmlns:p14="http://schemas.microsoft.com/office/powerpoint/2010/main" val="270016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F19C-DD59-D7DD-345B-0922658C1B12}"/>
              </a:ext>
            </a:extLst>
          </p:cNvPr>
          <p:cNvSpPr>
            <a:spLocks noGrp="1"/>
          </p:cNvSpPr>
          <p:nvPr>
            <p:ph type="title"/>
          </p:nvPr>
        </p:nvSpPr>
        <p:spPr>
          <a:xfrm>
            <a:off x="838200" y="262488"/>
            <a:ext cx="10515600" cy="1325563"/>
          </a:xfrm>
        </p:spPr>
        <p:txBody>
          <a:bodyPr/>
          <a:lstStyle/>
          <a:p>
            <a:r>
              <a:rPr lang="en-US" dirty="0">
                <a:latin typeface="Times New Roman" panose="02020603050405020304" pitchFamily="18" charset="0"/>
                <a:cs typeface="Times New Roman" panose="02020603050405020304" pitchFamily="18" charset="0"/>
              </a:rPr>
              <a:t>Functions of management</a:t>
            </a:r>
          </a:p>
        </p:txBody>
      </p:sp>
      <p:sp>
        <p:nvSpPr>
          <p:cNvPr id="3" name="Content Placeholder 2">
            <a:extLst>
              <a:ext uri="{FF2B5EF4-FFF2-40B4-BE49-F238E27FC236}">
                <a16:creationId xmlns:a16="http://schemas.microsoft.com/office/drawing/2014/main" id="{50FD8539-0A24-4EA0-9A95-7FF043F4B40C}"/>
              </a:ext>
            </a:extLst>
          </p:cNvPr>
          <p:cNvSpPr>
            <a:spLocks noGrp="1"/>
          </p:cNvSpPr>
          <p:nvPr>
            <p:ph idx="1"/>
          </p:nvPr>
        </p:nvSpPr>
        <p:spPr/>
        <p:txBody>
          <a:bodyPr/>
          <a:lstStyle/>
          <a:p>
            <a:r>
              <a:rPr lang="en-US" i="0" dirty="0">
                <a:solidFill>
                  <a:srgbClr val="202124"/>
                </a:solidFill>
                <a:effectLst/>
                <a:latin typeface="arial" panose="020B0604020202020204" pitchFamily="34" charset="0"/>
              </a:rPr>
              <a:t> </a:t>
            </a:r>
            <a:r>
              <a:rPr lang="en-US" i="0" dirty="0">
                <a:solidFill>
                  <a:srgbClr val="202124"/>
                </a:solidFill>
                <a:effectLst/>
                <a:latin typeface="Times New Roman" panose="02020603050405020304" pitchFamily="18" charset="0"/>
                <a:cs typeface="Times New Roman" panose="02020603050405020304" pitchFamily="18" charset="0"/>
              </a:rPr>
              <a:t>Planning,</a:t>
            </a:r>
          </a:p>
          <a:p>
            <a:r>
              <a:rPr lang="en-US" i="0" dirty="0">
                <a:solidFill>
                  <a:srgbClr val="202124"/>
                </a:solidFill>
                <a:effectLst/>
                <a:latin typeface="Times New Roman" panose="02020603050405020304" pitchFamily="18" charset="0"/>
                <a:cs typeface="Times New Roman" panose="02020603050405020304" pitchFamily="18" charset="0"/>
              </a:rPr>
              <a:t> Organizing,</a:t>
            </a:r>
          </a:p>
          <a:p>
            <a:r>
              <a:rPr lang="en-US" i="0" dirty="0">
                <a:solidFill>
                  <a:srgbClr val="202124"/>
                </a:solidFill>
                <a:effectLst/>
                <a:latin typeface="Times New Roman" panose="02020603050405020304" pitchFamily="18" charset="0"/>
                <a:cs typeface="Times New Roman" panose="02020603050405020304" pitchFamily="18" charset="0"/>
              </a:rPr>
              <a:t> Staffing,</a:t>
            </a:r>
          </a:p>
          <a:p>
            <a:r>
              <a:rPr lang="en-US" i="0" dirty="0">
                <a:solidFill>
                  <a:srgbClr val="202124"/>
                </a:solidFill>
                <a:effectLst/>
                <a:latin typeface="Times New Roman" panose="02020603050405020304" pitchFamily="18" charset="0"/>
                <a:cs typeface="Times New Roman" panose="02020603050405020304" pitchFamily="18" charset="0"/>
              </a:rPr>
              <a:t> Directing, </a:t>
            </a:r>
          </a:p>
          <a:p>
            <a:r>
              <a:rPr lang="en-US" i="0" dirty="0">
                <a:solidFill>
                  <a:srgbClr val="202124"/>
                </a:solidFill>
                <a:effectLst/>
                <a:latin typeface="Times New Roman" panose="02020603050405020304" pitchFamily="18" charset="0"/>
                <a:cs typeface="Times New Roman" panose="02020603050405020304" pitchFamily="18" charset="0"/>
              </a:rPr>
              <a:t>Controlling, </a:t>
            </a:r>
          </a:p>
          <a:p>
            <a:r>
              <a:rPr lang="en-US" i="0" dirty="0">
                <a:solidFill>
                  <a:srgbClr val="202124"/>
                </a:solidFill>
                <a:effectLst/>
                <a:latin typeface="Times New Roman" panose="02020603050405020304" pitchFamily="18" charset="0"/>
                <a:cs typeface="Times New Roman" panose="02020603050405020304" pitchFamily="18" charset="0"/>
              </a:rPr>
              <a:t>Co-Ordination </a:t>
            </a:r>
          </a:p>
          <a:p>
            <a:r>
              <a:rPr lang="en-US" i="0" dirty="0">
                <a:solidFill>
                  <a:srgbClr val="202124"/>
                </a:solidFill>
                <a:effectLst/>
                <a:latin typeface="Times New Roman" panose="02020603050405020304" pitchFamily="18" charset="0"/>
                <a:cs typeface="Times New Roman" panose="02020603050405020304" pitchFamily="18" charset="0"/>
              </a:rPr>
              <a:t> Co-Operation</a:t>
            </a:r>
            <a:endParaRPr lang="en-US" dirty="0">
              <a:solidFill>
                <a:srgbClr val="202124"/>
              </a:solidFill>
              <a:latin typeface="arial" panose="020B0604020202020204" pitchFamily="34" charset="0"/>
              <a:cs typeface="Times New Roman" panose="02020603050405020304" pitchFamily="18" charset="0"/>
            </a:endParaRPr>
          </a:p>
          <a:p>
            <a:r>
              <a:rPr lang="en-US" i="0" dirty="0">
                <a:solidFill>
                  <a:srgbClr val="202124"/>
                </a:solidFill>
                <a:effectLst/>
                <a:latin typeface="Times New Roman" panose="02020603050405020304" pitchFamily="18" charset="0"/>
                <a:cs typeface="Times New Roman" panose="02020603050405020304" pitchFamily="18" charset="0"/>
              </a:rPr>
              <a:t> and Motivating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900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8EE8-96A3-D21D-40BF-008E3B4716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Manager</a:t>
            </a:r>
          </a:p>
        </p:txBody>
      </p:sp>
      <p:sp>
        <p:nvSpPr>
          <p:cNvPr id="3" name="Content Placeholder 2">
            <a:extLst>
              <a:ext uri="{FF2B5EF4-FFF2-40B4-BE49-F238E27FC236}">
                <a16:creationId xmlns:a16="http://schemas.microsoft.com/office/drawing/2014/main" id="{CEBD97FD-AC98-55FC-2E50-36449AB047B3}"/>
              </a:ext>
            </a:extLst>
          </p:cNvPr>
          <p:cNvSpPr>
            <a:spLocks noGrp="1"/>
          </p:cNvSpPr>
          <p:nvPr>
            <p:ph idx="1"/>
          </p:nvPr>
        </p:nvSpPr>
        <p:spPr/>
        <p:txBody>
          <a:bodyPr/>
          <a:lstStyle/>
          <a:p>
            <a:r>
              <a:rPr lang="en-US" dirty="0">
                <a:solidFill>
                  <a:srgbClr val="C00000"/>
                </a:solidFill>
              </a:rPr>
              <a:t>Top level Manager</a:t>
            </a:r>
          </a:p>
          <a:p>
            <a:pPr marL="0" indent="0">
              <a:buNone/>
            </a:pPr>
            <a:r>
              <a:rPr lang="en-US" dirty="0"/>
              <a:t>         Chief ,CEO (chief executive officer),GM(general manager)</a:t>
            </a:r>
          </a:p>
          <a:p>
            <a:pPr>
              <a:buFont typeface="Wingdings" panose="05000000000000000000" pitchFamily="2" charset="2"/>
              <a:buChar char="Ø"/>
            </a:pPr>
            <a:r>
              <a:rPr lang="en-US" dirty="0"/>
              <a:t> These managers help sustain the company’s growth and execute plans over the long term.</a:t>
            </a:r>
          </a:p>
          <a:p>
            <a:pPr>
              <a:buFont typeface="Wingdings" panose="05000000000000000000" pitchFamily="2" charset="2"/>
              <a:buChar char="Ø"/>
            </a:pPr>
            <a:r>
              <a:rPr lang="en-US" dirty="0"/>
              <a:t>They make major business decision such as launching a new product or restructuring departments.</a:t>
            </a:r>
          </a:p>
          <a:p>
            <a:pPr>
              <a:buFont typeface="Wingdings" panose="05000000000000000000" pitchFamily="2" charset="2"/>
              <a:buChar char="Ø"/>
            </a:pPr>
            <a:r>
              <a:rPr lang="en-US" dirty="0"/>
              <a:t>Facilitating strategic partnerships with other companies or deciding to take a company public.</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53618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6FFF-877F-CEB8-F51C-039D69F9AA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4E773C-0C99-CFB2-DF9F-8CA4BCD5D480}"/>
              </a:ext>
            </a:extLst>
          </p:cNvPr>
          <p:cNvSpPr>
            <a:spLocks noGrp="1"/>
          </p:cNvSpPr>
          <p:nvPr>
            <p:ph idx="1"/>
          </p:nvPr>
        </p:nvSpPr>
        <p:spPr/>
        <p:txBody>
          <a:bodyPr/>
          <a:lstStyle/>
          <a:p>
            <a:r>
              <a:rPr lang="en-US" dirty="0">
                <a:solidFill>
                  <a:srgbClr val="C00000"/>
                </a:solidFill>
              </a:rPr>
              <a:t>Middle level Manager</a:t>
            </a:r>
          </a:p>
          <a:p>
            <a:pPr marL="0" indent="0">
              <a:buNone/>
            </a:pPr>
            <a:r>
              <a:rPr lang="en-US" dirty="0">
                <a:solidFill>
                  <a:srgbClr val="C00000"/>
                </a:solidFill>
              </a:rPr>
              <a:t>            </a:t>
            </a:r>
            <a:r>
              <a:rPr lang="en-US" dirty="0"/>
              <a:t>Directors, department head.</a:t>
            </a:r>
          </a:p>
          <a:p>
            <a:pPr>
              <a:buFont typeface="Wingdings" panose="05000000000000000000" pitchFamily="2" charset="2"/>
              <a:buChar char="Ø"/>
            </a:pPr>
            <a:r>
              <a:rPr lang="en-US" dirty="0"/>
              <a:t>Contact between first line managers and top level manager.</a:t>
            </a:r>
          </a:p>
          <a:p>
            <a:pPr>
              <a:buFont typeface="Wingdings" panose="05000000000000000000" pitchFamily="2" charset="2"/>
              <a:buChar char="Ø"/>
            </a:pPr>
            <a:r>
              <a:rPr lang="en-US" dirty="0"/>
              <a:t>May help develop or implement plans to help top level manager address obstacles or achieve certain business goals.</a:t>
            </a:r>
          </a:p>
          <a:p>
            <a:pPr>
              <a:buFont typeface="Wingdings" panose="05000000000000000000" pitchFamily="2" charset="2"/>
              <a:buChar char="Ø"/>
            </a:pPr>
            <a:r>
              <a:rPr lang="en-US" dirty="0"/>
              <a:t>Mentoring lower level managers and helping them prepare for career advancement.</a:t>
            </a:r>
          </a:p>
        </p:txBody>
      </p:sp>
    </p:spTree>
    <p:extLst>
      <p:ext uri="{BB962C8B-B14F-4D97-AF65-F5344CB8AC3E}">
        <p14:creationId xmlns:p14="http://schemas.microsoft.com/office/powerpoint/2010/main" val="226198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63B00-2574-12ED-0CA2-BEFE8DF9DA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D5E7A74-CBA5-35A7-1712-2C9C2E0BD478}"/>
              </a:ext>
            </a:extLst>
          </p:cNvPr>
          <p:cNvSpPr>
            <a:spLocks noGrp="1"/>
          </p:cNvSpPr>
          <p:nvPr>
            <p:ph idx="1"/>
          </p:nvPr>
        </p:nvSpPr>
        <p:spPr/>
        <p:txBody>
          <a:bodyPr/>
          <a:lstStyle/>
          <a:p>
            <a:r>
              <a:rPr lang="en-US" dirty="0">
                <a:solidFill>
                  <a:srgbClr val="FF0000"/>
                </a:solidFill>
              </a:rPr>
              <a:t>First line Manager</a:t>
            </a:r>
          </a:p>
          <a:p>
            <a:pPr marL="0" indent="0">
              <a:buNone/>
            </a:pPr>
            <a:r>
              <a:rPr lang="en-US" dirty="0"/>
              <a:t>             Branch Manager</a:t>
            </a:r>
          </a:p>
          <a:p>
            <a:pPr>
              <a:buFont typeface="Wingdings" panose="05000000000000000000" pitchFamily="2" charset="2"/>
              <a:buChar char="Ø"/>
            </a:pPr>
            <a:r>
              <a:rPr lang="en-US" dirty="0"/>
              <a:t>First line managers work directly with non management employees and project team members.</a:t>
            </a:r>
          </a:p>
          <a:p>
            <a:pPr>
              <a:buFont typeface="Wingdings" panose="05000000000000000000" pitchFamily="2" charset="2"/>
              <a:buChar char="Ø"/>
            </a:pPr>
            <a:r>
              <a:rPr lang="en-US" dirty="0"/>
              <a:t>Generally, first line manager handle internal work only.</a:t>
            </a:r>
          </a:p>
          <a:p>
            <a:pPr>
              <a:buFont typeface="Wingdings" panose="05000000000000000000" pitchFamily="2" charset="2"/>
              <a:buChar char="Ø"/>
            </a:pPr>
            <a:r>
              <a:rPr lang="en-US" dirty="0"/>
              <a:t>In other words, they are not responsible for larger scale business decisions, like whether to take company public, Rebrand, partner with another company.</a:t>
            </a:r>
          </a:p>
        </p:txBody>
      </p:sp>
    </p:spTree>
    <p:extLst>
      <p:ext uri="{BB962C8B-B14F-4D97-AF65-F5344CB8AC3E}">
        <p14:creationId xmlns:p14="http://schemas.microsoft.com/office/powerpoint/2010/main" val="263749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1D74-413E-B864-3B97-086645AA7018}"/>
              </a:ext>
            </a:extLst>
          </p:cNvPr>
          <p:cNvSpPr>
            <a:spLocks noGrp="1"/>
          </p:cNvSpPr>
          <p:nvPr>
            <p:ph type="title"/>
          </p:nvPr>
        </p:nvSpPr>
        <p:spPr/>
        <p:txBody>
          <a:bodyPr/>
          <a:lstStyle/>
          <a:p>
            <a:r>
              <a:rPr lang="en-US" dirty="0"/>
              <a:t>Managerial roles and skills</a:t>
            </a:r>
          </a:p>
        </p:txBody>
      </p:sp>
      <p:pic>
        <p:nvPicPr>
          <p:cNvPr id="5" name="Content Placeholder 4">
            <a:extLst>
              <a:ext uri="{FF2B5EF4-FFF2-40B4-BE49-F238E27FC236}">
                <a16:creationId xmlns:a16="http://schemas.microsoft.com/office/drawing/2014/main" id="{79226422-8053-9321-BDF4-1C50D84487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45" y="1586329"/>
            <a:ext cx="5561045" cy="5096164"/>
          </a:xfrm>
        </p:spPr>
      </p:pic>
    </p:spTree>
    <p:extLst>
      <p:ext uri="{BB962C8B-B14F-4D97-AF65-F5344CB8AC3E}">
        <p14:creationId xmlns:p14="http://schemas.microsoft.com/office/powerpoint/2010/main" val="3822990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C78C-A64F-5DDD-174A-20CA5F38DA2D}"/>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ECC2BA22-842F-5956-6153-409230C39657}"/>
              </a:ext>
            </a:extLst>
          </p:cNvPr>
          <p:cNvSpPr>
            <a:spLocks noGrp="1"/>
          </p:cNvSpPr>
          <p:nvPr>
            <p:ph idx="1"/>
          </p:nvPr>
        </p:nvSpPr>
        <p:spPr>
          <a:xfrm>
            <a:off x="586273" y="1517714"/>
            <a:ext cx="10515600" cy="4351338"/>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Figure head Role</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The entrepreneur needs to be the Head in the organization and participate in ceremonial(informal) duties, such as representing the organization in formal and informal events or even being the public spokesperson whenever there is a press release, etc.</a:t>
            </a:r>
            <a:endParaRPr lang="en-US" b="1" dirty="0">
              <a:latin typeface="Times New Roman" panose="02020603050405020304" pitchFamily="18" charset="0"/>
              <a:cs typeface="Times New Roman" panose="02020603050405020304" pitchFamily="18" charset="0"/>
            </a:endParaRPr>
          </a:p>
          <a:p>
            <a:r>
              <a:rPr lang="en-US" b="1" dirty="0">
                <a:solidFill>
                  <a:srgbClr val="202124"/>
                </a:solidFill>
                <a:latin typeface="Times New Roman" panose="02020603050405020304" pitchFamily="18" charset="0"/>
                <a:cs typeface="Times New Roman" panose="02020603050405020304" pitchFamily="18" charset="0"/>
              </a:rPr>
              <a:t>Leader Role</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The entrepreneur should also act as a leader because an entrepreneur may need to bring people with dissenting views and approaches to work together as a team. So, he needs to be good with his people management and leadership skills. He has to lead the people by hiring, firing, training and motivating his resources as and when necessary.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11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1410</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vt:lpstr>
      <vt:lpstr>Calibri</vt:lpstr>
      <vt:lpstr>Calibri Light</vt:lpstr>
      <vt:lpstr>Heebo</vt:lpstr>
      <vt:lpstr>Open Sans</vt:lpstr>
      <vt:lpstr>Rubik</vt:lpstr>
      <vt:lpstr>Times New Roman</vt:lpstr>
      <vt:lpstr>Wingdings</vt:lpstr>
      <vt:lpstr>Office Theme</vt:lpstr>
      <vt:lpstr>Introduction</vt:lpstr>
      <vt:lpstr>Management Concept &amp;Meaning</vt:lpstr>
      <vt:lpstr>Importance of Management</vt:lpstr>
      <vt:lpstr>Functions of management</vt:lpstr>
      <vt:lpstr>Types of Manager</vt:lpstr>
      <vt:lpstr>PowerPoint Presentation</vt:lpstr>
      <vt:lpstr>PowerPoint Presentation</vt:lpstr>
      <vt:lpstr>Managerial roles and skills</vt:lpstr>
      <vt:lpstr>Roles….</vt:lpstr>
      <vt:lpstr>PowerPoint Presentation</vt:lpstr>
      <vt:lpstr>PowerPoint Presentation</vt:lpstr>
      <vt:lpstr>PowerPoint Presentation</vt:lpstr>
      <vt:lpstr>PowerPoint Presentation</vt:lpstr>
      <vt:lpstr>Three Types of Managerial Skills </vt:lpstr>
      <vt:lpstr>PowerPoint Presentation</vt:lpstr>
      <vt:lpstr>PowerPoint Presentation</vt:lpstr>
      <vt:lpstr>PowerPoint Presentation</vt:lpstr>
      <vt:lpstr>Exercise </vt:lpstr>
      <vt:lpstr>PowerPoint Presentation</vt:lpstr>
      <vt:lpstr>Organization </vt:lpstr>
      <vt:lpstr>What is a manager?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HP</cp:lastModifiedBy>
  <cp:revision>19</cp:revision>
  <dcterms:created xsi:type="dcterms:W3CDTF">2022-07-30T07:10:49Z</dcterms:created>
  <dcterms:modified xsi:type="dcterms:W3CDTF">2023-10-03T15:52:45Z</dcterms:modified>
</cp:coreProperties>
</file>