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78" r:id="rId2"/>
    <p:sldId id="280" r:id="rId3"/>
    <p:sldId id="281" r:id="rId4"/>
    <p:sldId id="341" r:id="rId5"/>
    <p:sldId id="342" r:id="rId6"/>
    <p:sldId id="343" r:id="rId7"/>
    <p:sldId id="344" r:id="rId8"/>
    <p:sldId id="345" r:id="rId9"/>
    <p:sldId id="346" r:id="rId10"/>
    <p:sldId id="282" r:id="rId11"/>
    <p:sldId id="283" r:id="rId12"/>
    <p:sldId id="284" r:id="rId13"/>
    <p:sldId id="285" r:id="rId14"/>
    <p:sldId id="286" r:id="rId15"/>
    <p:sldId id="287" r:id="rId16"/>
    <p:sldId id="289" r:id="rId17"/>
    <p:sldId id="288" r:id="rId18"/>
    <p:sldId id="290" r:id="rId19"/>
    <p:sldId id="291" r:id="rId20"/>
    <p:sldId id="292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2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444D7-7F5A-4691-AAB6-1A6AEDC045D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C6165-5ABE-4695-AC30-4BAAEBDD2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06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0569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9" descr="Presentation Frame-0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9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724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551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9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513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0" descr="Presentation Frame-0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531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275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743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004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461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303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970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7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7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7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67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60080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/>
        </p:nvSpPr>
        <p:spPr>
          <a:xfrm>
            <a:off x="5693623" y="1362262"/>
            <a:ext cx="4749421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Wi-Fi Management and Security</a:t>
            </a:r>
            <a:endParaRPr kumimoji="0" sz="45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acques Francois Shadow"/>
              <a:ea typeface="Jacques Francois Shadow"/>
              <a:cs typeface="Jacques Francois Shadow"/>
              <a:sym typeface="Jacques Francois Shadow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7696553" y="4869007"/>
            <a:ext cx="14168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L2 Network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845E11-AF03-4B1C-B3A2-9EA8DFDA49EF}"/>
              </a:ext>
            </a:extLst>
          </p:cNvPr>
          <p:cNvSpPr txBox="1"/>
          <p:nvPr/>
        </p:nvSpPr>
        <p:spPr>
          <a:xfrm>
            <a:off x="8160998" y="3024883"/>
            <a:ext cx="2439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</a:t>
            </a:r>
          </a:p>
          <a:p>
            <a:r>
              <a:rPr lang="en-US" dirty="0"/>
              <a:t>|</a:t>
            </a:r>
          </a:p>
          <a:p>
            <a:r>
              <a:rPr lang="en-US" dirty="0"/>
              <a:t>|</a:t>
            </a:r>
          </a:p>
          <a:p>
            <a:r>
              <a:rPr lang="en-US" dirty="0"/>
              <a:t>|</a:t>
            </a:r>
          </a:p>
          <a:p>
            <a:r>
              <a:rPr lang="en-US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95545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4">
            <a:extLst>
              <a:ext uri="{FF2B5EF4-FFF2-40B4-BE49-F238E27FC236}">
                <a16:creationId xmlns:a16="http://schemas.microsoft.com/office/drawing/2014/main" id="{3ED8DB5B-DCD4-4706-940F-B2514893F8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1014470"/>
            <a:ext cx="10972800" cy="618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ct val="100000"/>
            </a:pPr>
            <a:r>
              <a:rPr lang="en-US" b="1" dirty="0"/>
              <a:t>Session 2</a:t>
            </a:r>
            <a:br>
              <a:rPr lang="en-US" b="1" dirty="0"/>
            </a:br>
            <a:r>
              <a:rPr lang="en-US" b="1" dirty="0"/>
              <a:t>Introduction to Wi-Fi Networks</a:t>
            </a:r>
            <a:br>
              <a:rPr lang="en-US" dirty="0"/>
            </a:br>
            <a:r>
              <a:rPr lang="en-US" dirty="0"/>
              <a:t>802.11</a:t>
            </a:r>
            <a:endParaRPr dirty="0"/>
          </a:p>
        </p:txBody>
      </p:sp>
      <p:sp>
        <p:nvSpPr>
          <p:cNvPr id="5" name="Google Shape;107;p4">
            <a:extLst>
              <a:ext uri="{FF2B5EF4-FFF2-40B4-BE49-F238E27FC236}">
                <a16:creationId xmlns:a16="http://schemas.microsoft.com/office/drawing/2014/main" id="{125648E8-92BA-49CB-A581-7BE0C66BBE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2892829"/>
            <a:ext cx="10972800" cy="2799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00100" lvl="1">
              <a:spcBef>
                <a:spcPts val="640"/>
              </a:spcBef>
              <a:buSzPts val="3200"/>
            </a:pPr>
            <a:r>
              <a:rPr lang="en-US" sz="2100" dirty="0"/>
              <a:t>802.11 standards is defined through specification of WLAN </a:t>
            </a:r>
          </a:p>
          <a:p>
            <a:pPr marL="914400" lvl="2" indent="0">
              <a:spcBef>
                <a:spcPts val="640"/>
              </a:spcBef>
              <a:buSzPts val="3200"/>
              <a:buNone/>
            </a:pPr>
            <a:r>
              <a:rPr lang="en-US" sz="2000" dirty="0"/>
              <a:t>*An over-the-air interface between wireless clients and base station, accepted by IEEE in 1997.</a:t>
            </a:r>
          </a:p>
        </p:txBody>
      </p:sp>
    </p:spTree>
    <p:extLst>
      <p:ext uri="{BB962C8B-B14F-4D97-AF65-F5344CB8AC3E}">
        <p14:creationId xmlns:p14="http://schemas.microsoft.com/office/powerpoint/2010/main" val="1617333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5">
            <a:extLst>
              <a:ext uri="{FF2B5EF4-FFF2-40B4-BE49-F238E27FC236}">
                <a16:creationId xmlns:a16="http://schemas.microsoft.com/office/drawing/2014/main" id="{0FEC02B8-2DFA-4708-AC84-A2AE349AAF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802.11 Standards Family</a:t>
            </a:r>
            <a:endParaRPr dirty="0"/>
          </a:p>
        </p:txBody>
      </p:sp>
      <p:sp>
        <p:nvSpPr>
          <p:cNvPr id="5" name="Google Shape;113;p5">
            <a:extLst>
              <a:ext uri="{FF2B5EF4-FFF2-40B4-BE49-F238E27FC236}">
                <a16:creationId xmlns:a16="http://schemas.microsoft.com/office/drawing/2014/main" id="{E8F43677-C23A-4247-BB03-C0F474EDC3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IEEE  802.11 – 1997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IEEE 802.11b (Wi-Fi 1)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IEEE 802.11a (Wi-Fi 2)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IEEE 802.11g (Wi-Fi 3)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IEEE 802.11e – 2005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IEEE 802.11n (Wireless-N or Wi-Fi 4)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IEEE 802.11ac (Gigabit Wi-Fi or Wi-Fi 5)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IEEE 802.11 ad (WiGig)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IEEE 802.11 ah (Wi-Fi HaLow)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IEEE 802.11ax (Wi-Fi 6)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6901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18;p6">
            <a:extLst>
              <a:ext uri="{FF2B5EF4-FFF2-40B4-BE49-F238E27FC236}">
                <a16:creationId xmlns:a16="http://schemas.microsoft.com/office/drawing/2014/main" id="{40F079FF-BA89-400C-91F3-F0FC15E6B0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7028732"/>
              </p:ext>
            </p:extLst>
          </p:nvPr>
        </p:nvGraphicFramePr>
        <p:xfrm>
          <a:off x="442452" y="713715"/>
          <a:ext cx="11267077" cy="4495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598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9807">
                  <a:extLst>
                    <a:ext uri="{9D8B030D-6E8A-4147-A177-3AD203B41FA5}">
                      <a16:colId xmlns:a16="http://schemas.microsoft.com/office/drawing/2014/main" val="3716218790"/>
                    </a:ext>
                  </a:extLst>
                </a:gridCol>
                <a:gridCol w="3510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8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/>
                        <a:t>IEEE 802.11 Standards</a:t>
                      </a:r>
                      <a:endParaRPr sz="1600" b="1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Band</a:t>
                      </a:r>
                      <a:endParaRPr sz="1600" b="1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Introduced </a:t>
                      </a:r>
                      <a:endParaRPr sz="1600" b="1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Speed</a:t>
                      </a:r>
                      <a:endParaRPr sz="1600" b="1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IEEE 802.11 1997</a:t>
                      </a:r>
                      <a:endParaRPr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2.4 GHz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1997</a:t>
                      </a:r>
                      <a:endParaRPr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Mbps to 2 Mbps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IEEE 802.11a (Wi-Fi 2)</a:t>
                      </a:r>
                      <a:endParaRPr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GHz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1999 (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OFDM</a:t>
                      </a: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 Mbps</a:t>
                      </a:r>
                      <a:endParaRPr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IEEE 802.11b (Wi-Fi 1)</a:t>
                      </a:r>
                      <a:endParaRPr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2.4 GHz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1999 (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DSSS</a:t>
                      </a:r>
                      <a:r>
                        <a:rPr 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 </a:t>
                      </a:r>
                      <a:endParaRPr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 Mbps</a:t>
                      </a:r>
                      <a:endParaRPr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IEEE 802.11g (Wi-Fi 3)</a:t>
                      </a:r>
                      <a:endParaRPr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2.4 GHz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2003 (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Backward Compatibility</a:t>
                      </a:r>
                      <a:r>
                        <a:rPr 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 Mbps</a:t>
                      </a:r>
                      <a:endParaRPr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IEEE 802.11e 2005</a:t>
                      </a:r>
                      <a:endParaRPr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2.4 and 5 GHz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2007 (WMM-QoS)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 Mbps</a:t>
                      </a:r>
                      <a:endParaRPr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IEEE 802.11n (Wireless-N or Wi-Fi 4)</a:t>
                      </a:r>
                      <a:endParaRPr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2.4 or 5 GHz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2009 (MIMO)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 Mbps</a:t>
                      </a:r>
                      <a:endParaRPr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IEEE 802.11ac (Gigabit Wi-Fi or Wi-Fi 5)</a:t>
                      </a:r>
                      <a:endParaRPr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2.4 and 5 GHz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2013 (Dual Band / MU-MIMO)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450 Mbps / 1300 Mbps</a:t>
                      </a:r>
                      <a:endParaRPr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IEEE 802.11 ad (</a:t>
                      </a:r>
                      <a:r>
                        <a:rPr lang="en-US" sz="1600" b="1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WiGig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endParaRPr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 GHz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2012 (60 GHZ)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6.7 Gbps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IEEE 802.11 ah (Wi-Fi </a:t>
                      </a:r>
                      <a:r>
                        <a:rPr lang="en-US" sz="1600" b="1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HaLow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endParaRPr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 MHz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2017 (900 MHz / Extended Range)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347 Mbps</a:t>
                      </a:r>
                      <a:endParaRPr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IEEE 802.11ax (Wi-Fi 6) and Extended</a:t>
                      </a:r>
                      <a:endParaRPr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2.4 and 5 GHz / 6GHz only (WiFi6E)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2019 (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OFDMA, MU-MIMO, 1024-QAM</a:t>
                      </a: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 Gbps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860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23;p7">
            <a:extLst>
              <a:ext uri="{FF2B5EF4-FFF2-40B4-BE49-F238E27FC236}">
                <a16:creationId xmlns:a16="http://schemas.microsoft.com/office/drawing/2014/main" id="{C359BD5A-480E-4173-92F9-2A2BB605DE2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8331" y="172259"/>
            <a:ext cx="10415338" cy="2005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24;p7">
            <a:extLst>
              <a:ext uri="{FF2B5EF4-FFF2-40B4-BE49-F238E27FC236}">
                <a16:creationId xmlns:a16="http://schemas.microsoft.com/office/drawing/2014/main" id="{6A897732-5103-4F96-AA76-34E5625B090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5857" y="1801596"/>
            <a:ext cx="6754168" cy="1997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25;p7">
            <a:extLst>
              <a:ext uri="{FF2B5EF4-FFF2-40B4-BE49-F238E27FC236}">
                <a16:creationId xmlns:a16="http://schemas.microsoft.com/office/drawing/2014/main" id="{152510CE-ED8E-47B3-91DC-003F2AEF746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5544" y="3798989"/>
            <a:ext cx="8878539" cy="231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189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8">
            <a:extLst>
              <a:ext uri="{FF2B5EF4-FFF2-40B4-BE49-F238E27FC236}">
                <a16:creationId xmlns:a16="http://schemas.microsoft.com/office/drawing/2014/main" id="{2D55BDAB-CFC5-4AD2-AE0C-D0D62A420D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Building blocks of Wi-Fi technology</a:t>
            </a:r>
            <a:endParaRPr dirty="0"/>
          </a:p>
        </p:txBody>
      </p:sp>
      <p:sp>
        <p:nvSpPr>
          <p:cNvPr id="5" name="Google Shape;131;p8">
            <a:extLst>
              <a:ext uri="{FF2B5EF4-FFF2-40B4-BE49-F238E27FC236}">
                <a16:creationId xmlns:a16="http://schemas.microsoft.com/office/drawing/2014/main" id="{23A064C9-408C-42E3-9F4C-A64D63670C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Spectrum Reuse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Carrier Sensing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Modulation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Bandwidth Aggregation 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MIMO 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Roaming 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QoS 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VoWiFi</a:t>
            </a:r>
            <a:br>
              <a:rPr lang="en-US"/>
            </a:br>
            <a:endParaRPr/>
          </a:p>
        </p:txBody>
      </p:sp>
    </p:spTree>
    <p:extLst>
      <p:ext uri="{BB962C8B-B14F-4D97-AF65-F5344CB8AC3E}">
        <p14:creationId xmlns:p14="http://schemas.microsoft.com/office/powerpoint/2010/main" val="1168046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43E478-4BD4-4890-A9BE-9EC2823FA48A}"/>
              </a:ext>
            </a:extLst>
          </p:cNvPr>
          <p:cNvSpPr/>
          <p:nvPr/>
        </p:nvSpPr>
        <p:spPr>
          <a:xfrm>
            <a:off x="609600" y="416066"/>
            <a:ext cx="1097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chemeClr val="dk1"/>
              </a:buClr>
              <a:buSzPct val="100000"/>
              <a:buChar char="•"/>
            </a:pPr>
            <a:r>
              <a:rPr lang="en-US" b="1" dirty="0"/>
              <a:t>Spectrum Reuse:</a:t>
            </a:r>
            <a:br>
              <a:rPr lang="en-US" dirty="0"/>
            </a:br>
            <a:r>
              <a:rPr lang="en-US" dirty="0"/>
              <a:t>Selecting and allocating channels groups for all of the stations within a system.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0CB4BD-4420-4F6E-8226-AEA52EA86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343" y="1057275"/>
            <a:ext cx="64484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64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DD554-6EBF-4345-80A0-897E8B181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367" y="346590"/>
            <a:ext cx="10972800" cy="1326120"/>
          </a:xfrm>
        </p:spPr>
        <p:txBody>
          <a:bodyPr>
            <a:normAutofit fontScale="55000" lnSpcReduction="20000"/>
          </a:bodyPr>
          <a:lstStyle/>
          <a:p>
            <a:pPr marL="342900" lvl="0">
              <a:spcBef>
                <a:spcPts val="448"/>
              </a:spcBef>
              <a:buSzPct val="100000"/>
            </a:pPr>
            <a:r>
              <a:rPr lang="en-US" b="1" dirty="0"/>
              <a:t>Carrier Sensing:</a:t>
            </a:r>
            <a:br>
              <a:rPr lang="en-US" dirty="0"/>
            </a:br>
            <a:r>
              <a:rPr lang="en-US" dirty="0"/>
              <a:t>Mechanism used in wireless communication systems</a:t>
            </a:r>
          </a:p>
          <a:p>
            <a:pPr marL="342900" lvl="0">
              <a:spcBef>
                <a:spcPts val="448"/>
              </a:spcBef>
              <a:buSzPct val="100000"/>
            </a:pPr>
            <a:r>
              <a:rPr lang="en-US" dirty="0"/>
              <a:t>Clear Channel Assessment (CCA):</a:t>
            </a:r>
            <a:br>
              <a:rPr lang="en-US" dirty="0"/>
            </a:br>
            <a:r>
              <a:rPr lang="en-US" dirty="0"/>
              <a:t>(ED) / (CSMA/CA)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2CF59-1D7A-4668-927E-9B458D252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648" y="1672710"/>
            <a:ext cx="70389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76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0A190C-B015-402A-82C1-E982E108CEBE}"/>
              </a:ext>
            </a:extLst>
          </p:cNvPr>
          <p:cNvSpPr/>
          <p:nvPr/>
        </p:nvSpPr>
        <p:spPr>
          <a:xfrm>
            <a:off x="486698" y="535901"/>
            <a:ext cx="114447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0" indent="-285750">
              <a:spcBef>
                <a:spcPts val="448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Modulation:</a:t>
            </a:r>
            <a:br>
              <a:rPr lang="en-US" dirty="0"/>
            </a:br>
            <a:r>
              <a:rPr lang="en-US" dirty="0"/>
              <a:t>Modulation is what wireless networks use to send data.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59D14A-D53E-4F2C-91A6-D1EA939D1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75" y="2122908"/>
            <a:ext cx="10151806" cy="323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12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08324-188D-4DDD-85D3-D59AB04E0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613" y="641556"/>
            <a:ext cx="10972800" cy="4525963"/>
          </a:xfrm>
        </p:spPr>
        <p:txBody>
          <a:bodyPr>
            <a:normAutofit/>
          </a:bodyPr>
          <a:lstStyle/>
          <a:p>
            <a:pPr marL="342900" lvl="0">
              <a:spcBef>
                <a:spcPts val="448"/>
              </a:spcBef>
              <a:buSzPct val="100000"/>
            </a:pPr>
            <a:r>
              <a:rPr lang="en-US" b="1" dirty="0"/>
              <a:t>Bandwidth Aggregation:</a:t>
            </a:r>
            <a:br>
              <a:rPr lang="en-US" b="1" dirty="0"/>
            </a:br>
            <a:r>
              <a:rPr lang="en-US" dirty="0"/>
              <a:t>Spreading communications traffic over more than one channel between two devices to increase total bandwidth.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18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7F9CA-E9FC-4DD5-A19B-2DC6D4A03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123" y="250727"/>
            <a:ext cx="10972800" cy="1349475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MIMO:</a:t>
            </a:r>
            <a:br>
              <a:rPr lang="en-US" dirty="0"/>
            </a:br>
            <a:r>
              <a:rPr lang="en-US" dirty="0"/>
              <a:t>Antenna systems used in modern wireless standards, to sends the same data as several signals simultaneously through multiple antennas, while still utilizing a single radio channel.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C1DBC-C7AA-48CD-A285-5CC869642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16" y="1600202"/>
            <a:ext cx="4122942" cy="45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3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9C7-BE05-421E-AB00-2855EB53A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5621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0D0A2-9010-4BEA-A605-B46C4201C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32388"/>
            <a:ext cx="10972800" cy="532416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Module 1 will be covering the following topics:</a:t>
            </a:r>
          </a:p>
          <a:p>
            <a:pPr marL="571500" lvl="1" indent="0">
              <a:buNone/>
            </a:pPr>
            <a:r>
              <a:rPr lang="en-US" sz="1700" b="1" dirty="0"/>
              <a:t>Introduction to Wi-Fi Networks </a:t>
            </a:r>
            <a:endParaRPr lang="en-US" sz="1700" dirty="0"/>
          </a:p>
          <a:p>
            <a:pPr marL="1714500" lvl="3" indent="-342931">
              <a:spcBef>
                <a:spcPts val="536"/>
              </a:spcBef>
              <a:buSzPct val="100000"/>
            </a:pPr>
            <a:r>
              <a:rPr lang="en-US" sz="1400" i="1" dirty="0"/>
              <a:t>802.11 Standards Family</a:t>
            </a:r>
            <a:endParaRPr lang="en-US" sz="1800" i="1" dirty="0"/>
          </a:p>
          <a:p>
            <a:pPr marL="1714500" lvl="3" indent="-342931">
              <a:spcBef>
                <a:spcPts val="536"/>
              </a:spcBef>
              <a:buSzPct val="100000"/>
            </a:pPr>
            <a:r>
              <a:rPr lang="en-US" sz="1400" i="1" dirty="0"/>
              <a:t>Building blocks of Wi-Fi technology (Spectrum Reuse, Carrier Sensing, Modulation, Bandwidth Aggregation, MIMO, Roaming, QoS, VoWiFi)</a:t>
            </a:r>
            <a:endParaRPr lang="en-US" sz="1800" i="1" dirty="0"/>
          </a:p>
          <a:p>
            <a:pPr marL="1714500" lvl="3" indent="-342931">
              <a:spcBef>
                <a:spcPts val="536"/>
              </a:spcBef>
              <a:buSzPct val="100000"/>
            </a:pPr>
            <a:r>
              <a:rPr lang="en-US" sz="1400" i="1" dirty="0"/>
              <a:t>802.11ax Overview</a:t>
            </a:r>
            <a:br>
              <a:rPr lang="en-US" sz="1400" i="1" dirty="0"/>
            </a:br>
            <a:endParaRPr lang="en-US" dirty="0"/>
          </a:p>
          <a:p>
            <a:pPr marL="571500" lvl="1" indent="0">
              <a:buNone/>
            </a:pPr>
            <a:r>
              <a:rPr lang="en-US" sz="2100" b="1" dirty="0"/>
              <a:t>End-to-End Wi-Fi Network Architecture </a:t>
            </a:r>
          </a:p>
          <a:p>
            <a:pPr marL="1714500" lvl="3" indent="-342931">
              <a:spcBef>
                <a:spcPts val="536"/>
              </a:spcBef>
              <a:buSzPct val="100000"/>
            </a:pPr>
            <a:r>
              <a:rPr lang="en-US" sz="1200" i="1" dirty="0"/>
              <a:t>Core Network ( AAA, Captive portal, WAG)</a:t>
            </a:r>
            <a:endParaRPr lang="en-US" sz="1600" i="1" dirty="0"/>
          </a:p>
          <a:p>
            <a:pPr marL="1714500" lvl="3" indent="-342931">
              <a:spcBef>
                <a:spcPts val="536"/>
              </a:spcBef>
              <a:buSzPct val="100000"/>
            </a:pPr>
            <a:r>
              <a:rPr lang="en-US" sz="1200" i="1" dirty="0"/>
              <a:t>Wireless Authentication Models and Mechanisms</a:t>
            </a:r>
            <a:endParaRPr lang="en-US" sz="1600" i="1" dirty="0"/>
          </a:p>
          <a:p>
            <a:pPr marL="1714500" lvl="3" indent="-342931">
              <a:spcBef>
                <a:spcPts val="536"/>
              </a:spcBef>
              <a:buSzPct val="100000"/>
            </a:pPr>
            <a:r>
              <a:rPr lang="en-US" sz="1200" i="1" dirty="0"/>
              <a:t>Enterprise, Public</a:t>
            </a:r>
          </a:p>
          <a:p>
            <a:pPr marL="571500" lvl="1" indent="0">
              <a:buNone/>
            </a:pPr>
            <a:r>
              <a:rPr lang="en-US" sz="2100" b="1" dirty="0"/>
              <a:t>WIPS and WIDS</a:t>
            </a:r>
            <a:br>
              <a:rPr lang="en-US" sz="2100" b="1" dirty="0"/>
            </a:br>
            <a:endParaRPr lang="en-US" sz="2100" dirty="0"/>
          </a:p>
          <a:p>
            <a:pPr lvl="1"/>
            <a:endParaRPr lang="en-US" dirty="0"/>
          </a:p>
          <a:p>
            <a:pPr marL="5715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75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1EDC0-B566-422E-879F-3C80D36E6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05583"/>
            <a:ext cx="10972800" cy="145271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Roaming:</a:t>
            </a:r>
            <a:br>
              <a:rPr lang="en-US" dirty="0"/>
            </a:br>
            <a:r>
              <a:rPr lang="en-US" dirty="0"/>
              <a:t>Standards designed to make it easier for users to move from one wireless access point to another without losing their connection.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Google Shape;142;p10">
            <a:extLst>
              <a:ext uri="{FF2B5EF4-FFF2-40B4-BE49-F238E27FC236}">
                <a16:creationId xmlns:a16="http://schemas.microsoft.com/office/drawing/2014/main" id="{89D0CE9A-B00A-407E-A1BD-5B0DB121E8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1" y="1533832"/>
            <a:ext cx="10972799" cy="45130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6052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76B0C-0BFB-4448-8B98-5090EDE33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168" y="420330"/>
            <a:ext cx="4580297" cy="1201993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QoS:</a:t>
            </a:r>
            <a:br>
              <a:rPr lang="en-US" dirty="0"/>
            </a:br>
            <a:r>
              <a:rPr lang="en-US" dirty="0"/>
              <a:t>WMM, which enhances QoS by prioritizing data packets according to different categories.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D09D2-B02E-43D5-BFC1-9D2E58833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82" y="420330"/>
            <a:ext cx="710565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16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1C72A-8A17-4A30-90BF-FE23FF773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597311"/>
            <a:ext cx="10972800" cy="1983657"/>
          </a:xfrm>
        </p:spPr>
        <p:txBody>
          <a:bodyPr/>
          <a:lstStyle/>
          <a:p>
            <a:r>
              <a:rPr lang="en-US" b="1" dirty="0"/>
              <a:t>VoWiFi:</a:t>
            </a:r>
            <a:br>
              <a:rPr lang="en-US" dirty="0"/>
            </a:br>
            <a:r>
              <a:rPr lang="en-US" dirty="0"/>
              <a:t>Process of using Wi-Fi over cellular data, for voice calling for supported device.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6D01DE-DF80-4816-BB63-A2A502C99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199" y="2580968"/>
            <a:ext cx="61531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38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7;p11">
            <a:extLst>
              <a:ext uri="{FF2B5EF4-FFF2-40B4-BE49-F238E27FC236}">
                <a16:creationId xmlns:a16="http://schemas.microsoft.com/office/drawing/2014/main" id="{A8BAE81C-A488-463B-8D16-2DA9F777D2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671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dirty="0"/>
              <a:t>802.11ax Overview</a:t>
            </a:r>
            <a:endParaRPr dirty="0"/>
          </a:p>
        </p:txBody>
      </p:sp>
      <p:sp>
        <p:nvSpPr>
          <p:cNvPr id="5" name="Google Shape;148;p11">
            <a:extLst>
              <a:ext uri="{FF2B5EF4-FFF2-40B4-BE49-F238E27FC236}">
                <a16:creationId xmlns:a16="http://schemas.microsoft.com/office/drawing/2014/main" id="{34FCED88-6FB4-400A-946E-61F3BEEBDA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380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Introduced in 2019, as 802.11ax “Wi-Fi”</a:t>
            </a:r>
          </a:p>
          <a:p>
            <a:pPr marL="800100" lvl="1">
              <a:spcBef>
                <a:spcPts val="0"/>
              </a:spcBef>
              <a:buSzPct val="100000"/>
              <a:buChar char="•"/>
            </a:pPr>
            <a:r>
              <a:rPr lang="en-US" sz="2200" dirty="0"/>
              <a:t>2.4GHz and 5GHz</a:t>
            </a:r>
          </a:p>
          <a:p>
            <a:pPr marL="800100" lvl="1">
              <a:spcBef>
                <a:spcPts val="0"/>
              </a:spcBef>
              <a:buSzPct val="100000"/>
              <a:buChar char="•"/>
            </a:pPr>
            <a:r>
              <a:rPr lang="en-US" sz="2200" dirty="0"/>
              <a:t>Theoretical speed up to 10 Gbps.</a:t>
            </a:r>
          </a:p>
          <a:p>
            <a:pPr marL="800100" lvl="1">
              <a:spcBef>
                <a:spcPts val="0"/>
              </a:spcBef>
              <a:buSzPct val="100000"/>
              <a:buChar char="•"/>
            </a:pPr>
            <a:r>
              <a:rPr lang="en-US" sz="2200" dirty="0"/>
              <a:t>Compatible with 802.11a/b/g/n/ac.</a:t>
            </a:r>
          </a:p>
          <a:p>
            <a:pPr marL="800100" lvl="1">
              <a:spcBef>
                <a:spcPts val="0"/>
              </a:spcBef>
              <a:buSzPct val="100000"/>
              <a:buChar char="•"/>
            </a:pPr>
            <a:r>
              <a:rPr lang="en-US" sz="2200" dirty="0"/>
              <a:t>Supports Technologies as:</a:t>
            </a:r>
          </a:p>
          <a:p>
            <a:pPr marL="1257300" lvl="2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OFDMA, MU-MIMO, 1024-QAM and more</a:t>
            </a:r>
          </a:p>
          <a:p>
            <a:pPr marL="800100" lvl="1">
              <a:spcBef>
                <a:spcPts val="0"/>
              </a:spcBef>
              <a:buSzPct val="100000"/>
              <a:buChar char="•"/>
            </a:pPr>
            <a:endParaRPr lang="en-US" dirty="0"/>
          </a:p>
          <a:p>
            <a:pPr marL="1257300" lvl="2">
              <a:spcBef>
                <a:spcPts val="0"/>
              </a:spcBef>
              <a:buSzPct val="100000"/>
            </a:pPr>
            <a:endParaRPr lang="en-US" dirty="0"/>
          </a:p>
          <a:p>
            <a:pPr marL="342900" lvl="0" indent="-34290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Later introduced Wi-Fi 6E”Extended” in early 2021</a:t>
            </a:r>
          </a:p>
          <a:p>
            <a:pPr marL="800100" lvl="1">
              <a:spcBef>
                <a:spcPts val="496"/>
              </a:spcBef>
              <a:buSzPct val="100000"/>
              <a:buChar char="•"/>
            </a:pPr>
            <a:r>
              <a:rPr lang="en-US" sz="2000" dirty="0"/>
              <a:t>2.4GHz / 5GHz and 6GHz</a:t>
            </a:r>
          </a:p>
          <a:p>
            <a:pPr marL="800100" lvl="1">
              <a:spcBef>
                <a:spcPts val="496"/>
              </a:spcBef>
              <a:buSzPct val="100000"/>
              <a:buChar char="•"/>
            </a:pPr>
            <a:r>
              <a:rPr lang="en-US" sz="2000" dirty="0"/>
              <a:t>less congested frequency bands.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128643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3;p12">
            <a:extLst>
              <a:ext uri="{FF2B5EF4-FFF2-40B4-BE49-F238E27FC236}">
                <a16:creationId xmlns:a16="http://schemas.microsoft.com/office/drawing/2014/main" id="{07958776-7403-487C-B8B6-A75C3F04B5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8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/>
              <a:t>Session 2</a:t>
            </a:r>
            <a:br>
              <a:rPr lang="en-US" sz="4000" dirty="0"/>
            </a:br>
            <a:r>
              <a:rPr lang="en-US" sz="4000" dirty="0"/>
              <a:t>End-to-End Wi-Fi Network Architecture </a:t>
            </a:r>
            <a:endParaRPr dirty="0"/>
          </a:p>
        </p:txBody>
      </p:sp>
      <p:sp>
        <p:nvSpPr>
          <p:cNvPr id="5" name="Google Shape;154;p12">
            <a:extLst>
              <a:ext uri="{FF2B5EF4-FFF2-40B4-BE49-F238E27FC236}">
                <a16:creationId xmlns:a16="http://schemas.microsoft.com/office/drawing/2014/main" id="{25C1DD31-22A5-4B43-B8DB-ED7CD33132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Core Network (AAA, Captive portal, WAG)</a:t>
            </a:r>
            <a:br>
              <a:rPr lang="en-US" dirty="0"/>
            </a:br>
            <a:r>
              <a:rPr lang="en-US" sz="2500" dirty="0"/>
              <a:t>*Authentication, authorization, and accounting (AAA)</a:t>
            </a:r>
            <a:endParaRPr sz="25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br>
              <a:rPr lang="en-US" dirty="0"/>
            </a:b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663C1-A4A6-4D95-8D26-5489AAD32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288" y="2662549"/>
            <a:ext cx="68199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29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3FA30F-A2DC-4E45-A5AD-86357E96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72855"/>
          </a:xfrm>
        </p:spPr>
        <p:txBody>
          <a:bodyPr>
            <a:normAutofit fontScale="90000"/>
          </a:bodyPr>
          <a:lstStyle/>
          <a:p>
            <a:r>
              <a:rPr lang="en-US" dirty="0"/>
              <a:t>Captive portal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0F59B-31C1-4506-9AB2-A1181576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290637"/>
            <a:ext cx="4267200" cy="4276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673BF-C159-495F-BC93-80A641649A94}"/>
              </a:ext>
            </a:extLst>
          </p:cNvPr>
          <p:cNvSpPr txBox="1"/>
          <p:nvPr/>
        </p:nvSpPr>
        <p:spPr>
          <a:xfrm>
            <a:off x="1828801" y="5567362"/>
            <a:ext cx="830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Web page that the user of a public-access network is obliged to view and interact with before access is granted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35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6FD0FB4-1BF7-4783-AF0B-C27ACDE50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24772"/>
          </a:xfrm>
        </p:spPr>
        <p:txBody>
          <a:bodyPr>
            <a:normAutofit fontScale="90000"/>
          </a:bodyPr>
          <a:lstStyle/>
          <a:p>
            <a:r>
              <a:rPr lang="en-US" dirty="0"/>
              <a:t>WAG (Wi-Fi Access Gateway)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71E97-7466-400C-B5DF-F2DC6FBA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1042103"/>
            <a:ext cx="9115425" cy="352425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9742525-B66F-4241-B4EA-FE20933B0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377128"/>
            <a:ext cx="10972800" cy="1749036"/>
          </a:xfrm>
        </p:spPr>
        <p:txBody>
          <a:bodyPr>
            <a:normAutofit/>
          </a:bodyPr>
          <a:lstStyle/>
          <a:p>
            <a:r>
              <a:rPr lang="en-US" sz="2500" dirty="0"/>
              <a:t>An element in a network that serves to route data packets from a wireless LAN to another network.</a:t>
            </a:r>
          </a:p>
          <a:p>
            <a:r>
              <a:rPr lang="en-US" sz="2500" dirty="0"/>
              <a:t>Viewed as a combination of Wi-Fi controller, router, DHCP server, and firewall.</a:t>
            </a:r>
          </a:p>
        </p:txBody>
      </p:sp>
    </p:spTree>
    <p:extLst>
      <p:ext uri="{BB962C8B-B14F-4D97-AF65-F5344CB8AC3E}">
        <p14:creationId xmlns:p14="http://schemas.microsoft.com/office/powerpoint/2010/main" val="2851773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;p13">
            <a:extLst>
              <a:ext uri="{FF2B5EF4-FFF2-40B4-BE49-F238E27FC236}">
                <a16:creationId xmlns:a16="http://schemas.microsoft.com/office/drawing/2014/main" id="{93F2EC22-5953-4548-B7A7-D5D1729746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671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Wireless Authentication Models and Mechanisms</a:t>
            </a:r>
            <a:endParaRPr/>
          </a:p>
        </p:txBody>
      </p:sp>
      <p:sp>
        <p:nvSpPr>
          <p:cNvPr id="5" name="Google Shape;160;p13">
            <a:extLst>
              <a:ext uri="{FF2B5EF4-FFF2-40B4-BE49-F238E27FC236}">
                <a16:creationId xmlns:a16="http://schemas.microsoft.com/office/drawing/2014/main" id="{468B69EE-693E-46EB-9167-84BFC33A31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Wireless Authentication:</a:t>
            </a:r>
            <a:br>
              <a:rPr lang="en-US" dirty="0"/>
            </a:br>
            <a:r>
              <a:rPr lang="en-US" dirty="0"/>
              <a:t>*Open authentication</a:t>
            </a:r>
            <a:br>
              <a:rPr lang="en-US" dirty="0"/>
            </a:br>
            <a:r>
              <a:rPr lang="en-US" dirty="0"/>
              <a:t>*Shared authentication</a:t>
            </a:r>
            <a:br>
              <a:rPr lang="en-US" dirty="0"/>
            </a:br>
            <a:r>
              <a:rPr lang="en-US" dirty="0"/>
              <a:t>*Extensible Authentication Protocol (EAP)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Wireless Encryption:</a:t>
            </a:r>
            <a:br>
              <a:rPr lang="en-US" dirty="0"/>
            </a:br>
            <a:r>
              <a:rPr lang="en-US" dirty="0"/>
              <a:t>*Wired Equivalent Privacy (WEP)</a:t>
            </a:r>
            <a:br>
              <a:rPr lang="en-US" dirty="0"/>
            </a:br>
            <a:r>
              <a:rPr lang="en-US" dirty="0"/>
              <a:t>*Wi-Fi Protected Access (WPA)</a:t>
            </a:r>
            <a:br>
              <a:rPr lang="en-US" dirty="0"/>
            </a:br>
            <a:r>
              <a:rPr lang="en-US" dirty="0"/>
              <a:t>*Wi-Fi Protected Access 2 (WPA2)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2487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5;p14">
            <a:extLst>
              <a:ext uri="{FF2B5EF4-FFF2-40B4-BE49-F238E27FC236}">
                <a16:creationId xmlns:a16="http://schemas.microsoft.com/office/drawing/2014/main" id="{58859008-19DC-4462-9201-4D3C81023C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3558" y="364958"/>
            <a:ext cx="10972800" cy="565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/>
              <a:t>Wireless Authentication:</a:t>
            </a:r>
            <a:br>
              <a:rPr lang="en-US" dirty="0"/>
            </a:br>
            <a:r>
              <a:rPr lang="en-US" dirty="0"/>
              <a:t>*Open authentication:</a:t>
            </a:r>
            <a:br>
              <a:rPr lang="en-US" dirty="0"/>
            </a:br>
            <a:r>
              <a:rPr lang="en-US" sz="2500" dirty="0"/>
              <a:t>Simplest of the method, only require end device to be aware of the SSID ”Service-Set Identifier”</a:t>
            </a:r>
            <a:br>
              <a:rPr lang="en-US" sz="2500" dirty="0"/>
            </a:br>
            <a:br>
              <a:rPr lang="en-US" sz="2800" dirty="0"/>
            </a:br>
            <a:r>
              <a:rPr lang="en-US" dirty="0"/>
              <a:t>*Shared authentication:</a:t>
            </a:r>
            <a:br>
              <a:rPr lang="en-US" dirty="0"/>
            </a:br>
            <a:r>
              <a:rPr lang="en-US" sz="2500" dirty="0"/>
              <a:t>Commonly used method on individual and small business WLAN Implementation. Using a Shared </a:t>
            </a:r>
            <a:r>
              <a:rPr lang="en-US" sz="2500" dirty="0" err="1"/>
              <a:t>Key”PSK</a:t>
            </a:r>
            <a:r>
              <a:rPr lang="en-US" sz="2500" dirty="0"/>
              <a:t>” at each end.</a:t>
            </a:r>
            <a:br>
              <a:rPr lang="en-US" sz="2500" dirty="0"/>
            </a:br>
            <a:br>
              <a:rPr lang="en-US" dirty="0"/>
            </a:br>
            <a:r>
              <a:rPr lang="en-US" dirty="0"/>
              <a:t>*Extensible Authentication Protocol (EAP)</a:t>
            </a:r>
            <a:br>
              <a:rPr lang="en-US" dirty="0"/>
            </a:br>
            <a:r>
              <a:rPr lang="en-US" sz="2500" dirty="0"/>
              <a:t>Method used by Enterprises, utilizing authentication server for authentication using variety of credential options.</a:t>
            </a: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1533433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0;p15">
            <a:extLst>
              <a:ext uri="{FF2B5EF4-FFF2-40B4-BE49-F238E27FC236}">
                <a16:creationId xmlns:a16="http://schemas.microsoft.com/office/drawing/2014/main" id="{3EC97F87-0854-469C-9999-4DCA5A23DC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7515" y="284749"/>
            <a:ext cx="10972800" cy="5682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/>
              <a:t>Wireless Encryption:</a:t>
            </a:r>
            <a:br>
              <a:rPr lang="en-US" dirty="0"/>
            </a:br>
            <a:r>
              <a:rPr lang="en-US" dirty="0"/>
              <a:t>*Wired Equivalent Privacy (WEP)</a:t>
            </a:r>
            <a:br>
              <a:rPr lang="en-US" dirty="0"/>
            </a:br>
            <a:r>
              <a:rPr lang="en-US" sz="2500" dirty="0"/>
              <a:t>Utilizes RC4 “</a:t>
            </a:r>
            <a:r>
              <a:rPr lang="en-US" sz="2800" dirty="0" err="1"/>
              <a:t>Rivest</a:t>
            </a:r>
            <a:r>
              <a:rPr lang="en-US" sz="2800" dirty="0"/>
              <a:t> Cipher 4</a:t>
            </a:r>
            <a:r>
              <a:rPr lang="en-US" sz="2500" dirty="0"/>
              <a:t>”</a:t>
            </a:r>
            <a:br>
              <a:rPr lang="en-US" sz="2500" dirty="0"/>
            </a:br>
            <a:br>
              <a:rPr lang="en-US" dirty="0"/>
            </a:br>
            <a:r>
              <a:rPr lang="en-US" dirty="0"/>
              <a:t>*Wi-Fi Protected Access (WPA)</a:t>
            </a:r>
            <a:br>
              <a:rPr lang="en-US" dirty="0"/>
            </a:br>
            <a:r>
              <a:rPr lang="en-US" sz="2500" dirty="0"/>
              <a:t>Utilizes the </a:t>
            </a:r>
            <a:r>
              <a:rPr lang="en-US" sz="2500" dirty="0" err="1"/>
              <a:t>TKIP“Temporal</a:t>
            </a:r>
            <a:r>
              <a:rPr lang="en-US" sz="2500" dirty="0"/>
              <a:t> Key Integrity Protocol”</a:t>
            </a:r>
            <a:br>
              <a:rPr lang="en-US" sz="2500" dirty="0"/>
            </a:br>
            <a:br>
              <a:rPr lang="en-US" dirty="0"/>
            </a:br>
            <a:r>
              <a:rPr lang="en-US" dirty="0"/>
              <a:t>*Wi-Fi Protected Access 2 (WPA2)</a:t>
            </a:r>
            <a:br>
              <a:rPr lang="en-US" dirty="0"/>
            </a:br>
            <a:r>
              <a:rPr lang="en-US" sz="2500" dirty="0"/>
              <a:t>Utilizes AES “Advanced Encryption Standard”</a:t>
            </a: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3359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;p3">
            <a:extLst>
              <a:ext uri="{FF2B5EF4-FFF2-40B4-BE49-F238E27FC236}">
                <a16:creationId xmlns:a16="http://schemas.microsoft.com/office/drawing/2014/main" id="{40AE4681-E746-4F54-A6FD-8D65911F1C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7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 dirty="0"/>
              <a:t>Session 1</a:t>
            </a:r>
            <a:endParaRPr dirty="0"/>
          </a:p>
        </p:txBody>
      </p:sp>
      <p:sp>
        <p:nvSpPr>
          <p:cNvPr id="5" name="Google Shape;100;p3">
            <a:extLst>
              <a:ext uri="{FF2B5EF4-FFF2-40B4-BE49-F238E27FC236}">
                <a16:creationId xmlns:a16="http://schemas.microsoft.com/office/drawing/2014/main" id="{FC3B8BF6-E41C-417E-8C10-29CE8C04B90F}"/>
              </a:ext>
            </a:extLst>
          </p:cNvPr>
          <p:cNvSpPr txBox="1">
            <a:spLocks/>
          </p:cNvSpPr>
          <p:nvPr/>
        </p:nvSpPr>
        <p:spPr>
          <a:xfrm>
            <a:off x="1293541" y="1292772"/>
            <a:ext cx="10204776" cy="472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>
              <a:spcBef>
                <a:spcPts val="0"/>
              </a:spcBef>
              <a:buSzPts val="3200"/>
            </a:pPr>
            <a:r>
              <a:rPr lang="en-US" kern="0" dirty="0"/>
              <a:t>Spectrum</a:t>
            </a:r>
          </a:p>
          <a:p>
            <a:pPr marL="342900">
              <a:spcBef>
                <a:spcPts val="640"/>
              </a:spcBef>
              <a:buSzPts val="3200"/>
            </a:pPr>
            <a:r>
              <a:rPr lang="en-US" kern="0" dirty="0"/>
              <a:t>Bands</a:t>
            </a:r>
          </a:p>
          <a:p>
            <a:pPr marL="342900">
              <a:spcBef>
                <a:spcPts val="640"/>
              </a:spcBef>
              <a:buSzPts val="3200"/>
            </a:pPr>
            <a:r>
              <a:rPr lang="en-US" kern="0" dirty="0"/>
              <a:t>NTA / FCC</a:t>
            </a:r>
          </a:p>
          <a:p>
            <a:pPr marL="342900">
              <a:spcBef>
                <a:spcPts val="640"/>
              </a:spcBef>
              <a:buSzPts val="3200"/>
            </a:pPr>
            <a:r>
              <a:rPr lang="en-US" kern="0" dirty="0"/>
              <a:t>802.11</a:t>
            </a:r>
          </a:p>
          <a:p>
            <a:pPr marL="0" indent="0">
              <a:spcBef>
                <a:spcPts val="640"/>
              </a:spcBef>
              <a:buSzPts val="3200"/>
              <a:buFont typeface="Arial"/>
              <a:buNone/>
            </a:pPr>
            <a:endParaRPr lang="en-US" kern="0" dirty="0"/>
          </a:p>
        </p:txBody>
      </p:sp>
      <p:pic>
        <p:nvPicPr>
          <p:cNvPr id="6" name="Google Shape;101;p3">
            <a:extLst>
              <a:ext uri="{FF2B5EF4-FFF2-40B4-BE49-F238E27FC236}">
                <a16:creationId xmlns:a16="http://schemas.microsoft.com/office/drawing/2014/main" id="{B5B66E1E-D78C-4FFD-AC7E-15AB004CF0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32386" y="2932387"/>
            <a:ext cx="8565931" cy="3195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0532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93E31D-2162-4457-BC88-7EA17C12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84732"/>
          </a:xfrm>
        </p:spPr>
        <p:txBody>
          <a:bodyPr>
            <a:normAutofit fontScale="90000"/>
          </a:bodyPr>
          <a:lstStyle/>
          <a:p>
            <a:r>
              <a:rPr lang="en-US" dirty="0"/>
              <a:t>Enterprise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CF46B-D156-47FE-A316-FBF5B6E00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925" y="1151957"/>
            <a:ext cx="9488149" cy="488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22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F0F45F-A40B-4240-8104-DED8DEBE1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10" y="274638"/>
            <a:ext cx="10896367" cy="1143000"/>
          </a:xfrm>
        </p:spPr>
        <p:txBody>
          <a:bodyPr/>
          <a:lstStyle/>
          <a:p>
            <a:r>
              <a:rPr lang="en-US" dirty="0"/>
              <a:t>Public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7CEF3-B77E-4E88-93FC-CAE231117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84" y="1417638"/>
            <a:ext cx="11846954" cy="424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86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5;p16">
            <a:extLst>
              <a:ext uri="{FF2B5EF4-FFF2-40B4-BE49-F238E27FC236}">
                <a16:creationId xmlns:a16="http://schemas.microsoft.com/office/drawing/2014/main" id="{BFA6A736-BE4D-4D37-ADAA-2849DB143E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1" y="274638"/>
            <a:ext cx="11474244" cy="65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/>
              <a:t>WIPS and WIDS</a:t>
            </a:r>
            <a:endParaRPr dirty="0"/>
          </a:p>
        </p:txBody>
      </p:sp>
      <p:sp>
        <p:nvSpPr>
          <p:cNvPr id="5" name="Google Shape;176;p16">
            <a:extLst>
              <a:ext uri="{FF2B5EF4-FFF2-40B4-BE49-F238E27FC236}">
                <a16:creationId xmlns:a16="http://schemas.microsoft.com/office/drawing/2014/main" id="{23DD27F8-74E8-4A3B-9DAE-FAD425DA93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91173" y="1600201"/>
            <a:ext cx="4838411" cy="4186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 dirty="0"/>
              <a:t>WIDS, a system of sensors is used to monitor the network for the intrusion of unauthorized devices, such as rogue access points. </a:t>
            </a:r>
            <a:endParaRPr sz="20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 dirty="0"/>
              <a:t>WIPS, the system not only detects unauthorized devices, but also takes steps to mitigate the threat by containing the device and detaching it from the wireless network.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 dirty="0"/>
              <a:t>Threats</a:t>
            </a:r>
            <a:br>
              <a:rPr lang="en-US" sz="2000" dirty="0"/>
            </a:br>
            <a:r>
              <a:rPr lang="en-US" sz="2000" dirty="0"/>
              <a:t>*Rogue APSs</a:t>
            </a:r>
            <a:br>
              <a:rPr lang="en-US" sz="2000" dirty="0"/>
            </a:br>
            <a:r>
              <a:rPr lang="en-US" sz="2000" dirty="0"/>
              <a:t>*Soft Rogue Aps.</a:t>
            </a:r>
            <a:endParaRPr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631D53-BB57-4E5E-8B30-7FF5F78FA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00" y="1001712"/>
            <a:ext cx="620525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73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2A20B-57B9-4180-8A0B-00A4D42D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Module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2BE50-E30E-4337-9A9B-274F4CB8D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953813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					Thank You</a:t>
            </a:r>
          </a:p>
        </p:txBody>
      </p:sp>
    </p:spTree>
    <p:extLst>
      <p:ext uri="{BB962C8B-B14F-4D97-AF65-F5344CB8AC3E}">
        <p14:creationId xmlns:p14="http://schemas.microsoft.com/office/powerpoint/2010/main" val="423814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04974-2412-4CFB-84E0-AAAA03C1B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07928"/>
          </a:xfrm>
        </p:spPr>
        <p:txBody>
          <a:bodyPr/>
          <a:lstStyle/>
          <a:p>
            <a:r>
              <a:rPr lang="en-US" dirty="0"/>
              <a:t>Spectrum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2399A-9AA9-424B-8ADA-4FBAABE48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3797"/>
            <a:ext cx="10436942" cy="458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11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F8EF-AD28-4C0B-BF00-35E7E73A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55679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Spectrum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CF32C-1930-482B-8805-3F676B651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850"/>
            <a:ext cx="12192000" cy="454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40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E929-0D13-4977-8F65-2091DCB67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092"/>
            <a:ext cx="10972800" cy="450576"/>
          </a:xfrm>
        </p:spPr>
        <p:txBody>
          <a:bodyPr>
            <a:normAutofit fontScale="90000"/>
          </a:bodyPr>
          <a:lstStyle/>
          <a:p>
            <a:r>
              <a:rPr lang="en-US" dirty="0"/>
              <a:t>Bands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FCFA124-E2D1-4CEE-AA70-62677AC18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179625"/>
              </p:ext>
            </p:extLst>
          </p:nvPr>
        </p:nvGraphicFramePr>
        <p:xfrm>
          <a:off x="809298" y="546539"/>
          <a:ext cx="10773102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854">
                  <a:extLst>
                    <a:ext uri="{9D8B030D-6E8A-4147-A177-3AD203B41FA5}">
                      <a16:colId xmlns:a16="http://schemas.microsoft.com/office/drawing/2014/main" val="2406456467"/>
                    </a:ext>
                  </a:extLst>
                </a:gridCol>
                <a:gridCol w="1121981">
                  <a:extLst>
                    <a:ext uri="{9D8B030D-6E8A-4147-A177-3AD203B41FA5}">
                      <a16:colId xmlns:a16="http://schemas.microsoft.com/office/drawing/2014/main" val="376926675"/>
                    </a:ext>
                  </a:extLst>
                </a:gridCol>
                <a:gridCol w="2233574">
                  <a:extLst>
                    <a:ext uri="{9D8B030D-6E8A-4147-A177-3AD203B41FA5}">
                      <a16:colId xmlns:a16="http://schemas.microsoft.com/office/drawing/2014/main" val="1218039602"/>
                    </a:ext>
                  </a:extLst>
                </a:gridCol>
                <a:gridCol w="5256693">
                  <a:extLst>
                    <a:ext uri="{9D8B030D-6E8A-4147-A177-3AD203B41FA5}">
                      <a16:colId xmlns:a16="http://schemas.microsoft.com/office/drawing/2014/main" val="3594558659"/>
                    </a:ext>
                  </a:extLst>
                </a:gridCol>
              </a:tblGrid>
              <a:tr h="263714">
                <a:tc>
                  <a:txBody>
                    <a:bodyPr/>
                    <a:lstStyle/>
                    <a:p>
                      <a:r>
                        <a:rPr lang="en-US" sz="1200" dirty="0"/>
                        <a:t>Band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Abbreviation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Frequency and wavelength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47433"/>
                  </a:ext>
                </a:extLst>
              </a:tr>
              <a:tr h="263714">
                <a:tc>
                  <a:txBody>
                    <a:bodyPr/>
                    <a:lstStyle/>
                    <a:p>
                      <a:r>
                        <a:rPr lang="en-US" sz="1200" dirty="0"/>
                        <a:t>Tremendously low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&lt;3Hz | 100,000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667295"/>
                  </a:ext>
                </a:extLst>
              </a:tr>
              <a:tr h="263714">
                <a:tc>
                  <a:txBody>
                    <a:bodyPr/>
                    <a:lstStyle/>
                    <a:p>
                      <a:r>
                        <a:rPr lang="en-US" sz="1200" dirty="0"/>
                        <a:t>Extremely Low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3–30 Hz | 100,000–10,000 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Communication and submarines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55242"/>
                  </a:ext>
                </a:extLst>
              </a:tr>
              <a:tr h="263714">
                <a:tc>
                  <a:txBody>
                    <a:bodyPr/>
                    <a:lstStyle/>
                    <a:p>
                      <a:r>
                        <a:rPr lang="en-US" sz="1200" dirty="0"/>
                        <a:t>Super Low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30–300 Hz | 10,000–1,000 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Communication and submarines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81339"/>
                  </a:ext>
                </a:extLst>
              </a:tr>
              <a:tr h="263714">
                <a:tc>
                  <a:txBody>
                    <a:bodyPr/>
                    <a:lstStyle/>
                    <a:p>
                      <a:r>
                        <a:rPr lang="en-US" sz="1200" dirty="0"/>
                        <a:t>Ultra Low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300–3,000 Hz | 1,000–100 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Communication with submarines, landline telephony, fax machines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554130"/>
                  </a:ext>
                </a:extLst>
              </a:tr>
              <a:tr h="439523">
                <a:tc>
                  <a:txBody>
                    <a:bodyPr/>
                    <a:lstStyle/>
                    <a:p>
                      <a:r>
                        <a:rPr lang="en-US" sz="1200" dirty="0"/>
                        <a:t>Very Low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3–30 kHz | 100–10 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Navigation, time signals, communication with submarines, wireless heart rate monitors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74774"/>
                  </a:ext>
                </a:extLst>
              </a:tr>
              <a:tr h="263714">
                <a:tc>
                  <a:txBody>
                    <a:bodyPr/>
                    <a:lstStyle/>
                    <a:p>
                      <a:r>
                        <a:rPr lang="en-US" sz="1200" dirty="0"/>
                        <a:t>Low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30–300 kHz | 10–1 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Navigation, time signals, AM longwave broadcasting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859448"/>
                  </a:ext>
                </a:extLst>
              </a:tr>
              <a:tr h="439523">
                <a:tc>
                  <a:txBody>
                    <a:bodyPr/>
                    <a:lstStyle/>
                    <a:p>
                      <a:r>
                        <a:rPr lang="en-US" sz="1200" dirty="0"/>
                        <a:t>Medium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300–3,000 kHz | 1,000–100 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magnetic resonance imaging, positron emission tomography wireless telegraphy,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366844"/>
                  </a:ext>
                </a:extLst>
              </a:tr>
              <a:tr h="439523">
                <a:tc>
                  <a:txBody>
                    <a:bodyPr/>
                    <a:lstStyle/>
                    <a:p>
                      <a:r>
                        <a:rPr lang="en-US" sz="1200" dirty="0"/>
                        <a:t>High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3–30 MHz | 100–10 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Citizens band radio, aviation communications, marine and mobile radio telephony, magnetic resonance imaging, positron emission tomography.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700074"/>
                  </a:ext>
                </a:extLst>
              </a:tr>
              <a:tr h="615333">
                <a:tc>
                  <a:txBody>
                    <a:bodyPr/>
                    <a:lstStyle/>
                    <a:p>
                      <a:r>
                        <a:rPr lang="en-US" sz="1200" dirty="0"/>
                        <a:t>Very High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VHF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30-300 MHz | 10-1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FM broadcasts, radars, line-of-sight ground-to-aircraft and aircraft-to-aircraft communications, radioteletype, maritime mobile communications, weather radio, magnetic resonance imaging, positron emission tomography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02245"/>
                  </a:ext>
                </a:extLst>
              </a:tr>
              <a:tr h="791142">
                <a:tc>
                  <a:txBody>
                    <a:bodyPr/>
                    <a:lstStyle/>
                    <a:p>
                      <a:r>
                        <a:rPr lang="en-US" sz="1200" dirty="0"/>
                        <a:t>Ultra High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UHF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300–3,000 MHz | 100–10 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Cable television broadcasting, radars, microwave devices/communications, radio astronomy, mobile phones, wireless LAN, Bluetooth, ZigBee, GPS satellite radio cordless phones, internet, satellite broadcasting, weather satellites, satellite phones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064340"/>
                  </a:ext>
                </a:extLst>
              </a:tr>
              <a:tr h="615333">
                <a:tc>
                  <a:txBody>
                    <a:bodyPr/>
                    <a:lstStyle/>
                    <a:p>
                      <a:r>
                        <a:rPr lang="en-US" sz="1200" dirty="0"/>
                        <a:t>Super High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3–30 GHz | 10–1 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Microwave devices/communications, communications satellites, cable and satellite television broadcasting, satellite broadcasting, communication satellites, weather satellites cordless phones,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244710"/>
                  </a:ext>
                </a:extLst>
              </a:tr>
              <a:tr h="439523">
                <a:tc>
                  <a:txBody>
                    <a:bodyPr/>
                    <a:lstStyle/>
                    <a:p>
                      <a:r>
                        <a:rPr lang="en-US" sz="1200" dirty="0"/>
                        <a:t>Extremely High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EHF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30–300 GHz | 10–1 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Satellite broadcasting, communication satellites, weather satellites, directed-energy weapon, Wireless Lan 802.11ad.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208104"/>
                  </a:ext>
                </a:extLst>
              </a:tr>
              <a:tr h="353337">
                <a:tc>
                  <a:txBody>
                    <a:bodyPr/>
                    <a:lstStyle/>
                    <a:p>
                      <a:r>
                        <a:rPr lang="en-US" sz="1200" dirty="0"/>
                        <a:t>Terahertz or tremendously high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300–3,000 GHz | 1–0.1 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Experimental medical imaging to replace X-rays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895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12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E56F9-F7DF-4002-8B82-096024851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76700"/>
          </a:xfrm>
        </p:spPr>
        <p:txBody>
          <a:bodyPr>
            <a:normAutofit fontScale="90000"/>
          </a:bodyPr>
          <a:lstStyle/>
          <a:p>
            <a:r>
              <a:rPr lang="en-US" dirty="0"/>
              <a:t>Allocation and Regulation of Radio Spectrum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EAEFC-96D0-4A07-AD40-ED9B92254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Nepal Telecommunication Authority</a:t>
            </a:r>
          </a:p>
          <a:p>
            <a:r>
              <a:rPr lang="en-US" dirty="0"/>
              <a:t>Federal Communications Commission (FCC)</a:t>
            </a:r>
          </a:p>
          <a:p>
            <a:r>
              <a:rPr lang="en-US" dirty="0"/>
              <a:t>Ofcom</a:t>
            </a:r>
          </a:p>
          <a:p>
            <a:r>
              <a:rPr lang="en-US" dirty="0"/>
              <a:t>International Telecommunication Union (ITU)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94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IEEE (Institute of Electrical and Electronics Engineers) was formed on January 1, 1963.</a:t>
            </a:r>
          </a:p>
          <a:p>
            <a:endParaRPr lang="en-US" dirty="0"/>
          </a:p>
          <a:p>
            <a:r>
              <a:rPr lang="en-US" dirty="0"/>
              <a:t>Merger of two organizations: the American Institute of Electrical Engineers (AIEE), founded in 1884, and the Institute of Radio Engineers (IRE), founded in 1912.</a:t>
            </a:r>
          </a:p>
          <a:p>
            <a:endParaRPr lang="en-US" dirty="0"/>
          </a:p>
          <a:p>
            <a:r>
              <a:rPr lang="en-US" dirty="0"/>
              <a:t>IEEE (Institute of Electrical and Electronics Engineers) is the world's largest technical professional organization dedicated to advancing technology for the benefit of humanity.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0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802 Standards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800100" lvl="1">
              <a:spcBef>
                <a:spcPts val="0"/>
              </a:spcBef>
              <a:buSzPts val="3200"/>
            </a:pPr>
            <a:r>
              <a:rPr lang="en-US" sz="2100" dirty="0"/>
              <a:t>IEEE 802 sets of LAN technical standards.</a:t>
            </a:r>
            <a:br>
              <a:rPr lang="en-US" sz="2100" dirty="0"/>
            </a:br>
            <a:endParaRPr lang="en-US" sz="2100" dirty="0"/>
          </a:p>
          <a:p>
            <a:pPr marL="800100" lvl="1">
              <a:spcBef>
                <a:spcPts val="640"/>
              </a:spcBef>
              <a:buSzPts val="3200"/>
            </a:pPr>
            <a:r>
              <a:rPr lang="en-US" sz="2100" dirty="0"/>
              <a:t>Standard developed and maintained by IEEE 802 LAN/MAN Standards Committee, started on 1979.</a:t>
            </a:r>
          </a:p>
          <a:p>
            <a:pPr marL="800100" lvl="1">
              <a:spcBef>
                <a:spcPts val="640"/>
              </a:spcBef>
              <a:buSzPts val="3200"/>
            </a:pPr>
            <a:r>
              <a:rPr lang="en-US" sz="2100" dirty="0"/>
              <a:t>Some of the Standards:</a:t>
            </a:r>
          </a:p>
          <a:p>
            <a:pPr lvl="1"/>
            <a:r>
              <a:rPr lang="en-US" sz="2100" dirty="0"/>
              <a:t>IEEE 802.1</a:t>
            </a:r>
          </a:p>
          <a:p>
            <a:pPr lvl="1"/>
            <a:r>
              <a:rPr lang="en-US" sz="2100" dirty="0"/>
              <a:t>IEEE 802.3</a:t>
            </a:r>
          </a:p>
          <a:p>
            <a:pPr lvl="1"/>
            <a:r>
              <a:rPr lang="en-US" sz="2100" dirty="0"/>
              <a:t>IEEE 802.11</a:t>
            </a:r>
          </a:p>
          <a:p>
            <a:pPr lvl="1"/>
            <a:r>
              <a:rPr lang="en-US" sz="2100" dirty="0"/>
              <a:t>IEEE 802.15</a:t>
            </a:r>
          </a:p>
          <a:p>
            <a:pPr lvl="1"/>
            <a:r>
              <a:rPr lang="en-US" sz="2100" dirty="0"/>
              <a:t>IEEE 802.16</a:t>
            </a:r>
          </a:p>
          <a:p>
            <a:pPr lvl="1"/>
            <a:r>
              <a:rPr lang="en-US" sz="2100" dirty="0"/>
              <a:t>IEEE 802.22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433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2532</TotalTime>
  <Words>1462</Words>
  <Application>Microsoft Office PowerPoint</Application>
  <PresentationFormat>Widescreen</PresentationFormat>
  <Paragraphs>213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Jacques Francois Shadow</vt:lpstr>
      <vt:lpstr>Wingdings</vt:lpstr>
      <vt:lpstr>1_Office Theme</vt:lpstr>
      <vt:lpstr>PowerPoint Presentation</vt:lpstr>
      <vt:lpstr>Module 1</vt:lpstr>
      <vt:lpstr>Session 1</vt:lpstr>
      <vt:lpstr>Spectrum</vt:lpstr>
      <vt:lpstr>Spectrum</vt:lpstr>
      <vt:lpstr>Bands</vt:lpstr>
      <vt:lpstr>Allocation and Regulation of Radio Spectrum</vt:lpstr>
      <vt:lpstr>IEEE</vt:lpstr>
      <vt:lpstr>IEEE 802 Standards</vt:lpstr>
      <vt:lpstr>Session 2 Introduction to Wi-Fi Networks 802.11</vt:lpstr>
      <vt:lpstr>802.11 Standards Family</vt:lpstr>
      <vt:lpstr>PowerPoint Presentation</vt:lpstr>
      <vt:lpstr>PowerPoint Presentation</vt:lpstr>
      <vt:lpstr>Building blocks of Wi-Fi technology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802.11ax Overview</vt:lpstr>
      <vt:lpstr>Session 2 End-to-End Wi-Fi Network Architecture </vt:lpstr>
      <vt:lpstr>Captive portal</vt:lpstr>
      <vt:lpstr>WAG (Wi-Fi Access Gateway)</vt:lpstr>
      <vt:lpstr>Wireless Authentication Models and Mechanisms</vt:lpstr>
      <vt:lpstr>PowerPoint Presentation</vt:lpstr>
      <vt:lpstr>PowerPoint Presentation</vt:lpstr>
      <vt:lpstr>Enterprise</vt:lpstr>
      <vt:lpstr>Public</vt:lpstr>
      <vt:lpstr>WIPS and WIDS</vt:lpstr>
      <vt:lpstr>END of Module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Darshan</cp:lastModifiedBy>
  <cp:revision>128</cp:revision>
  <dcterms:created xsi:type="dcterms:W3CDTF">2022-07-09T05:14:21Z</dcterms:created>
  <dcterms:modified xsi:type="dcterms:W3CDTF">2023-05-21T09:27:03Z</dcterms:modified>
</cp:coreProperties>
</file>