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  <p:sldMasterId id="2147483658" r:id="rId3"/>
  </p:sldMasterIdLst>
  <p:notesMasterIdLst>
    <p:notesMasterId r:id="rId73"/>
  </p:notesMasterIdLst>
  <p:handoutMasterIdLst>
    <p:handoutMasterId r:id="rId74"/>
  </p:handoutMasterIdLst>
  <p:sldIdLst>
    <p:sldId id="257" r:id="rId4"/>
    <p:sldId id="553" r:id="rId5"/>
    <p:sldId id="508" r:id="rId6"/>
    <p:sldId id="557" r:id="rId7"/>
    <p:sldId id="552" r:id="rId8"/>
    <p:sldId id="616" r:id="rId9"/>
    <p:sldId id="554" r:id="rId10"/>
    <p:sldId id="555" r:id="rId11"/>
    <p:sldId id="556" r:id="rId12"/>
    <p:sldId id="558" r:id="rId13"/>
    <p:sldId id="559" r:id="rId14"/>
    <p:sldId id="617" r:id="rId15"/>
    <p:sldId id="563" r:id="rId16"/>
    <p:sldId id="564" r:id="rId17"/>
    <p:sldId id="568" r:id="rId18"/>
    <p:sldId id="567" r:id="rId19"/>
    <p:sldId id="565" r:id="rId20"/>
    <p:sldId id="566" r:id="rId21"/>
    <p:sldId id="569" r:id="rId22"/>
    <p:sldId id="560" r:id="rId23"/>
    <p:sldId id="561" r:id="rId24"/>
    <p:sldId id="562" r:id="rId25"/>
    <p:sldId id="521" r:id="rId26"/>
    <p:sldId id="618" r:id="rId27"/>
    <p:sldId id="570" r:id="rId28"/>
    <p:sldId id="584" r:id="rId29"/>
    <p:sldId id="574" r:id="rId30"/>
    <p:sldId id="575" r:id="rId31"/>
    <p:sldId id="571" r:id="rId32"/>
    <p:sldId id="572" r:id="rId33"/>
    <p:sldId id="581" r:id="rId34"/>
    <p:sldId id="591" r:id="rId35"/>
    <p:sldId id="592" r:id="rId36"/>
    <p:sldId id="593" r:id="rId37"/>
    <p:sldId id="594" r:id="rId38"/>
    <p:sldId id="595" r:id="rId39"/>
    <p:sldId id="596" r:id="rId40"/>
    <p:sldId id="577" r:id="rId41"/>
    <p:sldId id="583" r:id="rId42"/>
    <p:sldId id="590" r:id="rId43"/>
    <p:sldId id="587" r:id="rId44"/>
    <p:sldId id="588" r:id="rId45"/>
    <p:sldId id="589" r:id="rId46"/>
    <p:sldId id="597" r:id="rId47"/>
    <p:sldId id="598" r:id="rId48"/>
    <p:sldId id="599" r:id="rId49"/>
    <p:sldId id="600" r:id="rId50"/>
    <p:sldId id="601" r:id="rId51"/>
    <p:sldId id="602" r:id="rId52"/>
    <p:sldId id="603" r:id="rId53"/>
    <p:sldId id="604" r:id="rId54"/>
    <p:sldId id="605" r:id="rId55"/>
    <p:sldId id="576" r:id="rId56"/>
    <p:sldId id="580" r:id="rId57"/>
    <p:sldId id="578" r:id="rId58"/>
    <p:sldId id="579" r:id="rId59"/>
    <p:sldId id="606" r:id="rId60"/>
    <p:sldId id="607" r:id="rId61"/>
    <p:sldId id="608" r:id="rId62"/>
    <p:sldId id="609" r:id="rId63"/>
    <p:sldId id="610" r:id="rId64"/>
    <p:sldId id="611" r:id="rId65"/>
    <p:sldId id="612" r:id="rId66"/>
    <p:sldId id="613" r:id="rId67"/>
    <p:sldId id="614" r:id="rId68"/>
    <p:sldId id="619" r:id="rId69"/>
    <p:sldId id="615" r:id="rId70"/>
    <p:sldId id="362" r:id="rId71"/>
    <p:sldId id="294" r:id="rId7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gen us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C87"/>
    <a:srgbClr val="DFDFDF"/>
    <a:srgbClr val="C0C0C0"/>
    <a:srgbClr val="A2A2A2"/>
    <a:srgbClr val="858585"/>
    <a:srgbClr val="6C6C6C"/>
    <a:srgbClr val="535353"/>
    <a:srgbClr val="A3A2A2"/>
    <a:srgbClr val="C46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7409" autoAdjust="0"/>
  </p:normalViewPr>
  <p:slideViewPr>
    <p:cSldViewPr snapToGrid="0" snapToObjects="1">
      <p:cViewPr varScale="1">
        <p:scale>
          <a:sx n="81" d="100"/>
          <a:sy n="81" d="100"/>
        </p:scale>
        <p:origin x="-17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commentAuthors" Target="commentAuthors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63A4C4D-59EE-2246-8A8A-BC382FE15806}" type="datetimeFigureOut">
              <a:rPr lang="en-US"/>
              <a:pPr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81DC619-7CF8-B348-B28C-4EC8E9685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9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4EB4956-4F27-264E-B23A-67A995E5F37F}" type="datetimeFigureOut">
              <a:rPr lang="en-US"/>
              <a:pPr/>
              <a:t>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BB0C9B5-07CC-6149-8DA6-C739CED6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6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C93A110-9B41-F343-ACAE-1D7A1BEA37B9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dive in, it’s important to review that </a:t>
            </a:r>
            <a:r>
              <a:rPr lang="en-US" dirty="0" err="1" smtClean="0"/>
              <a:t>Javascript</a:t>
            </a:r>
            <a:r>
              <a:rPr lang="en-US" dirty="0" smtClean="0"/>
              <a:t> code is designed to be asynchronous.  So any function which does</a:t>
            </a:r>
            <a:r>
              <a:rPr lang="en-US" baseline="0" dirty="0" smtClean="0"/>
              <a:t> blocking I/O like reading from a socket or querying a database will take a callback function as the last parameter, and then continue with the control flow, only returning to that callback function once the blocking operation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has a traditional hierarchical structure similar to an RDBMS.  Our</a:t>
            </a:r>
            <a:r>
              <a:rPr lang="en-US" baseline="0" dirty="0" smtClean="0"/>
              <a:t> nomenclature is Database-&gt;Collection-&gt;Document-&gt;Key/Value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we embed objects and arrays of objects directly, and sometimes we use a normalized model with mapping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JSON</a:t>
            </a:r>
            <a:r>
              <a:rPr lang="en-US" baseline="0" dirty="0" smtClean="0"/>
              <a:t> looks like (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Object Notation) and is how data is modeled and stored in </a:t>
            </a:r>
            <a:r>
              <a:rPr lang="en-US" baseline="0" dirty="0" err="1" smtClean="0"/>
              <a:t>MongoDB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 has a traditional hierarchical structure similar to an RDBMS.  Our</a:t>
            </a:r>
            <a:r>
              <a:rPr lang="en-US" baseline="0" dirty="0" smtClean="0"/>
              <a:t> nomenclature is Database-&gt;Collection-&gt;Document-&gt;Key/Value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has a traditional hierarchical structure similar to an RDBMS.  Our</a:t>
            </a:r>
            <a:r>
              <a:rPr lang="en-US" baseline="0" dirty="0" smtClean="0"/>
              <a:t> nomenclature is Database-&gt;Collection-&gt;Document-&gt;Key/</a:t>
            </a:r>
            <a:r>
              <a:rPr lang="en-US" baseline="0" smtClean="0"/>
              <a:t>Value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you’ve never done </a:t>
            </a:r>
            <a:r>
              <a:rPr lang="en-US" dirty="0" err="1" smtClean="0"/>
              <a:t>javascript</a:t>
            </a:r>
            <a:r>
              <a:rPr lang="en-US" dirty="0" smtClean="0"/>
              <a:t>, never</a:t>
            </a:r>
            <a:r>
              <a:rPr lang="en-US" baseline="0" dirty="0" smtClean="0"/>
              <a:t> used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, or never built a REST API it is easy to get overwhelmed when faced with the task of pulling it all together.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Especially because there isn’t a website that shows you how to do everything.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attempt to break it down into manageable chunks so that each is easy to understand when we pull it all together later in code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isn’t going to be a detailed discussion of Schema Design,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programming,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Deployment Technologies.  We have in-depth webinars on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topics that have already been recorded and that will be scheduled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, and then continue with the control flow, only returning to that callback function once the blocking operation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we dive in, it’s important to review that </a:t>
            </a:r>
            <a:r>
              <a:rPr lang="en-US" dirty="0" err="1" smtClean="0"/>
              <a:t>Javascript</a:t>
            </a:r>
            <a:r>
              <a:rPr lang="en-US" dirty="0" smtClean="0"/>
              <a:t> code is designed to be asynchronous.  So any function which does</a:t>
            </a:r>
            <a:r>
              <a:rPr lang="en-US" baseline="0" dirty="0" smtClean="0"/>
              <a:t> blocking I/O like reading from a socket or querying a database will take a callback function as the last parameter, and then continue with the control flow, only returning to that callback function once the blocking operation completed.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8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library is so important to how we do things that it’s</a:t>
            </a:r>
            <a:r>
              <a:rPr lang="en-US" baseline="0" dirty="0" smtClean="0"/>
              <a:t> worth calling out specially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8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dive in, it’s important to review that </a:t>
            </a:r>
            <a:r>
              <a:rPr lang="en-US" dirty="0" err="1" smtClean="0"/>
              <a:t>Javascript</a:t>
            </a:r>
            <a:r>
              <a:rPr lang="en-US" dirty="0" smtClean="0"/>
              <a:t> code is designed to be asynchronous.  So any function which does</a:t>
            </a:r>
            <a:r>
              <a:rPr lang="en-US" baseline="0" dirty="0" smtClean="0"/>
              <a:t> blocking I/O like reading from a socket or querying a database will take a callback function as the last parameter, and then continue with the control flow, only returning to that callback function once the blocking operation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webinar will be code</a:t>
            </a:r>
            <a:r>
              <a:rPr lang="en-US" baseline="0" dirty="0" smtClean="0"/>
              <a:t> and example intensive, but people at all skill levels will have something to learn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Dynamically</a:t>
            </a:r>
            <a:r>
              <a:rPr lang="en-US" baseline="0" dirty="0" smtClean="0"/>
              <a:t> creating code on the fly is basically how viruses work.  Remember kids, always use your power for good and not for evil.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use of .</a:t>
            </a:r>
            <a:r>
              <a:rPr lang="en-US" dirty="0" err="1" smtClean="0"/>
              <a:t>auth</a:t>
            </a:r>
            <a:r>
              <a:rPr lang="en-US" dirty="0" smtClean="0"/>
              <a:t> here finally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Today we won’t be using angular as we aren’t building an HTML user interface.  We’re building a REST API which has no user interface but could be used to build any kind of interface like a website, or an Android application or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5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you’ll remember</a:t>
            </a:r>
            <a:r>
              <a:rPr lang="en-US" baseline="0" dirty="0" smtClean="0"/>
              <a:t> our test cases are expecting a return payload with the content type set to “application/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code will do it for all requests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you’ll remember</a:t>
            </a:r>
            <a:r>
              <a:rPr lang="en-US" baseline="0" dirty="0" smtClean="0"/>
              <a:t> our test cases are expecting a return payload with the content type set to “application/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code will do it for all requests automatically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our first route doesn’t require authentication but our second two routes do.  That’s all it takes to use </a:t>
            </a:r>
            <a:r>
              <a:rPr lang="en-US" baseline="0" dirty="0" err="1" smtClean="0"/>
              <a:t>stormpath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you’ll remember</a:t>
            </a:r>
            <a:r>
              <a:rPr lang="en-US" baseline="0" dirty="0" smtClean="0"/>
              <a:t> our test cases are expecting a return payload with the content type set to “application/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code will do it for all requests automatically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our first route doesn’t require authentication but our second two routes do.  That’s all it takes to use </a:t>
            </a:r>
            <a:r>
              <a:rPr lang="en-US" baseline="0" dirty="0" err="1" smtClean="0"/>
              <a:t>stormpath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2AB613C-4481-A440-81A1-F1DC2F9E3099}" type="slidenum">
              <a:rPr lang="en-US" sz="1200">
                <a:latin typeface="Calibri" charset="0"/>
              </a:rPr>
              <a:pPr eaLnBrk="1" hangingPunct="1"/>
              <a:t>69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fact that the server replies with JSON (</a:t>
            </a:r>
            <a:r>
              <a:rPr lang="en-US" dirty="0" err="1" smtClean="0"/>
              <a:t>Java</a:t>
            </a:r>
            <a:r>
              <a:rPr lang="en-US" baseline="0" dirty="0" err="1" smtClean="0"/>
              <a:t>script</a:t>
            </a:r>
            <a:r>
              <a:rPr lang="en-US" baseline="0" dirty="0" smtClean="0"/>
              <a:t> Object Notation) makes the MEAN stack particularly well-suited to this task as all the components are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uses JSON notation to hold its data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explain what JSON looks like when we start defining our Data Models later in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1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72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prstGeom prst="rect">
            <a:avLst/>
          </a:prstGeo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9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20623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80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72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0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9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5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71" r:id="rId3"/>
    <p:sldLayoutId id="2147483873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47663"/>
            <a:ext cx="82296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74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C281E"/>
            </a:gs>
            <a:gs pos="100000">
              <a:schemeClr val="bg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5" r:id="rId2"/>
    <p:sldLayoutId id="2147483866" r:id="rId3"/>
    <p:sldLayoutId id="2147483870" r:id="rId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nodejs.org/download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33050"/>
            <a:ext cx="8229600" cy="2161384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Build an application with </a:t>
            </a:r>
            <a:r>
              <a:rPr lang="en-US" sz="3600" dirty="0" err="1" smtClean="0">
                <a:ea typeface="+mj-ea"/>
                <a:cs typeface="+mj-cs"/>
              </a:rPr>
              <a:t>MongoDB</a:t>
            </a:r>
            <a:r>
              <a:rPr lang="en-US" sz="3600" dirty="0" smtClean="0">
                <a:ea typeface="+mj-ea"/>
                <a:cs typeface="+mj-cs"/>
              </a:rPr>
              <a:t/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/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2400" i="1" dirty="0" smtClean="0">
                <a:ea typeface="+mj-ea"/>
                <a:cs typeface="+mj-cs"/>
              </a:rPr>
              <a:t>Part </a:t>
            </a:r>
            <a:r>
              <a:rPr lang="en-US" sz="2400" i="1" dirty="0" smtClean="0">
                <a:ea typeface="+mj-ea"/>
                <a:cs typeface="+mj-cs"/>
              </a:rPr>
              <a:t>1: Creating a REST API using the ME(a)N stack</a:t>
            </a:r>
            <a:endParaRPr lang="en-US" sz="2400" i="1" dirty="0">
              <a:latin typeface="Segoe Light"/>
              <a:ea typeface="+mj-ea"/>
              <a:cs typeface="Segoe Light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57200" y="4175125"/>
            <a:ext cx="8229600" cy="14922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i="0" kern="120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ea typeface="+mj-ea"/>
                <a:cs typeface="+mj-cs"/>
              </a:rPr>
              <a:t>Chad </a:t>
            </a:r>
            <a:r>
              <a:rPr lang="en-US" sz="2000" dirty="0" err="1" smtClean="0">
                <a:ea typeface="+mj-ea"/>
                <a:cs typeface="+mj-cs"/>
              </a:rPr>
              <a:t>Tindel</a:t>
            </a:r>
            <a:endParaRPr lang="en-US" sz="2000" dirty="0" smtClean="0"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Segoe Light"/>
                <a:ea typeface="+mj-ea"/>
                <a:cs typeface="+mj-cs"/>
              </a:rPr>
              <a:t>Senior Solution Architect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Segoe Light"/>
                <a:ea typeface="+mj-ea"/>
                <a:cs typeface="+mj-cs"/>
              </a:rPr>
              <a:t>@</a:t>
            </a:r>
            <a:r>
              <a:rPr lang="en-US" sz="2000" dirty="0" err="1" smtClean="0">
                <a:latin typeface="Segoe Light"/>
                <a:ea typeface="+mj-ea"/>
                <a:cs typeface="+mj-cs"/>
              </a:rPr>
              <a:t>ctindel</a:t>
            </a:r>
            <a:endParaRPr lang="en-US" sz="2000" dirty="0">
              <a:latin typeface="Segoe Light"/>
              <a:ea typeface="+mj-ea"/>
              <a:cs typeface="Segoe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dirty="0" smtClean="0"/>
              <a:t>Things you might want to say to me me at this point:</a:t>
            </a:r>
          </a:p>
          <a:p>
            <a:pPr lvl="1"/>
            <a:r>
              <a:rPr lang="en-US" dirty="0" smtClean="0"/>
              <a:t>“REST APIs aren’t sexy”</a:t>
            </a:r>
          </a:p>
          <a:p>
            <a:pPr lvl="1"/>
            <a:r>
              <a:rPr lang="en-US" dirty="0" smtClean="0"/>
              <a:t>“How am I supposed to show this off to my boss?”</a:t>
            </a:r>
          </a:p>
          <a:p>
            <a:pPr lvl="1"/>
            <a:r>
              <a:rPr lang="en-US" dirty="0" smtClean="0"/>
              <a:t>“My clients wants to see a fancy website or mobile app”</a:t>
            </a:r>
          </a:p>
          <a:p>
            <a:r>
              <a:rPr lang="en-US" dirty="0" smtClean="0"/>
              <a:t>REST APIs are a way for you to create a data service enabling you to easily create all your other applications</a:t>
            </a:r>
          </a:p>
          <a:p>
            <a:pPr lvl="1"/>
            <a:r>
              <a:rPr lang="en-US" dirty="0" smtClean="0"/>
              <a:t>HTML5 /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err="1" smtClean="0"/>
              <a:t>iOS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Why are we starting with a REST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8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dirty="0" smtClean="0"/>
              <a:t>Because all the VC Money is in creating apps that are So-Lo-Mo-Co, lots of new startups don’t even have a web interface, such as:</a:t>
            </a:r>
          </a:p>
          <a:p>
            <a:pPr lvl="1"/>
            <a:r>
              <a:rPr lang="en-US" dirty="0" err="1" smtClean="0"/>
              <a:t>Uber</a:t>
            </a:r>
            <a:endParaRPr lang="en-US" dirty="0" smtClean="0"/>
          </a:p>
          <a:p>
            <a:pPr lvl="1"/>
            <a:r>
              <a:rPr lang="en-US" dirty="0" err="1" smtClean="0"/>
              <a:t>WhatsApp</a:t>
            </a:r>
            <a:endParaRPr lang="en-US" dirty="0" smtClean="0"/>
          </a:p>
          <a:p>
            <a:pPr lvl="1"/>
            <a:r>
              <a:rPr lang="en-US" dirty="0" err="1" smtClean="0"/>
              <a:t>Postmates</a:t>
            </a:r>
            <a:endParaRPr lang="en-US" dirty="0" smtClean="0"/>
          </a:p>
          <a:p>
            <a:pPr lvl="1"/>
            <a:r>
              <a:rPr lang="en-US" dirty="0" err="1" smtClean="0"/>
              <a:t>Wash.io</a:t>
            </a:r>
            <a:endParaRPr lang="en-US" dirty="0" smtClean="0"/>
          </a:p>
          <a:p>
            <a:r>
              <a:rPr lang="en-US" dirty="0" smtClean="0"/>
              <a:t>Creating a REST API also allows other companies/applications to easily plug-in to your application as well, turning your application into a platform and making it more powerful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sz="2800" dirty="0" smtClean="0"/>
              <a:t>New companies don’t have an HTML 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597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7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sz="2400" dirty="0" smtClean="0"/>
              <a:t>We’ll be building an RSS Aggregation application, similar to our dearly departed Google Reader</a:t>
            </a:r>
          </a:p>
          <a:p>
            <a:r>
              <a:rPr lang="en-US" sz="2400" dirty="0" smtClean="0"/>
              <a:t>Our application today will have two components</a:t>
            </a:r>
          </a:p>
          <a:p>
            <a:pPr lvl="1"/>
            <a:r>
              <a:rPr lang="en-US" dirty="0" smtClean="0"/>
              <a:t>The REST API</a:t>
            </a:r>
          </a:p>
          <a:p>
            <a:pPr lvl="1"/>
            <a:r>
              <a:rPr lang="en-US" dirty="0" smtClean="0"/>
              <a:t>The Feed Grabber</a:t>
            </a:r>
          </a:p>
          <a:p>
            <a:r>
              <a:rPr lang="en-US" sz="2400" dirty="0" smtClean="0"/>
              <a:t>Since the point of today’s talk is to learn about creating a REST API and not the intricacies of RSS feeds, we won’t be discussing the feed grabber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Let’s build an application!</a:t>
            </a:r>
            <a:br>
              <a:rPr lang="en-US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638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sz="2400" dirty="0"/>
              <a:t>We’ll need to define data models for and store the following data: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RSS Feeds</a:t>
            </a:r>
          </a:p>
          <a:p>
            <a:pPr lvl="1"/>
            <a:r>
              <a:rPr lang="en-US" dirty="0"/>
              <a:t>Feed Entries</a:t>
            </a:r>
          </a:p>
          <a:p>
            <a:pPr lvl="1"/>
            <a:r>
              <a:rPr lang="en-US" dirty="0"/>
              <a:t>User Feed Subscriptions</a:t>
            </a:r>
          </a:p>
          <a:p>
            <a:pPr lvl="1"/>
            <a:r>
              <a:rPr lang="en-US" dirty="0"/>
              <a:t>Which feed entries a user has already </a:t>
            </a:r>
            <a:r>
              <a:rPr lang="en-US" dirty="0" smtClean="0"/>
              <a:t>read</a:t>
            </a:r>
          </a:p>
          <a:p>
            <a:r>
              <a:rPr lang="en-US" sz="2400" dirty="0" smtClean="0"/>
              <a:t>We’ll need to allow users to:</a:t>
            </a:r>
          </a:p>
          <a:p>
            <a:pPr lvl="1"/>
            <a:r>
              <a:rPr lang="en-US" dirty="0" smtClean="0"/>
              <a:t>Create an account</a:t>
            </a:r>
          </a:p>
          <a:p>
            <a:pPr lvl="1"/>
            <a:r>
              <a:rPr lang="en-US" dirty="0" smtClean="0"/>
              <a:t>Subscribe/unsubscribe to feeds</a:t>
            </a:r>
          </a:p>
          <a:p>
            <a:pPr lvl="1"/>
            <a:r>
              <a:rPr lang="en-US" dirty="0" smtClean="0"/>
              <a:t>Read feed entries</a:t>
            </a:r>
          </a:p>
          <a:p>
            <a:pPr lvl="1"/>
            <a:r>
              <a:rPr lang="en-US" dirty="0" smtClean="0"/>
              <a:t>Mark feeds/entries as read or unread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Let’s build an application!</a:t>
            </a:r>
            <a:br>
              <a:rPr lang="en-US" dirty="0" smtClean="0"/>
            </a:br>
            <a:r>
              <a:rPr lang="en-US" sz="2800" dirty="0" smtClean="0"/>
              <a:t>Data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846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"_id" : </a:t>
            </a:r>
            <a:r>
              <a:rPr lang="en-US" sz="2100" dirty="0" err="1" smtClean="0"/>
              <a:t>ObjectId</a:t>
            </a:r>
            <a:r>
              <a:rPr lang="en-US" sz="2100" dirty="0" smtClean="0"/>
              <a:t>("523b1153a2aa6a3233a913f8"),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requiresAuthentication</a:t>
            </a:r>
            <a:r>
              <a:rPr lang="en-US" sz="2100" dirty="0" smtClean="0"/>
              <a:t>" 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modifiedDate</a:t>
            </a:r>
            <a:r>
              <a:rPr lang="en-US" sz="2100" dirty="0" smtClean="0"/>
              <a:t>" : </a:t>
            </a:r>
            <a:r>
              <a:rPr lang="en-US" sz="2100" dirty="0" err="1" smtClean="0"/>
              <a:t>ISODate</a:t>
            </a:r>
            <a:r>
              <a:rPr lang="en-US" sz="2100" dirty="0" smtClean="0"/>
              <a:t>("2014-08-29T17:40:22Z"),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permanentlyRemoved</a:t>
            </a:r>
            <a:r>
              <a:rPr lang="en-US" sz="2100" dirty="0" smtClean="0"/>
              <a:t>" 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feedURL</a:t>
            </a:r>
            <a:r>
              <a:rPr lang="en-US" sz="2100" dirty="0" smtClean="0"/>
              <a:t>" : "http://</a:t>
            </a:r>
            <a:r>
              <a:rPr lang="en-US" sz="2100" dirty="0" err="1" smtClean="0"/>
              <a:t>feeds.feedburner.com</a:t>
            </a:r>
            <a:r>
              <a:rPr lang="en-US" sz="2100" dirty="0" smtClean="0"/>
              <a:t>/eater/</a:t>
            </a:r>
            <a:r>
              <a:rPr lang="en-US" sz="2100" dirty="0" err="1" smtClean="0"/>
              <a:t>nyc</a:t>
            </a:r>
            <a:r>
              <a:rPr lang="en-US" sz="2100" dirty="0" smtClean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"title" : "Eater NY",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bozoBitSet</a:t>
            </a:r>
            <a:r>
              <a:rPr lang="en-US" sz="2100" dirty="0" smtClean="0"/>
              <a:t>" 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"enabled" :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etag</a:t>
            </a:r>
            <a:r>
              <a:rPr lang="en-US" sz="2100" dirty="0" smtClean="0"/>
              <a:t>" : "4bL78iLSZud2iXd/vd10mYC32BE",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"link" : "http://</a:t>
            </a:r>
            <a:r>
              <a:rPr lang="en-US" sz="2100" dirty="0" err="1" smtClean="0"/>
              <a:t>ny.eater.com</a:t>
            </a:r>
            <a:r>
              <a:rPr lang="en-US" sz="2100" dirty="0" smtClean="0"/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</a:t>
            </a:r>
            <a:r>
              <a:rPr lang="en-US" sz="2100" dirty="0" err="1" smtClean="0"/>
              <a:t>permanentRedirectURL</a:t>
            </a:r>
            <a:r>
              <a:rPr lang="en-US" sz="2100" dirty="0" smtClean="0"/>
              <a:t>" :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	"description" : "The New York City Restaurant, Bar, and Nightlife Blog”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Data Model Design</a:t>
            </a:r>
            <a:br>
              <a:rPr lang="en-US" dirty="0" smtClean="0"/>
            </a:br>
            <a:r>
              <a:rPr lang="en-US" sz="2800" dirty="0" smtClean="0"/>
              <a:t>Feed</a:t>
            </a:r>
            <a:r>
              <a:rPr lang="en-US" sz="2800" dirty="0" smtClean="0"/>
              <a:t> Collection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718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602" y="1422400"/>
            <a:ext cx="8229600" cy="50596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"_id" : </a:t>
            </a:r>
            <a:r>
              <a:rPr lang="en-US" sz="1800" dirty="0" err="1"/>
              <a:t>ObjectId</a:t>
            </a:r>
            <a:r>
              <a:rPr lang="en-US" sz="1800" dirty="0"/>
              <a:t>("523b1153a2aa6a3233a91412"),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"description" : "</a:t>
            </a:r>
            <a:r>
              <a:rPr lang="en-US" sz="1800" dirty="0" err="1"/>
              <a:t>Buzzfeed</a:t>
            </a:r>
            <a:r>
              <a:rPr lang="en-US" sz="1800" dirty="0"/>
              <a:t> asked a bunch of </a:t>
            </a:r>
            <a:r>
              <a:rPr lang="en-US" sz="1800" dirty="0" smtClean="0"/>
              <a:t>people…”,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"title" : "</a:t>
            </a:r>
            <a:r>
              <a:rPr lang="en-US" sz="1800" dirty="0" err="1"/>
              <a:t>Cronut</a:t>
            </a:r>
            <a:r>
              <a:rPr lang="en-US" sz="1800" dirty="0"/>
              <a:t> Mania: </a:t>
            </a:r>
            <a:r>
              <a:rPr lang="en-US" sz="1800" dirty="0" err="1"/>
              <a:t>Buzzfeed</a:t>
            </a:r>
            <a:r>
              <a:rPr lang="en-US" sz="1800" dirty="0"/>
              <a:t> asked a bunch of people..."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summary" : "</a:t>
            </a:r>
            <a:r>
              <a:rPr lang="en-US" sz="1800" dirty="0" err="1"/>
              <a:t>Buzzfeed</a:t>
            </a:r>
            <a:r>
              <a:rPr lang="en-US" sz="1800" dirty="0"/>
              <a:t> asked a bunch of people that </a:t>
            </a:r>
            <a:r>
              <a:rPr lang="en-US" sz="1800" dirty="0" smtClean="0"/>
              <a:t>were…”,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"</a:t>
            </a:r>
            <a:r>
              <a:rPr lang="en-US" sz="1800" dirty="0"/>
              <a:t>content"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{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</a:t>
            </a:r>
            <a:r>
              <a:rPr lang="en-US" sz="1800" dirty="0"/>
              <a:t>	"base" : "http://</a:t>
            </a:r>
            <a:r>
              <a:rPr lang="en-US" sz="1800" dirty="0" err="1"/>
              <a:t>ny.eater.com</a:t>
            </a:r>
            <a:r>
              <a:rPr lang="en-US" sz="1800" dirty="0"/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</a:t>
            </a:r>
            <a:r>
              <a:rPr lang="en-US" sz="1800" dirty="0"/>
              <a:t>	"type" : "text/html",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</a:t>
            </a:r>
            <a:r>
              <a:rPr lang="en-US" sz="1800" dirty="0"/>
              <a:t>	"value" : </a:t>
            </a:r>
            <a:r>
              <a:rPr lang="en-US" sz="1800" dirty="0" smtClean="0"/>
              <a:t>”LOTS OF HTML HERE"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</a:t>
            </a:r>
            <a:r>
              <a:rPr lang="en-US" sz="1800" dirty="0"/>
              <a:t>	"language" : "en"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	}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]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</a:t>
            </a:r>
            <a:r>
              <a:rPr lang="en-US" sz="1800" dirty="0" err="1" smtClean="0"/>
              <a:t>entryID</a:t>
            </a:r>
            <a:r>
              <a:rPr lang="en-US" sz="1800" dirty="0" smtClean="0"/>
              <a:t>" </a:t>
            </a:r>
            <a:r>
              <a:rPr lang="en-US" sz="1800" dirty="0"/>
              <a:t>: "tag:ny.eater.com,2013://4.560508",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</a:t>
            </a:r>
            <a:r>
              <a:rPr lang="en-US" sz="1800" dirty="0" err="1" smtClean="0"/>
              <a:t>publishedDate</a:t>
            </a:r>
            <a:r>
              <a:rPr lang="en-US" sz="1800" dirty="0"/>
              <a:t>" : </a:t>
            </a:r>
            <a:r>
              <a:rPr lang="en-US" sz="1800" dirty="0" err="1"/>
              <a:t>ISODate</a:t>
            </a:r>
            <a:r>
              <a:rPr lang="en-US" sz="1800" dirty="0"/>
              <a:t>("2013-09-17T20:45:20Z"),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"link" : "http://</a:t>
            </a:r>
            <a:r>
              <a:rPr lang="en-US" sz="1800" dirty="0" err="1"/>
              <a:t>ny.eater.com</a:t>
            </a:r>
            <a:r>
              <a:rPr lang="en-US" sz="1800" dirty="0"/>
              <a:t>/archives/2013/09/cronut_mania_41.php",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"</a:t>
            </a:r>
            <a:r>
              <a:rPr lang="en-US" sz="1800" dirty="0" err="1" smtClean="0"/>
              <a:t>feedID</a:t>
            </a:r>
            <a:r>
              <a:rPr lang="en-US" sz="1800" dirty="0" smtClean="0"/>
              <a:t>" </a:t>
            </a:r>
            <a:r>
              <a:rPr lang="en-US" sz="1800" dirty="0"/>
              <a:t>: </a:t>
            </a:r>
            <a:r>
              <a:rPr lang="en-US" sz="1800" dirty="0" err="1"/>
              <a:t>ObjectId</a:t>
            </a:r>
            <a:r>
              <a:rPr lang="en-US" sz="1800" dirty="0"/>
              <a:t>("523b1153a2aa6a3233a913f8")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Data Model Design</a:t>
            </a:r>
            <a:br>
              <a:rPr lang="en-US" dirty="0" smtClean="0"/>
            </a:br>
            <a:r>
              <a:rPr lang="en-US" sz="2800" dirty="0" smtClean="0"/>
              <a:t>Feed Entry</a:t>
            </a:r>
            <a:r>
              <a:rPr lang="en-US" sz="2800" dirty="0" smtClean="0"/>
              <a:t> Collection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718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"_id" : </a:t>
            </a:r>
            <a:r>
              <a:rPr lang="en-US" sz="2200" dirty="0" err="1"/>
              <a:t>ObjectId</a:t>
            </a:r>
            <a:r>
              <a:rPr lang="en-US" sz="2200" dirty="0"/>
              <a:t>("54ad6c3ae764de42070b27b1"),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"active" :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"email" : "testuser1@example.com",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firstName</a:t>
            </a:r>
            <a:r>
              <a:rPr lang="en-US" sz="2200" dirty="0"/>
              <a:t>" : "Test",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lastName</a:t>
            </a:r>
            <a:r>
              <a:rPr lang="en-US" sz="2200" dirty="0"/>
              <a:t>" : "User1",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sp_api_key_id</a:t>
            </a:r>
            <a:r>
              <a:rPr lang="en-US" sz="2200" dirty="0"/>
              <a:t>" : "6YQB0A8VXM0X8RVDPPLRHBI7J",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sp_api_key_secret</a:t>
            </a:r>
            <a:r>
              <a:rPr lang="en-US" sz="2200" dirty="0"/>
              <a:t>" : "</a:t>
            </a:r>
            <a:r>
              <a:rPr lang="en-US" sz="2200" dirty="0" err="1"/>
              <a:t>veBw</a:t>
            </a:r>
            <a:r>
              <a:rPr lang="en-US" sz="2200" dirty="0"/>
              <a:t>/</a:t>
            </a:r>
            <a:r>
              <a:rPr lang="en-US" sz="2200" dirty="0" smtClean="0"/>
              <a:t>YFx56Dl0bbiVEpvbjF”,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lastLogin</a:t>
            </a:r>
            <a:r>
              <a:rPr lang="en-US" sz="2200" dirty="0"/>
              <a:t>" : </a:t>
            </a:r>
            <a:r>
              <a:rPr lang="en-US" sz="2200" dirty="0" err="1"/>
              <a:t>ISODate</a:t>
            </a:r>
            <a:r>
              <a:rPr lang="en-US" sz="2200" dirty="0"/>
              <a:t>("2015-01-07T17:26:18.996Z"),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"created" : </a:t>
            </a:r>
            <a:r>
              <a:rPr lang="en-US" sz="2200" dirty="0" err="1"/>
              <a:t>ISODate</a:t>
            </a:r>
            <a:r>
              <a:rPr lang="en-US" sz="2200" dirty="0"/>
              <a:t>("2015-01-07T17:26:18.995Z"),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"subs" : </a:t>
            </a:r>
            <a:r>
              <a:rPr lang="en-US" sz="2200" dirty="0" smtClean="0"/>
              <a:t>[	</a:t>
            </a:r>
            <a:r>
              <a:rPr lang="en-US" sz="2200" dirty="0" err="1" smtClean="0"/>
              <a:t>ObjectId</a:t>
            </a:r>
            <a:r>
              <a:rPr lang="en-US" sz="2200" dirty="0"/>
              <a:t>(</a:t>
            </a:r>
            <a:r>
              <a:rPr lang="en-US" sz="2200" dirty="0" smtClean="0"/>
              <a:t>"</a:t>
            </a:r>
            <a:r>
              <a:rPr lang="en-US" sz="2200" dirty="0"/>
              <a:t>523b1153a2aa6a3233a913f8</a:t>
            </a:r>
            <a:r>
              <a:rPr lang="en-US" sz="2200" dirty="0" smtClean="0"/>
              <a:t>"</a:t>
            </a:r>
            <a:r>
              <a:rPr lang="en-US" sz="22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			</a:t>
            </a:r>
            <a:r>
              <a:rPr lang="en-US" sz="2200" dirty="0" err="1" smtClean="0"/>
              <a:t>ObjectId</a:t>
            </a:r>
            <a:r>
              <a:rPr lang="en-US" sz="2200" dirty="0"/>
              <a:t>("54b563c3a50a190b50f4d63b")],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Data Model Design</a:t>
            </a:r>
            <a:br>
              <a:rPr lang="en-US" dirty="0" smtClean="0"/>
            </a:br>
            <a:r>
              <a:rPr lang="en-US" sz="2800" dirty="0" smtClean="0"/>
              <a:t>User Collection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92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"_id" : </a:t>
            </a:r>
            <a:r>
              <a:rPr lang="en-US" sz="2200" dirty="0" err="1"/>
              <a:t>ObjectId</a:t>
            </a:r>
            <a:r>
              <a:rPr lang="en-US" sz="2200" dirty="0"/>
              <a:t>("523b2fcc054b1b8c579bdb82"),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"read" :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user_id</a:t>
            </a:r>
            <a:r>
              <a:rPr lang="en-US" sz="2200" dirty="0"/>
              <a:t>" : </a:t>
            </a:r>
            <a:r>
              <a:rPr lang="en-US" sz="2200" dirty="0" err="1"/>
              <a:t>ObjectId</a:t>
            </a:r>
            <a:r>
              <a:rPr lang="en-US" sz="2200" dirty="0"/>
              <a:t>(</a:t>
            </a:r>
            <a:r>
              <a:rPr lang="en-US" sz="2200" dirty="0" smtClean="0"/>
              <a:t>"</a:t>
            </a:r>
            <a:r>
              <a:rPr lang="en-US" sz="2200" dirty="0"/>
              <a:t>54ad6c3ae764de42070b27b1</a:t>
            </a:r>
            <a:r>
              <a:rPr lang="en-US" sz="2200" dirty="0" smtClean="0"/>
              <a:t>"</a:t>
            </a:r>
            <a:r>
              <a:rPr lang="en-US" sz="22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feed_entry_id</a:t>
            </a:r>
            <a:r>
              <a:rPr lang="en-US" sz="2200" dirty="0"/>
              <a:t>" : </a:t>
            </a:r>
            <a:r>
              <a:rPr lang="en-US" sz="2200" dirty="0" err="1"/>
              <a:t>ObjectId</a:t>
            </a:r>
            <a:r>
              <a:rPr lang="en-US" sz="2200" dirty="0"/>
              <a:t>(</a:t>
            </a:r>
            <a:r>
              <a:rPr lang="en-US" sz="2200" dirty="0" smtClean="0"/>
              <a:t>"</a:t>
            </a:r>
            <a:r>
              <a:rPr lang="en-US" sz="2400" dirty="0"/>
              <a:t>523b1153a2aa6a3233a91412</a:t>
            </a:r>
            <a:r>
              <a:rPr lang="en-US" sz="2200" dirty="0" smtClean="0"/>
              <a:t>"</a:t>
            </a:r>
            <a:r>
              <a:rPr lang="en-US" sz="22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"</a:t>
            </a:r>
            <a:r>
              <a:rPr lang="en-US" sz="2200" dirty="0" err="1"/>
              <a:t>feed_id</a:t>
            </a:r>
            <a:r>
              <a:rPr lang="en-US" sz="2200" dirty="0"/>
              <a:t>" : </a:t>
            </a:r>
            <a:r>
              <a:rPr lang="en-US" sz="2200" dirty="0" err="1"/>
              <a:t>ObjectId</a:t>
            </a:r>
            <a:r>
              <a:rPr lang="en-US" sz="2200" dirty="0"/>
              <a:t>(</a:t>
            </a:r>
            <a:r>
              <a:rPr lang="en-US" sz="2200" dirty="0" smtClean="0"/>
              <a:t>"</a:t>
            </a:r>
            <a:r>
              <a:rPr lang="en-US" sz="2400" dirty="0"/>
              <a:t>523b1153a2aa6a3233a913f8</a:t>
            </a:r>
            <a:r>
              <a:rPr lang="en-US" sz="2200" dirty="0" smtClean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Data Model Design</a:t>
            </a:r>
            <a:br>
              <a:rPr lang="en-US" dirty="0" smtClean="0"/>
            </a:br>
            <a:r>
              <a:rPr lang="en-US" sz="2800" dirty="0" smtClean="0"/>
              <a:t>User-Feed-Entry Mapping Collection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718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sz="2400" dirty="0" smtClean="0"/>
              <a:t>We’ll need to allow users to:</a:t>
            </a:r>
          </a:p>
          <a:p>
            <a:pPr lvl="1"/>
            <a:r>
              <a:rPr lang="en-US" dirty="0" smtClean="0"/>
              <a:t>Create an account</a:t>
            </a:r>
          </a:p>
          <a:p>
            <a:pPr lvl="1"/>
            <a:r>
              <a:rPr lang="en-US" dirty="0" smtClean="0"/>
              <a:t>Subscribe/unsubscribe to feeds</a:t>
            </a:r>
          </a:p>
          <a:p>
            <a:pPr lvl="1"/>
            <a:r>
              <a:rPr lang="en-US" dirty="0" smtClean="0"/>
              <a:t>Read feed entries</a:t>
            </a:r>
          </a:p>
          <a:p>
            <a:pPr lvl="1"/>
            <a:r>
              <a:rPr lang="en-US" dirty="0" smtClean="0"/>
              <a:t>Mark feeds/entries as read or unread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Let’s build an application!</a:t>
            </a:r>
            <a:br>
              <a:rPr lang="en-US" dirty="0" smtClean="0"/>
            </a:br>
            <a:r>
              <a:rPr lang="en-US" sz="2800" dirty="0" smtClean="0"/>
              <a:t>User 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477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all this stuff?</a:t>
            </a:r>
            <a:endParaRPr lang="en-US" dirty="0"/>
          </a:p>
        </p:txBody>
      </p:sp>
      <p:pic>
        <p:nvPicPr>
          <p:cNvPr id="2" name="Picture 1" descr="no_id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7731"/>
            <a:ext cx="8229600" cy="47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sz="2800" dirty="0" smtClean="0"/>
              <a:t>Creating our REST API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1134"/>
              </p:ext>
            </p:extLst>
          </p:nvPr>
        </p:nvGraphicFramePr>
        <p:xfrm>
          <a:off x="662702" y="1343133"/>
          <a:ext cx="7789704" cy="498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4"/>
                <a:gridCol w="1080273"/>
                <a:gridCol w="1620409"/>
                <a:gridCol w="1547418"/>
              </a:tblGrid>
              <a:tr h="5001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/user/enroll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a new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lastName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email</a:t>
                      </a:r>
                    </a:p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/user/</a:t>
                      </a:r>
                      <a:r>
                        <a:rPr lang="en-US" dirty="0" err="1" smtClean="0"/>
                        <a:t>resetPassword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 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feed</a:t>
                      </a:r>
                      <a:r>
                        <a:rPr lang="en-US" baseline="0" dirty="0" smtClean="0"/>
                        <a:t> subscriptions for each user with description and unread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/feeds/subscribe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Subscribe to a new feed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feedURL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79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sz="2800" dirty="0" smtClean="0"/>
              <a:t>Creating our REST API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710"/>
              </p:ext>
            </p:extLst>
          </p:nvPr>
        </p:nvGraphicFramePr>
        <p:xfrm>
          <a:off x="662702" y="1459925"/>
          <a:ext cx="7789704" cy="406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4"/>
                <a:gridCol w="1080273"/>
                <a:gridCol w="1620409"/>
                <a:gridCol w="1547418"/>
              </a:tblGrid>
              <a:tr h="5001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/feeds/entries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all entries for feeds the user is subscribed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/feeds/&lt;</a:t>
                      </a:r>
                      <a:r>
                        <a:rPr lang="en-US" dirty="0" err="1" smtClean="0"/>
                        <a:t>feedid</a:t>
                      </a:r>
                      <a:r>
                        <a:rPr lang="en-US" dirty="0" smtClean="0"/>
                        <a:t>&gt;/entries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all entries for a specific</a:t>
                      </a:r>
                      <a:r>
                        <a:rPr lang="en-US" baseline="0" dirty="0" smtClean="0"/>
                        <a:t> feed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/feeds/&lt;</a:t>
                      </a:r>
                      <a:r>
                        <a:rPr lang="en-US" dirty="0" err="1" smtClean="0"/>
                        <a:t>feedid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all entries for a specific feed as read or unread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= &lt;true | false&gt;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0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sz="2800" dirty="0" smtClean="0"/>
              <a:t>Creating our REST API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76030"/>
              </p:ext>
            </p:extLst>
          </p:nvPr>
        </p:nvGraphicFramePr>
        <p:xfrm>
          <a:off x="662702" y="1430727"/>
          <a:ext cx="7789704" cy="287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4"/>
                <a:gridCol w="1080273"/>
                <a:gridCol w="1620409"/>
                <a:gridCol w="1547418"/>
              </a:tblGrid>
              <a:tr h="5001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/feeds/&lt;</a:t>
                      </a:r>
                      <a:r>
                        <a:rPr lang="en-US" dirty="0" err="1" smtClean="0"/>
                        <a:t>feedid</a:t>
                      </a:r>
                      <a:r>
                        <a:rPr lang="en-US" dirty="0" smtClean="0"/>
                        <a:t>&gt;/entries/&lt;</a:t>
                      </a:r>
                      <a:r>
                        <a:rPr lang="en-US" dirty="0" err="1" smtClean="0"/>
                        <a:t>entryid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a specific entry as</a:t>
                      </a:r>
                      <a:r>
                        <a:rPr lang="en-US" baseline="0" dirty="0" smtClean="0"/>
                        <a:t> either read or unread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= &lt;true | false&gt;</a:t>
                      </a:r>
                    </a:p>
                  </a:txBody>
                  <a:tcPr/>
                </a:tc>
              </a:tr>
              <a:tr h="500108">
                <a:tc>
                  <a:txBody>
                    <a:bodyPr/>
                    <a:lstStyle/>
                    <a:p>
                      <a:r>
                        <a:rPr lang="en-US" dirty="0" smtClean="0"/>
                        <a:t>/feeds/&lt;</a:t>
                      </a:r>
                      <a:r>
                        <a:rPr lang="en-US" dirty="0" err="1" smtClean="0"/>
                        <a:t>feedid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Unsubscribe</a:t>
                      </a:r>
                      <a:r>
                        <a:rPr lang="en-US" baseline="0" dirty="0" smtClean="0"/>
                        <a:t> from this particular feed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Authentication with</a:t>
            </a:r>
            <a:br>
              <a:rPr lang="en-US" dirty="0" smtClean="0"/>
            </a:br>
            <a:r>
              <a:rPr lang="en-US" dirty="0" err="1" smtClean="0"/>
              <a:t>Stormpath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1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Stormpath</a:t>
            </a:r>
            <a:r>
              <a:rPr lang="en-US" dirty="0" smtClean="0"/>
              <a:t> for Authentication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02798"/>
            <a:ext cx="3829049" cy="42796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spcBef>
                <a:spcPts val="1275"/>
              </a:spcBef>
              <a:buFont typeface="Arial" charset="0"/>
              <a:buChar char="•"/>
            </a:pPr>
            <a:r>
              <a:rPr lang="en-US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rPr>
              <a:t>“User Management as a Service”</a:t>
            </a:r>
            <a:endParaRPr lang="en-US" dirty="0">
              <a:solidFill>
                <a:srgbClr val="595959"/>
              </a:solidFill>
              <a:latin typeface="Arial"/>
              <a:ea typeface="MS PGothic" pitchFamily="34" charset="-128"/>
              <a:cs typeface="ＭＳ Ｐゴシック" charset="0"/>
            </a:endParaRP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Authentication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Authorization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API Keys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endParaRPr lang="en-US" dirty="0" smtClean="0">
              <a:solidFill>
                <a:srgbClr val="595959"/>
              </a:solidFill>
              <a:latin typeface="Arial"/>
              <a:ea typeface="MS PGothic" pitchFamily="34" charset="-128"/>
              <a:cs typeface="+mn-cs"/>
            </a:endParaRPr>
          </a:p>
          <a:p>
            <a:pPr marL="342900" indent="-342900">
              <a:lnSpc>
                <a:spcPts val="2775"/>
              </a:lnSpc>
              <a:spcBef>
                <a:spcPts val="1275"/>
              </a:spcBef>
              <a:buFont typeface="Arial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rPr>
              <a:t>REST JSON </a:t>
            </a:r>
            <a:r>
              <a:rPr lang="en-US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rPr>
              <a:t>API +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Node SDK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Express Plugin</a:t>
            </a:r>
          </a:p>
          <a:p>
            <a:pPr marL="742950" lvl="1" indent="-285750">
              <a:lnSpc>
                <a:spcPts val="2775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rPr>
              <a:t>Passport Plugin</a:t>
            </a:r>
          </a:p>
        </p:txBody>
      </p:sp>
      <p:pic>
        <p:nvPicPr>
          <p:cNvPr id="4" name="Picture 3" descr="hi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55" y="2695518"/>
            <a:ext cx="4987344" cy="3243303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61" y="1702798"/>
            <a:ext cx="3262137" cy="7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Stormpath</a:t>
            </a:r>
            <a:r>
              <a:rPr lang="en-US" dirty="0" smtClean="0"/>
              <a:t> for Authentication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422399"/>
            <a:ext cx="8229600" cy="48990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Stormpath</a:t>
            </a:r>
            <a:r>
              <a:rPr lang="en-US" sz="2200" dirty="0" smtClean="0"/>
              <a:t> will give us a secret key for each “Application” we define with them.  These applications can be “Reader Prod”, “Reader Test”, etc.</a:t>
            </a:r>
          </a:p>
          <a:p>
            <a:r>
              <a:rPr lang="en-US" sz="2200" dirty="0" err="1" smtClean="0"/>
              <a:t>Stormpath</a:t>
            </a:r>
            <a:r>
              <a:rPr lang="en-US" sz="2200" dirty="0" smtClean="0"/>
              <a:t> will give us an API Key Properties file as well</a:t>
            </a:r>
          </a:p>
          <a:p>
            <a:r>
              <a:rPr lang="en-US" sz="2200" dirty="0" smtClean="0"/>
              <a:t>We can define password strength requirements for each application, like </a:t>
            </a:r>
          </a:p>
          <a:p>
            <a:pPr lvl="1"/>
            <a:r>
              <a:rPr lang="en-US" sz="1800" dirty="0" smtClean="0"/>
              <a:t>Must have &gt;= 8 characters</a:t>
            </a:r>
          </a:p>
          <a:p>
            <a:pPr lvl="1"/>
            <a:r>
              <a:rPr lang="en-US" sz="1800" dirty="0" smtClean="0"/>
              <a:t>Must include lowercase and uppercase</a:t>
            </a:r>
          </a:p>
          <a:p>
            <a:pPr lvl="1"/>
            <a:r>
              <a:rPr lang="en-US" sz="1800" dirty="0" smtClean="0"/>
              <a:t>Must include a number</a:t>
            </a:r>
          </a:p>
          <a:p>
            <a:pPr lvl="1"/>
            <a:r>
              <a:rPr lang="en-US" sz="1800" dirty="0" smtClean="0"/>
              <a:t>Must include a non-alphabetic character</a:t>
            </a:r>
          </a:p>
          <a:p>
            <a:r>
              <a:rPr lang="en-US" sz="2200" dirty="0" err="1" smtClean="0"/>
              <a:t>Stormpath</a:t>
            </a:r>
            <a:r>
              <a:rPr lang="en-US" sz="2200" dirty="0" smtClean="0"/>
              <a:t> keeps track of all of our users and assigns them API Keys which we can use for our REST API Authentication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41441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/ </a:t>
            </a:r>
            <a:r>
              <a:rPr lang="en-US" dirty="0" err="1" smtClean="0"/>
              <a:t>Node.js</a:t>
            </a:r>
            <a:r>
              <a:rPr lang="en-US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4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Node.js</a:t>
            </a:r>
            <a:r>
              <a:rPr lang="en-US" dirty="0" smtClean="0"/>
              <a:t> Application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r>
              <a:rPr lang="en-US" sz="2200" dirty="0" smtClean="0"/>
              <a:t>Install </a:t>
            </a:r>
            <a:r>
              <a:rPr lang="en-US" sz="2200" dirty="0" err="1" smtClean="0"/>
              <a:t>node.js</a:t>
            </a:r>
            <a:endParaRPr lang="en-US" sz="2200" dirty="0" smtClean="0"/>
          </a:p>
          <a:p>
            <a:pPr lvl="1"/>
            <a:r>
              <a:rPr lang="en-US" sz="2200" dirty="0">
                <a:hlinkClick r:id="rId3"/>
              </a:rPr>
              <a:t>http://nodejs.org/download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r>
              <a:rPr lang="en-US" sz="2200" dirty="0" err="1" smtClean="0"/>
              <a:t>Node.js</a:t>
            </a:r>
            <a:r>
              <a:rPr lang="en-US" sz="2200" dirty="0" smtClean="0"/>
              <a:t> applications are built using a lot of library modules</a:t>
            </a:r>
          </a:p>
          <a:p>
            <a:r>
              <a:rPr lang="en-US" sz="2200" dirty="0" smtClean="0"/>
              <a:t>You define a </a:t>
            </a:r>
            <a:r>
              <a:rPr lang="en-US" sz="2200" dirty="0" err="1" smtClean="0"/>
              <a:t>package.json</a:t>
            </a:r>
            <a:r>
              <a:rPr lang="en-US" sz="2200" dirty="0" smtClean="0"/>
              <a:t> file describing your application and all of it’s library dependencies</a:t>
            </a:r>
          </a:p>
          <a:p>
            <a:r>
              <a:rPr lang="en-US" sz="2200" dirty="0" smtClean="0"/>
              <a:t>You use the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 Package Manager to install a copy of those libraries in a subdirectory of your application (</a:t>
            </a:r>
            <a:r>
              <a:rPr lang="en-US" sz="2200" dirty="0" err="1" smtClean="0"/>
              <a:t>node_modules</a:t>
            </a:r>
            <a:r>
              <a:rPr lang="en-US" sz="2200" dirty="0" smtClean="0"/>
              <a:t>/) instead of a system directly (like /</a:t>
            </a:r>
            <a:r>
              <a:rPr lang="en-US" sz="2200" dirty="0" err="1" smtClean="0"/>
              <a:t>usr</a:t>
            </a:r>
            <a:r>
              <a:rPr lang="en-US" sz="2200" dirty="0" smtClean="0"/>
              <a:t>/lib) to avoid the problem of different apps needing different and conflicting library versions</a:t>
            </a:r>
          </a:p>
          <a:p>
            <a:r>
              <a:rPr lang="en-US" sz="2200" dirty="0" smtClean="0"/>
              <a:t>Run “</a:t>
            </a:r>
            <a:r>
              <a:rPr lang="en-US" sz="2200" dirty="0" err="1" smtClean="0"/>
              <a:t>npm</a:t>
            </a:r>
            <a:r>
              <a:rPr lang="en-US" sz="2200" dirty="0"/>
              <a:t> </a:t>
            </a:r>
            <a:r>
              <a:rPr lang="en-US" sz="2200" dirty="0" smtClean="0"/>
              <a:t>install” and it will create the </a:t>
            </a:r>
            <a:r>
              <a:rPr lang="en-US" sz="2200" dirty="0" err="1" smtClean="0"/>
              <a:t>node_modules</a:t>
            </a:r>
            <a:r>
              <a:rPr lang="en-US" sz="2200" dirty="0" smtClean="0"/>
              <a:t>/ with all of your required libraries</a:t>
            </a:r>
          </a:p>
        </p:txBody>
      </p:sp>
    </p:spTree>
    <p:extLst>
      <p:ext uri="{BB962C8B-B14F-4D97-AF65-F5344CB8AC3E}">
        <p14:creationId xmlns:p14="http://schemas.microsoft.com/office/powerpoint/2010/main" val="140502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package.json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"name": "reader-</a:t>
            </a:r>
            <a:r>
              <a:rPr lang="en-US" sz="1800" dirty="0" err="1"/>
              <a:t>api</a:t>
            </a:r>
            <a:r>
              <a:rPr lang="en-US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"main": "</a:t>
            </a:r>
            <a:r>
              <a:rPr lang="en-US" sz="1800" dirty="0" err="1"/>
              <a:t>server.js</a:t>
            </a:r>
            <a:r>
              <a:rPr lang="en-US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"dependencies":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express" : "~4.10.0"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"</a:t>
            </a:r>
            <a:r>
              <a:rPr lang="en-US" sz="1800" dirty="0" err="1"/>
              <a:t>stormpath</a:t>
            </a:r>
            <a:r>
              <a:rPr lang="en-US" sz="1800" dirty="0"/>
              <a:t>" : "~0.7.5"</a:t>
            </a:r>
            <a:r>
              <a:rPr lang="en-US" sz="1800" dirty="0" smtClean="0"/>
              <a:t>, "</a:t>
            </a:r>
            <a:r>
              <a:rPr lang="en-US" sz="1800" dirty="0"/>
              <a:t>express-</a:t>
            </a:r>
            <a:r>
              <a:rPr lang="en-US" sz="1800" dirty="0" err="1"/>
              <a:t>stormpath</a:t>
            </a:r>
            <a:r>
              <a:rPr lang="en-US" sz="1800" dirty="0"/>
              <a:t>" : "~0.5.9",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 err="1"/>
              <a:t>mongodb</a:t>
            </a:r>
            <a:r>
              <a:rPr lang="en-US" sz="1800" dirty="0"/>
              <a:t>" : "~</a:t>
            </a:r>
            <a:r>
              <a:rPr lang="en-US" sz="1800" dirty="0" smtClean="0"/>
              <a:t>1.4.26”, "</a:t>
            </a:r>
            <a:r>
              <a:rPr lang="en-US" sz="1800" dirty="0"/>
              <a:t>mongoose" : "~3.8.0",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body-parser" : "~</a:t>
            </a:r>
            <a:r>
              <a:rPr lang="en-US" sz="1800" dirty="0" smtClean="0"/>
              <a:t>1.10.0”, "</a:t>
            </a:r>
            <a:r>
              <a:rPr lang="en-US" sz="1800" dirty="0"/>
              <a:t>method-override" : "~2.3.0",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 err="1"/>
              <a:t>morgan</a:t>
            </a:r>
            <a:r>
              <a:rPr lang="en-US" sz="1800" dirty="0"/>
              <a:t>" : "~</a:t>
            </a:r>
            <a:r>
              <a:rPr lang="en-US" sz="1800" dirty="0" smtClean="0"/>
              <a:t>1.5.0”, "</a:t>
            </a:r>
            <a:r>
              <a:rPr lang="en-US" sz="1800" dirty="0" err="1"/>
              <a:t>winston</a:t>
            </a:r>
            <a:r>
              <a:rPr lang="en-US" sz="1800" dirty="0"/>
              <a:t>" : "~</a:t>
            </a:r>
            <a:r>
              <a:rPr lang="en-US" sz="1800" dirty="0" smtClean="0"/>
              <a:t>0.8.3”, "</a:t>
            </a:r>
            <a:r>
              <a:rPr lang="en-US" sz="1800" dirty="0"/>
              <a:t>express-</a:t>
            </a:r>
            <a:r>
              <a:rPr lang="en-US" sz="1800" dirty="0" err="1"/>
              <a:t>winston</a:t>
            </a:r>
            <a:r>
              <a:rPr lang="en-US" sz="1800" dirty="0"/>
              <a:t>" : "~0.2.9",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validator" : "~3.27.0",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path" : "~0.4.9",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 err="1"/>
              <a:t>errorhandler</a:t>
            </a:r>
            <a:r>
              <a:rPr lang="en-US" sz="1800" dirty="0"/>
              <a:t>" : "~1.3.0",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 err="1"/>
              <a:t>frisby</a:t>
            </a:r>
            <a:r>
              <a:rPr lang="en-US" sz="1800" dirty="0"/>
              <a:t>" : "~0.8.3",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/>
              <a:t>jasmine-node" : "~1.14.5",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"</a:t>
            </a:r>
            <a:r>
              <a:rPr lang="en-US" sz="1800" dirty="0" err="1"/>
              <a:t>async</a:t>
            </a:r>
            <a:r>
              <a:rPr lang="en-US" sz="1800" dirty="0"/>
              <a:t>" : "~0.9.0"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1099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Code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22400"/>
            <a:ext cx="8229600" cy="50596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function foo() 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/>
              <a:t>	</a:t>
            </a:r>
            <a:r>
              <a:rPr lang="en-US" sz="2100" dirty="0" smtClean="0"/>
              <a:t>	</a:t>
            </a:r>
            <a:r>
              <a:rPr lang="en-US" sz="2100" dirty="0" err="1" smtClean="0"/>
              <a:t>someAsyncFunction</a:t>
            </a:r>
            <a:r>
              <a:rPr lang="en-US" sz="2100" dirty="0" smtClean="0"/>
              <a:t>(</a:t>
            </a:r>
            <a:r>
              <a:rPr lang="en-US" sz="2100" dirty="0" err="1" smtClean="0"/>
              <a:t>params</a:t>
            </a:r>
            <a:r>
              <a:rPr lang="en-US" sz="2100" dirty="0" smtClean="0"/>
              <a:t>, function(err, results) 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/>
              <a:t>	</a:t>
            </a:r>
            <a:r>
              <a:rPr lang="en-US" sz="2100" dirty="0" smtClean="0"/>
              <a:t>		</a:t>
            </a:r>
            <a:r>
              <a:rPr lang="en-US" sz="2100" dirty="0" err="1" smtClean="0"/>
              <a:t>console.log</a:t>
            </a:r>
            <a:r>
              <a:rPr lang="en-US" sz="2100" dirty="0" smtClean="0"/>
              <a:t>(“one”);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/>
              <a:t>	</a:t>
            </a:r>
            <a:r>
              <a:rPr lang="en-US" sz="2100" dirty="0" smtClean="0"/>
              <a:t>	});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/>
              <a:t>	</a:t>
            </a:r>
            <a:r>
              <a:rPr lang="en-US" sz="2100" dirty="0" smtClean="0"/>
              <a:t>	</a:t>
            </a:r>
            <a:r>
              <a:rPr lang="en-US" sz="2100" dirty="0" err="1" smtClean="0"/>
              <a:t>console.log</a:t>
            </a:r>
            <a:r>
              <a:rPr lang="en-US" sz="2100" dirty="0" smtClean="0"/>
              <a:t>(“two”);	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}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At first glance you might expect the output to be: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one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two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2100" dirty="0" smtClean="0"/>
              <a:t>But actually it’s the reverse because the line that prints “one” happens later, asynchronously, in the callback</a:t>
            </a:r>
          </a:p>
        </p:txBody>
      </p:sp>
    </p:spTree>
    <p:extLst>
      <p:ext uri="{BB962C8B-B14F-4D97-AF65-F5344CB8AC3E}">
        <p14:creationId xmlns:p14="http://schemas.microsoft.com/office/powerpoint/2010/main" val="164527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MEAN Stack</a:t>
            </a:r>
          </a:p>
          <a:p>
            <a:r>
              <a:rPr lang="en-US" dirty="0" smtClean="0"/>
              <a:t>What is a REST API?</a:t>
            </a:r>
          </a:p>
          <a:p>
            <a:r>
              <a:rPr lang="en-US" dirty="0" smtClean="0"/>
              <a:t>Creating </a:t>
            </a:r>
            <a:r>
              <a:rPr lang="en-US" i="1" dirty="0" smtClean="0"/>
              <a:t>our </a:t>
            </a:r>
            <a:r>
              <a:rPr lang="en-US" dirty="0" smtClean="0"/>
              <a:t>REST API</a:t>
            </a:r>
          </a:p>
          <a:p>
            <a:r>
              <a:rPr lang="en-US" dirty="0" smtClean="0"/>
              <a:t>Defining our Data Model</a:t>
            </a:r>
          </a:p>
          <a:p>
            <a:r>
              <a:rPr lang="en-US" dirty="0" smtClean="0"/>
              <a:t>Real-life authentication using </a:t>
            </a:r>
            <a:r>
              <a:rPr lang="en-US" dirty="0" err="1" smtClean="0"/>
              <a:t>Stormpath</a:t>
            </a: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Quirks</a:t>
            </a:r>
          </a:p>
          <a:p>
            <a:r>
              <a:rPr lang="en-US" dirty="0" smtClean="0"/>
              <a:t>WRITE YOUR TESTS FIRST</a:t>
            </a:r>
          </a:p>
          <a:p>
            <a:r>
              <a:rPr lang="en-US" dirty="0" smtClean="0"/>
              <a:t>Let’s look at some application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8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/>
              <a:t> Library</a:t>
            </a:r>
            <a:br>
              <a:rPr lang="en-US" dirty="0"/>
            </a:b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caolan</a:t>
            </a:r>
            <a:r>
              <a:rPr lang="en-US" sz="2400" dirty="0"/>
              <a:t>/</a:t>
            </a:r>
            <a:r>
              <a:rPr lang="en-US" sz="2400" dirty="0" err="1"/>
              <a:t>async</a:t>
            </a:r>
            <a:endParaRPr lang="en-US" sz="2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22400"/>
            <a:ext cx="8229600" cy="50596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 smtClean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20480"/>
            <a:ext cx="8229600" cy="50596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err="1" smtClean="0"/>
              <a:t>actionArray</a:t>
            </a:r>
            <a:r>
              <a:rPr lang="en-US" sz="1800" dirty="0" smtClean="0"/>
              <a:t> = [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smtClean="0"/>
              <a:t>	function one(</a:t>
            </a:r>
            <a:r>
              <a:rPr lang="en-US" sz="1800" dirty="0" err="1" smtClean="0"/>
              <a:t>cb</a:t>
            </a:r>
            <a:r>
              <a:rPr lang="en-US" sz="1800" dirty="0" smtClean="0"/>
              <a:t>) 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someAsyncFunction</a:t>
            </a:r>
            <a:r>
              <a:rPr lang="en-US" sz="1800" dirty="0" smtClean="0"/>
              <a:t>(</a:t>
            </a:r>
            <a:r>
              <a:rPr lang="en-US" sz="1800" dirty="0" err="1" smtClean="0"/>
              <a:t>params</a:t>
            </a:r>
            <a:r>
              <a:rPr lang="en-US" sz="1800" dirty="0" smtClean="0"/>
              <a:t>, function(err, results) 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	if (err) 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cb</a:t>
            </a:r>
            <a:r>
              <a:rPr lang="en-US" sz="1800" dirty="0" smtClean="0"/>
              <a:t>(new Error(“There was an error”));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(“one”);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cb</a:t>
            </a:r>
            <a:r>
              <a:rPr lang="en-US" sz="1800" dirty="0" smtClean="0"/>
              <a:t>(null);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});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smtClean="0"/>
              <a:t>	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function </a:t>
            </a:r>
            <a:r>
              <a:rPr lang="en-US" sz="1800" dirty="0" smtClean="0"/>
              <a:t>two(</a:t>
            </a:r>
            <a:r>
              <a:rPr lang="en-US" sz="1800" dirty="0" err="1"/>
              <a:t>cb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 smtClean="0"/>
              <a:t>console.log</a:t>
            </a:r>
            <a:r>
              <a:rPr lang="en-US" sz="1800" dirty="0"/>
              <a:t>(</a:t>
            </a:r>
            <a:r>
              <a:rPr lang="en-US" sz="1800" dirty="0" smtClean="0"/>
              <a:t>“two”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 smtClean="0"/>
              <a:t>cb</a:t>
            </a:r>
            <a:r>
              <a:rPr lang="en-US" sz="1800" dirty="0"/>
              <a:t>(null)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}]</a:t>
            </a:r>
            <a:endParaRPr lang="en-US" sz="1800" dirty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smtClean="0"/>
              <a:t>]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1800" dirty="0" err="1" smtClean="0"/>
              <a:t>Async.series</a:t>
            </a:r>
            <a:r>
              <a:rPr lang="en-US" sz="1800" dirty="0" smtClean="0"/>
              <a:t>(</a:t>
            </a:r>
            <a:r>
              <a:rPr lang="en-US" sz="1800" dirty="0" err="1" smtClean="0"/>
              <a:t>actionArray</a:t>
            </a:r>
            <a:r>
              <a:rPr lang="en-US" sz="1800" dirty="0" smtClean="0"/>
              <a:t>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0371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tests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0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config</a:t>
            </a:r>
            <a:r>
              <a:rPr lang="en-US" sz="2200" dirty="0" smtClean="0"/>
              <a:t>/</a:t>
            </a:r>
            <a:r>
              <a:rPr lang="en-US" sz="2200" dirty="0" err="1" smtClean="0"/>
              <a:t>test_config.js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module.exports</a:t>
            </a:r>
            <a:r>
              <a:rPr lang="en-US" sz="1800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url</a:t>
            </a:r>
            <a:r>
              <a:rPr lang="en-US" sz="1800" dirty="0"/>
              <a:t> : 'http://localhost:8000/</a:t>
            </a:r>
            <a:r>
              <a:rPr lang="en-US" sz="1800" dirty="0" err="1"/>
              <a:t>api</a:t>
            </a:r>
            <a:r>
              <a:rPr lang="en-US" sz="1800" dirty="0"/>
              <a:t>/v1.0'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2271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setup_tests.js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connectDB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mongoClient.connect</a:t>
            </a:r>
            <a:r>
              <a:rPr lang="en-US" sz="1800" dirty="0"/>
              <a:t>(</a:t>
            </a:r>
            <a:r>
              <a:rPr lang="en-US" sz="1800" dirty="0" err="1"/>
              <a:t>dbConfig.testDBURL</a:t>
            </a:r>
            <a:r>
              <a:rPr lang="en-US" sz="1800" dirty="0"/>
              <a:t>, function(err, </a:t>
            </a:r>
            <a:r>
              <a:rPr lang="en-US" sz="1800" dirty="0" err="1"/>
              <a:t>db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assert.equal</a:t>
            </a:r>
            <a:r>
              <a:rPr lang="en-US" sz="1800" dirty="0"/>
              <a:t>(null, err);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reader_test_db</a:t>
            </a:r>
            <a:r>
              <a:rPr lang="en-US" sz="1800" dirty="0"/>
              <a:t> = </a:t>
            </a:r>
            <a:r>
              <a:rPr lang="en-US" sz="1800" dirty="0" err="1"/>
              <a:t>db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console.log</a:t>
            </a:r>
            <a:r>
              <a:rPr lang="en-US" sz="1800" dirty="0"/>
              <a:t>("Connected correctly to server");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6074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setup_tests.js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dropUserCollection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console.log</a:t>
            </a:r>
            <a:r>
              <a:rPr lang="en-US" sz="1800" dirty="0"/>
              <a:t>("</a:t>
            </a:r>
            <a:r>
              <a:rPr lang="en-US" sz="1800" dirty="0" err="1"/>
              <a:t>dropUserCollection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user = </a:t>
            </a:r>
            <a:r>
              <a:rPr lang="en-US" sz="1800" dirty="0" err="1"/>
              <a:t>reader_test_db.collection</a:t>
            </a:r>
            <a:r>
              <a:rPr lang="en-US" sz="1800" dirty="0"/>
              <a:t>('user');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if (undefined != user)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user.drop</a:t>
            </a:r>
            <a:r>
              <a:rPr lang="en-US" sz="1800" dirty="0"/>
              <a:t>(function(err, reply)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console.log</a:t>
            </a:r>
            <a:r>
              <a:rPr lang="en-US" sz="1800" dirty="0"/>
              <a:t>('user collection dropped');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r>
              <a:rPr lang="en-US" sz="1800" dirty="0"/>
              <a:t>,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5050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setup_tests.js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function </a:t>
            </a:r>
            <a:r>
              <a:rPr lang="en-US" sz="1800" dirty="0" err="1"/>
              <a:t>dropUserFeedEntryCollection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console.log</a:t>
            </a:r>
            <a:r>
              <a:rPr lang="en-US" sz="1800" dirty="0"/>
              <a:t>("</a:t>
            </a:r>
            <a:r>
              <a:rPr lang="en-US" sz="1800" dirty="0" err="1"/>
              <a:t>dropUserFeedEntryCollection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user_feed_entry</a:t>
            </a:r>
            <a:r>
              <a:rPr lang="en-US" sz="1800" dirty="0"/>
              <a:t> = </a:t>
            </a:r>
            <a:r>
              <a:rPr lang="en-US" sz="1800" dirty="0" err="1"/>
              <a:t>reader_test_db.collection</a:t>
            </a:r>
            <a:r>
              <a:rPr lang="en-US" sz="1800" dirty="0"/>
              <a:t>('</a:t>
            </a:r>
            <a:r>
              <a:rPr lang="en-US" sz="1800" dirty="0" err="1"/>
              <a:t>user_feed_entry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if (undefined != </a:t>
            </a:r>
            <a:r>
              <a:rPr lang="en-US" sz="1800" dirty="0" err="1"/>
              <a:t>user_feed_entry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user_feed_entry.drop</a:t>
            </a:r>
            <a:r>
              <a:rPr lang="en-US" sz="1800" dirty="0"/>
              <a:t>(function(err, reply)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console.log</a:t>
            </a:r>
            <a:r>
              <a:rPr lang="en-US" sz="1800" dirty="0"/>
              <a:t>('</a:t>
            </a:r>
            <a:r>
              <a:rPr lang="en-US" sz="1800" dirty="0" err="1"/>
              <a:t>user_feed_entry</a:t>
            </a:r>
            <a:r>
              <a:rPr lang="en-US" sz="1800" dirty="0"/>
              <a:t> collection dropped');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53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setup_tests.js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function </a:t>
            </a:r>
            <a:r>
              <a:rPr lang="en-US" sz="1800" dirty="0" err="1"/>
              <a:t>getApplication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console.log</a:t>
            </a:r>
            <a:r>
              <a:rPr lang="en-US" sz="1800" dirty="0"/>
              <a:t>("</a:t>
            </a:r>
            <a:r>
              <a:rPr lang="en-US" sz="1800" dirty="0" err="1"/>
              <a:t>getApplication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client.getApplications</a:t>
            </a:r>
            <a:r>
              <a:rPr lang="en-US" sz="1800" dirty="0"/>
              <a:t>({name: SP_APP_NAME}, function(err, applications)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console.log</a:t>
            </a:r>
            <a:r>
              <a:rPr lang="en-US" sz="1800" dirty="0"/>
              <a:t>(applications);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if (err)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log("Error in </a:t>
            </a:r>
            <a:r>
              <a:rPr lang="en-US" sz="1800" dirty="0" err="1"/>
              <a:t>getApplications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throw err;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app = </a:t>
            </a:r>
            <a:r>
              <a:rPr lang="en-US" sz="1800" dirty="0" err="1"/>
              <a:t>applications.items</a:t>
            </a:r>
            <a:r>
              <a:rPr lang="en-US" sz="1800" dirty="0"/>
              <a:t>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callback(0);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},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8440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smtClean="0"/>
              <a:t>test/</a:t>
            </a:r>
            <a:r>
              <a:rPr lang="en-US" sz="2200" dirty="0" err="1" smtClean="0"/>
              <a:t>setup_tests.js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004" y="1349404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deleteTestAccounts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app.getAccounts</a:t>
            </a:r>
            <a:r>
              <a:rPr lang="en-US" sz="1800" dirty="0"/>
              <a:t>({email: TU_EMAIL_REGEX}, function(err, accounts)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if </a:t>
            </a:r>
            <a:r>
              <a:rPr lang="en-US" sz="1800" dirty="0"/>
              <a:t>(err) </a:t>
            </a:r>
            <a:r>
              <a:rPr lang="en-US" sz="1800" dirty="0" smtClean="0"/>
              <a:t>throw </a:t>
            </a:r>
            <a:r>
              <a:rPr lang="en-US" sz="1800" dirty="0"/>
              <a:t>err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accounts.items.forEach</a:t>
            </a:r>
            <a:r>
              <a:rPr lang="en-US" sz="1800" dirty="0"/>
              <a:t>(function </a:t>
            </a:r>
            <a:r>
              <a:rPr lang="en-US" sz="1800" dirty="0" err="1"/>
              <a:t>deleteAccount</a:t>
            </a:r>
            <a:r>
              <a:rPr lang="en-US" sz="1800" dirty="0"/>
              <a:t>(account)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account.delete</a:t>
            </a:r>
            <a:r>
              <a:rPr lang="en-US" sz="1800" dirty="0"/>
              <a:t>(function </a:t>
            </a:r>
            <a:r>
              <a:rPr lang="en-US" sz="1800" dirty="0" err="1"/>
              <a:t>deleteError</a:t>
            </a:r>
            <a:r>
              <a:rPr lang="en-US" sz="1800" dirty="0"/>
              <a:t>(err)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		if </a:t>
            </a:r>
            <a:r>
              <a:rPr lang="en-US" sz="1800" dirty="0"/>
              <a:t>(err) </a:t>
            </a:r>
            <a:r>
              <a:rPr lang="en-US" sz="1800" dirty="0" smtClean="0"/>
              <a:t>throw </a:t>
            </a:r>
            <a:r>
              <a:rPr lang="en-US" sz="1800" dirty="0"/>
              <a:t>err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	}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}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callback</a:t>
            </a:r>
            <a:r>
              <a:rPr lang="en-US" sz="18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}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closeDB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reader_test_db.close</a:t>
            </a:r>
            <a:r>
              <a:rPr lang="en-US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async.series</a:t>
            </a:r>
            <a:r>
              <a:rPr lang="en-US" sz="1800" dirty="0"/>
              <a:t>([</a:t>
            </a:r>
            <a:r>
              <a:rPr lang="en-US" sz="1800" dirty="0" err="1" smtClean="0"/>
              <a:t>connectDB</a:t>
            </a:r>
            <a:r>
              <a:rPr lang="en-US" sz="1800" dirty="0"/>
              <a:t>, </a:t>
            </a:r>
            <a:r>
              <a:rPr lang="en-US" sz="1800" dirty="0" err="1" smtClean="0"/>
              <a:t>dropUserCollection</a:t>
            </a:r>
            <a:r>
              <a:rPr lang="en-US" sz="1800" dirty="0"/>
              <a:t>, </a:t>
            </a:r>
            <a:r>
              <a:rPr lang="en-US" sz="1800" dirty="0" err="1" smtClean="0"/>
              <a:t>dropUserFeedEntryCollection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	</a:t>
            </a:r>
            <a:r>
              <a:rPr lang="en-US" sz="1800" dirty="0" err="1" smtClean="0"/>
              <a:t>dropUserFeedEntryCollection</a:t>
            </a:r>
            <a:r>
              <a:rPr lang="en-US" sz="1800" dirty="0"/>
              <a:t>, </a:t>
            </a:r>
            <a:r>
              <a:rPr lang="en-US" sz="1800" dirty="0" err="1" smtClean="0"/>
              <a:t>getApplication</a:t>
            </a:r>
            <a:r>
              <a:rPr lang="en-US" sz="1800" dirty="0"/>
              <a:t>, </a:t>
            </a:r>
            <a:r>
              <a:rPr lang="en-US" sz="1800" dirty="0" err="1" smtClean="0"/>
              <a:t>deleteTestAccounts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	</a:t>
            </a:r>
            <a:r>
              <a:rPr lang="en-US" sz="1800" dirty="0" err="1"/>
              <a:t>closeDB</a:t>
            </a:r>
            <a:r>
              <a:rPr lang="en-US" sz="1800" dirty="0"/>
              <a:t>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1949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</a:t>
            </a:r>
            <a:r>
              <a:rPr lang="en-US" sz="2200" dirty="0" smtClean="0"/>
              <a:t>/</a:t>
            </a:r>
            <a:r>
              <a:rPr lang="en-US" sz="2200" dirty="0" err="1" smtClean="0"/>
              <a:t>create_accounts_error_spec.js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TU1_FN = "Test";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TU1_LN = "User1";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TU1_EMAIL = "testuser1@example.com";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TU1_PW = "testUser123";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TU_EMAIL_REGEX = '</a:t>
            </a:r>
            <a:r>
              <a:rPr lang="en-US" sz="1800" dirty="0" err="1"/>
              <a:t>testuser</a:t>
            </a:r>
            <a:r>
              <a:rPr lang="en-US" sz="1800" dirty="0"/>
              <a:t>*';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SP_APP_NAME = 'Reader Test';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frisby</a:t>
            </a:r>
            <a:r>
              <a:rPr lang="en-US" sz="1800" dirty="0"/>
              <a:t> = require('</a:t>
            </a:r>
            <a:r>
              <a:rPr lang="en-US" sz="1800" dirty="0" err="1"/>
              <a:t>frisby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tc</a:t>
            </a:r>
            <a:r>
              <a:rPr lang="en-US" sz="1800" dirty="0"/>
              <a:t> = require('./</a:t>
            </a:r>
            <a:r>
              <a:rPr lang="en-US" sz="1800" dirty="0" err="1"/>
              <a:t>config</a:t>
            </a:r>
            <a:r>
              <a:rPr lang="en-US" sz="1800" dirty="0"/>
              <a:t>/</a:t>
            </a:r>
            <a:r>
              <a:rPr lang="en-US" sz="1800" dirty="0" err="1"/>
              <a:t>test_config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frisby.create</a:t>
            </a:r>
            <a:r>
              <a:rPr lang="en-US" sz="1800" dirty="0"/>
              <a:t>('POST missing </a:t>
            </a:r>
            <a:r>
              <a:rPr lang="en-US" sz="1800" dirty="0" err="1"/>
              <a:t>firstName</a:t>
            </a:r>
            <a:r>
              <a:rPr lang="en-US" sz="1800" dirty="0"/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.post(</a:t>
            </a:r>
            <a:r>
              <a:rPr lang="en-US" sz="1800" dirty="0" err="1"/>
              <a:t>tc.url</a:t>
            </a:r>
            <a:r>
              <a:rPr lang="en-US" sz="1800" dirty="0"/>
              <a:t> + '/user/enroll',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{ '</a:t>
            </a:r>
            <a:r>
              <a:rPr lang="en-US" sz="1800" dirty="0" err="1"/>
              <a:t>lastName</a:t>
            </a:r>
            <a:r>
              <a:rPr lang="en-US" sz="1800" dirty="0"/>
              <a:t>' : TU1_LN,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'email' : TU1_EMAIL,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'password' : TU1_PW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expectStatus</a:t>
            </a:r>
            <a:r>
              <a:rPr lang="en-US" sz="1800" dirty="0"/>
              <a:t>(400)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expectHeader</a:t>
            </a:r>
            <a:r>
              <a:rPr lang="en-US" sz="1800" dirty="0"/>
              <a:t>('Content-Type', 'application/</a:t>
            </a:r>
            <a:r>
              <a:rPr lang="en-US" sz="1800" dirty="0" err="1"/>
              <a:t>json</a:t>
            </a:r>
            <a:r>
              <a:rPr lang="en-US" sz="18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expectJSON</a:t>
            </a:r>
            <a:r>
              <a:rPr lang="en-US" sz="1800" dirty="0"/>
              <a:t>({'error' : 'Undefined First Name'})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.toss()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4630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</a:t>
            </a:r>
            <a:r>
              <a:rPr lang="en-US" sz="2200" dirty="0" smtClean="0"/>
              <a:t>/</a:t>
            </a:r>
            <a:r>
              <a:rPr lang="en-US" sz="2200" dirty="0" err="1" smtClean="0"/>
              <a:t>create_accounts_error_spec.js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frisby.create</a:t>
            </a:r>
            <a:r>
              <a:rPr lang="en-US" sz="1800" dirty="0"/>
              <a:t>('POST password missing lowercase')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.post(</a:t>
            </a:r>
            <a:r>
              <a:rPr lang="en-US" sz="1800" dirty="0" err="1"/>
              <a:t>tc.url</a:t>
            </a:r>
            <a:r>
              <a:rPr lang="en-US" sz="1800" dirty="0"/>
              <a:t> + '/user/enroll',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{ '</a:t>
            </a:r>
            <a:r>
              <a:rPr lang="en-US" sz="1800" dirty="0" err="1"/>
              <a:t>firstName</a:t>
            </a:r>
            <a:r>
              <a:rPr lang="en-US" sz="1800" dirty="0"/>
              <a:t>' : TU1_FN,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</a:t>
            </a:r>
            <a:r>
              <a:rPr lang="en-US" sz="1800" dirty="0" err="1"/>
              <a:t>lastName</a:t>
            </a:r>
            <a:r>
              <a:rPr lang="en-US" sz="1800" dirty="0"/>
              <a:t>' : TU1_LN,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'email' : TU1_EMAIL,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</a:t>
            </a:r>
            <a:r>
              <a:rPr lang="en-US" sz="1800" b="1" dirty="0"/>
              <a:t> 'password' : 'TESTUSER123' </a:t>
            </a:r>
            <a:r>
              <a:rPr lang="en-US" sz="1800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expectStatus</a:t>
            </a:r>
            <a:r>
              <a:rPr lang="en-US" sz="1800" dirty="0"/>
              <a:t>(400)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expectHeader</a:t>
            </a:r>
            <a:r>
              <a:rPr lang="en-US" sz="1800" dirty="0"/>
              <a:t>('Content-Type', 'application/</a:t>
            </a:r>
            <a:r>
              <a:rPr lang="en-US" sz="1800" dirty="0" err="1"/>
              <a:t>json</a:t>
            </a:r>
            <a:r>
              <a:rPr lang="en-US" sz="18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expectJSONTypes</a:t>
            </a:r>
            <a:r>
              <a:rPr lang="en-US" sz="1800" dirty="0"/>
              <a:t>({'error' : String})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.toss(</a:t>
            </a:r>
            <a:r>
              <a:rPr lang="en-US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274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webinar will move fast</a:t>
            </a:r>
            <a:endParaRPr lang="en-US" dirty="0"/>
          </a:p>
        </p:txBody>
      </p:sp>
      <p:pic>
        <p:nvPicPr>
          <p:cNvPr id="2" name="Picture 1" descr="back-to-the-future-watch-me-for-the-chan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29" y="1330526"/>
            <a:ext cx="5146744" cy="51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7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</a:t>
            </a:r>
            <a:r>
              <a:rPr lang="en-US" sz="2200" dirty="0" smtClean="0"/>
              <a:t>/</a:t>
            </a:r>
            <a:r>
              <a:rPr lang="en-US" sz="2200" dirty="0" err="1" smtClean="0"/>
              <a:t>create_accounts_error_spec.js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frisby.create</a:t>
            </a:r>
            <a:r>
              <a:rPr lang="en-US" sz="1800" dirty="0"/>
              <a:t>('POST invalid email address')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.post(</a:t>
            </a:r>
            <a:r>
              <a:rPr lang="en-US" sz="1800" dirty="0" err="1"/>
              <a:t>tc.url</a:t>
            </a:r>
            <a:r>
              <a:rPr lang="en-US" sz="1800" dirty="0"/>
              <a:t> + '/user/enroll',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{ '</a:t>
            </a:r>
            <a:r>
              <a:rPr lang="en-US" sz="1800" dirty="0" err="1"/>
              <a:t>firstName</a:t>
            </a:r>
            <a:r>
              <a:rPr lang="en-US" sz="1800" dirty="0"/>
              <a:t>' : TU1_FN,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</a:t>
            </a:r>
            <a:r>
              <a:rPr lang="en-US" sz="1800" dirty="0" err="1"/>
              <a:t>lastName</a:t>
            </a:r>
            <a:r>
              <a:rPr lang="en-US" sz="1800" dirty="0"/>
              <a:t>' : TU1_LN,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</a:t>
            </a:r>
            <a:r>
              <a:rPr lang="en-US" sz="1800" b="1" dirty="0"/>
              <a:t> 'email' : "</a:t>
            </a:r>
            <a:r>
              <a:rPr lang="en-US" sz="1800" b="1" dirty="0" err="1"/>
              <a:t>invalid.email</a:t>
            </a:r>
            <a:r>
              <a:rPr lang="en-US" sz="1800" b="1" dirty="0"/>
              <a:t>"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'password' : '</a:t>
            </a:r>
            <a:r>
              <a:rPr lang="en-US" sz="1800" dirty="0" err="1"/>
              <a:t>testUser</a:t>
            </a:r>
            <a:r>
              <a:rPr lang="en-US" sz="1800" dirty="0"/>
              <a:t>'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expectStatus</a:t>
            </a:r>
            <a:r>
              <a:rPr lang="en-US" sz="1800" dirty="0"/>
              <a:t>(400)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expectHeader</a:t>
            </a:r>
            <a:r>
              <a:rPr lang="en-US" sz="1800" dirty="0"/>
              <a:t>('Content-Type', 'application/</a:t>
            </a:r>
            <a:r>
              <a:rPr lang="en-US" sz="1800" dirty="0" err="1"/>
              <a:t>json</a:t>
            </a:r>
            <a:r>
              <a:rPr lang="en-US" sz="18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expectJSONTypes</a:t>
            </a:r>
            <a:r>
              <a:rPr lang="en-US" sz="1800" dirty="0"/>
              <a:t>({'error' : String})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.toss()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582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</a:t>
            </a:r>
            <a:r>
              <a:rPr lang="en-US" sz="2200" dirty="0" smtClean="0"/>
              <a:t>/</a:t>
            </a:r>
            <a:r>
              <a:rPr lang="en-US" sz="2200" dirty="0" err="1" smtClean="0"/>
              <a:t>create_accounts_spec.js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TEST_USERS = [{'</a:t>
            </a:r>
            <a:r>
              <a:rPr lang="en-US" sz="1800" dirty="0" err="1"/>
              <a:t>fn</a:t>
            </a:r>
            <a:r>
              <a:rPr lang="en-US" sz="1800" dirty="0"/>
              <a:t>' : 'Test', '</a:t>
            </a:r>
            <a:r>
              <a:rPr lang="en-US" sz="1800" dirty="0" err="1"/>
              <a:t>ln</a:t>
            </a:r>
            <a:r>
              <a:rPr lang="en-US" sz="1800" dirty="0"/>
              <a:t>' : 'User1',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'email' : 'testuser1@example.com', '</a:t>
            </a:r>
            <a:r>
              <a:rPr lang="en-US" sz="1800" dirty="0" err="1"/>
              <a:t>pwd</a:t>
            </a:r>
            <a:r>
              <a:rPr lang="en-US" sz="1800" dirty="0"/>
              <a:t>' : 'testUser123'},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{'</a:t>
            </a:r>
            <a:r>
              <a:rPr lang="en-US" sz="1800" dirty="0" err="1"/>
              <a:t>fn</a:t>
            </a:r>
            <a:r>
              <a:rPr lang="en-US" sz="1800" dirty="0"/>
              <a:t>' : 'Test', '</a:t>
            </a:r>
            <a:r>
              <a:rPr lang="en-US" sz="1800" dirty="0" err="1"/>
              <a:t>ln</a:t>
            </a:r>
            <a:r>
              <a:rPr lang="en-US" sz="1800" dirty="0"/>
              <a:t>' : 'User2',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'email' : 'testuser2@example.com', '</a:t>
            </a:r>
            <a:r>
              <a:rPr lang="en-US" sz="1800" dirty="0" err="1"/>
              <a:t>pwd</a:t>
            </a:r>
            <a:r>
              <a:rPr lang="en-US" sz="1800" dirty="0"/>
              <a:t>' : 'testUser123'},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{'</a:t>
            </a:r>
            <a:r>
              <a:rPr lang="en-US" sz="1800" dirty="0" err="1"/>
              <a:t>fn</a:t>
            </a:r>
            <a:r>
              <a:rPr lang="en-US" sz="1800" dirty="0"/>
              <a:t>' : 'Test', '</a:t>
            </a:r>
            <a:r>
              <a:rPr lang="en-US" sz="1800" dirty="0" err="1"/>
              <a:t>ln</a:t>
            </a:r>
            <a:r>
              <a:rPr lang="en-US" sz="1800" dirty="0"/>
              <a:t>' : 'User3',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'email' : 'testuser3@example.com', '</a:t>
            </a:r>
            <a:r>
              <a:rPr lang="en-US" sz="1800" dirty="0" err="1"/>
              <a:t>pwd</a:t>
            </a:r>
            <a:r>
              <a:rPr lang="en-US" sz="1800" dirty="0"/>
              <a:t>' : 'testUser123'}]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SP_APP_NAME = 'Reader Test';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frisby</a:t>
            </a:r>
            <a:r>
              <a:rPr lang="en-US" sz="1800" dirty="0"/>
              <a:t> = require('</a:t>
            </a:r>
            <a:r>
              <a:rPr lang="en-US" sz="1800" dirty="0" err="1"/>
              <a:t>frisby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tc</a:t>
            </a:r>
            <a:r>
              <a:rPr lang="en-US" sz="1800" dirty="0"/>
              <a:t> = require('./</a:t>
            </a:r>
            <a:r>
              <a:rPr lang="en-US" sz="1800" dirty="0" err="1"/>
              <a:t>config</a:t>
            </a:r>
            <a:r>
              <a:rPr lang="en-US" sz="1800" dirty="0"/>
              <a:t>/</a:t>
            </a:r>
            <a:r>
              <a:rPr lang="en-US" sz="1800" dirty="0" err="1"/>
              <a:t>test_config</a:t>
            </a:r>
            <a:r>
              <a:rPr lang="en-US" sz="1800" dirty="0"/>
              <a:t>')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192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</a:t>
            </a:r>
            <a:r>
              <a:rPr lang="en-US" sz="2200" dirty="0" smtClean="0"/>
              <a:t>/</a:t>
            </a:r>
            <a:r>
              <a:rPr lang="en-US" sz="2200" dirty="0" err="1" smtClean="0"/>
              <a:t>create_accounts_spec.js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/>
              <a:t>TEST_USERS.forEach</a:t>
            </a:r>
            <a:r>
              <a:rPr lang="en-US" sz="1800" dirty="0"/>
              <a:t>(function </a:t>
            </a:r>
            <a:r>
              <a:rPr lang="en-US" sz="1800" dirty="0" err="1"/>
              <a:t>createUser</a:t>
            </a:r>
            <a:r>
              <a:rPr lang="en-US" sz="1800" dirty="0"/>
              <a:t>(user, index, array)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frisby.create</a:t>
            </a:r>
            <a:r>
              <a:rPr lang="en-US" sz="1800" dirty="0"/>
              <a:t>('POST enroll user ' + </a:t>
            </a:r>
            <a:r>
              <a:rPr lang="en-US" sz="1800" dirty="0" err="1"/>
              <a:t>user.email</a:t>
            </a:r>
            <a:r>
              <a:rPr lang="en-US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.post(</a:t>
            </a:r>
            <a:r>
              <a:rPr lang="en-US" sz="1800" dirty="0" err="1"/>
              <a:t>tc.url</a:t>
            </a:r>
            <a:r>
              <a:rPr lang="en-US" sz="1800" dirty="0"/>
              <a:t> + '/user/enroll',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{ '</a:t>
            </a:r>
            <a:r>
              <a:rPr lang="en-US" sz="1800" dirty="0" err="1"/>
              <a:t>firstName</a:t>
            </a:r>
            <a:r>
              <a:rPr lang="en-US" sz="1800" dirty="0"/>
              <a:t>' : </a:t>
            </a:r>
            <a:r>
              <a:rPr lang="en-US" sz="1800" dirty="0" err="1"/>
              <a:t>user.fn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'</a:t>
            </a:r>
            <a:r>
              <a:rPr lang="en-US" sz="1800" dirty="0" err="1"/>
              <a:t>lastName</a:t>
            </a:r>
            <a:r>
              <a:rPr lang="en-US" sz="1800" dirty="0"/>
              <a:t>' : </a:t>
            </a:r>
            <a:r>
              <a:rPr lang="en-US" sz="1800" dirty="0" err="1"/>
              <a:t>user.ln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'email' : </a:t>
            </a:r>
            <a:r>
              <a:rPr lang="en-US" sz="1800" dirty="0" err="1"/>
              <a:t>user.email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'password' : </a:t>
            </a:r>
            <a:r>
              <a:rPr lang="en-US" sz="1800" dirty="0" err="1"/>
              <a:t>user.pwd</a:t>
            </a:r>
            <a:r>
              <a:rPr lang="en-US" sz="1800" dirty="0"/>
              <a:t>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b="1" dirty="0"/>
              <a:t>.</a:t>
            </a:r>
            <a:r>
              <a:rPr lang="en-US" sz="1800" b="1" dirty="0" err="1"/>
              <a:t>expectStatus</a:t>
            </a:r>
            <a:r>
              <a:rPr lang="en-US" sz="1800" b="1" dirty="0"/>
              <a:t>(201)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.</a:t>
            </a:r>
            <a:r>
              <a:rPr lang="en-US" sz="1800" dirty="0" err="1"/>
              <a:t>expectHeader</a:t>
            </a:r>
            <a:r>
              <a:rPr lang="en-US" sz="1800" dirty="0"/>
              <a:t>('Content-Type', 'application/</a:t>
            </a:r>
            <a:r>
              <a:rPr lang="en-US" sz="1800" dirty="0" err="1"/>
              <a:t>json</a:t>
            </a:r>
            <a:r>
              <a:rPr lang="en-US" sz="18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.</a:t>
            </a:r>
            <a:r>
              <a:rPr lang="en-US" sz="1800" dirty="0" err="1"/>
              <a:t>expectJSON</a:t>
            </a:r>
            <a:r>
              <a:rPr lang="en-US" sz="1800" dirty="0"/>
              <a:t>({ '</a:t>
            </a:r>
            <a:r>
              <a:rPr lang="en-US" sz="1800" dirty="0" err="1"/>
              <a:t>firstName</a:t>
            </a:r>
            <a:r>
              <a:rPr lang="en-US" sz="1800" dirty="0"/>
              <a:t>' : </a:t>
            </a:r>
            <a:r>
              <a:rPr lang="en-US" sz="1800" dirty="0" err="1"/>
              <a:t>user.fn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      '</a:t>
            </a:r>
            <a:r>
              <a:rPr lang="en-US" sz="1800" dirty="0" err="1"/>
              <a:t>lastName</a:t>
            </a:r>
            <a:r>
              <a:rPr lang="en-US" sz="1800" dirty="0"/>
              <a:t>' : </a:t>
            </a:r>
            <a:r>
              <a:rPr lang="en-US" sz="1800" dirty="0" err="1"/>
              <a:t>user.ln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      'email' : </a:t>
            </a:r>
            <a:r>
              <a:rPr lang="en-US" sz="1800" dirty="0" err="1"/>
              <a:t>user.email</a:t>
            </a:r>
            <a:r>
              <a:rPr lang="en-US" sz="1800" dirty="0"/>
              <a:t>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4975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</a:t>
            </a:r>
            <a:r>
              <a:rPr lang="en-US" sz="2200" dirty="0" smtClean="0"/>
              <a:t>/</a:t>
            </a:r>
            <a:r>
              <a:rPr lang="en-US" sz="2200" dirty="0" err="1" smtClean="0"/>
              <a:t>create_accounts_spec.js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frisby.create</a:t>
            </a:r>
            <a:r>
              <a:rPr lang="en-US" sz="1800" dirty="0"/>
              <a:t>('POST enroll duplicate user 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.post(</a:t>
            </a:r>
            <a:r>
              <a:rPr lang="en-US" sz="1800" dirty="0" err="1"/>
              <a:t>tc.url</a:t>
            </a:r>
            <a:r>
              <a:rPr lang="en-US" sz="1800" dirty="0"/>
              <a:t> + '/user/enroll',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{ '</a:t>
            </a:r>
            <a:r>
              <a:rPr lang="en-US" sz="1800" dirty="0" err="1"/>
              <a:t>firstName</a:t>
            </a:r>
            <a:r>
              <a:rPr lang="en-US" sz="1800" dirty="0"/>
              <a:t>' : TEST_USERS[0].</a:t>
            </a:r>
            <a:r>
              <a:rPr lang="en-US" sz="1800" dirty="0" err="1"/>
              <a:t>fn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</a:t>
            </a:r>
            <a:r>
              <a:rPr lang="en-US" sz="1800" dirty="0" err="1"/>
              <a:t>lastName</a:t>
            </a:r>
            <a:r>
              <a:rPr lang="en-US" sz="1800" dirty="0"/>
              <a:t>' : TEST_USERS[0].</a:t>
            </a:r>
            <a:r>
              <a:rPr lang="en-US" sz="1800" dirty="0" err="1"/>
              <a:t>ln</a:t>
            </a:r>
            <a:r>
              <a:rPr lang="en-US" sz="1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'email' : TEST_USERS[0].email,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'password' : TEST_USERS[0].</a:t>
            </a:r>
            <a:r>
              <a:rPr lang="en-US" sz="1800" dirty="0" err="1"/>
              <a:t>pwd</a:t>
            </a:r>
            <a:r>
              <a:rPr lang="en-US" sz="1800" dirty="0"/>
              <a:t>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expectStatus</a:t>
            </a:r>
            <a:r>
              <a:rPr lang="en-US" sz="1800" dirty="0"/>
              <a:t>(400)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expectHeader</a:t>
            </a:r>
            <a:r>
              <a:rPr lang="en-US" sz="1800" dirty="0"/>
              <a:t>('Content-Type', 'application/</a:t>
            </a:r>
            <a:r>
              <a:rPr lang="en-US" sz="1800" dirty="0" err="1"/>
              <a:t>json</a:t>
            </a:r>
            <a:r>
              <a:rPr lang="en-US" sz="18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</a:t>
            </a:r>
            <a:r>
              <a:rPr lang="en-US" sz="1800" dirty="0" err="1"/>
              <a:t>expectJSON</a:t>
            </a:r>
            <a:r>
              <a:rPr lang="en-US" sz="1800" dirty="0"/>
              <a:t>({'error' : 'Account with that email already exists.  Please choose another email.'})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.toss()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3673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Need to create /</a:t>
            </a:r>
            <a:r>
              <a:rPr lang="en-US" sz="2200" dirty="0" err="1" smtClean="0"/>
              <a:t>tmp</a:t>
            </a:r>
            <a:r>
              <a:rPr lang="en-US" sz="2200" dirty="0" smtClean="0"/>
              <a:t>/</a:t>
            </a:r>
            <a:r>
              <a:rPr lang="en-US" sz="2200" dirty="0" err="1" smtClean="0"/>
              <a:t>readerTestCreds.js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We want to dynamically create a file that looks like this for us to use in defining test cases that require us to authenticate a user: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TEST_USERS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[{	"</a:t>
            </a:r>
            <a:r>
              <a:rPr lang="en-US" sz="1600" dirty="0"/>
              <a:t>_id":"54ad6c3ae764de42070b27b1"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"</a:t>
            </a:r>
            <a:r>
              <a:rPr lang="en-US" sz="1600" dirty="0"/>
              <a:t>email":"testuser1@example.com"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firstName":"Test"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lastName":"User1"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 err="1"/>
              <a:t>sp_api_key_id</a:t>
            </a:r>
            <a:r>
              <a:rPr lang="en-US" sz="1600" dirty="0"/>
              <a:t>"</a:t>
            </a:r>
            <a:r>
              <a:rPr lang="en-US" sz="1600" dirty="0" smtClean="0"/>
              <a:t>:”&lt;API KEY ID&gt;",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sp_api_key_secret"</a:t>
            </a:r>
            <a:r>
              <a:rPr lang="en-US" sz="1600" dirty="0" smtClean="0"/>
              <a:t>:”&lt;API KEY SECRET&gt;”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{	"</a:t>
            </a:r>
            <a:r>
              <a:rPr lang="en-US" sz="1600" dirty="0"/>
              <a:t>_id":"</a:t>
            </a:r>
            <a:r>
              <a:rPr lang="en-US" sz="1600" dirty="0" smtClean="0"/>
              <a:t>54ad6c3be764de42070b27b2”,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email":"testuser2@example.com"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firstName":"Test"</a:t>
            </a:r>
            <a:r>
              <a:rPr lang="en-US" sz="16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lastName":"</a:t>
            </a:r>
            <a:r>
              <a:rPr lang="en-US" sz="1600" dirty="0" smtClean="0"/>
              <a:t>User2”,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"</a:t>
            </a:r>
            <a:r>
              <a:rPr lang="en-US" sz="1600" dirty="0" err="1"/>
              <a:t>sp_api_key_id</a:t>
            </a:r>
            <a:r>
              <a:rPr lang="en-US" sz="1600" dirty="0"/>
              <a:t>":”&lt;API KEY ID&gt;",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"</a:t>
            </a:r>
            <a:r>
              <a:rPr lang="en-US" sz="1600" dirty="0" err="1"/>
              <a:t>sp_api_key_secret</a:t>
            </a:r>
            <a:r>
              <a:rPr lang="en-US" sz="1600" dirty="0"/>
              <a:t>":”&lt;API KEY SECRET&gt;</a:t>
            </a:r>
            <a:r>
              <a:rPr lang="en-US" sz="1600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}];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module.exports</a:t>
            </a:r>
            <a:r>
              <a:rPr lang="en-US" sz="1600" dirty="0"/>
              <a:t> = TEST_USERS;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43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writeCreds.js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TU_EMAIL_REGEX = new </a:t>
            </a:r>
            <a:r>
              <a:rPr lang="en-US" sz="1800" dirty="0" err="1"/>
              <a:t>RegExp</a:t>
            </a:r>
            <a:r>
              <a:rPr lang="en-US" sz="1800" dirty="0"/>
              <a:t>('^</a:t>
            </a:r>
            <a:r>
              <a:rPr lang="en-US" sz="1800" dirty="0" err="1"/>
              <a:t>testuser</a:t>
            </a:r>
            <a:r>
              <a:rPr lang="en-US" sz="1800" dirty="0"/>
              <a:t>*');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SP_APP_NAME = 'Reader Test';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TEST_CREDS_TMP_FILE = '/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readerTestCreds.js</a:t>
            </a:r>
            <a:r>
              <a:rPr lang="en-US" sz="18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async</a:t>
            </a:r>
            <a:r>
              <a:rPr lang="en-US" sz="1800" dirty="0"/>
              <a:t> = require('</a:t>
            </a:r>
            <a:r>
              <a:rPr lang="en-US" sz="1800" dirty="0" err="1"/>
              <a:t>async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dbConfig</a:t>
            </a:r>
            <a:r>
              <a:rPr lang="en-US" sz="1800" dirty="0"/>
              <a:t> = require('./</a:t>
            </a:r>
            <a:r>
              <a:rPr lang="en-US" sz="1800" dirty="0" err="1"/>
              <a:t>config</a:t>
            </a:r>
            <a:r>
              <a:rPr lang="en-US" sz="1800" dirty="0"/>
              <a:t>/</a:t>
            </a:r>
            <a:r>
              <a:rPr lang="en-US" sz="1800" dirty="0" err="1"/>
              <a:t>db.js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mongodb</a:t>
            </a:r>
            <a:r>
              <a:rPr lang="en-US" sz="1800" dirty="0"/>
              <a:t> = require('</a:t>
            </a:r>
            <a:r>
              <a:rPr lang="en-US" sz="1800" dirty="0" err="1"/>
              <a:t>mongodb</a:t>
            </a:r>
            <a:r>
              <a:rPr lang="en-US" sz="18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assert = require('assert');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mongoClient</a:t>
            </a:r>
            <a:r>
              <a:rPr lang="en-US" sz="1800" dirty="0"/>
              <a:t> = </a:t>
            </a:r>
            <a:r>
              <a:rPr lang="en-US" sz="1800" dirty="0" err="1"/>
              <a:t>mongodb.MongoClient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reader_test_db</a:t>
            </a:r>
            <a:r>
              <a:rPr lang="en-US" sz="1800" dirty="0"/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users_array</a:t>
            </a:r>
            <a:r>
              <a:rPr lang="en-US" sz="1800" dirty="0"/>
              <a:t> = null;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3217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writeCreds.js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connectDB</a:t>
            </a:r>
            <a:r>
              <a:rPr lang="en-US" sz="18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mongoClient.connect</a:t>
            </a:r>
            <a:r>
              <a:rPr lang="en-US" sz="1800" dirty="0"/>
              <a:t>(</a:t>
            </a:r>
            <a:r>
              <a:rPr lang="en-US" sz="1800" dirty="0" err="1"/>
              <a:t>dbConfig.testDBURL</a:t>
            </a:r>
            <a:r>
              <a:rPr lang="en-US" sz="1800" dirty="0"/>
              <a:t>, function(err, </a:t>
            </a:r>
            <a:r>
              <a:rPr lang="en-US" sz="1800" dirty="0" err="1"/>
              <a:t>db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assert.equal</a:t>
            </a:r>
            <a:r>
              <a:rPr lang="en-US" sz="1800" dirty="0"/>
              <a:t>(null, err);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reader_test_db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db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callback</a:t>
            </a:r>
            <a:r>
              <a:rPr lang="en-US" sz="18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}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lookupUserKeys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console.log</a:t>
            </a:r>
            <a:r>
              <a:rPr lang="en-US" sz="1600" dirty="0"/>
              <a:t>("</a:t>
            </a:r>
            <a:r>
              <a:rPr lang="en-US" sz="1600" dirty="0" err="1"/>
              <a:t>lookupUserKeys</a:t>
            </a:r>
            <a:r>
              <a:rPr lang="en-US" sz="16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user_coll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reader_test_db.collection</a:t>
            </a:r>
            <a:r>
              <a:rPr lang="en-US" sz="1600" dirty="0"/>
              <a:t>('user');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user_coll.find</a:t>
            </a:r>
            <a:r>
              <a:rPr lang="en-US" sz="1600" dirty="0"/>
              <a:t>({email : TU_EMAIL_REGEX}).</a:t>
            </a:r>
            <a:r>
              <a:rPr lang="en-US" sz="1600" dirty="0" err="1"/>
              <a:t>toArray</a:t>
            </a:r>
            <a:r>
              <a:rPr lang="en-US" sz="1600" dirty="0"/>
              <a:t>(function(err, users)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users_array</a:t>
            </a:r>
            <a:r>
              <a:rPr lang="en-US" sz="1600" dirty="0" smtClean="0"/>
              <a:t> </a:t>
            </a:r>
            <a:r>
              <a:rPr lang="en-US" sz="1600" dirty="0"/>
              <a:t>= users;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callback</a:t>
            </a:r>
            <a:r>
              <a:rPr lang="en-US" sz="16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  <a:r>
              <a:rPr lang="en-US" sz="1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86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writeCreds.js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writeCreds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fs</a:t>
            </a:r>
            <a:r>
              <a:rPr lang="en-US" sz="1600" dirty="0"/>
              <a:t> = require('</a:t>
            </a:r>
            <a:r>
              <a:rPr lang="en-US" sz="1600" dirty="0" err="1"/>
              <a:t>fs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fs.writeFileSync</a:t>
            </a:r>
            <a:r>
              <a:rPr lang="en-US" sz="1600" dirty="0"/>
              <a:t>(TEST_CREDS_TMP_FILE, 'TEST_USERS =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fs.appendFileSync</a:t>
            </a:r>
            <a:r>
              <a:rPr lang="en-US" sz="1600" dirty="0"/>
              <a:t>(TEST_CREDS_TMP_FILE, </a:t>
            </a:r>
            <a:r>
              <a:rPr lang="en-US" sz="1600" dirty="0" err="1"/>
              <a:t>JSON.stringify</a:t>
            </a:r>
            <a:r>
              <a:rPr lang="en-US" sz="1600" dirty="0"/>
              <a:t>(</a:t>
            </a:r>
            <a:r>
              <a:rPr lang="en-US" sz="1600" dirty="0" err="1"/>
              <a:t>users_array</a:t>
            </a:r>
            <a:r>
              <a:rPr lang="en-US" sz="16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fs.appendFileSync</a:t>
            </a:r>
            <a:r>
              <a:rPr lang="en-US" sz="1600" dirty="0"/>
              <a:t>(TEST_CREDS_TMP_FILE, '; </a:t>
            </a:r>
            <a:r>
              <a:rPr lang="en-US" sz="1600" dirty="0" err="1"/>
              <a:t>module.exports</a:t>
            </a:r>
            <a:r>
              <a:rPr lang="en-US" sz="1600" dirty="0"/>
              <a:t> = TEST_USERS;');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callback</a:t>
            </a:r>
            <a:r>
              <a:rPr lang="en-US" sz="16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closeDB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reader_test_db.close</a:t>
            </a:r>
            <a:r>
              <a:rPr lang="en-US" sz="16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/>
              <a:t>async.series</a:t>
            </a:r>
            <a:r>
              <a:rPr lang="en-US" sz="1600" dirty="0"/>
              <a:t>([</a:t>
            </a:r>
            <a:r>
              <a:rPr lang="en-US" sz="1600" dirty="0" err="1" smtClean="0"/>
              <a:t>connectDB</a:t>
            </a:r>
            <a:r>
              <a:rPr lang="en-US" sz="1600" dirty="0"/>
              <a:t>, </a:t>
            </a:r>
            <a:r>
              <a:rPr lang="en-US" sz="1600" dirty="0" err="1" smtClean="0"/>
              <a:t>lookupUserKeys</a:t>
            </a:r>
            <a:r>
              <a:rPr lang="en-US" sz="1600" dirty="0"/>
              <a:t>, </a:t>
            </a:r>
            <a:r>
              <a:rPr lang="en-US" sz="1600" dirty="0" err="1" smtClean="0"/>
              <a:t>writeCreds</a:t>
            </a:r>
            <a:r>
              <a:rPr lang="en-US" sz="1600" dirty="0"/>
              <a:t>, </a:t>
            </a:r>
            <a:r>
              <a:rPr lang="en-US" sz="1600" dirty="0" err="1" smtClean="0"/>
              <a:t>closeDB</a:t>
            </a:r>
            <a:r>
              <a:rPr lang="en-US" sz="1600" dirty="0" smtClean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25202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feed_spec.js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51618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TEST_USERS = require('/</a:t>
            </a:r>
            <a:r>
              <a:rPr lang="en-US" sz="1600" dirty="0" err="1"/>
              <a:t>tmp</a:t>
            </a:r>
            <a:r>
              <a:rPr lang="en-US" sz="1600" dirty="0"/>
              <a:t>/</a:t>
            </a:r>
            <a:r>
              <a:rPr lang="en-US" sz="1600" dirty="0" err="1"/>
              <a:t>readerTestCreds.js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frisby</a:t>
            </a:r>
            <a:r>
              <a:rPr lang="en-US" sz="1600" dirty="0"/>
              <a:t> = require('</a:t>
            </a:r>
            <a:r>
              <a:rPr lang="en-US" sz="1600" dirty="0" err="1"/>
              <a:t>frisby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tc</a:t>
            </a:r>
            <a:r>
              <a:rPr lang="en-US" sz="1600" dirty="0"/>
              <a:t> = require('./</a:t>
            </a:r>
            <a:r>
              <a:rPr lang="en-US" sz="1600" dirty="0" err="1"/>
              <a:t>config</a:t>
            </a:r>
            <a:r>
              <a:rPr lang="en-US" sz="1600" dirty="0"/>
              <a:t>/</a:t>
            </a:r>
            <a:r>
              <a:rPr lang="en-US" sz="1600" dirty="0" err="1"/>
              <a:t>test_config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async</a:t>
            </a:r>
            <a:r>
              <a:rPr lang="en-US" sz="1600" dirty="0"/>
              <a:t> = require('</a:t>
            </a:r>
            <a:r>
              <a:rPr lang="en-US" sz="1600" dirty="0" err="1"/>
              <a:t>async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dbConfig</a:t>
            </a:r>
            <a:r>
              <a:rPr lang="en-US" sz="1600" dirty="0"/>
              <a:t> = require('./</a:t>
            </a:r>
            <a:r>
              <a:rPr lang="en-US" sz="1600" dirty="0" err="1"/>
              <a:t>config</a:t>
            </a:r>
            <a:r>
              <a:rPr lang="en-US" sz="1600" dirty="0"/>
              <a:t>/</a:t>
            </a:r>
            <a:r>
              <a:rPr lang="en-US" sz="1600" dirty="0" err="1"/>
              <a:t>db.js</a:t>
            </a:r>
            <a:r>
              <a:rPr lang="en-US" sz="16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dilbertFeedURL</a:t>
            </a:r>
            <a:r>
              <a:rPr lang="en-US" sz="1600" dirty="0"/>
              <a:t> = 'http://</a:t>
            </a:r>
            <a:r>
              <a:rPr lang="en-US" sz="1600" dirty="0" err="1"/>
              <a:t>feeds.feedburner.com</a:t>
            </a:r>
            <a:r>
              <a:rPr lang="en-US" sz="1600" dirty="0"/>
              <a:t>/</a:t>
            </a:r>
            <a:r>
              <a:rPr lang="en-US" sz="1600" dirty="0" err="1"/>
              <a:t>DilbertDailyStrip</a:t>
            </a:r>
            <a:r>
              <a:rPr lang="en-US" sz="16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nycEaterFeedURL</a:t>
            </a:r>
            <a:r>
              <a:rPr lang="en-US" sz="1600" dirty="0"/>
              <a:t> = 'http://</a:t>
            </a:r>
            <a:r>
              <a:rPr lang="en-US" sz="1600" dirty="0" err="1"/>
              <a:t>feeds.feedburner.com</a:t>
            </a:r>
            <a:r>
              <a:rPr lang="en-US" sz="1600" dirty="0"/>
              <a:t>/eater/</a:t>
            </a:r>
            <a:r>
              <a:rPr lang="en-US" sz="1600" dirty="0" err="1"/>
              <a:t>nyc</a:t>
            </a:r>
            <a:r>
              <a:rPr lang="en-US" sz="1600" dirty="0"/>
              <a:t>'</a:t>
            </a:r>
            <a:r>
              <a:rPr lang="en-US" sz="16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addEmptyFeedListTest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user = TEST_USERS[0];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frisby.create</a:t>
            </a:r>
            <a:r>
              <a:rPr lang="en-US" sz="1600" dirty="0"/>
              <a:t>('GET empty feed list for user ' + </a:t>
            </a:r>
            <a:r>
              <a:rPr lang="en-US" sz="1600" dirty="0" err="1"/>
              <a:t>user.email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.get(</a:t>
            </a:r>
            <a:r>
              <a:rPr lang="en-US" sz="1600" dirty="0" err="1"/>
              <a:t>tc.url</a:t>
            </a:r>
            <a:r>
              <a:rPr lang="en-US" sz="1600" dirty="0"/>
              <a:t> + '/feeds')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    .</a:t>
            </a:r>
            <a:r>
              <a:rPr lang="en-US" sz="2000" b="1" dirty="0" err="1"/>
              <a:t>auth</a:t>
            </a:r>
            <a:r>
              <a:rPr lang="en-US" sz="2000" b="1" dirty="0"/>
              <a:t>(</a:t>
            </a:r>
            <a:r>
              <a:rPr lang="en-US" sz="2000" b="1" dirty="0" err="1"/>
              <a:t>user.sp_api_key_id</a:t>
            </a:r>
            <a:r>
              <a:rPr lang="en-US" sz="2000" b="1" dirty="0"/>
              <a:t>, </a:t>
            </a:r>
            <a:r>
              <a:rPr lang="en-US" sz="2000" b="1" dirty="0" err="1"/>
              <a:t>user.sp_api_key_secret</a:t>
            </a:r>
            <a:r>
              <a:rPr lang="en-US" sz="20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expectStatus</a:t>
            </a:r>
            <a:r>
              <a:rPr lang="en-US" sz="1600" dirty="0"/>
              <a:t>(200)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expectHeader</a:t>
            </a:r>
            <a:r>
              <a:rPr lang="en-US" sz="1600" dirty="0"/>
              <a:t>('Content-Type', 'application/</a:t>
            </a:r>
            <a:r>
              <a:rPr lang="en-US" sz="1600" dirty="0" err="1"/>
              <a:t>json</a:t>
            </a:r>
            <a:r>
              <a:rPr lang="en-US" sz="16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expectJSON</a:t>
            </a:r>
            <a:r>
              <a:rPr lang="en-US" sz="1600" dirty="0"/>
              <a:t>({feeds : []})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callback(null);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14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feed_spec.js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51618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subOneFeed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user = TEST_USERS[0];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frisby.create</a:t>
            </a:r>
            <a:r>
              <a:rPr lang="en-US" sz="1600" dirty="0"/>
              <a:t>('PUT Add feed sub for user ' + </a:t>
            </a:r>
            <a:r>
              <a:rPr lang="en-US" sz="1600" dirty="0" err="1"/>
              <a:t>user.email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.put(</a:t>
            </a:r>
            <a:r>
              <a:rPr lang="en-US" sz="1600" dirty="0" err="1"/>
              <a:t>tc.url</a:t>
            </a:r>
            <a:r>
              <a:rPr lang="en-US" sz="1600" dirty="0"/>
              <a:t> + '/feeds/subscribe',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{'</a:t>
            </a:r>
            <a:r>
              <a:rPr lang="en-US" sz="1600" dirty="0" err="1"/>
              <a:t>feedURL</a:t>
            </a:r>
            <a:r>
              <a:rPr lang="en-US" sz="1600" dirty="0"/>
              <a:t>' : </a:t>
            </a:r>
            <a:r>
              <a:rPr lang="en-US" sz="1600" dirty="0" err="1"/>
              <a:t>dilbertFeedURL</a:t>
            </a:r>
            <a:r>
              <a:rPr lang="en-US" sz="1600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      .</a:t>
            </a:r>
            <a:r>
              <a:rPr lang="en-US" sz="1600" b="1" dirty="0" err="1"/>
              <a:t>auth</a:t>
            </a:r>
            <a:r>
              <a:rPr lang="en-US" sz="1600" b="1" dirty="0"/>
              <a:t>(</a:t>
            </a:r>
            <a:r>
              <a:rPr lang="en-US" sz="1600" b="1" dirty="0" err="1"/>
              <a:t>user.sp_api_key_id</a:t>
            </a:r>
            <a:r>
              <a:rPr lang="en-US" sz="1600" b="1" dirty="0"/>
              <a:t>, </a:t>
            </a:r>
            <a:r>
              <a:rPr lang="en-US" sz="1600" b="1" dirty="0" err="1"/>
              <a:t>user.sp_api_key_secret</a:t>
            </a:r>
            <a:r>
              <a:rPr lang="en-US" sz="16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expectStatus</a:t>
            </a:r>
            <a:r>
              <a:rPr lang="en-US" sz="1600" dirty="0"/>
              <a:t>(201)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expectHeader</a:t>
            </a:r>
            <a:r>
              <a:rPr lang="en-US" sz="1600" dirty="0"/>
              <a:t>('Content-Type', 'application/</a:t>
            </a:r>
            <a:r>
              <a:rPr lang="en-US" sz="1600" dirty="0" err="1"/>
              <a:t>json</a:t>
            </a:r>
            <a:r>
              <a:rPr lang="en-US" sz="16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expectJSONLength</a:t>
            </a:r>
            <a:r>
              <a:rPr lang="en-US" sz="1600" dirty="0"/>
              <a:t>('</a:t>
            </a:r>
            <a:r>
              <a:rPr lang="en-US" sz="1600" dirty="0" err="1"/>
              <a:t>user.subs</a:t>
            </a:r>
            <a:r>
              <a:rPr lang="en-US" sz="1600" dirty="0"/>
              <a:t>',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callback</a:t>
            </a:r>
            <a:r>
              <a:rPr lang="en-US" sz="16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4937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M </a:t>
            </a:r>
            <a:r>
              <a:rPr lang="en-US" dirty="0" smtClean="0"/>
              <a:t>= </a:t>
            </a:r>
            <a:r>
              <a:rPr lang="en-US" dirty="0" err="1" smtClean="0"/>
              <a:t>MongoDB</a:t>
            </a:r>
            <a:r>
              <a:rPr lang="en-US" dirty="0" smtClean="0"/>
              <a:t>/</a:t>
            </a:r>
            <a:r>
              <a:rPr lang="en-US" dirty="0" err="1" smtClean="0"/>
              <a:t>Mongoose.js</a:t>
            </a:r>
            <a:r>
              <a:rPr lang="en-US" dirty="0" smtClean="0"/>
              <a:t>, </a:t>
            </a:r>
            <a:r>
              <a:rPr lang="en-US" dirty="0" smtClean="0"/>
              <a:t>the most popular </a:t>
            </a:r>
            <a:r>
              <a:rPr lang="en-US" dirty="0" err="1" smtClean="0"/>
              <a:t>nosql</a:t>
            </a:r>
            <a:r>
              <a:rPr lang="en-US" dirty="0" smtClean="0"/>
              <a:t> operational database</a:t>
            </a:r>
            <a:endParaRPr lang="en-US" sz="4000" dirty="0" smtClean="0"/>
          </a:p>
          <a:p>
            <a:r>
              <a:rPr lang="en-US" sz="4000" dirty="0" smtClean="0"/>
              <a:t>E </a:t>
            </a:r>
            <a:r>
              <a:rPr lang="en-US" dirty="0" smtClean="0"/>
              <a:t>= </a:t>
            </a:r>
            <a:r>
              <a:rPr lang="en-US" dirty="0" err="1" smtClean="0"/>
              <a:t>Express.js</a:t>
            </a:r>
            <a:r>
              <a:rPr lang="en-US" dirty="0" smtClean="0"/>
              <a:t>, a lightweight web application framework</a:t>
            </a:r>
          </a:p>
          <a:p>
            <a:r>
              <a:rPr lang="en-US" sz="4000" dirty="0" smtClean="0"/>
              <a:t>A </a:t>
            </a:r>
            <a:r>
              <a:rPr lang="en-US" dirty="0" smtClean="0"/>
              <a:t>= </a:t>
            </a:r>
            <a:r>
              <a:rPr lang="en-US" dirty="0" err="1" smtClean="0"/>
              <a:t>Angular.js</a:t>
            </a:r>
            <a:r>
              <a:rPr lang="en-US" dirty="0" smtClean="0"/>
              <a:t>, a robust framework for creating HTML5 and </a:t>
            </a:r>
            <a:r>
              <a:rPr lang="en-US" dirty="0" err="1" smtClean="0"/>
              <a:t>Javascript</a:t>
            </a:r>
            <a:r>
              <a:rPr lang="en-US" dirty="0" smtClean="0"/>
              <a:t> rich web applications</a:t>
            </a:r>
          </a:p>
          <a:p>
            <a:r>
              <a:rPr lang="en-US" sz="4000" dirty="0" smtClean="0"/>
              <a:t>N </a:t>
            </a:r>
            <a:r>
              <a:rPr lang="en-US" dirty="0" smtClean="0"/>
              <a:t>= </a:t>
            </a:r>
            <a:r>
              <a:rPr lang="en-US" dirty="0" err="1" smtClean="0"/>
              <a:t>Node.js</a:t>
            </a:r>
            <a:r>
              <a:rPr lang="en-US" dirty="0" smtClean="0"/>
              <a:t>, a server-side </a:t>
            </a:r>
            <a:r>
              <a:rPr lang="en-US" dirty="0" err="1" smtClean="0"/>
              <a:t>javascript</a:t>
            </a:r>
            <a:r>
              <a:rPr lang="en-US" dirty="0" smtClean="0"/>
              <a:t>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 Stack</a:t>
            </a:r>
            <a:br>
              <a:rPr lang="en-US" dirty="0" smtClean="0"/>
            </a:br>
            <a:r>
              <a:rPr lang="en-US" sz="2400" dirty="0" smtClean="0"/>
              <a:t>A modern replacement for LAMP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41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feed_spec.js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51618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subDuplicateFeed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user = TEST_USERS[0];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frisby.create</a:t>
            </a:r>
            <a:r>
              <a:rPr lang="en-US" sz="1600" dirty="0"/>
              <a:t>('PUT Add duplicate feed sub for user ' + </a:t>
            </a:r>
            <a:r>
              <a:rPr lang="en-US" sz="1600" dirty="0" err="1"/>
              <a:t>user.email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.put(</a:t>
            </a:r>
            <a:r>
              <a:rPr lang="en-US" sz="1600" dirty="0" err="1"/>
              <a:t>tc.url</a:t>
            </a:r>
            <a:r>
              <a:rPr lang="en-US" sz="1600" dirty="0"/>
              <a:t> + '/feeds/subscribe',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{'</a:t>
            </a:r>
            <a:r>
              <a:rPr lang="en-US" sz="1600" dirty="0" err="1"/>
              <a:t>feedURL</a:t>
            </a:r>
            <a:r>
              <a:rPr lang="en-US" sz="1600" dirty="0"/>
              <a:t>' : </a:t>
            </a:r>
            <a:r>
              <a:rPr lang="en-US" sz="1600" dirty="0" err="1"/>
              <a:t>dilbertFeedURL</a:t>
            </a:r>
            <a:r>
              <a:rPr lang="en-US" sz="1600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      .</a:t>
            </a:r>
            <a:r>
              <a:rPr lang="en-US" sz="1600" b="1" dirty="0" err="1"/>
              <a:t>auth</a:t>
            </a:r>
            <a:r>
              <a:rPr lang="en-US" sz="1600" b="1" dirty="0"/>
              <a:t>(</a:t>
            </a:r>
            <a:r>
              <a:rPr lang="en-US" sz="1600" b="1" dirty="0" err="1"/>
              <a:t>user.sp_api_key_id</a:t>
            </a:r>
            <a:r>
              <a:rPr lang="en-US" sz="1600" b="1" dirty="0"/>
              <a:t>, </a:t>
            </a:r>
            <a:r>
              <a:rPr lang="en-US" sz="1600" b="1" dirty="0" err="1"/>
              <a:t>user.sp_api_key_secret</a:t>
            </a:r>
            <a:r>
              <a:rPr lang="en-US" sz="16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expectStatus</a:t>
            </a:r>
            <a:r>
              <a:rPr lang="en-US" sz="1600" dirty="0"/>
              <a:t>(201)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expectHeader</a:t>
            </a:r>
            <a:r>
              <a:rPr lang="en-US" sz="1600" dirty="0"/>
              <a:t>('Content-Type', 'application/</a:t>
            </a:r>
            <a:r>
              <a:rPr lang="en-US" sz="1600" dirty="0" err="1"/>
              <a:t>json</a:t>
            </a:r>
            <a:r>
              <a:rPr lang="en-US" sz="16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expectJSONLength</a:t>
            </a:r>
            <a:r>
              <a:rPr lang="en-US" sz="1600" dirty="0"/>
              <a:t>('</a:t>
            </a:r>
            <a:r>
              <a:rPr lang="en-US" sz="1600" dirty="0" err="1"/>
              <a:t>user.subs</a:t>
            </a:r>
            <a:r>
              <a:rPr lang="en-US" sz="1600" dirty="0"/>
              <a:t>',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callback</a:t>
            </a:r>
            <a:r>
              <a:rPr lang="en-US" sz="16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25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feed_spec.js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51618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subSecondFeed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user = TEST_USERS[0];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frisby.create</a:t>
            </a:r>
            <a:r>
              <a:rPr lang="en-US" sz="1600" dirty="0"/>
              <a:t>('PUT Add second feed sub for user ' + </a:t>
            </a:r>
            <a:r>
              <a:rPr lang="en-US" sz="1600" dirty="0" err="1"/>
              <a:t>user.email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.</a:t>
            </a:r>
            <a:r>
              <a:rPr lang="en-US" sz="1600" dirty="0"/>
              <a:t>put(</a:t>
            </a:r>
            <a:r>
              <a:rPr lang="en-US" sz="1600" dirty="0" err="1"/>
              <a:t>tc.url</a:t>
            </a:r>
            <a:r>
              <a:rPr lang="en-US" sz="1600" dirty="0"/>
              <a:t> + '/feeds/subscribe',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{'</a:t>
            </a:r>
            <a:r>
              <a:rPr lang="en-US" sz="1600" dirty="0" err="1"/>
              <a:t>feedURL</a:t>
            </a:r>
            <a:r>
              <a:rPr lang="en-US" sz="1600" dirty="0"/>
              <a:t>' : </a:t>
            </a:r>
            <a:r>
              <a:rPr lang="en-US" sz="1600" dirty="0" err="1"/>
              <a:t>nycEaterFeedURL</a:t>
            </a:r>
            <a:r>
              <a:rPr lang="en-US" sz="1600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      .</a:t>
            </a:r>
            <a:r>
              <a:rPr lang="en-US" sz="1600" b="1" dirty="0" err="1"/>
              <a:t>auth</a:t>
            </a:r>
            <a:r>
              <a:rPr lang="en-US" sz="1600" b="1" dirty="0"/>
              <a:t>(</a:t>
            </a:r>
            <a:r>
              <a:rPr lang="en-US" sz="1600" b="1" dirty="0" err="1"/>
              <a:t>user.sp_api_key_id</a:t>
            </a:r>
            <a:r>
              <a:rPr lang="en-US" sz="1600" b="1" dirty="0"/>
              <a:t>, </a:t>
            </a:r>
            <a:r>
              <a:rPr lang="en-US" sz="1600" b="1" dirty="0" err="1"/>
              <a:t>user.sp_api_key_secret</a:t>
            </a:r>
            <a:r>
              <a:rPr lang="en-US" sz="16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expectStatus</a:t>
            </a:r>
            <a:r>
              <a:rPr lang="en-US" sz="1600" dirty="0"/>
              <a:t>(201)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expectHeader</a:t>
            </a:r>
            <a:r>
              <a:rPr lang="en-US" sz="1600" dirty="0"/>
              <a:t>('Content-Type', 'application/</a:t>
            </a:r>
            <a:r>
              <a:rPr lang="en-US" sz="1600" dirty="0" err="1"/>
              <a:t>json</a:t>
            </a:r>
            <a:r>
              <a:rPr lang="en-US" sz="16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expectJSONLength</a:t>
            </a:r>
            <a:r>
              <a:rPr lang="en-US" sz="1600" dirty="0"/>
              <a:t>('</a:t>
            </a:r>
            <a:r>
              <a:rPr lang="en-US" sz="1600" dirty="0" err="1"/>
              <a:t>user.subs</a:t>
            </a:r>
            <a:r>
              <a:rPr lang="en-US" sz="1600" dirty="0"/>
              <a:t>',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callback</a:t>
            </a:r>
            <a:r>
              <a:rPr lang="en-US" sz="16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84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frisby.js</a:t>
            </a:r>
            <a:r>
              <a:rPr lang="en-US" dirty="0" smtClean="0"/>
              <a:t> to define test cases</a:t>
            </a:r>
            <a:br>
              <a:rPr lang="en-US" dirty="0" smtClean="0"/>
            </a:br>
            <a:r>
              <a:rPr lang="en-US" sz="2200" dirty="0" smtClean="0"/>
              <a:t>tests/</a:t>
            </a:r>
            <a:r>
              <a:rPr lang="en-US" sz="2200" dirty="0" err="1" smtClean="0"/>
              <a:t>feed_spec.js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51618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function </a:t>
            </a:r>
            <a:r>
              <a:rPr lang="en-US" sz="1600" dirty="0" err="1"/>
              <a:t>subOneFeedSecondUser</a:t>
            </a:r>
            <a:r>
              <a:rPr lang="en-US" sz="1600" dirty="0"/>
              <a:t>(callback)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user = TEST_USERS[1];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frisby.create</a:t>
            </a:r>
            <a:r>
              <a:rPr lang="en-US" sz="1600" dirty="0"/>
              <a:t>('PUT Add one feed sub for second user ' + </a:t>
            </a:r>
            <a:r>
              <a:rPr lang="en-US" sz="1600" dirty="0" err="1"/>
              <a:t>user.email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.put(</a:t>
            </a:r>
            <a:r>
              <a:rPr lang="en-US" sz="1600" dirty="0" err="1"/>
              <a:t>tc.url</a:t>
            </a:r>
            <a:r>
              <a:rPr lang="en-US" sz="1600" dirty="0"/>
              <a:t> + '/feeds/subscribe',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{'</a:t>
            </a:r>
            <a:r>
              <a:rPr lang="en-US" sz="1600" dirty="0" err="1"/>
              <a:t>feedURL</a:t>
            </a:r>
            <a:r>
              <a:rPr lang="en-US" sz="1600" dirty="0"/>
              <a:t>' : </a:t>
            </a:r>
            <a:r>
              <a:rPr lang="en-US" sz="1600" dirty="0" err="1"/>
              <a:t>nycEaterFeedURL</a:t>
            </a:r>
            <a:r>
              <a:rPr lang="en-US" sz="1600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      .</a:t>
            </a:r>
            <a:r>
              <a:rPr lang="en-US" sz="1600" b="1" dirty="0" err="1"/>
              <a:t>auth</a:t>
            </a:r>
            <a:r>
              <a:rPr lang="en-US" sz="1600" b="1" dirty="0"/>
              <a:t>(</a:t>
            </a:r>
            <a:r>
              <a:rPr lang="en-US" sz="1600" b="1" dirty="0" err="1"/>
              <a:t>user.sp_api_key_id</a:t>
            </a:r>
            <a:r>
              <a:rPr lang="en-US" sz="1600" b="1" dirty="0"/>
              <a:t>, </a:t>
            </a:r>
            <a:r>
              <a:rPr lang="en-US" sz="1600" b="1" dirty="0" err="1"/>
              <a:t>user.sp_api_key_secret</a:t>
            </a:r>
            <a:r>
              <a:rPr lang="en-US" sz="16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expectStatus</a:t>
            </a:r>
            <a:r>
              <a:rPr lang="en-US" sz="1600" dirty="0"/>
              <a:t>(201)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expectHeader</a:t>
            </a:r>
            <a:r>
              <a:rPr lang="en-US" sz="1600" dirty="0"/>
              <a:t>('Content-Type', 'application/</a:t>
            </a:r>
            <a:r>
              <a:rPr lang="en-US" sz="1600" dirty="0" err="1"/>
              <a:t>json</a:t>
            </a:r>
            <a:r>
              <a:rPr lang="en-US" sz="1600" dirty="0"/>
              <a:t>; charset=utf-8')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</a:t>
            </a:r>
            <a:r>
              <a:rPr lang="en-US" sz="1600" dirty="0" err="1"/>
              <a:t>expectJSONLength</a:t>
            </a:r>
            <a:r>
              <a:rPr lang="en-US" sz="1600" dirty="0"/>
              <a:t>('</a:t>
            </a:r>
            <a:r>
              <a:rPr lang="en-US" sz="1600" dirty="0" err="1"/>
              <a:t>user.subs</a:t>
            </a:r>
            <a:r>
              <a:rPr lang="en-US" sz="1600" dirty="0"/>
              <a:t>',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.toss()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callback</a:t>
            </a:r>
            <a:r>
              <a:rPr lang="en-US" sz="16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a</a:t>
            </a:r>
            <a:r>
              <a:rPr lang="en-US" sz="1600" dirty="0" err="1" smtClean="0"/>
              <a:t>sync.series</a:t>
            </a:r>
            <a:r>
              <a:rPr lang="en-US" sz="1600" dirty="0"/>
              <a:t>([</a:t>
            </a:r>
            <a:r>
              <a:rPr lang="en-US" sz="1600" dirty="0" err="1" smtClean="0"/>
              <a:t>addEmptyFeedListTest</a:t>
            </a:r>
            <a:r>
              <a:rPr lang="en-US" sz="1600" dirty="0"/>
              <a:t>, </a:t>
            </a:r>
            <a:r>
              <a:rPr lang="en-US" sz="1600" dirty="0" err="1" smtClean="0"/>
              <a:t>subOneFeed</a:t>
            </a:r>
            <a:r>
              <a:rPr lang="en-US" sz="1600" dirty="0"/>
              <a:t>, </a:t>
            </a:r>
            <a:r>
              <a:rPr lang="en-US" sz="1600" dirty="0" err="1" smtClean="0"/>
              <a:t>subDuplicateFeed</a:t>
            </a:r>
            <a:r>
              <a:rPr lang="en-US" sz="1600" dirty="0" smtClean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      </a:t>
            </a:r>
            <a:r>
              <a:rPr lang="en-US" sz="1600" dirty="0" err="1" smtClean="0"/>
              <a:t>subSecondFeed</a:t>
            </a:r>
            <a:r>
              <a:rPr lang="en-US" sz="1600" dirty="0"/>
              <a:t>, </a:t>
            </a:r>
            <a:r>
              <a:rPr lang="en-US" sz="1600" dirty="0" err="1" smtClean="0"/>
              <a:t>subOneFeedSecondUser</a:t>
            </a:r>
            <a:r>
              <a:rPr lang="en-US" sz="1600" dirty="0" smtClean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29005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FINALLY build our REST API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1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err="1" smtClean="0"/>
              <a:t>config</a:t>
            </a:r>
            <a:r>
              <a:rPr lang="en-US" sz="2200" dirty="0" smtClean="0"/>
              <a:t>/</a:t>
            </a:r>
            <a:r>
              <a:rPr lang="en-US" sz="2200" dirty="0" err="1" smtClean="0"/>
              <a:t>db.js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module.exports</a:t>
            </a:r>
            <a:r>
              <a:rPr lang="en-US" sz="1800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url</a:t>
            </a:r>
            <a:r>
              <a:rPr lang="en-US" sz="1800" dirty="0"/>
              <a:t> : '</a:t>
            </a:r>
            <a:r>
              <a:rPr lang="en-US" sz="1800" dirty="0" err="1"/>
              <a:t>mongodb</a:t>
            </a:r>
            <a:r>
              <a:rPr lang="en-US" sz="1800" dirty="0"/>
              <a:t>://</a:t>
            </a:r>
            <a:r>
              <a:rPr lang="en-US" sz="1800" dirty="0" err="1"/>
              <a:t>localhost</a:t>
            </a:r>
            <a:r>
              <a:rPr lang="en-US" sz="1800" dirty="0"/>
              <a:t>/</a:t>
            </a:r>
            <a:r>
              <a:rPr lang="en-US" sz="1800" dirty="0" err="1"/>
              <a:t>reader_test</a:t>
            </a:r>
            <a:r>
              <a:rPr lang="en-US" sz="1800" dirty="0"/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If we wanted to have different database URLs for </a:t>
            </a:r>
            <a:r>
              <a:rPr lang="en-US" sz="1800" dirty="0" err="1" smtClean="0"/>
              <a:t>Dev</a:t>
            </a:r>
            <a:r>
              <a:rPr lang="en-US" sz="1800" dirty="0" smtClean="0"/>
              <a:t>/QA/Prod we could have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those here</a:t>
            </a:r>
          </a:p>
        </p:txBody>
      </p:sp>
    </p:spTree>
    <p:extLst>
      <p:ext uri="{BB962C8B-B14F-4D97-AF65-F5344CB8AC3E}">
        <p14:creationId xmlns:p14="http://schemas.microsoft.com/office/powerpoint/2010/main" val="171567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err="1" smtClean="0"/>
              <a:t>config</a:t>
            </a:r>
            <a:r>
              <a:rPr lang="en-US" sz="2200" dirty="0" smtClean="0"/>
              <a:t>/</a:t>
            </a:r>
            <a:r>
              <a:rPr lang="en-US" sz="2200" dirty="0" err="1" smtClean="0"/>
              <a:t>security.js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module.exports</a:t>
            </a:r>
            <a:r>
              <a:rPr lang="en-US" sz="1800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stormpath_secret_key</a:t>
            </a:r>
            <a:r>
              <a:rPr lang="en-US" sz="1800" dirty="0"/>
              <a:t> : </a:t>
            </a:r>
            <a:r>
              <a:rPr lang="en-US" sz="1800" dirty="0" smtClean="0"/>
              <a:t>‘YOUR STORMPATH APPLICATION KEY’;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If we wanted to turn on database authentication we could put that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This file will NOT get checked into source code control for obvious reasons</a:t>
            </a:r>
          </a:p>
        </p:txBody>
      </p:sp>
    </p:spTree>
    <p:extLst>
      <p:ext uri="{BB962C8B-B14F-4D97-AF65-F5344CB8AC3E}">
        <p14:creationId xmlns:p14="http://schemas.microsoft.com/office/powerpoint/2010/main" val="290432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some utility libraries</a:t>
            </a:r>
            <a:br>
              <a:rPr lang="en-US" dirty="0" smtClean="0"/>
            </a:br>
            <a:r>
              <a:rPr lang="en-US" sz="2200" dirty="0" err="1" smtClean="0"/>
              <a:t>config</a:t>
            </a:r>
            <a:r>
              <a:rPr lang="en-US" sz="2200" dirty="0" smtClean="0"/>
              <a:t>/</a:t>
            </a:r>
            <a:r>
              <a:rPr lang="en-US" sz="2200" dirty="0" err="1" smtClean="0"/>
              <a:t>stormpath_apikey.properties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apiKey.id</a:t>
            </a:r>
            <a:r>
              <a:rPr lang="en-US" sz="1800" dirty="0"/>
              <a:t> = </a:t>
            </a:r>
            <a:r>
              <a:rPr lang="en-US" sz="1800" dirty="0" smtClean="0"/>
              <a:t>YOUR STORMPATH API KEY ID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/>
              <a:t>apiKey.secret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YOUR STORMPATH API KEY SECRET</a:t>
            </a:r>
          </a:p>
        </p:txBody>
      </p:sp>
    </p:spTree>
    <p:extLst>
      <p:ext uri="{BB962C8B-B14F-4D97-AF65-F5344CB8AC3E}">
        <p14:creationId xmlns:p14="http://schemas.microsoft.com/office/powerpoint/2010/main" val="8136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Express.js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422399"/>
            <a:ext cx="8229600" cy="48990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In </a:t>
            </a:r>
            <a:r>
              <a:rPr lang="en-US" sz="2200" dirty="0" err="1" smtClean="0"/>
              <a:t>express.js</a:t>
            </a:r>
            <a:r>
              <a:rPr lang="en-US" sz="2200" dirty="0" smtClean="0"/>
              <a:t> you create an “application” (app)</a:t>
            </a:r>
          </a:p>
          <a:p>
            <a:r>
              <a:rPr lang="en-US" sz="2200" dirty="0" smtClean="0"/>
              <a:t>That application listens on a particular port for HTTP requests to come in</a:t>
            </a:r>
          </a:p>
          <a:p>
            <a:r>
              <a:rPr lang="en-US" sz="2200" dirty="0" smtClean="0"/>
              <a:t>When requests come in, they pass through a middleware chain</a:t>
            </a:r>
          </a:p>
          <a:p>
            <a:pPr lvl="1"/>
            <a:r>
              <a:rPr lang="en-US" sz="2200" dirty="0" smtClean="0"/>
              <a:t>Each link in the middleware chain is given a </a:t>
            </a:r>
            <a:r>
              <a:rPr lang="en-US" sz="2200" dirty="0" err="1" smtClean="0"/>
              <a:t>req</a:t>
            </a:r>
            <a:r>
              <a:rPr lang="en-US" sz="2200" dirty="0" smtClean="0"/>
              <a:t> (the request) object and a res object (to store the results)</a:t>
            </a:r>
          </a:p>
          <a:p>
            <a:pPr lvl="1"/>
            <a:r>
              <a:rPr lang="en-US" sz="2200" dirty="0" smtClean="0"/>
              <a:t>Each link can choose to do work, or pass it to the next link</a:t>
            </a:r>
          </a:p>
          <a:p>
            <a:r>
              <a:rPr lang="en-US" sz="2200" dirty="0" smtClean="0"/>
              <a:t>We add new middleware via </a:t>
            </a:r>
            <a:r>
              <a:rPr lang="en-US" sz="2200" dirty="0" err="1" smtClean="0"/>
              <a:t>app.use</a:t>
            </a:r>
            <a:r>
              <a:rPr lang="en-US" sz="2200" dirty="0" smtClean="0"/>
              <a:t>()</a:t>
            </a:r>
          </a:p>
          <a:p>
            <a:r>
              <a:rPr lang="en-US" sz="2200" dirty="0" smtClean="0"/>
              <a:t>The main middleware is called our “router”, which looks at the URL and routes each different URL/Verb combo to a specific handler function</a:t>
            </a: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40380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Creating our application!</a:t>
            </a:r>
            <a:br>
              <a:rPr lang="en-US" dirty="0" smtClean="0"/>
            </a:br>
            <a:r>
              <a:rPr lang="en-US" sz="2200" dirty="0" err="1" smtClean="0"/>
              <a:t>server.js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smtClean="0"/>
              <a:t>express		= </a:t>
            </a:r>
            <a:r>
              <a:rPr lang="en-US" sz="1700" dirty="0"/>
              <a:t>require('express');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 smtClean="0"/>
              <a:t>bodyParser</a:t>
            </a:r>
            <a:r>
              <a:rPr lang="en-US" sz="1700" dirty="0" smtClean="0"/>
              <a:t>	= </a:t>
            </a:r>
            <a:r>
              <a:rPr lang="en-US" sz="1700" dirty="0"/>
              <a:t>require('body-parser');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mongoose		= </a:t>
            </a:r>
            <a:r>
              <a:rPr lang="en-US" sz="1700" dirty="0"/>
              <a:t>require('mongoose')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stormpath</a:t>
            </a:r>
            <a:r>
              <a:rPr lang="en-US" sz="1700" dirty="0" smtClean="0"/>
              <a:t>		= </a:t>
            </a:r>
            <a:r>
              <a:rPr lang="en-US" sz="1700" dirty="0"/>
              <a:t>require('express-</a:t>
            </a:r>
            <a:r>
              <a:rPr lang="en-US" sz="1700" dirty="0" err="1"/>
              <a:t>stormpath</a:t>
            </a:r>
            <a:r>
              <a:rPr lang="en-US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smtClean="0"/>
              <a:t>routes		= </a:t>
            </a:r>
            <a:r>
              <a:rPr lang="en-US" sz="1700" dirty="0"/>
              <a:t>require("./app/routes");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 smtClean="0"/>
              <a:t>db</a:t>
            </a:r>
            <a:r>
              <a:rPr lang="en-US" sz="1700" dirty="0" smtClean="0"/>
              <a:t>			= </a:t>
            </a:r>
            <a:r>
              <a:rPr lang="en-US" sz="1700" dirty="0"/>
              <a:t>require('./</a:t>
            </a:r>
            <a:r>
              <a:rPr lang="en-US" sz="1700" dirty="0" err="1"/>
              <a:t>config</a:t>
            </a:r>
            <a:r>
              <a:rPr lang="en-US" sz="1700" dirty="0"/>
              <a:t>/</a:t>
            </a:r>
            <a:r>
              <a:rPr lang="en-US" sz="1700" dirty="0" err="1"/>
              <a:t>db</a:t>
            </a:r>
            <a:r>
              <a:rPr lang="en-US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smtClean="0"/>
              <a:t>security		= </a:t>
            </a:r>
            <a:r>
              <a:rPr lang="en-US" sz="1700" dirty="0"/>
              <a:t>require('./</a:t>
            </a:r>
            <a:r>
              <a:rPr lang="en-US" sz="1700" dirty="0" err="1"/>
              <a:t>config</a:t>
            </a:r>
            <a:r>
              <a:rPr lang="en-US" sz="1700" dirty="0"/>
              <a:t>/security')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app			= </a:t>
            </a:r>
            <a:r>
              <a:rPr lang="en-US" sz="1700" dirty="0"/>
              <a:t>express();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 smtClean="0"/>
              <a:t>morgan</a:t>
            </a:r>
            <a:r>
              <a:rPr lang="en-US" sz="1700" dirty="0" smtClean="0"/>
              <a:t>		= </a:t>
            </a:r>
            <a:r>
              <a:rPr lang="en-US" sz="1700" dirty="0"/>
              <a:t>require('</a:t>
            </a:r>
            <a:r>
              <a:rPr lang="en-US" sz="1700" dirty="0" err="1" smtClean="0"/>
              <a:t>morgan</a:t>
            </a:r>
            <a:r>
              <a:rPr lang="en-US" sz="1700" dirty="0" smtClean="0"/>
              <a:t>’);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app.use</a:t>
            </a:r>
            <a:r>
              <a:rPr lang="en-US" sz="1700" dirty="0"/>
              <a:t>(</a:t>
            </a:r>
            <a:r>
              <a:rPr lang="en-US" sz="1700" dirty="0" err="1"/>
              <a:t>morgan</a:t>
            </a:r>
            <a:r>
              <a:rPr lang="en-US" sz="1700" dirty="0"/>
              <a:t>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err="1" smtClean="0"/>
              <a:t>app.use</a:t>
            </a:r>
            <a:r>
              <a:rPr lang="en-US" sz="1700" b="1" dirty="0"/>
              <a:t>(</a:t>
            </a:r>
            <a:r>
              <a:rPr lang="en-US" sz="1700" b="1" dirty="0" err="1"/>
              <a:t>stormpath.init</a:t>
            </a:r>
            <a:r>
              <a:rPr lang="en-US" sz="1700" b="1" dirty="0"/>
              <a:t>(app,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    </a:t>
            </a:r>
            <a:r>
              <a:rPr lang="en-US" sz="1700" b="1" dirty="0" err="1"/>
              <a:t>apiKeyFile</a:t>
            </a:r>
            <a:r>
              <a:rPr lang="en-US" sz="1700" b="1" dirty="0"/>
              <a:t>: './</a:t>
            </a:r>
            <a:r>
              <a:rPr lang="en-US" sz="1700" b="1" dirty="0" err="1"/>
              <a:t>config</a:t>
            </a:r>
            <a:r>
              <a:rPr lang="en-US" sz="1700" b="1" dirty="0"/>
              <a:t>/</a:t>
            </a:r>
            <a:r>
              <a:rPr lang="en-US" sz="1700" b="1" dirty="0" err="1"/>
              <a:t>stormpath_apikey.properties</a:t>
            </a:r>
            <a:r>
              <a:rPr lang="en-US" sz="1700" b="1" dirty="0"/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    application: </a:t>
            </a:r>
            <a:r>
              <a:rPr lang="en-US" sz="1700" b="1" dirty="0" smtClean="0"/>
              <a:t>‘YOUR SP APPLICATION URL'</a:t>
            </a:r>
            <a:r>
              <a:rPr lang="en-US" sz="1700" b="1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    </a:t>
            </a:r>
            <a:r>
              <a:rPr lang="en-US" sz="1700" b="1" dirty="0" err="1"/>
              <a:t>secretKey</a:t>
            </a:r>
            <a:r>
              <a:rPr lang="en-US" sz="1700" b="1" dirty="0"/>
              <a:t>: </a:t>
            </a:r>
            <a:r>
              <a:rPr lang="en-US" sz="1700" b="1" dirty="0" err="1"/>
              <a:t>security.stormpath_secret_key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}));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/>
              <a:t>port = 8000;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mongoose.connect</a:t>
            </a:r>
            <a:r>
              <a:rPr lang="en-US" sz="1700" dirty="0"/>
              <a:t>(</a:t>
            </a:r>
            <a:r>
              <a:rPr lang="en-US" sz="1700" dirty="0" err="1"/>
              <a:t>db.url</a:t>
            </a:r>
            <a:r>
              <a:rPr lang="en-US" sz="1700" dirty="0"/>
              <a:t>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58139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Creating our application!</a:t>
            </a:r>
            <a:br>
              <a:rPr lang="en-US" dirty="0" smtClean="0"/>
            </a:br>
            <a:r>
              <a:rPr lang="en-US" sz="2200" dirty="0" err="1" smtClean="0"/>
              <a:t>server.js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app.use</a:t>
            </a:r>
            <a:r>
              <a:rPr lang="en-US" sz="1700" dirty="0"/>
              <a:t>(</a:t>
            </a:r>
            <a:r>
              <a:rPr lang="en-US" sz="1700" dirty="0" err="1"/>
              <a:t>bodyParser.urlencoded</a:t>
            </a:r>
            <a:r>
              <a:rPr lang="en-US" sz="1700" dirty="0"/>
              <a:t>({ extended: true }))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routes.addAPIRouter</a:t>
            </a:r>
            <a:r>
              <a:rPr lang="en-US" sz="1700" dirty="0"/>
              <a:t>(app, mongoose, </a:t>
            </a:r>
            <a:r>
              <a:rPr lang="en-US" sz="1700" dirty="0" err="1"/>
              <a:t>stormpath</a:t>
            </a:r>
            <a:r>
              <a:rPr lang="en-US" sz="1700" dirty="0"/>
              <a:t>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// Define our own middleware at the end of the chain to handle bad URLs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app.use</a:t>
            </a:r>
            <a:r>
              <a:rPr lang="en-US" sz="1700" dirty="0"/>
              <a:t>(function(</a:t>
            </a:r>
            <a:r>
              <a:rPr lang="en-US" sz="1700" dirty="0" err="1"/>
              <a:t>req</a:t>
            </a:r>
            <a:r>
              <a:rPr lang="en-US" sz="1700" dirty="0"/>
              <a:t>, res, next){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res.status</a:t>
            </a:r>
            <a:r>
              <a:rPr lang="en-US" sz="1700" dirty="0"/>
              <a:t>(404);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res.json</a:t>
            </a:r>
            <a:r>
              <a:rPr lang="en-US" sz="1700" dirty="0"/>
              <a:t>({ error: 'Invalid URL'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})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app.listen</a:t>
            </a:r>
            <a:r>
              <a:rPr lang="en-US" sz="1700" dirty="0"/>
              <a:t>(port);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// </a:t>
            </a:r>
            <a:r>
              <a:rPr lang="en-US" sz="1700" dirty="0" err="1"/>
              <a:t>shoutout</a:t>
            </a:r>
            <a:r>
              <a:rPr lang="en-US" sz="1700" dirty="0"/>
              <a:t> to the user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console.log</a:t>
            </a:r>
            <a:r>
              <a:rPr lang="en-US" sz="1700" dirty="0"/>
              <a:t>('Magic happens on port ' + port);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// expose app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exports = </a:t>
            </a:r>
            <a:r>
              <a:rPr lang="en-US" sz="1700" dirty="0" err="1"/>
              <a:t>module.exports</a:t>
            </a:r>
            <a:r>
              <a:rPr lang="en-US" sz="1700" dirty="0"/>
              <a:t> = app;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401524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REST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0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our Mongoose Data Models</a:t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</a:t>
            </a:r>
            <a:r>
              <a:rPr lang="en-US" sz="2200" dirty="0" err="1" smtClean="0"/>
              <a:t>.js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userSchema</a:t>
            </a:r>
            <a:r>
              <a:rPr lang="en-US" sz="1700" dirty="0"/>
              <a:t> = new </a:t>
            </a:r>
            <a:r>
              <a:rPr lang="en-US" sz="1700" dirty="0" err="1"/>
              <a:t>mongoose.Schema</a:t>
            </a:r>
            <a:r>
              <a:rPr lang="en-US" sz="17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active: Boolean,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email: { type: String, trim: true, lowercase: true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firstName</a:t>
            </a:r>
            <a:r>
              <a:rPr lang="en-US" sz="1700" dirty="0"/>
              <a:t>: { type: String, trim: true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lastName</a:t>
            </a:r>
            <a:r>
              <a:rPr lang="en-US" sz="1700" dirty="0"/>
              <a:t>: { type: String, trim: true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sp_api_key_id</a:t>
            </a:r>
            <a:r>
              <a:rPr lang="en-US" sz="1700" dirty="0"/>
              <a:t>: { type: String, trim: true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sp_api_key_secret</a:t>
            </a:r>
            <a:r>
              <a:rPr lang="en-US" sz="1700" dirty="0"/>
              <a:t>: { type: String, trim: true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subs: { type: [</a:t>
            </a:r>
            <a:r>
              <a:rPr lang="en-US" sz="1700" dirty="0" err="1"/>
              <a:t>mongoose.Schema.Types.ObjectId</a:t>
            </a:r>
            <a:r>
              <a:rPr lang="en-US" sz="1700" dirty="0"/>
              <a:t>], default: []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created: { type: Date, default: </a:t>
            </a:r>
            <a:r>
              <a:rPr lang="en-US" sz="1700" dirty="0" err="1"/>
              <a:t>Date.now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lastLogin</a:t>
            </a:r>
            <a:r>
              <a:rPr lang="en-US" sz="1700" dirty="0"/>
              <a:t>: { type: Date, default: </a:t>
            </a:r>
            <a:r>
              <a:rPr lang="en-US" sz="1700" dirty="0" err="1"/>
              <a:t>Date.now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{ collection: 'user'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)</a:t>
            </a:r>
            <a:r>
              <a:rPr lang="en-US" sz="1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userSchema.index</a:t>
            </a:r>
            <a:r>
              <a:rPr lang="en-US" sz="1700" dirty="0"/>
              <a:t>({email : 1}, {</a:t>
            </a:r>
            <a:r>
              <a:rPr lang="en-US" sz="1700" dirty="0" err="1"/>
              <a:t>unique:true</a:t>
            </a:r>
            <a:r>
              <a:rPr lang="en-US" sz="17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userSchema.index</a:t>
            </a:r>
            <a:r>
              <a:rPr lang="en-US" sz="1700" dirty="0"/>
              <a:t>({</a:t>
            </a:r>
            <a:r>
              <a:rPr lang="en-US" sz="1700" dirty="0" err="1"/>
              <a:t>sp_api_key_id</a:t>
            </a:r>
            <a:r>
              <a:rPr lang="en-US" sz="1700" dirty="0"/>
              <a:t> : 1}, {</a:t>
            </a:r>
            <a:r>
              <a:rPr lang="en-US" sz="1700" dirty="0" err="1"/>
              <a:t>unique:true</a:t>
            </a:r>
            <a:r>
              <a:rPr lang="en-US" sz="17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UserModel</a:t>
            </a:r>
            <a:r>
              <a:rPr lang="en-US" sz="1700" dirty="0"/>
              <a:t> = </a:t>
            </a:r>
            <a:r>
              <a:rPr lang="en-US" sz="1700" dirty="0" err="1"/>
              <a:t>mongoose.model</a:t>
            </a:r>
            <a:r>
              <a:rPr lang="en-US" sz="1700" dirty="0"/>
              <a:t>( 'User', </a:t>
            </a:r>
            <a:r>
              <a:rPr lang="en-US" sz="1700" dirty="0" err="1"/>
              <a:t>userSchema</a:t>
            </a:r>
            <a:r>
              <a:rPr lang="en-US" sz="1700" dirty="0"/>
              <a:t> 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15737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our Mongoose Data Models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</a:t>
            </a:r>
            <a:r>
              <a:rPr lang="en-US" sz="2200" dirty="0" err="1" smtClean="0"/>
              <a:t>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feedSchema</a:t>
            </a:r>
            <a:r>
              <a:rPr lang="en-US" sz="1700" dirty="0"/>
              <a:t> = new </a:t>
            </a:r>
            <a:r>
              <a:rPr lang="en-US" sz="1700" dirty="0" err="1"/>
              <a:t>mongoose.Schema</a:t>
            </a:r>
            <a:r>
              <a:rPr lang="en-US" sz="17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feedURL</a:t>
            </a:r>
            <a:r>
              <a:rPr lang="en-US" sz="1700" dirty="0"/>
              <a:t>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link: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description: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state: { type: String, </a:t>
            </a:r>
            <a:r>
              <a:rPr lang="en-US" sz="1700" dirty="0" err="1"/>
              <a:t>trim:true</a:t>
            </a:r>
            <a:r>
              <a:rPr lang="en-US" sz="1700" dirty="0"/>
              <a:t>, </a:t>
            </a:r>
            <a:r>
              <a:rPr lang="en-US" sz="1700" dirty="0" err="1"/>
              <a:t>lowercase:true</a:t>
            </a:r>
            <a:r>
              <a:rPr lang="en-US" sz="1700" dirty="0"/>
              <a:t>, default: 'new'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createdDate</a:t>
            </a:r>
            <a:r>
              <a:rPr lang="en-US" sz="1700" dirty="0"/>
              <a:t>: { type: Date, default: </a:t>
            </a:r>
            <a:r>
              <a:rPr lang="en-US" sz="1700" dirty="0" err="1"/>
              <a:t>Date.now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modifiedDate</a:t>
            </a:r>
            <a:r>
              <a:rPr lang="en-US" sz="1700" dirty="0"/>
              <a:t>: { type: Date, default: </a:t>
            </a:r>
            <a:r>
              <a:rPr lang="en-US" sz="1700" dirty="0" err="1"/>
              <a:t>Date.now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{ collection: 'feed'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)</a:t>
            </a:r>
            <a:r>
              <a:rPr lang="en-US" sz="1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feedSchema.index</a:t>
            </a:r>
            <a:r>
              <a:rPr lang="en-US" sz="1700" dirty="0"/>
              <a:t>({</a:t>
            </a:r>
            <a:r>
              <a:rPr lang="en-US" sz="1700" dirty="0" err="1"/>
              <a:t>feedURL</a:t>
            </a:r>
            <a:r>
              <a:rPr lang="en-US" sz="1700" dirty="0"/>
              <a:t> : 1}, {</a:t>
            </a:r>
            <a:r>
              <a:rPr lang="en-US" sz="1700" dirty="0" err="1"/>
              <a:t>unique:true</a:t>
            </a:r>
            <a:r>
              <a:rPr lang="en-US" sz="17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feedSchema.index</a:t>
            </a:r>
            <a:r>
              <a:rPr lang="en-US" sz="1700" dirty="0"/>
              <a:t>({link : 1}, {</a:t>
            </a:r>
            <a:r>
              <a:rPr lang="en-US" sz="1700" dirty="0" err="1"/>
              <a:t>unique:true</a:t>
            </a:r>
            <a:r>
              <a:rPr lang="en-US" sz="1700" dirty="0"/>
              <a:t>, </a:t>
            </a:r>
            <a:r>
              <a:rPr lang="en-US" sz="1700" dirty="0" err="1"/>
              <a:t>sparse:true</a:t>
            </a:r>
            <a:r>
              <a:rPr lang="en-US" sz="17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FeedModel</a:t>
            </a:r>
            <a:r>
              <a:rPr lang="en-US" sz="1700" dirty="0"/>
              <a:t> = </a:t>
            </a:r>
            <a:r>
              <a:rPr lang="en-US" sz="1700" dirty="0" err="1"/>
              <a:t>mongoose.model</a:t>
            </a:r>
            <a:r>
              <a:rPr lang="en-US" sz="1700" dirty="0"/>
              <a:t>( 'Feed', </a:t>
            </a:r>
            <a:r>
              <a:rPr lang="en-US" sz="1700" dirty="0" err="1"/>
              <a:t>feedSchema</a:t>
            </a:r>
            <a:r>
              <a:rPr lang="en-US" sz="1700" dirty="0"/>
              <a:t> 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15630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/>
              <a:t>Defining our Mongoose Data Models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</a:t>
            </a:r>
            <a:r>
              <a:rPr lang="en-US" sz="2200" dirty="0" err="1" smtClean="0"/>
              <a:t>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</a:t>
            </a: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/>
              <a:t>feedEntrySchema</a:t>
            </a:r>
            <a:r>
              <a:rPr lang="en-US" sz="1700" dirty="0"/>
              <a:t> = new </a:t>
            </a:r>
            <a:r>
              <a:rPr lang="en-US" sz="1700" dirty="0" err="1"/>
              <a:t>mongoose.Schema</a:t>
            </a:r>
            <a:r>
              <a:rPr lang="en-US" sz="17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description: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title: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summary: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entryID</a:t>
            </a:r>
            <a:r>
              <a:rPr lang="en-US" sz="1700" dirty="0"/>
              <a:t>: { type: String, </a:t>
            </a:r>
            <a:r>
              <a:rPr lang="en-US" sz="1700" dirty="0" err="1"/>
              <a:t>trim:true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publishedDate</a:t>
            </a:r>
            <a:r>
              <a:rPr lang="en-US" sz="1700" dirty="0"/>
              <a:t>: { type: Date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link: { type: String, </a:t>
            </a:r>
            <a:r>
              <a:rPr lang="en-US" sz="1700" dirty="0" err="1"/>
              <a:t>trim:true</a:t>
            </a:r>
            <a:r>
              <a:rPr lang="en-US" sz="1700" dirty="0"/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feedID</a:t>
            </a:r>
            <a:r>
              <a:rPr lang="en-US" sz="1700" dirty="0"/>
              <a:t>: { type: </a:t>
            </a:r>
            <a:r>
              <a:rPr lang="en-US" sz="1700" dirty="0" err="1"/>
              <a:t>mongoose.Schema.Types.ObjectId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state: { type: String, </a:t>
            </a:r>
            <a:r>
              <a:rPr lang="en-US" sz="1700" dirty="0" err="1"/>
              <a:t>trim:true</a:t>
            </a:r>
            <a:r>
              <a:rPr lang="en-US" sz="1700" dirty="0"/>
              <a:t>, </a:t>
            </a:r>
            <a:r>
              <a:rPr lang="en-US" sz="1700" dirty="0" err="1"/>
              <a:t>lowercase:true</a:t>
            </a:r>
            <a:r>
              <a:rPr lang="en-US" sz="1700" dirty="0"/>
              <a:t>, default: 'new'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created: { type: Date, default: </a:t>
            </a:r>
            <a:r>
              <a:rPr lang="en-US" sz="1700" dirty="0" err="1"/>
              <a:t>Date.now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{ collection: '</a:t>
            </a:r>
            <a:r>
              <a:rPr lang="en-US" sz="1700" dirty="0" err="1"/>
              <a:t>feedEntry</a:t>
            </a:r>
            <a:r>
              <a:rPr lang="en-US" sz="1700" dirty="0"/>
              <a:t>'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feedEntrySchema.index</a:t>
            </a:r>
            <a:r>
              <a:rPr lang="en-US" sz="1700" dirty="0"/>
              <a:t>({</a:t>
            </a:r>
            <a:r>
              <a:rPr lang="en-US" sz="1700" dirty="0" err="1"/>
              <a:t>entryID</a:t>
            </a:r>
            <a:r>
              <a:rPr lang="en-US" sz="1700" dirty="0"/>
              <a:t> : 1});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feedEntrySchema.index</a:t>
            </a:r>
            <a:r>
              <a:rPr lang="en-US" sz="1700" dirty="0"/>
              <a:t>({</a:t>
            </a:r>
            <a:r>
              <a:rPr lang="en-US" sz="1700" dirty="0" err="1"/>
              <a:t>feedID</a:t>
            </a:r>
            <a:r>
              <a:rPr lang="en-US" sz="1700" dirty="0"/>
              <a:t> : 1});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FeedEntryModel</a:t>
            </a:r>
            <a:r>
              <a:rPr lang="en-US" sz="1700" dirty="0"/>
              <a:t> = </a:t>
            </a:r>
            <a:r>
              <a:rPr lang="en-US" sz="1700" dirty="0" err="1"/>
              <a:t>mongoose.model</a:t>
            </a:r>
            <a:r>
              <a:rPr lang="en-US" sz="1700" dirty="0"/>
              <a:t>( '</a:t>
            </a:r>
            <a:r>
              <a:rPr lang="en-US" sz="1700" dirty="0" err="1"/>
              <a:t>FeedEntry</a:t>
            </a:r>
            <a:r>
              <a:rPr lang="en-US" sz="1700" dirty="0"/>
              <a:t>', </a:t>
            </a:r>
            <a:r>
              <a:rPr lang="en-US" sz="1700" dirty="0" err="1"/>
              <a:t>feedEntrySchema</a:t>
            </a:r>
            <a:r>
              <a:rPr lang="en-US" sz="1700" dirty="0"/>
              <a:t> 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63135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/>
              <a:t>Defining our Mongoose Data Models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</a:t>
            </a:r>
            <a:r>
              <a:rPr lang="en-US" sz="2200" dirty="0" err="1" smtClean="0"/>
              <a:t>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userFeedEntrySchema</a:t>
            </a:r>
            <a:r>
              <a:rPr lang="en-US" sz="1700" dirty="0"/>
              <a:t> = new </a:t>
            </a:r>
            <a:r>
              <a:rPr lang="en-US" sz="1700" dirty="0" err="1"/>
              <a:t>mongoose.Schema</a:t>
            </a:r>
            <a:r>
              <a:rPr lang="en-US" sz="17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userID</a:t>
            </a:r>
            <a:r>
              <a:rPr lang="en-US" sz="1700" dirty="0"/>
              <a:t>: { type: </a:t>
            </a:r>
            <a:r>
              <a:rPr lang="en-US" sz="1700" dirty="0" err="1"/>
              <a:t>mongoose.Schema.Types.ObjectId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feedEntryID</a:t>
            </a:r>
            <a:r>
              <a:rPr lang="en-US" sz="1700" dirty="0"/>
              <a:t>: { type: </a:t>
            </a:r>
            <a:r>
              <a:rPr lang="en-US" sz="1700" dirty="0" err="1"/>
              <a:t>mongoose.Schema.Types.ObjectId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feedID</a:t>
            </a:r>
            <a:r>
              <a:rPr lang="en-US" sz="1700" dirty="0"/>
              <a:t>: { type: </a:t>
            </a:r>
            <a:r>
              <a:rPr lang="en-US" sz="1700" dirty="0" err="1"/>
              <a:t>mongoose.Schema.Types.ObjectId</a:t>
            </a:r>
            <a:r>
              <a:rPr lang="en-US" sz="17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read : { type: Boolean, default: false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{ collection: '</a:t>
            </a:r>
            <a:r>
              <a:rPr lang="en-US" sz="1700" dirty="0" err="1"/>
              <a:t>userFeedEntry</a:t>
            </a:r>
            <a:r>
              <a:rPr lang="en-US" sz="1700" dirty="0"/>
              <a:t>'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)</a:t>
            </a:r>
            <a:r>
              <a:rPr lang="en-US" sz="1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userFeedEntrySchema.index</a:t>
            </a:r>
            <a:r>
              <a:rPr lang="en-US" sz="1700" dirty="0"/>
              <a:t>({</a:t>
            </a:r>
            <a:r>
              <a:rPr lang="en-US" sz="1700" dirty="0" err="1"/>
              <a:t>userID</a:t>
            </a:r>
            <a:r>
              <a:rPr lang="en-US" sz="1700" dirty="0"/>
              <a:t> : 1, </a:t>
            </a:r>
            <a:r>
              <a:rPr lang="en-US" sz="1700" dirty="0" err="1"/>
              <a:t>feedID</a:t>
            </a:r>
            <a:r>
              <a:rPr lang="en-US" sz="1700" dirty="0"/>
              <a:t> : 1, </a:t>
            </a:r>
            <a:r>
              <a:rPr lang="en-US" sz="1700" dirty="0" err="1" smtClean="0"/>
              <a:t>feedEntryID</a:t>
            </a:r>
            <a:r>
              <a:rPr lang="en-US" sz="1700" dirty="0"/>
              <a:t> </a:t>
            </a:r>
            <a:r>
              <a:rPr lang="en-US" sz="1700" dirty="0" smtClean="0"/>
              <a:t>: 1, read </a:t>
            </a:r>
            <a:r>
              <a:rPr lang="en-US" sz="1700" dirty="0"/>
              <a:t>: 1});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/>
              <a:t>UserFeedEntryModel</a:t>
            </a:r>
            <a:r>
              <a:rPr lang="en-US" sz="1700" dirty="0"/>
              <a:t> = </a:t>
            </a:r>
            <a:r>
              <a:rPr lang="en-US" sz="1700" dirty="0" err="1"/>
              <a:t>mongoose.model</a:t>
            </a:r>
            <a:r>
              <a:rPr lang="en-US" sz="1700" dirty="0" smtClean="0"/>
              <a:t>('</a:t>
            </a:r>
            <a:r>
              <a:rPr lang="en-US" sz="1700" dirty="0" err="1"/>
              <a:t>UserFeedEntry</a:t>
            </a:r>
            <a:r>
              <a:rPr lang="en-US" sz="1700" dirty="0"/>
              <a:t>', </a:t>
            </a:r>
            <a:r>
              <a:rPr lang="en-US" sz="1700" dirty="0" smtClean="0"/>
              <a:t>									    </a:t>
            </a:r>
            <a:r>
              <a:rPr lang="en-US" sz="1700" dirty="0" err="1" smtClean="0"/>
              <a:t>userFeedEntrySchema</a:t>
            </a:r>
            <a:r>
              <a:rPr lang="en-US" sz="1700" dirty="0" smtClean="0"/>
              <a:t> </a:t>
            </a:r>
            <a:r>
              <a:rPr lang="en-US" sz="1700" dirty="0"/>
              <a:t>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49882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dirty="0" smtClean="0"/>
              <a:t>Routes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</a:t>
            </a:r>
            <a:r>
              <a:rPr lang="en-US" sz="2200" dirty="0" err="1" smtClean="0"/>
              <a:t>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exports.addAPIRouter</a:t>
            </a:r>
            <a:r>
              <a:rPr lang="en-US" sz="1700" dirty="0"/>
              <a:t> = function(app, mongoose, </a:t>
            </a:r>
            <a:r>
              <a:rPr lang="en-US" sz="1700" dirty="0" err="1"/>
              <a:t>stormpath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</a:t>
            </a:r>
            <a:r>
              <a:rPr lang="fr-FR" sz="1700" dirty="0" err="1" smtClean="0"/>
              <a:t>app.get</a:t>
            </a:r>
            <a:r>
              <a:rPr lang="fr-FR" sz="1700" dirty="0"/>
              <a:t>('/*', </a:t>
            </a:r>
            <a:r>
              <a:rPr lang="fr-FR" sz="1700" dirty="0" err="1"/>
              <a:t>function</a:t>
            </a:r>
            <a:r>
              <a:rPr lang="fr-FR" sz="1700" dirty="0"/>
              <a:t>(</a:t>
            </a:r>
            <a:r>
              <a:rPr lang="fr-FR" sz="1700" dirty="0" err="1"/>
              <a:t>req</a:t>
            </a:r>
            <a:r>
              <a:rPr lang="fr-FR" sz="1700" dirty="0"/>
              <a:t>, </a:t>
            </a:r>
            <a:r>
              <a:rPr lang="fr-FR" sz="1700" dirty="0" err="1"/>
              <a:t>res</a:t>
            </a:r>
            <a:r>
              <a:rPr lang="fr-FR" sz="1700" dirty="0"/>
              <a:t>, </a:t>
            </a:r>
            <a:r>
              <a:rPr lang="fr-FR" sz="1700" dirty="0" err="1"/>
              <a:t>next</a:t>
            </a:r>
            <a:r>
              <a:rPr lang="fr-FR" sz="17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res.contentType</a:t>
            </a:r>
            <a:r>
              <a:rPr lang="fr-FR" sz="1700" dirty="0"/>
              <a:t>('application/</a:t>
            </a:r>
            <a:r>
              <a:rPr lang="fr-FR" sz="1700" dirty="0" err="1"/>
              <a:t>json</a:t>
            </a:r>
            <a:r>
              <a:rPr lang="fr-FR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next</a:t>
            </a:r>
            <a:r>
              <a:rPr lang="fr-FR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}</a:t>
            </a:r>
            <a:r>
              <a:rPr lang="fr-FR" sz="17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</a:t>
            </a:r>
            <a:r>
              <a:rPr lang="fr-FR" sz="1700" dirty="0" err="1" smtClean="0"/>
              <a:t>app.post</a:t>
            </a:r>
            <a:r>
              <a:rPr lang="fr-FR" sz="1700" dirty="0"/>
              <a:t>('/*', </a:t>
            </a:r>
            <a:r>
              <a:rPr lang="fr-FR" sz="1700" dirty="0" err="1"/>
              <a:t>function</a:t>
            </a:r>
            <a:r>
              <a:rPr lang="fr-FR" sz="1700" dirty="0"/>
              <a:t>(</a:t>
            </a:r>
            <a:r>
              <a:rPr lang="fr-FR" sz="1700" dirty="0" err="1"/>
              <a:t>req</a:t>
            </a:r>
            <a:r>
              <a:rPr lang="fr-FR" sz="1700" dirty="0"/>
              <a:t>, </a:t>
            </a:r>
            <a:r>
              <a:rPr lang="fr-FR" sz="1700" dirty="0" err="1"/>
              <a:t>res</a:t>
            </a:r>
            <a:r>
              <a:rPr lang="fr-FR" sz="1700" dirty="0"/>
              <a:t>, </a:t>
            </a:r>
            <a:r>
              <a:rPr lang="fr-FR" sz="1700" dirty="0" err="1"/>
              <a:t>next</a:t>
            </a:r>
            <a:r>
              <a:rPr lang="fr-FR" sz="17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res.contentType</a:t>
            </a:r>
            <a:r>
              <a:rPr lang="fr-FR" sz="1700" dirty="0"/>
              <a:t>('application/</a:t>
            </a:r>
            <a:r>
              <a:rPr lang="fr-FR" sz="1700" dirty="0" err="1"/>
              <a:t>json</a:t>
            </a:r>
            <a:r>
              <a:rPr lang="fr-FR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next</a:t>
            </a:r>
            <a:r>
              <a:rPr lang="fr-FR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}</a:t>
            </a:r>
            <a:r>
              <a:rPr lang="fr-FR" sz="17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</a:t>
            </a:r>
            <a:r>
              <a:rPr lang="fr-FR" sz="1700" dirty="0" err="1" smtClean="0"/>
              <a:t>app.put</a:t>
            </a:r>
            <a:r>
              <a:rPr lang="fr-FR" sz="1700" dirty="0"/>
              <a:t>('/*', </a:t>
            </a:r>
            <a:r>
              <a:rPr lang="fr-FR" sz="1700" dirty="0" err="1"/>
              <a:t>function</a:t>
            </a:r>
            <a:r>
              <a:rPr lang="fr-FR" sz="1700" dirty="0"/>
              <a:t>(</a:t>
            </a:r>
            <a:r>
              <a:rPr lang="fr-FR" sz="1700" dirty="0" err="1"/>
              <a:t>req</a:t>
            </a:r>
            <a:r>
              <a:rPr lang="fr-FR" sz="1700" dirty="0"/>
              <a:t>, </a:t>
            </a:r>
            <a:r>
              <a:rPr lang="fr-FR" sz="1700" dirty="0" err="1"/>
              <a:t>res</a:t>
            </a:r>
            <a:r>
              <a:rPr lang="fr-FR" sz="1700" dirty="0"/>
              <a:t>, </a:t>
            </a:r>
            <a:r>
              <a:rPr lang="fr-FR" sz="1700" dirty="0" err="1"/>
              <a:t>next</a:t>
            </a:r>
            <a:r>
              <a:rPr lang="fr-FR" sz="17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res.contentType</a:t>
            </a:r>
            <a:r>
              <a:rPr lang="fr-FR" sz="1700" dirty="0"/>
              <a:t>('application/</a:t>
            </a:r>
            <a:r>
              <a:rPr lang="fr-FR" sz="1700" dirty="0" err="1"/>
              <a:t>json</a:t>
            </a:r>
            <a:r>
              <a:rPr lang="fr-FR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next</a:t>
            </a:r>
            <a:r>
              <a:rPr lang="fr-FR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}</a:t>
            </a:r>
            <a:r>
              <a:rPr lang="fr-FR" sz="17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</a:t>
            </a:r>
            <a:r>
              <a:rPr lang="fr-FR" sz="1700" dirty="0" err="1" smtClean="0"/>
              <a:t>app.delete</a:t>
            </a:r>
            <a:r>
              <a:rPr lang="fr-FR" sz="1700" dirty="0"/>
              <a:t>('/*', </a:t>
            </a:r>
            <a:r>
              <a:rPr lang="fr-FR" sz="1700" dirty="0" err="1"/>
              <a:t>function</a:t>
            </a:r>
            <a:r>
              <a:rPr lang="fr-FR" sz="1700" dirty="0"/>
              <a:t>(</a:t>
            </a:r>
            <a:r>
              <a:rPr lang="fr-FR" sz="1700" dirty="0" err="1"/>
              <a:t>req</a:t>
            </a:r>
            <a:r>
              <a:rPr lang="fr-FR" sz="1700" dirty="0"/>
              <a:t>, </a:t>
            </a:r>
            <a:r>
              <a:rPr lang="fr-FR" sz="1700" dirty="0" err="1"/>
              <a:t>res</a:t>
            </a:r>
            <a:r>
              <a:rPr lang="fr-FR" sz="1700" dirty="0"/>
              <a:t>, </a:t>
            </a:r>
            <a:r>
              <a:rPr lang="fr-FR" sz="1700" dirty="0" err="1"/>
              <a:t>next</a:t>
            </a:r>
            <a:r>
              <a:rPr lang="fr-FR" sz="17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res.contentType</a:t>
            </a:r>
            <a:r>
              <a:rPr lang="fr-FR" sz="1700" dirty="0"/>
              <a:t>('application/</a:t>
            </a:r>
            <a:r>
              <a:rPr lang="fr-FR" sz="1700" dirty="0" err="1"/>
              <a:t>json</a:t>
            </a:r>
            <a:r>
              <a:rPr lang="fr-FR" sz="17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	</a:t>
            </a:r>
            <a:r>
              <a:rPr lang="fr-FR" sz="1700" dirty="0" err="1" smtClean="0"/>
              <a:t>next</a:t>
            </a:r>
            <a:r>
              <a:rPr lang="fr-FR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	}</a:t>
            </a:r>
            <a:r>
              <a:rPr lang="fr-FR" sz="1700" dirty="0"/>
              <a:t>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86875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dirty="0" smtClean="0"/>
              <a:t>Routes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app/</a:t>
            </a:r>
            <a:r>
              <a:rPr lang="en-US" sz="2200" dirty="0" err="1" smtClean="0"/>
              <a:t>routes</a:t>
            </a:r>
            <a:r>
              <a:rPr lang="en-US" sz="2200" dirty="0" err="1" smtClean="0"/>
              <a:t>.js</a:t>
            </a:r>
            <a:r>
              <a:rPr lang="en-US" sz="2200" dirty="0" smtClean="0"/>
              <a:t> (continued)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/>
              <a:t>router = </a:t>
            </a:r>
            <a:r>
              <a:rPr lang="en-US" sz="1700" dirty="0" err="1"/>
              <a:t>express.Router</a:t>
            </a:r>
            <a:r>
              <a:rPr lang="en-US" sz="1700" dirty="0"/>
              <a:t>()</a:t>
            </a:r>
            <a:r>
              <a:rPr lang="en-US" sz="1700" dirty="0" smtClean="0"/>
              <a:t>;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err="1" smtClean="0"/>
              <a:t>router.post</a:t>
            </a:r>
            <a:r>
              <a:rPr lang="en-US" sz="1700" dirty="0"/>
              <a:t>('/user/enroll', function(</a:t>
            </a:r>
            <a:r>
              <a:rPr lang="en-US" sz="1700" dirty="0" err="1"/>
              <a:t>req</a:t>
            </a:r>
            <a:r>
              <a:rPr lang="en-US" sz="1700" dirty="0"/>
              <a:t>, res) </a:t>
            </a:r>
            <a:r>
              <a:rPr lang="en-US" sz="17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</a:t>
            </a:r>
            <a:r>
              <a:rPr lang="en-US" sz="1700" dirty="0" err="1" smtClean="0"/>
              <a:t>logger.debug</a:t>
            </a:r>
            <a:r>
              <a:rPr lang="en-US" sz="1700" dirty="0"/>
              <a:t>('Router for </a:t>
            </a:r>
            <a:r>
              <a:rPr lang="en-US" sz="1700" dirty="0" smtClean="0"/>
              <a:t>/user/enroll'</a:t>
            </a:r>
            <a:r>
              <a:rPr lang="en-US" sz="1700" dirty="0"/>
              <a:t>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…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}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router.get</a:t>
            </a:r>
            <a:r>
              <a:rPr lang="en-US" sz="1700" dirty="0"/>
              <a:t>('/feeds', </a:t>
            </a:r>
            <a:r>
              <a:rPr lang="en-US" sz="1700" b="1" dirty="0" err="1"/>
              <a:t>stormpath.apiAuthenticationRequired</a:t>
            </a:r>
            <a:r>
              <a:rPr lang="en-US" sz="1700" dirty="0"/>
              <a:t>, function(</a:t>
            </a:r>
            <a:r>
              <a:rPr lang="en-US" sz="1700" dirty="0" err="1"/>
              <a:t>req</a:t>
            </a:r>
            <a:r>
              <a:rPr lang="en-US" sz="1700" dirty="0"/>
              <a:t>, res) </a:t>
            </a:r>
            <a:r>
              <a:rPr lang="en-US" sz="17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</a:t>
            </a:r>
            <a:r>
              <a:rPr lang="en-US" sz="1700" dirty="0" err="1" smtClean="0"/>
              <a:t>logger.debug</a:t>
            </a:r>
            <a:r>
              <a:rPr lang="en-US" sz="1700" dirty="0"/>
              <a:t>('Router for /feeds')</a:t>
            </a:r>
            <a:r>
              <a:rPr lang="en-US" sz="17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}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router.put</a:t>
            </a:r>
            <a:r>
              <a:rPr lang="en-US" sz="1700" dirty="0"/>
              <a:t>('/feeds/subscribe', </a:t>
            </a:r>
            <a:endParaRPr lang="en-US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	  </a:t>
            </a:r>
            <a:r>
              <a:rPr lang="en-US" sz="1700" b="1" dirty="0" err="1" smtClean="0"/>
              <a:t>stormpath.apiAuthenticationRequired</a:t>
            </a:r>
            <a:r>
              <a:rPr lang="en-US" sz="1700" dirty="0"/>
              <a:t>, function(</a:t>
            </a:r>
            <a:r>
              <a:rPr lang="en-US" sz="1700" dirty="0" err="1"/>
              <a:t>req</a:t>
            </a:r>
            <a:r>
              <a:rPr lang="en-US" sz="1700" dirty="0"/>
              <a:t>, res) </a:t>
            </a:r>
            <a:r>
              <a:rPr lang="en-US" sz="17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</a:t>
            </a:r>
            <a:r>
              <a:rPr lang="en-US" sz="1700" dirty="0" err="1" smtClean="0"/>
              <a:t>logger.debug</a:t>
            </a:r>
            <a:r>
              <a:rPr lang="en-US" sz="1700" dirty="0"/>
              <a:t>('Router for /feeds');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…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/>
              <a:t>	}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/>
              <a:t> </a:t>
            </a:r>
            <a:r>
              <a:rPr lang="fr-FR" sz="1700" dirty="0" smtClean="0"/>
              <a:t>	</a:t>
            </a:r>
            <a:r>
              <a:rPr lang="fr-FR" sz="1700" dirty="0" err="1" smtClean="0"/>
              <a:t>app.use</a:t>
            </a:r>
            <a:r>
              <a:rPr lang="fr-FR" sz="1700" dirty="0"/>
              <a:t>('/api/v1.0', router)</a:t>
            </a:r>
            <a:r>
              <a:rPr lang="fr-FR" sz="1700" dirty="0" smtClean="0"/>
              <a:t>;</a:t>
            </a:r>
            <a:endParaRPr lang="fr-FR" sz="17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700" dirty="0" smtClean="0"/>
              <a:t>}</a:t>
            </a:r>
            <a:endParaRPr lang="fr-FR" sz="1700" dirty="0"/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0520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Looking at our router code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399"/>
            <a:ext cx="8229600" cy="48990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fr-FR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Let’s go look at some real router code at: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https://</a:t>
            </a:r>
            <a:r>
              <a:rPr lang="en-US" sz="2000" b="1" dirty="0" err="1"/>
              <a:t>github.com</a:t>
            </a:r>
            <a:r>
              <a:rPr lang="en-US" sz="2000" b="1" dirty="0"/>
              <a:t>/</a:t>
            </a:r>
            <a:r>
              <a:rPr lang="en-US" sz="2000" b="1" dirty="0" err="1"/>
              <a:t>ctindel</a:t>
            </a:r>
            <a:r>
              <a:rPr lang="en-US" sz="2000" b="1" dirty="0"/>
              <a:t>/reader/blob/master/</a:t>
            </a:r>
            <a:r>
              <a:rPr lang="en-US" sz="2000" b="1" dirty="0" err="1"/>
              <a:t>api</a:t>
            </a:r>
            <a:r>
              <a:rPr lang="en-US" sz="2000" b="1" dirty="0"/>
              <a:t>/v1.0/app/</a:t>
            </a:r>
            <a:r>
              <a:rPr lang="en-US" sz="2000" b="1" dirty="0" err="1"/>
              <a:t>routes.js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606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9" y="9275"/>
            <a:ext cx="8424031" cy="1143000"/>
          </a:xfrm>
        </p:spPr>
        <p:txBody>
          <a:bodyPr/>
          <a:lstStyle/>
          <a:p>
            <a:r>
              <a:rPr lang="en-US" dirty="0" smtClean="0"/>
              <a:t>Starting the server and running tests</a:t>
            </a:r>
            <a:endParaRPr lang="en-US" sz="2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422399"/>
            <a:ext cx="8229600" cy="48990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Make sure your </a:t>
            </a:r>
            <a:r>
              <a:rPr lang="en-US" sz="2200" dirty="0" err="1" smtClean="0"/>
              <a:t>mongodb</a:t>
            </a:r>
            <a:r>
              <a:rPr lang="en-US" sz="2200" dirty="0" smtClean="0"/>
              <a:t> instance is running</a:t>
            </a:r>
          </a:p>
          <a:p>
            <a:pPr lvl="1"/>
            <a:r>
              <a:rPr lang="en-US" sz="1800" dirty="0" err="1" smtClean="0"/>
              <a:t>mongod</a:t>
            </a:r>
            <a:endParaRPr lang="en-US" sz="1800" dirty="0" smtClean="0"/>
          </a:p>
          <a:p>
            <a:r>
              <a:rPr lang="en-US" sz="2200" dirty="0" smtClean="0"/>
              <a:t>Install the Node Libraries</a:t>
            </a:r>
          </a:p>
          <a:p>
            <a:pPr lvl="1"/>
            <a:r>
              <a:rPr lang="en-US" sz="1800" dirty="0" err="1" smtClean="0"/>
              <a:t>npm</a:t>
            </a:r>
            <a:r>
              <a:rPr lang="en-US" sz="1800" dirty="0" smtClean="0"/>
              <a:t> install</a:t>
            </a:r>
          </a:p>
          <a:p>
            <a:r>
              <a:rPr lang="en-US" sz="2200" dirty="0" smtClean="0"/>
              <a:t>Start the REST API server</a:t>
            </a:r>
          </a:p>
          <a:p>
            <a:pPr lvl="1"/>
            <a:r>
              <a:rPr lang="en-US" sz="1800" dirty="0" smtClean="0"/>
              <a:t>node </a:t>
            </a:r>
            <a:r>
              <a:rPr lang="en-US" sz="1800" dirty="0" err="1" smtClean="0"/>
              <a:t>server.js</a:t>
            </a:r>
            <a:endParaRPr lang="en-US" sz="1800" dirty="0" smtClean="0"/>
          </a:p>
          <a:p>
            <a:r>
              <a:rPr lang="en-US" sz="2200" dirty="0" smtClean="0"/>
              <a:t>Run test cases</a:t>
            </a:r>
          </a:p>
          <a:p>
            <a:pPr lvl="1"/>
            <a:r>
              <a:rPr lang="en-US" sz="1800" dirty="0" smtClean="0"/>
              <a:t>node </a:t>
            </a:r>
            <a:r>
              <a:rPr lang="en-US" sz="1800" dirty="0" err="1" smtClean="0"/>
              <a:t>setup_tests.js</a:t>
            </a:r>
            <a:endParaRPr lang="en-US" sz="1800" dirty="0" smtClean="0"/>
          </a:p>
          <a:p>
            <a:pPr lvl="1"/>
            <a:r>
              <a:rPr lang="en-US" sz="1800" dirty="0" smtClean="0"/>
              <a:t>jasmine</a:t>
            </a:r>
            <a:r>
              <a:rPr lang="en-US" sz="1800" dirty="0"/>
              <a:t>-node </a:t>
            </a:r>
            <a:r>
              <a:rPr lang="en-US" sz="1800" dirty="0" err="1" smtClean="0"/>
              <a:t>create_accounts_error_spec.js</a:t>
            </a:r>
            <a:endParaRPr lang="en-US" sz="1800" dirty="0" smtClean="0"/>
          </a:p>
          <a:p>
            <a:pPr lvl="1"/>
            <a:r>
              <a:rPr lang="en-US" sz="1800" dirty="0" smtClean="0"/>
              <a:t>jasmine</a:t>
            </a:r>
            <a:r>
              <a:rPr lang="en-US" sz="1800" dirty="0"/>
              <a:t>-node </a:t>
            </a:r>
            <a:r>
              <a:rPr lang="en-US" sz="1800" dirty="0" err="1" smtClean="0"/>
              <a:t>create_accounts_spec.js</a:t>
            </a:r>
            <a:endParaRPr lang="en-US" sz="1800" dirty="0" smtClean="0"/>
          </a:p>
          <a:p>
            <a:pPr lvl="1"/>
            <a:r>
              <a:rPr lang="en-US" sz="1800" dirty="0"/>
              <a:t>n</a:t>
            </a:r>
            <a:r>
              <a:rPr lang="en-US" sz="1800" dirty="0" smtClean="0"/>
              <a:t>ode </a:t>
            </a:r>
            <a:r>
              <a:rPr lang="en-US" sz="1800" dirty="0" err="1" smtClean="0"/>
              <a:t>write_creds.js</a:t>
            </a:r>
            <a:endParaRPr lang="en-US" sz="1800" dirty="0" smtClean="0"/>
          </a:p>
          <a:p>
            <a:pPr lvl="1"/>
            <a:r>
              <a:rPr lang="en-US" sz="1800" dirty="0"/>
              <a:t>j</a:t>
            </a:r>
            <a:r>
              <a:rPr lang="en-US" sz="1800" dirty="0" smtClean="0"/>
              <a:t>asmine-node </a:t>
            </a:r>
            <a:r>
              <a:rPr lang="en-US" sz="1800" dirty="0" err="1" smtClean="0"/>
              <a:t>feed_spec.js</a:t>
            </a:r>
            <a:endParaRPr lang="en-US" sz="1800" dirty="0"/>
          </a:p>
          <a:p>
            <a:endParaRPr lang="en-US" sz="2200" dirty="0" smtClean="0"/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1805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For More Information</a:t>
            </a:r>
            <a:endParaRPr lang="en-US" dirty="0">
              <a:ea typeface="+mj-ea"/>
            </a:endParaRPr>
          </a:p>
        </p:txBody>
      </p:sp>
      <p:graphicFrame>
        <p:nvGraphicFramePr>
          <p:cNvPr id="3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237603"/>
              </p:ext>
            </p:extLst>
          </p:nvPr>
        </p:nvGraphicFramePr>
        <p:xfrm>
          <a:off x="457200" y="1422400"/>
          <a:ext cx="8229600" cy="502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02003"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4E4C4C"/>
                          </a:solidFill>
                          <a:latin typeface="+mj-lt"/>
                        </a:rPr>
                        <a:t>Resource</a:t>
                      </a: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4E4C4C"/>
                          </a:solidFill>
                          <a:latin typeface="+mj-lt"/>
                        </a:rPr>
                        <a:t>Location</a:t>
                      </a:r>
                      <a:endParaRPr lang="en-US" sz="1800" b="1" i="0" dirty="0">
                        <a:solidFill>
                          <a:srgbClr val="4E4C4C"/>
                        </a:solidFill>
                        <a:latin typeface="+mj-lt"/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My </a:t>
                      </a:r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github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 repo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github.com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</a:t>
                      </a:r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ctindel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/reader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</a:t>
                      </a:r>
                      <a:r>
                        <a:rPr lang="en-US" sz="1800" baseline="0" dirty="0" smtClean="0">
                          <a:solidFill>
                            <a:srgbClr val="4E4C4C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4E4C4C"/>
                          </a:solidFill>
                        </a:rPr>
                        <a:t>Downloads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/download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Free Online Training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education.mongodb.com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Webinars and Events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/events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White Papers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/white-papers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Case</a:t>
                      </a:r>
                      <a:r>
                        <a:rPr lang="en-US" sz="1800" baseline="0" dirty="0" smtClean="0">
                          <a:solidFill>
                            <a:srgbClr val="4E4C4C"/>
                          </a:solidFill>
                        </a:rPr>
                        <a:t> Studies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/customers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Presentations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mongodb.com</a:t>
                      </a:r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/presentations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Documentation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docs.mongodb.org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4E4C4C"/>
                          </a:solidFill>
                        </a:rPr>
                        <a:t>Additional Info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4E4C4C"/>
                          </a:solidFill>
                        </a:rPr>
                        <a:t>info@mongodb.com</a:t>
                      </a:r>
                      <a:endParaRPr lang="en-US" sz="1800" dirty="0">
                        <a:solidFill>
                          <a:srgbClr val="4E4C4C"/>
                        </a:solidFill>
                      </a:endParaRPr>
                    </a:p>
                  </a:txBody>
                  <a:tcPr marL="274320" marT="45721" marB="45721"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57200" y="1395413"/>
            <a:ext cx="4140200" cy="498475"/>
          </a:xfrm>
          <a:prstGeom prst="rect">
            <a:avLst/>
          </a:prstGeom>
          <a:solidFill>
            <a:srgbClr val="5A9633"/>
          </a:soli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Content Placeholder 3"/>
          <p:cNvSpPr txBox="1">
            <a:spLocks/>
          </p:cNvSpPr>
          <p:nvPr/>
        </p:nvSpPr>
        <p:spPr>
          <a:xfrm>
            <a:off x="728663" y="1501775"/>
            <a:ext cx="2884487" cy="290513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ts val="1272"/>
              </a:spcBef>
              <a:buFont typeface="Arial"/>
              <a:buChar char="•"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ts val="278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+mj-lt"/>
              </a:rPr>
              <a:t>Resource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564063" y="1395413"/>
            <a:ext cx="4122737" cy="498475"/>
          </a:xfrm>
          <a:prstGeom prst="rect">
            <a:avLst/>
          </a:prstGeom>
          <a:solidFill>
            <a:srgbClr val="5A9633"/>
          </a:soli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Content Placeholder 3"/>
          <p:cNvSpPr txBox="1">
            <a:spLocks/>
          </p:cNvSpPr>
          <p:nvPr/>
        </p:nvSpPr>
        <p:spPr>
          <a:xfrm>
            <a:off x="4833938" y="1501775"/>
            <a:ext cx="2825750" cy="290513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ts val="1272"/>
              </a:spcBef>
              <a:buFont typeface="Arial"/>
              <a:buChar char="•"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ts val="278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+mj-lt"/>
              </a:rPr>
              <a:t>Location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3" name="Straight Connector 42"/>
          <p:cNvCxnSpPr>
            <a:endCxn id="38" idx="2"/>
          </p:cNvCxnSpPr>
          <p:nvPr/>
        </p:nvCxnSpPr>
        <p:spPr>
          <a:xfrm>
            <a:off x="4572000" y="1395413"/>
            <a:ext cx="0" cy="5047017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57200" y="2435225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57200" y="5434013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7200" y="4933950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57200" y="4433888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57200" y="3933825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57200" y="3435350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7200" y="2935288"/>
            <a:ext cx="8229600" cy="0"/>
          </a:xfrm>
          <a:prstGeom prst="line">
            <a:avLst/>
          </a:prstGeom>
          <a:ln w="12700" cmpd="sng">
            <a:solidFill>
              <a:srgbClr val="C0C0C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7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ongoDB_Logo_Knockout_RGB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56" y="3015702"/>
            <a:ext cx="3011809" cy="864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sz="2500" dirty="0" smtClean="0"/>
              <a:t>REST = “Representation State Transfer”</a:t>
            </a:r>
          </a:p>
          <a:p>
            <a:r>
              <a:rPr lang="en-US" sz="2500" dirty="0" smtClean="0"/>
              <a:t>Essentially it’s just a lighter weight, though not-standardized, alternative to SOAP and WSDL XML-based API protocols</a:t>
            </a:r>
          </a:p>
          <a:p>
            <a:r>
              <a:rPr lang="en-US" sz="2500" dirty="0" smtClean="0"/>
              <a:t>Uses a client-server model, where the server is actually an HTTP server</a:t>
            </a:r>
          </a:p>
          <a:p>
            <a:r>
              <a:rPr lang="en-US" sz="2500" dirty="0" smtClean="0"/>
              <a:t>Client sends HTTP verbs (GET, POST, PUT, DELETE) along with a URL and variable parameters that are </a:t>
            </a:r>
            <a:r>
              <a:rPr lang="en-US" sz="2500" dirty="0" err="1" smtClean="0"/>
              <a:t>urlencoded</a:t>
            </a:r>
            <a:endParaRPr lang="en-US" sz="2500" dirty="0" smtClean="0"/>
          </a:p>
          <a:p>
            <a:r>
              <a:rPr lang="en-US" sz="2500" dirty="0" smtClean="0"/>
              <a:t>The URL tells us what object to act on</a:t>
            </a:r>
          </a:p>
          <a:p>
            <a:r>
              <a:rPr lang="en-US" sz="2500" dirty="0" smtClean="0"/>
              <a:t>Server replies with a result code and valid 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REST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dirty="0" smtClean="0"/>
              <a:t>GET – When a client wants to read an object.</a:t>
            </a:r>
          </a:p>
          <a:p>
            <a:r>
              <a:rPr lang="en-US" dirty="0" smtClean="0"/>
              <a:t>POST – Went a client wants to insert/create </a:t>
            </a:r>
            <a:r>
              <a:rPr lang="en-US" dirty="0"/>
              <a:t>an object. </a:t>
            </a:r>
            <a:endParaRPr lang="en-US" dirty="0" smtClean="0"/>
          </a:p>
          <a:p>
            <a:r>
              <a:rPr lang="en-US" dirty="0" smtClean="0"/>
              <a:t>PUT – When a client wants to update an object. </a:t>
            </a:r>
          </a:p>
          <a:p>
            <a:r>
              <a:rPr lang="en-US" dirty="0" smtClean="0"/>
              <a:t>DELETE – When a client wants to delete an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 – Mapping to CRUD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3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5059669"/>
          </a:xfrm>
        </p:spPr>
        <p:txBody>
          <a:bodyPr/>
          <a:lstStyle/>
          <a:p>
            <a:r>
              <a:rPr lang="en-US" dirty="0" smtClean="0"/>
              <a:t>Some common codes we might use</a:t>
            </a:r>
          </a:p>
          <a:p>
            <a:pPr lvl="1"/>
            <a:r>
              <a:rPr lang="en-US" dirty="0" smtClean="0"/>
              <a:t>200 – “OK”</a:t>
            </a:r>
          </a:p>
          <a:p>
            <a:pPr lvl="1"/>
            <a:r>
              <a:rPr lang="en-US" dirty="0" smtClean="0"/>
              <a:t>201 – “Created” (Used with POST)</a:t>
            </a:r>
          </a:p>
          <a:p>
            <a:pPr lvl="1"/>
            <a:r>
              <a:rPr lang="en-US" dirty="0" smtClean="0"/>
              <a:t>400 – “Bad Request” (Perhaps missing required parameters)</a:t>
            </a:r>
          </a:p>
          <a:p>
            <a:pPr lvl="1"/>
            <a:r>
              <a:rPr lang="en-US" dirty="0" smtClean="0"/>
              <a:t>401 – “Unauthorized” (Missing authentication parameters)</a:t>
            </a:r>
          </a:p>
          <a:p>
            <a:pPr lvl="1"/>
            <a:r>
              <a:rPr lang="en-US" dirty="0" smtClean="0"/>
              <a:t>403 – “Forbidden” (You were authenticated but lacking required privileges)</a:t>
            </a:r>
          </a:p>
          <a:p>
            <a:pPr lvl="1"/>
            <a:r>
              <a:rPr lang="en-US" dirty="0" smtClean="0"/>
              <a:t>404 – “Not Found”</a:t>
            </a:r>
          </a:p>
          <a:p>
            <a:r>
              <a:rPr lang="en-US" sz="2400" dirty="0"/>
              <a:t>http://www.w3.org/Protocols/rfc2616/rfc2616-sec10.html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Result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4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>
        <a:noAutofit/>
      </a:bodyPr>
      <a:lstStyle>
        <a:defPPr algn="l"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MongoDB_Template.potx</Template>
  <TotalTime>33424</TotalTime>
  <Words>4472</Words>
  <Application>Microsoft Macintosh PowerPoint</Application>
  <PresentationFormat>On-screen Show (4:3)</PresentationFormat>
  <Paragraphs>875</Paragraphs>
  <Slides>69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MongoDB_Template</vt:lpstr>
      <vt:lpstr>1_Custom Design</vt:lpstr>
      <vt:lpstr>Custom Design</vt:lpstr>
      <vt:lpstr>Build an application with MongoDB  Part 1: Creating a REST API using the ME(a)N stack</vt:lpstr>
      <vt:lpstr>What is all this stuff?</vt:lpstr>
      <vt:lpstr>Agenda</vt:lpstr>
      <vt:lpstr>This webinar will move fast</vt:lpstr>
      <vt:lpstr>The MEAN Stack A modern replacement for LAMP</vt:lpstr>
      <vt:lpstr>What is a REST API?</vt:lpstr>
      <vt:lpstr>What is a REST API?</vt:lpstr>
      <vt:lpstr>HTTP Verbs – Mapping to CRUD</vt:lpstr>
      <vt:lpstr>HTTP Result Codes</vt:lpstr>
      <vt:lpstr>Why are we starting with a REST API?</vt:lpstr>
      <vt:lpstr>New companies don’t have an HTML Interface</vt:lpstr>
      <vt:lpstr>Creating our REST API</vt:lpstr>
      <vt:lpstr>Let’s build an application! </vt:lpstr>
      <vt:lpstr>Let’s build an application! Data Models</vt:lpstr>
      <vt:lpstr>Data Model Design Feed Collection</vt:lpstr>
      <vt:lpstr>Data Model Design Feed Entry Collection</vt:lpstr>
      <vt:lpstr>Data Model Design User Collection</vt:lpstr>
      <vt:lpstr>Data Model Design User-Feed-Entry Mapping Collection</vt:lpstr>
      <vt:lpstr>Let’s build an application! User Actions</vt:lpstr>
      <vt:lpstr>Creating our REST API</vt:lpstr>
      <vt:lpstr>Creating our REST API</vt:lpstr>
      <vt:lpstr>Creating our REST API</vt:lpstr>
      <vt:lpstr>Real Life Authentication with Stormpath</vt:lpstr>
      <vt:lpstr>Using Stormpath for Authentication</vt:lpstr>
      <vt:lpstr>Using Stormpath for Authentication</vt:lpstr>
      <vt:lpstr>Javascript / Node.js Overview</vt:lpstr>
      <vt:lpstr>Creating a Node.js Application</vt:lpstr>
      <vt:lpstr>Our package.json</vt:lpstr>
      <vt:lpstr>Async Code in Javascript</vt:lpstr>
      <vt:lpstr>Async Library https://github.com/caolan/async</vt:lpstr>
      <vt:lpstr>Write your tests first</vt:lpstr>
      <vt:lpstr>Defining some utility libraries test/config/test_config.js</vt:lpstr>
      <vt:lpstr>Defining some utility libraries test/setup_tests.js</vt:lpstr>
      <vt:lpstr>Defining some utility libraries test/setup_tests.js (continued)</vt:lpstr>
      <vt:lpstr>Defining some utility libraries test/setup_tests.js (continued)</vt:lpstr>
      <vt:lpstr>Defining some utility libraries test/setup_tests.js (continued)</vt:lpstr>
      <vt:lpstr>Defining some utility libraries test/setup_tests.js (continued)</vt:lpstr>
      <vt:lpstr>Using frisby.js to define test cases test/create_accounts_error_spec.js</vt:lpstr>
      <vt:lpstr>Using frisby.js to define test cases test/create_accounts_error_spec.js (continued)</vt:lpstr>
      <vt:lpstr>Using frisby.js to define test cases test/create_accounts_error_spec.js (continued)</vt:lpstr>
      <vt:lpstr>Using frisby.js to define test cases test/create_accounts_spec.js</vt:lpstr>
      <vt:lpstr>Using frisby.js to define test cases test/create_accounts_spec.js (continued)</vt:lpstr>
      <vt:lpstr>Using frisby.js to define test cases test/create_accounts_spec.js (continued)</vt:lpstr>
      <vt:lpstr>Using frisby.js to define test cases Need to create /tmp/readerTestCreds.js</vt:lpstr>
      <vt:lpstr>Using frisby.js to define test cases tests/writeCreds.js</vt:lpstr>
      <vt:lpstr>Using frisby.js to define test cases tests/writeCreds.js (continued)</vt:lpstr>
      <vt:lpstr>Using frisby.js to define test cases tests/writeCreds.js (continued)</vt:lpstr>
      <vt:lpstr>Using frisby.js to define test cases tests/feed_spec.js</vt:lpstr>
      <vt:lpstr>Using frisby.js to define test cases tests/feed_spec.js</vt:lpstr>
      <vt:lpstr>Using frisby.js to define test cases tests/feed_spec.js</vt:lpstr>
      <vt:lpstr>Using frisby.js to define test cases tests/feed_spec.js</vt:lpstr>
      <vt:lpstr>Using frisby.js to define test cases tests/feed_spec.js</vt:lpstr>
      <vt:lpstr>Can we FINALLY build our REST API code?</vt:lpstr>
      <vt:lpstr>Defining some utility libraries config/db.js</vt:lpstr>
      <vt:lpstr>Defining some utility libraries config/security.js</vt:lpstr>
      <vt:lpstr>Defining some utility libraries config/stormpath_apikey.properties</vt:lpstr>
      <vt:lpstr>Express.js Overview</vt:lpstr>
      <vt:lpstr>Creating our application! server.js</vt:lpstr>
      <vt:lpstr>Creating our application! server.js (continued)</vt:lpstr>
      <vt:lpstr>Defining our Mongoose Data Models app/routes.js</vt:lpstr>
      <vt:lpstr>Defining our Mongoose Data Models app/routes.js (continued)</vt:lpstr>
      <vt:lpstr>Defining our Mongoose Data Models app/routes.js (continued)</vt:lpstr>
      <vt:lpstr>Defining our Mongoose Data Models app/routes.js (continued)</vt:lpstr>
      <vt:lpstr>Defining our Routes app/routes.js (continued)</vt:lpstr>
      <vt:lpstr>Defining our Routes app/routes.js (continued)</vt:lpstr>
      <vt:lpstr>Looking at our router code</vt:lpstr>
      <vt:lpstr>Starting the server and running tests</vt:lpstr>
      <vt:lpstr>For More Information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Graham Neray</dc:creator>
  <cp:lastModifiedBy>Personal Copy</cp:lastModifiedBy>
  <cp:revision>897</cp:revision>
  <cp:lastPrinted>2013-08-06T18:39:34Z</cp:lastPrinted>
  <dcterms:created xsi:type="dcterms:W3CDTF">2013-06-10T16:46:13Z</dcterms:created>
  <dcterms:modified xsi:type="dcterms:W3CDTF">2015-01-14T04:39:59Z</dcterms:modified>
</cp:coreProperties>
</file>