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75" r:id="rId5"/>
    <p:sldId id="259" r:id="rId6"/>
    <p:sldId id="261" r:id="rId7"/>
    <p:sldId id="287" r:id="rId8"/>
    <p:sldId id="271" r:id="rId9"/>
    <p:sldId id="281" r:id="rId10"/>
    <p:sldId id="282" r:id="rId11"/>
    <p:sldId id="283" r:id="rId12"/>
    <p:sldId id="284" r:id="rId13"/>
    <p:sldId id="285" r:id="rId14"/>
    <p:sldId id="280" r:id="rId15"/>
    <p:sldId id="276" r:id="rId16"/>
    <p:sldId id="277" r:id="rId17"/>
    <p:sldId id="264" r:id="rId18"/>
    <p:sldId id="274" r:id="rId19"/>
    <p:sldId id="278" r:id="rId20"/>
    <p:sldId id="286" r:id="rId21"/>
    <p:sldId id="279" r:id="rId22"/>
    <p:sldId id="268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33DDC2-0052-460D-A5D5-AFF189F8E0BD}">
          <p14:sldIdLst>
            <p14:sldId id="256"/>
            <p14:sldId id="258"/>
            <p14:sldId id="272"/>
            <p14:sldId id="275"/>
            <p14:sldId id="259"/>
            <p14:sldId id="261"/>
            <p14:sldId id="287"/>
            <p14:sldId id="271"/>
            <p14:sldId id="281"/>
            <p14:sldId id="282"/>
            <p14:sldId id="283"/>
            <p14:sldId id="284"/>
            <p14:sldId id="285"/>
            <p14:sldId id="280"/>
            <p14:sldId id="276"/>
            <p14:sldId id="277"/>
            <p14:sldId id="264"/>
            <p14:sldId id="274"/>
            <p14:sldId id="278"/>
            <p14:sldId id="286"/>
            <p14:sldId id="279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7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427C-5E8B-41C2-8F1D-A01A76E5D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262DB-CB5E-4E39-913B-286C885D6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57CE5-4B99-4010-A4AE-B27BCEA2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A6A9-0E2F-483E-918B-9F5AE7BD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9AC0-24A9-4B69-AC9A-3E4870C7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772E-DF12-425A-A91B-2AD127FA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E76AC-A6FD-4937-9287-7BD351E32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82B6-4612-44E4-BD35-C439BA0F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49026-0AF5-4DF6-B2A0-82CF2897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920C4-1E14-4444-8E4A-61AC530C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6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980FC-36E1-4823-AECF-5CC56151B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DD48C-388D-4CDB-A363-C1AC11126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4EC8E-DD29-4C67-A182-5515D106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8B77B-E629-4373-8677-21EE63D0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9721F-BAD7-45EB-803E-2BE3C880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0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AEA2-D711-49DD-A1B2-C3BF4BE5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FC94-2FB1-4B61-BDF4-E9A33AD1A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AE271-3094-4082-B918-D0E6D779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70D4A-0DFA-4F44-B3B2-DB65FC58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EC571-7B65-4781-97CA-0839E683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66EF-9BFC-4AC4-BBAF-53429C2C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41A36-888F-407D-9F45-BAF1023C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11630-1942-427B-94B0-5430A31A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B898-2E4E-4A0B-BE56-BC014D04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F1F5E-E982-429E-9822-72982C86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8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DC0-C2F9-4A89-9644-4A903682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172E-3414-444B-917A-BE1FBCBCE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22B88-AAC4-4667-B4E7-0B556F91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AB0A1-6B78-4F29-B0F1-CFD3452A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FE21D-AA98-47A5-83E2-3409828A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7E82-B852-4825-ACE0-5140F80C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2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29CA-B666-43E5-B931-7250E0A5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9C989-AEFB-422A-9F5D-C73875BEE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8A063-0087-4233-9DCD-6C9660A0F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9F4B0-59EE-4E22-B0E0-34DF15713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31439-3BE7-4639-8A79-B1F7D75B0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09FE6-4A00-4ECD-BD07-DB39926B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DB69C-F4F9-4C5D-8584-149A4497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D5F2B-79CD-4C98-B8A1-5DC130B1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9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7FDD-89CF-46AC-B718-282C4F66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9BD62-6E6F-49A0-BFD0-03FA477D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603F1-8B0A-48DA-AEF3-8421BA4F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A8937-2B8C-43C2-AE5F-9BDE0A0E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8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6543D-0EFB-4284-96DE-F5EEF8C6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AE9FD-6404-4C93-BFD4-686C427C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C6AA5-2309-4271-9F23-657AD576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9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50A6-37C1-4E12-A4E9-9419B73E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65C65-81B9-49DF-B2D8-C1E609DB2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87E96-43E7-41D3-9A13-116C8C1A1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7203B-8E73-4457-BDF3-4CB8FD93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5C603-45DE-4D77-A61C-9B7329AB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8FBB3-BE16-4685-AD59-E989924D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1C67-E7EE-4FF0-838A-6971E13D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6103-473B-44A6-BCCE-185CEB741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623CE-4E9F-4902-B256-CF4AFEF42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5D285-5C55-4500-BBDE-19665014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06361-458B-473D-A6EB-34F4CA16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67C8C-7231-48E6-8A8A-0A94C3A2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49B60-94F1-418E-93B7-D6628B9C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DF42-3CC2-4B19-BE99-CDA3F2794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1938-16A1-4DD4-A939-08951FB8F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9D071-B9A1-4AD4-B2D7-48CC0BE593A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637CA-F2E1-49A3-BAB5-DD644119D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D301-5E68-41C2-8371-1BD6B8E0F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0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nglesandtypes.io/" TargetMode="External"/><Relationship Id="rId2" Type="http://schemas.openxmlformats.org/officeDocument/2006/relationships/hyperlink" Target="mailto:nick@nickhodge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7" Type="http://schemas.openxmlformats.org/officeDocument/2006/relationships/hyperlink" Target="http://bit.ly/NGExtensions" TargetMode="External"/><Relationship Id="rId2" Type="http://schemas.openxmlformats.org/officeDocument/2006/relationships/hyperlink" Target="http://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VSCAngular" TargetMode="External"/><Relationship Id="rId5" Type="http://schemas.openxmlformats.org/officeDocument/2006/relationships/hyperlink" Target="http://www.anglesandtypes.io/" TargetMode="External"/><Relationship Id="rId4" Type="http://schemas.openxmlformats.org/officeDocument/2006/relationships/hyperlink" Target="https://github.com/angular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nglesandtypes.io/" TargetMode="External"/><Relationship Id="rId2" Type="http://schemas.openxmlformats.org/officeDocument/2006/relationships/hyperlink" Target="mailto:nick@nickhodges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en/downloa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dewithangular.com/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157DF5-4E91-4967-B2AD-9F0061A6E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Angular 101: Angular from Start to Finish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C0E2C-4192-4736-B114-668BB8DC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Nick Hodges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hlinkClick r:id="rId2"/>
              </a:rPr>
              <a:t>nick@nickhodges.com</a:t>
            </a: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hlinkClick r:id="rId3"/>
              </a:rPr>
              <a:t>http://anglesandtypes.io</a:t>
            </a: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@nickhodges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5760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800429-8ED9-479C-BEDA-972DFB52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FF642-151A-4AE3-9E20-1F1F561A2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202583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Modules hold code and only expose explicitly exported code to the outside world</a:t>
            </a:r>
          </a:p>
          <a:p>
            <a:r>
              <a:rPr lang="en-US" sz="2000" dirty="0"/>
              <a:t>Code from a Module must be explicitly imported</a:t>
            </a:r>
          </a:p>
          <a:p>
            <a:r>
              <a:rPr lang="en-US" sz="2000" dirty="0"/>
              <a:t>Any file containing a top-level import or export is considered a module.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1D836-AB18-4EB2-8E36-1384A3DD8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474" y="2797679"/>
            <a:ext cx="7315391" cy="23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0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CBC0C7-EEF4-49A6-978A-23E997D6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316D-9905-472F-96DA-1D9E3C2D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147098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Provide Encapsulation, Inheritance, Polymorphism</a:t>
            </a:r>
          </a:p>
          <a:p>
            <a:r>
              <a:rPr lang="en-US" sz="2000" dirty="0"/>
              <a:t>Can implement Interfaces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186A5-1BF8-4494-A451-589948757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550" y="2205865"/>
            <a:ext cx="6745525" cy="300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9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5883B0-C49A-4BA7-958F-8731DAC9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5857-961A-4E17-9C07-C0A8E88C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133658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Meta-data to provide information about a given class</a:t>
            </a:r>
          </a:p>
          <a:p>
            <a:r>
              <a:rPr lang="en-US" sz="2000" dirty="0"/>
              <a:t>In Angular, used to define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0419F-EC88-4E49-9702-A8BCC3AB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142" y="2256077"/>
            <a:ext cx="6646129" cy="295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2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2232B3-C53B-4460-9035-7610719A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6C127-1012-44BA-9078-820BA3E96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1763919"/>
          </a:xfrm>
        </p:spPr>
        <p:txBody>
          <a:bodyPr anchor="ctr">
            <a:normAutofit/>
          </a:bodyPr>
          <a:lstStyle/>
          <a:p>
            <a:r>
              <a:rPr lang="en-US" sz="2000"/>
              <a:t>Define the “shape” of a class</a:t>
            </a:r>
          </a:p>
          <a:p>
            <a:r>
              <a:rPr lang="en-US" sz="2000"/>
              <a:t>No associated Javascript code</a:t>
            </a:r>
          </a:p>
          <a:p>
            <a:pPr lvl="1"/>
            <a:r>
              <a:rPr lang="en-US" sz="1600"/>
              <a:t>Purely a TypeScript construct to enforce code functionality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0BB5D6-6A64-47B0-9F25-5CE23B7C27E9}"/>
              </a:ext>
            </a:extLst>
          </p:cNvPr>
          <p:cNvSpPr/>
          <p:nvPr/>
        </p:nvSpPr>
        <p:spPr>
          <a:xfrm>
            <a:off x="4641923" y="2415322"/>
            <a:ext cx="68786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ClockInterface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4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b="1" dirty="0">
              <a:solidFill>
                <a:srgbClr val="2F4F4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Clock </a:t>
            </a:r>
            <a:r>
              <a:rPr lang="en-US" b="1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ClockInterface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	</a:t>
            </a:r>
            <a:r>
              <a:rPr lang="en-US" dirty="0" err="1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4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constructor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(h: </a:t>
            </a:r>
            <a:r>
              <a:rPr lang="en-US" dirty="0">
                <a:solidFill>
                  <a:srgbClr val="004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m: </a:t>
            </a:r>
            <a:r>
              <a:rPr lang="en-US" dirty="0">
                <a:solidFill>
                  <a:srgbClr val="0048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{} </a:t>
            </a:r>
          </a:p>
          <a:p>
            <a:r>
              <a:rPr lang="en-US" dirty="0">
                <a:solidFill>
                  <a:srgbClr val="2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34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CC37-64BC-4FA2-A8FC-FCCBDEDE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json-server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D2DF9-695B-44F9-B06F-EC2B29D825B4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136336" cy="43396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rgbClr val="17FF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b="1" dirty="0">
                <a:solidFill>
                  <a:srgbClr val="17FF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–g json-server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C7CD11-E774-4209-B04C-A5FED5CD9AEC}"/>
              </a:ext>
            </a:extLst>
          </p:cNvPr>
          <p:cNvSpPr/>
          <p:nvPr/>
        </p:nvSpPr>
        <p:spPr>
          <a:xfrm>
            <a:off x="838200" y="2351406"/>
            <a:ext cx="106889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Get a full fake REST API with </a:t>
            </a:r>
            <a:r>
              <a:rPr lang="en-US" sz="3200" b="1" dirty="0">
                <a:solidFill>
                  <a:srgbClr val="000000"/>
                </a:solidFill>
                <a:latin typeface="+mj-lt"/>
              </a:rPr>
              <a:t>zero coding</a:t>
            </a:r>
            <a:r>
              <a:rPr lang="en-US" sz="3200" dirty="0">
                <a:latin typeface="+mj-lt"/>
              </a:rPr>
              <a:t> in </a:t>
            </a:r>
            <a:r>
              <a:rPr lang="en-US" sz="3200" b="1" dirty="0">
                <a:solidFill>
                  <a:srgbClr val="000000"/>
                </a:solidFill>
                <a:latin typeface="+mj-lt"/>
              </a:rPr>
              <a:t>less than 30 seconds</a:t>
            </a:r>
            <a:r>
              <a:rPr lang="en-US" sz="3200" dirty="0">
                <a:latin typeface="+mj-lt"/>
              </a:rPr>
              <a:t> (seriously)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Created for front-end developers who need a quick back-end for prototyping and mocking.</a:t>
            </a:r>
            <a:endParaRPr lang="en-US" sz="3200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245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D498-F984-40C5-8A8B-2B08F1BB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TypeScript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E3E4D-AE25-4355-A247-D87EB75B7D5B}"/>
              </a:ext>
            </a:extLst>
          </p:cNvPr>
          <p:cNvSpPr txBox="1">
            <a:spLocks/>
          </p:cNvSpPr>
          <p:nvPr/>
        </p:nvSpPr>
        <p:spPr>
          <a:xfrm>
            <a:off x="838200" y="1720066"/>
            <a:ext cx="5136336" cy="43396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rgbClr val="17FF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b="1" dirty="0">
                <a:solidFill>
                  <a:srgbClr val="17FF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-g typescript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23B8739-9986-4DD5-AD16-1A22EACE1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725" y="2598265"/>
            <a:ext cx="8865238" cy="408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43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6817-05FD-4A5C-A517-D9A319EB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Angular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BE83F-06D4-4CD3-A0FD-C9FA504B89E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136336" cy="43396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rgbClr val="17FF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b="1" dirty="0">
                <a:solidFill>
                  <a:srgbClr val="17FF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-g angular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C869F34E-D89B-4FD5-9961-B6A89734C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43" y="1844983"/>
            <a:ext cx="4470850" cy="447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31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6D5F-B2B2-4B5E-BD08-44033E6B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Angular CLI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B0610-E40F-4450-A05C-232C42BD5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32" y="1690688"/>
            <a:ext cx="5136336" cy="4339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i="0" dirty="0" err="1">
                <a:solidFill>
                  <a:srgbClr val="17FF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400" b="1" i="0" dirty="0">
                <a:solidFill>
                  <a:srgbClr val="17FF0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install -g @angular/cli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67B27-F9D3-4755-A50B-D1F22715CAC0}"/>
              </a:ext>
            </a:extLst>
          </p:cNvPr>
          <p:cNvSpPr txBox="1"/>
          <p:nvPr/>
        </p:nvSpPr>
        <p:spPr>
          <a:xfrm>
            <a:off x="1146132" y="2824619"/>
            <a:ext cx="4853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Angular Command Line Interface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Good for starting and scaling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10ADE8-5731-492D-A512-18F2D341E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336" y="2499403"/>
            <a:ext cx="6034700" cy="329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44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C17F-23BF-4067-97BC-DE96C898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Extensions for VS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B4B91A-4ADB-4878-9C50-F0495E8C3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247" y="2331703"/>
            <a:ext cx="6050496" cy="43513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B96B25-C84D-4FE4-B724-1D18A7AAF235}"/>
              </a:ext>
            </a:extLst>
          </p:cNvPr>
          <p:cNvSpPr/>
          <p:nvPr/>
        </p:nvSpPr>
        <p:spPr>
          <a:xfrm>
            <a:off x="2872796" y="1441760"/>
            <a:ext cx="5147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http://bit.ly/NGExtensions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61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0499-DB4F-40B2-83B1-219ACCAE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Install Todo Application Code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2F142-FDE2-47B1-9590-17540D492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32" y="1690688"/>
            <a:ext cx="10716792" cy="3770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17FF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https://github.com/NickHodges/PhillyCCTodoApp.git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C0BC1-80FF-4B68-8A0A-481247D5C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471" y="2431140"/>
            <a:ext cx="4876864" cy="41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7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B23180-D9FD-4CDD-8B5F-E19E59D2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E3DD5-DE63-4C86-B84B-50118622C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Former Naval Intelligence Officer</a:t>
            </a:r>
          </a:p>
          <a:p>
            <a:r>
              <a:rPr lang="en-US" sz="2000"/>
              <a:t>Software Development Manger at Gateway Ticketing Systems</a:t>
            </a:r>
          </a:p>
          <a:p>
            <a:pPr lvl="1"/>
            <a:r>
              <a:rPr lang="en-US" sz="2000"/>
              <a:t>We are hiring!</a:t>
            </a:r>
          </a:p>
          <a:p>
            <a:r>
              <a:rPr lang="en-US" sz="2000"/>
              <a:t>Long-time Delphi Developer, Former Delphi Product Manager</a:t>
            </a:r>
          </a:p>
          <a:p>
            <a:r>
              <a:rPr lang="en-US" sz="2000"/>
              <a:t>Author of three Delphi books (Ask me about self-publishing….)</a:t>
            </a:r>
          </a:p>
          <a:p>
            <a:r>
              <a:rPr lang="en-US" sz="2000"/>
              <a:t>Extensive Conference Speaking Experience</a:t>
            </a:r>
          </a:p>
          <a:p>
            <a:r>
              <a:rPr lang="en-US" sz="2000"/>
              <a:t>Self-taught Angular Developer</a:t>
            </a:r>
          </a:p>
        </p:txBody>
      </p:sp>
    </p:spTree>
    <p:extLst>
      <p:ext uri="{BB962C8B-B14F-4D97-AF65-F5344CB8AC3E}">
        <p14:creationId xmlns:p14="http://schemas.microsoft.com/office/powerpoint/2010/main" val="39080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213EC2-8B12-4129-8F11-A7CDFD947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 Look at a Basic Angular Application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DA734D-98FA-4580-BF1E-1EEB7001E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269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213EC2-8B12-4129-8F11-A7CDFD947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Let’s Build a ToDo App in Angular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DA734D-98FA-4580-BF1E-1EEB7001E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  <p:sp>
        <p:nvSpPr>
          <p:cNvPr id="32" name="Oval 2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779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0366D2-B233-4811-B777-2F848EBC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57BB0-8BDE-4B20-8377-5C085934F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Main Page: </a:t>
            </a:r>
            <a:r>
              <a:rPr lang="en-US" sz="2000">
                <a:hlinkClick r:id="rId2"/>
              </a:rPr>
              <a:t>http://angular.io</a:t>
            </a:r>
            <a:endParaRPr lang="en-US" sz="2000"/>
          </a:p>
          <a:p>
            <a:r>
              <a:rPr lang="en-US" sz="2000"/>
              <a:t>Official Docs: </a:t>
            </a:r>
            <a:r>
              <a:rPr lang="en-US" sz="2000">
                <a:hlinkClick r:id="rId3"/>
              </a:rPr>
              <a:t>https://angular.io/docs</a:t>
            </a:r>
            <a:endParaRPr lang="en-US" sz="2000"/>
          </a:p>
          <a:p>
            <a:r>
              <a:rPr lang="en-US" sz="2000"/>
              <a:t>Project on Github: </a:t>
            </a:r>
            <a:r>
              <a:rPr lang="en-US" sz="2000">
                <a:hlinkClick r:id="rId4"/>
              </a:rPr>
              <a:t>https://github.com/angular</a:t>
            </a:r>
            <a:endParaRPr lang="en-US" sz="2000"/>
          </a:p>
          <a:p>
            <a:r>
              <a:rPr lang="en-US" sz="2000"/>
              <a:t>My Blog: </a:t>
            </a:r>
            <a:r>
              <a:rPr lang="en-US" sz="2000">
                <a:hlinkClick r:id="rId5"/>
              </a:rPr>
              <a:t>http://www.anglesandtypes.io</a:t>
            </a:r>
            <a:endParaRPr lang="en-US" sz="2000"/>
          </a:p>
          <a:p>
            <a:r>
              <a:rPr lang="en-US" sz="2000"/>
              <a:t>Best VS Code Plugins: </a:t>
            </a:r>
          </a:p>
          <a:p>
            <a:pPr lvl="1"/>
            <a:r>
              <a:rPr lang="en-US" sz="2000">
                <a:hlinkClick r:id="rId6"/>
              </a:rPr>
              <a:t>http://bit.ly/VSCAngular</a:t>
            </a:r>
            <a:r>
              <a:rPr lang="en-US" sz="2000"/>
              <a:t> </a:t>
            </a:r>
          </a:p>
          <a:p>
            <a:pPr lvl="1"/>
            <a:r>
              <a:rPr lang="en-US" sz="2000">
                <a:hlinkClick r:id="rId7"/>
              </a:rPr>
              <a:t>http://bit.ly/NGExtensions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25882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2F787B-036E-4856-AE46-AD60B2EF6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8D805-0541-47F3-B80D-31371C372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Nick Hodges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hlinkClick r:id="rId2"/>
              </a:rPr>
              <a:t>nick@nickhodges.com</a:t>
            </a: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hlinkClick r:id="rId3"/>
              </a:rPr>
              <a:t>http://anglesandtypes.io</a:t>
            </a: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@nickhodges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8936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64580B-B24D-4448-B898-C13F15482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AB443462-5D47-47BF-AACF-E8F9A2706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2061" y="2203061"/>
            <a:ext cx="2451877" cy="245187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EBB63E-FF19-493F-9618-BFFB451D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-2"/>
            <a:ext cx="6096000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03D75-4DAF-4ED5-9977-507DD0FA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047" y="365125"/>
            <a:ext cx="4821197" cy="1984785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A3673-E71F-45F0-8895-02265DB2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048" y="2561303"/>
            <a:ext cx="4821197" cy="3210232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You have to know nothing about Angular beyond “it’s some kind of web framework….”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262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69E1E8-4F51-4A6C-8F82-67760076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AC05-8D20-4E86-B4A7-6C9D8DDFE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The latest version of Git</a:t>
            </a:r>
          </a:p>
          <a:p>
            <a:pPr lvl="1"/>
            <a:r>
              <a:rPr lang="en-US" sz="2000"/>
              <a:t>Google: ‘git’</a:t>
            </a:r>
          </a:p>
          <a:p>
            <a:pPr lvl="1"/>
            <a:r>
              <a:rPr lang="en-US" sz="2000">
                <a:hlinkClick r:id="rId2"/>
              </a:rPr>
              <a:t>https://git-scm.com/downloads</a:t>
            </a:r>
            <a:endParaRPr lang="en-US" sz="2000"/>
          </a:p>
          <a:p>
            <a:r>
              <a:rPr lang="en-US" sz="2000"/>
              <a:t>Visual Studio Code</a:t>
            </a:r>
          </a:p>
          <a:p>
            <a:pPr lvl="1"/>
            <a:r>
              <a:rPr lang="en-US" sz="2000"/>
              <a:t>Google: ‘visual studio code’</a:t>
            </a:r>
          </a:p>
          <a:p>
            <a:pPr lvl="1"/>
            <a:r>
              <a:rPr lang="en-US" sz="2000">
                <a:hlinkClick r:id="rId3"/>
              </a:rPr>
              <a:t>https://code.visualstudio.com/Download</a:t>
            </a:r>
            <a:endParaRPr lang="en-US" sz="2000"/>
          </a:p>
          <a:p>
            <a:r>
              <a:rPr lang="en-US" sz="2000"/>
              <a:t>Node.js</a:t>
            </a:r>
          </a:p>
          <a:p>
            <a:pPr lvl="1"/>
            <a:r>
              <a:rPr lang="en-US" sz="2000"/>
              <a:t>Google: ‘node.js’</a:t>
            </a:r>
          </a:p>
          <a:p>
            <a:pPr lvl="1"/>
            <a:r>
              <a:rPr lang="en-US" sz="2000">
                <a:hlinkClick r:id="rId4"/>
              </a:rPr>
              <a:t>https://nodejs.org/en/download/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2544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A3ECA3-733A-43A8-8AEE-9A6D128C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B442-63B9-4503-A2D3-519AC3A17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History &amp; Information</a:t>
            </a:r>
          </a:p>
          <a:p>
            <a:r>
              <a:rPr lang="en-US" sz="2000" dirty="0"/>
              <a:t>TypeScript</a:t>
            </a:r>
          </a:p>
          <a:p>
            <a:r>
              <a:rPr lang="en-US" sz="2000" dirty="0"/>
              <a:t>Get Installed</a:t>
            </a:r>
          </a:p>
          <a:p>
            <a:r>
              <a:rPr lang="en-US" sz="2000" dirty="0"/>
              <a:t>Run down a basic application with CLI</a:t>
            </a:r>
          </a:p>
          <a:p>
            <a:r>
              <a:rPr lang="en-US" sz="2000" dirty="0"/>
              <a:t>Build a </a:t>
            </a:r>
            <a:r>
              <a:rPr lang="en-US" sz="2000" dirty="0" err="1"/>
              <a:t>ToDo</a:t>
            </a:r>
            <a:r>
              <a:rPr lang="en-US" sz="2000" dirty="0"/>
              <a:t> Application</a:t>
            </a:r>
          </a:p>
          <a:p>
            <a:r>
              <a:rPr lang="en-US" sz="20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99187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C7DD-A122-40F2-89E6-5F647F9F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History of Angular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533A-4673-4574-9EF9-4070F1ED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Started out as AngularJS</a:t>
            </a:r>
          </a:p>
          <a:p>
            <a:pPr lvl="1"/>
            <a:r>
              <a:rPr lang="en-US" dirty="0"/>
              <a:t>20% Project at Google started by </a:t>
            </a:r>
            <a:r>
              <a:rPr lang="en-US"/>
              <a:t>Miško</a:t>
            </a:r>
            <a:r>
              <a:rPr lang="en-US" dirty="0"/>
              <a:t> </a:t>
            </a:r>
            <a:r>
              <a:rPr lang="en-US"/>
              <a:t>Hevery</a:t>
            </a:r>
            <a:r>
              <a:rPr lang="en-US" dirty="0"/>
              <a:t> and Adam </a:t>
            </a:r>
            <a:r>
              <a:rPr lang="en-US"/>
              <a:t>Abrons</a:t>
            </a:r>
            <a:endParaRPr lang="en-US" dirty="0"/>
          </a:p>
          <a:p>
            <a:r>
              <a:rPr lang="en-US" sz="2400"/>
              <a:t>Completely re-written as Angular 2</a:t>
            </a:r>
          </a:p>
          <a:p>
            <a:r>
              <a:rPr lang="en-US" sz="2400"/>
              <a:t>Current version is 7.0</a:t>
            </a:r>
          </a:p>
          <a:p>
            <a:r>
              <a:rPr lang="en-US" sz="2400"/>
              <a:t>Backed by Google</a:t>
            </a:r>
          </a:p>
          <a:p>
            <a:r>
              <a:rPr lang="en-US" sz="2400">
                <a:hlinkClick r:id="rId2"/>
              </a:rPr>
              <a:t>https://angular.io/</a:t>
            </a:r>
            <a:endParaRPr lang="en-US" sz="2400"/>
          </a:p>
          <a:p>
            <a:r>
              <a:rPr lang="en-US" sz="2400">
                <a:hlinkClick r:id="rId3"/>
              </a:rPr>
              <a:t>https://www.madewithangular.com/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C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upload.wikimedia.org/wikipedia/commons/thumb/c/cf/Angular_full_color_logo.svg/640px-Angular_full_color_logo.svg.png?1537702133908">
            <a:extLst>
              <a:ext uri="{FF2B5EF4-FFF2-40B4-BE49-F238E27FC236}">
                <a16:creationId xmlns:a16="http://schemas.microsoft.com/office/drawing/2014/main" id="{F593E00F-D4A7-441C-9E23-B64292175E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" r="-8" b="-8"/>
          <a:stretch/>
        </p:blipFill>
        <p:spPr bwMode="auto"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1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F9D117-41F1-4AFA-850B-233ED8EC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Angular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A40F-42A3-4352-BBFD-BA6C7A039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Components</a:t>
            </a:r>
          </a:p>
          <a:p>
            <a:r>
              <a:rPr lang="en-US" sz="2000" dirty="0"/>
              <a:t>Modules</a:t>
            </a:r>
          </a:p>
          <a:p>
            <a:r>
              <a:rPr lang="en-US" sz="2000" dirty="0"/>
              <a:t>Data-binding</a:t>
            </a:r>
          </a:p>
          <a:p>
            <a:r>
              <a:rPr lang="en-US" sz="2000" dirty="0"/>
              <a:t>@Input and @Output</a:t>
            </a:r>
          </a:p>
          <a:p>
            <a:r>
              <a:rPr lang="en-US" sz="2000" dirty="0"/>
              <a:t>Services and HTTP</a:t>
            </a:r>
          </a:p>
          <a:p>
            <a:r>
              <a:rPr lang="en-US" sz="2000" dirty="0"/>
              <a:t>Routing</a:t>
            </a:r>
          </a:p>
          <a:p>
            <a:r>
              <a:rPr lang="en-US" sz="2000" dirty="0"/>
              <a:t>Material Design</a:t>
            </a:r>
          </a:p>
        </p:txBody>
      </p:sp>
    </p:spTree>
    <p:extLst>
      <p:ext uri="{BB962C8B-B14F-4D97-AF65-F5344CB8AC3E}">
        <p14:creationId xmlns:p14="http://schemas.microsoft.com/office/powerpoint/2010/main" val="174935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A8CAC8-7779-4259-89E7-0924FD0E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Hello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E8DB-419C-4448-B957-21E00973D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TypeScript is a JavaScript that adds classes (OOP)</a:t>
            </a:r>
          </a:p>
          <a:p>
            <a:r>
              <a:rPr lang="en-US" sz="2000"/>
              <a:t>All JavaScript is TypeScript</a:t>
            </a:r>
          </a:p>
          <a:p>
            <a:r>
              <a:rPr lang="en-US" sz="2000"/>
              <a:t>Transpiles (compiles) to JavaScript</a:t>
            </a:r>
          </a:p>
          <a:p>
            <a:r>
              <a:rPr lang="en-US" sz="2000"/>
              <a:t>Open source project run by Anders Hejlsberg and Microsoft</a:t>
            </a:r>
          </a:p>
          <a:p>
            <a:pPr lvl="1"/>
            <a:r>
              <a:rPr lang="en-US" sz="2000"/>
              <a:t>Hosted on (surprise!) GitHub</a:t>
            </a:r>
          </a:p>
          <a:p>
            <a:r>
              <a:rPr lang="en-US" sz="2000"/>
              <a:t>Purpose is to:</a:t>
            </a:r>
          </a:p>
          <a:p>
            <a:pPr lvl="1"/>
            <a:r>
              <a:rPr lang="en-US" sz="2000"/>
              <a:t>Make large scale JavaScript applications manageable and maintainable</a:t>
            </a:r>
          </a:p>
          <a:p>
            <a:pPr lvl="1"/>
            <a:r>
              <a:rPr lang="en-US" sz="2000"/>
              <a:t>Provide tooling and ease of development around code</a:t>
            </a:r>
          </a:p>
        </p:txBody>
      </p:sp>
    </p:spTree>
    <p:extLst>
      <p:ext uri="{BB962C8B-B14F-4D97-AF65-F5344CB8AC3E}">
        <p14:creationId xmlns:p14="http://schemas.microsoft.com/office/powerpoint/2010/main" val="233988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D484E3-DB3B-4ACC-80FD-1C28438E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Important TypeScript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80A55-7A4B-4A4A-AE73-C1F279642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dirty="0"/>
              <a:t>Modules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Decorators</a:t>
            </a:r>
          </a:p>
          <a:p>
            <a:r>
              <a:rPr lang="en-US" dirty="0"/>
              <a:t>Interfaces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662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546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Angular 101: Angular from Start to Finish</vt:lpstr>
      <vt:lpstr>About Me</vt:lpstr>
      <vt:lpstr>Prerequisites</vt:lpstr>
      <vt:lpstr>Pre-requisites</vt:lpstr>
      <vt:lpstr>Agenda</vt:lpstr>
      <vt:lpstr>History of Angular Framework</vt:lpstr>
      <vt:lpstr>Angular Topics</vt:lpstr>
      <vt:lpstr>Hello TypeScript</vt:lpstr>
      <vt:lpstr>Important TypeScript Constructs</vt:lpstr>
      <vt:lpstr>Modules</vt:lpstr>
      <vt:lpstr>Classes</vt:lpstr>
      <vt:lpstr>Decorators</vt:lpstr>
      <vt:lpstr>Interfaces</vt:lpstr>
      <vt:lpstr>Install json-server</vt:lpstr>
      <vt:lpstr>Install TypeScript</vt:lpstr>
      <vt:lpstr>Install Angular</vt:lpstr>
      <vt:lpstr>Install Angular CLI</vt:lpstr>
      <vt:lpstr>Angular Extensions for VS Code</vt:lpstr>
      <vt:lpstr>Install Todo Application Code</vt:lpstr>
      <vt:lpstr>A Look at a Basic Angular Application</vt:lpstr>
      <vt:lpstr>Let’s Build a ToDo App in Angular</vt:lpstr>
      <vt:lpstr>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101: Angular from Start to Finish</dc:title>
  <dc:creator>Nick Hodges</dc:creator>
  <cp:lastModifiedBy>Nick Hodges</cp:lastModifiedBy>
  <cp:revision>4</cp:revision>
  <dcterms:created xsi:type="dcterms:W3CDTF">2018-11-16T01:33:19Z</dcterms:created>
  <dcterms:modified xsi:type="dcterms:W3CDTF">2018-11-16T16:28:45Z</dcterms:modified>
</cp:coreProperties>
</file>