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8" r:id="rId6"/>
    <p:sldId id="260" r:id="rId7"/>
    <p:sldId id="295" r:id="rId8"/>
    <p:sldId id="296" r:id="rId9"/>
    <p:sldId id="259" r:id="rId10"/>
    <p:sldId id="274" r:id="rId11"/>
    <p:sldId id="276" r:id="rId12"/>
    <p:sldId id="277" r:id="rId13"/>
    <p:sldId id="292" r:id="rId14"/>
    <p:sldId id="287" r:id="rId15"/>
    <p:sldId id="288" r:id="rId16"/>
    <p:sldId id="293" r:id="rId17"/>
    <p:sldId id="265" r:id="rId18"/>
    <p:sldId id="264" r:id="rId19"/>
    <p:sldId id="294" r:id="rId20"/>
    <p:sldId id="279" r:id="rId21"/>
    <p:sldId id="284" r:id="rId22"/>
    <p:sldId id="280" r:id="rId23"/>
    <p:sldId id="281" r:id="rId24"/>
    <p:sldId id="282" r:id="rId25"/>
    <p:sldId id="283" r:id="rId26"/>
    <p:sldId id="278" r:id="rId27"/>
  </p:sldIdLst>
  <p:sldSz cx="9144000" cy="6858000" type="screen4x3"/>
  <p:notesSz cx="6796088" cy="9925050"/>
  <p:defaultTextStyle>
    <a:defPPr>
      <a:defRPr lang="en-GB"/>
    </a:defPPr>
    <a:lvl1pPr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11430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6002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2057400" indent="-228600" algn="l" defTabSz="449263" rtl="0" eaLnBrk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Stile medio 4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63" autoAdjust="0"/>
  </p:normalViewPr>
  <p:slideViewPr>
    <p:cSldViewPr>
      <p:cViewPr varScale="1">
        <p:scale>
          <a:sx n="98" d="100"/>
          <a:sy n="98" d="100"/>
        </p:scale>
        <p:origin x="-1944" y="-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F6AFD-8CE7-394E-A06F-0A2BD0D8CBF6}" type="datetimeFigureOut">
              <a:rPr lang="it-IT"/>
              <a:pPr>
                <a:defRPr/>
              </a:pPr>
              <a:t>26/04/15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6575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C0EE7F2-0FAF-A643-A5CF-815D00AE6F9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5855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679767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917575" y="744538"/>
            <a:ext cx="4964113" cy="372268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4875"/>
            <a:ext cx="498157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4103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4063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84658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88975" y="803275"/>
            <a:ext cx="5360988" cy="40211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2048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906463" y="4714875"/>
            <a:ext cx="4984750" cy="44688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G</a:t>
            </a:r>
            <a:r>
              <a:rPr lang="en-US" dirty="0" err="1" smtClean="0">
                <a:cs typeface="+mn-cs"/>
              </a:rPr>
              <a:t>arantire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consistenza</a:t>
            </a:r>
            <a:r>
              <a:rPr lang="en-US" baseline="0" dirty="0" smtClean="0">
                <a:cs typeface="+mn-cs"/>
              </a:rPr>
              <a:t> in </a:t>
            </a:r>
            <a:r>
              <a:rPr lang="en-US" baseline="0" dirty="0" err="1" smtClean="0">
                <a:cs typeface="+mn-cs"/>
              </a:rPr>
              <a:t>lettura</a:t>
            </a:r>
            <a:r>
              <a:rPr lang="en-US" baseline="0" dirty="0" smtClean="0">
                <a:cs typeface="+mn-cs"/>
              </a:rPr>
              <a:t> -&gt; primitive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A</a:t>
            </a:r>
            <a:r>
              <a:rPr lang="en-US" baseline="0" dirty="0" err="1" smtClean="0">
                <a:cs typeface="+mn-cs"/>
              </a:rPr>
              <a:t>ncestor</a:t>
            </a:r>
            <a:r>
              <a:rPr lang="en-US" baseline="0" dirty="0" smtClean="0">
                <a:cs typeface="+mn-cs"/>
              </a:rPr>
              <a:t> path -&gt;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Usare data model più possibile</a:t>
            </a:r>
            <a:endParaRPr lang="en-US" baseline="0" dirty="0" smtClean="0">
              <a:cs typeface="+mn-cs"/>
            </a:endParaRPr>
          </a:p>
          <a:p>
            <a:pPr>
              <a:defRPr/>
            </a:pPr>
            <a:r>
              <a:rPr lang="it-IT" baseline="0" dirty="0" err="1" smtClean="0">
                <a:cs typeface="+mn-cs"/>
              </a:rPr>
              <a:t>R</a:t>
            </a:r>
            <a:r>
              <a:rPr lang="en-US" baseline="0" dirty="0" err="1" smtClean="0">
                <a:cs typeface="+mn-cs"/>
              </a:rPr>
              <a:t>estringo</a:t>
            </a:r>
            <a:r>
              <a:rPr lang="en-US" baseline="0" dirty="0" smtClean="0">
                <a:cs typeface="+mn-cs"/>
              </a:rPr>
              <a:t> ma interoperability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it-IT" dirty="0" err="1" smtClean="0">
                <a:cs typeface="+mn-cs"/>
              </a:rPr>
              <a:t>S</a:t>
            </a:r>
            <a:r>
              <a:rPr lang="en-US" dirty="0" err="1" smtClean="0">
                <a:cs typeface="+mn-cs"/>
              </a:rPr>
              <a:t>harding</a:t>
            </a:r>
            <a:endParaRPr lang="en-US" dirty="0" smtClean="0"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sz="1200" kern="1200" baseline="0" dirty="0" smtClean="0">
                <a:solidFill>
                  <a:srgbClr val="00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Atomicity, Consistency, Isolation, Durability</a:t>
            </a:r>
            <a:endParaRPr lang="en-US" dirty="0" smtClean="0">
              <a:cs typeface="+mn-cs"/>
            </a:endParaRPr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lang="en-US" dirty="0" smtClean="0">
                <a:cs typeface="+mn-cs"/>
              </a:rPr>
              <a:t>Basically</a:t>
            </a:r>
            <a:r>
              <a:rPr lang="en-US" baseline="0" dirty="0" smtClean="0">
                <a:cs typeface="+mn-cs"/>
              </a:rPr>
              <a:t> Available, Soft state, Eventual consistency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  <a:p>
            <a:pPr>
              <a:defRPr/>
            </a:pP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smtClean="0">
                <a:cs typeface="+mn-cs"/>
              </a:rPr>
              <a:t>A</a:t>
            </a:r>
            <a:r>
              <a:rPr lang="en-US" dirty="0" err="1" smtClean="0">
                <a:cs typeface="+mn-cs"/>
              </a:rPr>
              <a:t>strazione</a:t>
            </a:r>
            <a:r>
              <a:rPr lang="en-US" dirty="0" smtClean="0">
                <a:cs typeface="+mn-cs"/>
              </a:rPr>
              <a:t> per </a:t>
            </a:r>
            <a:r>
              <a:rPr lang="en-US" dirty="0" err="1" smtClean="0">
                <a:cs typeface="+mn-cs"/>
              </a:rPr>
              <a:t>servizi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allo</a:t>
            </a:r>
            <a:r>
              <a:rPr lang="en-US" baseline="0" dirty="0" smtClean="0">
                <a:cs typeface="+mn-cs"/>
              </a:rPr>
              <a:t> </a:t>
            </a:r>
            <a:r>
              <a:rPr lang="en-US" baseline="0" dirty="0" err="1" smtClean="0">
                <a:cs typeface="+mn-cs"/>
              </a:rPr>
              <a:t>scopo</a:t>
            </a:r>
            <a:r>
              <a:rPr lang="en-US" baseline="0" dirty="0" smtClean="0">
                <a:cs typeface="+mn-cs"/>
              </a:rPr>
              <a:t> di </a:t>
            </a:r>
            <a:r>
              <a:rPr lang="en-US" baseline="0" dirty="0" err="1" smtClean="0">
                <a:cs typeface="+mn-cs"/>
              </a:rPr>
              <a:t>evitare</a:t>
            </a:r>
            <a:r>
              <a:rPr lang="en-US" baseline="0" dirty="0" smtClean="0">
                <a:cs typeface="+mn-cs"/>
              </a:rPr>
              <a:t> lock-in</a:t>
            </a:r>
          </a:p>
          <a:p>
            <a:pPr>
              <a:defRPr/>
            </a:pPr>
            <a:r>
              <a:rPr lang="it-IT" baseline="0" dirty="0" smtClean="0">
                <a:cs typeface="+mn-cs"/>
              </a:rPr>
              <a:t>D</a:t>
            </a:r>
            <a:r>
              <a:rPr lang="en-US" baseline="0" dirty="0" smtClean="0">
                <a:cs typeface="+mn-cs"/>
              </a:rPr>
              <a:t>ire </a:t>
            </a:r>
            <a:r>
              <a:rPr lang="en-US" baseline="0" dirty="0" err="1" smtClean="0">
                <a:cs typeface="+mn-cs"/>
              </a:rPr>
              <a:t>servizi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it-IT" dirty="0" err="1" smtClean="0">
                <a:cs typeface="+mn-cs"/>
              </a:rPr>
              <a:t>N</a:t>
            </a:r>
            <a:r>
              <a:rPr lang="en-US" dirty="0" smtClean="0">
                <a:cs typeface="+mn-cs"/>
              </a:rPr>
              <a:t>o </a:t>
            </a:r>
            <a:r>
              <a:rPr lang="en-US" dirty="0" err="1" smtClean="0">
                <a:cs typeface="+mn-cs"/>
              </a:rPr>
              <a:t>DaaS</a:t>
            </a:r>
            <a:endParaRPr lang="en-US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917575" y="754063"/>
            <a:ext cx="4962525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3162" cy="446563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CA9B0-D4CA-B340-BF08-5F945F50FD31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78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899CB6-9806-2341-BADB-6E082D69C5A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6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77038" y="76200"/>
            <a:ext cx="2055812" cy="5938838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015038" cy="5938838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1AC3B-79C8-C145-B003-6CEEBEBF8DE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772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olo e contenuto sopra tes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76200"/>
            <a:ext cx="5937250" cy="831850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4035425" cy="2397125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797425" y="1066800"/>
            <a:ext cx="4035425" cy="2397125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3"/>
          </p:nvPr>
        </p:nvSpPr>
        <p:spPr>
          <a:xfrm>
            <a:off x="609600" y="3616325"/>
            <a:ext cx="8223250" cy="2398713"/>
          </a:xfrm>
        </p:spPr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6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56E34-D71D-7F48-A152-7365512F118C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718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05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0527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916238" y="3860800"/>
            <a:ext cx="2701925" cy="235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770563" y="3860800"/>
            <a:ext cx="2703512" cy="235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2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3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0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5E68C-D595-F743-82FB-21EAC02D1451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173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5016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65897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34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24625" y="569913"/>
            <a:ext cx="1949450" cy="5649912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71513" y="569913"/>
            <a:ext cx="5700712" cy="5649912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07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1513" y="569913"/>
            <a:ext cx="7802562" cy="11398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108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11094-C019-284D-955F-8955F952E2A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1140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2E12E-7BE6-CC48-8CE8-7410ABF261E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867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C8CE-D01E-4D48-B137-83C4E80A3A4E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33609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FAE43-C6C2-E04F-8F0B-65354CE30831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652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18C7-2E15-F946-BA23-F78D53FD7B37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55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D7DED-54C3-4445-AB78-792A3224FFC8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6238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19952-A5ED-2646-914D-63B64A26C9C0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5511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1F11E-CC5B-6640-9CB2-0CE82AAB2B84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5322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3AF48-65A0-8743-9BF5-AA090CA45229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92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9952E-E821-EA44-861B-1E0347B42E33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357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BB188-5270-8845-9284-0CD3579334E8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6572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0C2C8-B562-6D47-AC97-B9515D7297DE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47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4035425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97425" y="1066800"/>
            <a:ext cx="4035425" cy="4948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17A01-43D2-9244-B292-37DB622F5725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94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7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06FEA-BCA6-9342-A180-336751EC6AF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81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81DB7-4AF2-014E-913A-5F73019221DB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28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87D9E-3B9A-FE46-AEB6-6DD0349ED9FF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56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CA48D-B6D5-AC4D-9C24-ED511D092F70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35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76D1C-F4DD-9346-95AE-5CCD975C4416}" type="slidenum">
              <a:rPr/>
              <a:pPr>
                <a:defRPr/>
              </a:pPr>
              <a:t>‹n.›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18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5400"/>
            <a:ext cx="24193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59372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Fate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del </a:t>
            </a:r>
            <a:r>
              <a:rPr lang="en-GB" dirty="0" err="1"/>
              <a:t>testo</a:t>
            </a:r>
            <a:r>
              <a:rPr lang="en-GB" dirty="0"/>
              <a:t> del </a:t>
            </a:r>
            <a:r>
              <a:rPr lang="en-GB" dirty="0" err="1"/>
              <a:t>titolo</a:t>
            </a:r>
            <a:endParaRPr lang="en-GB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66800"/>
            <a:ext cx="8223250" cy="494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Fate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formato</a:t>
            </a:r>
            <a:r>
              <a:rPr lang="en-GB" dirty="0"/>
              <a:t> del </a:t>
            </a:r>
            <a:r>
              <a:rPr lang="en-GB" dirty="0" err="1"/>
              <a:t>testo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1"/>
            <a:r>
              <a:rPr lang="en-GB" dirty="0"/>
              <a:t>Secondo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2"/>
            <a:r>
              <a:rPr lang="en-GB" dirty="0" err="1"/>
              <a:t>Terzo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3"/>
            <a:r>
              <a:rPr lang="en-GB" dirty="0"/>
              <a:t>Quarto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Quinto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/>
              <a:t>Sesto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Settimo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Ottavo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  <a:p>
            <a:pPr lvl="4"/>
            <a:r>
              <a:rPr lang="en-GB" dirty="0" err="1"/>
              <a:t>Nono</a:t>
            </a:r>
            <a:r>
              <a:rPr lang="en-GB" dirty="0"/>
              <a:t> </a:t>
            </a:r>
            <a:r>
              <a:rPr lang="en-GB" dirty="0" err="1"/>
              <a:t>livello</a:t>
            </a:r>
            <a:r>
              <a:rPr lang="en-GB" dirty="0"/>
              <a:t> </a:t>
            </a:r>
            <a:r>
              <a:rPr lang="en-GB" dirty="0" err="1"/>
              <a:t>struttura</a:t>
            </a:r>
            <a:endParaRPr lang="en-GB" dirty="0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295400" y="6596063"/>
            <a:ext cx="3352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750"/>
              </a:spcBef>
              <a:buClrTx/>
              <a:buFontTx/>
              <a:buNone/>
              <a:defRPr/>
            </a:pPr>
            <a:r>
              <a:rPr lang="it-IT" sz="1200" dirty="0" smtClean="0">
                <a:solidFill>
                  <a:srgbClr val="003F6E"/>
                </a:solidFill>
                <a:latin typeface="Arial" charset="0"/>
              </a:rPr>
              <a:t>Tesi di Laurea </a:t>
            </a:r>
            <a:r>
              <a:rPr lang="it-IT" sz="1200" noProof="0" dirty="0" smtClean="0">
                <a:solidFill>
                  <a:srgbClr val="003F6E"/>
                </a:solidFill>
                <a:latin typeface="Arial" charset="0"/>
              </a:rPr>
              <a:t>Magistrale</a:t>
            </a:r>
            <a:r>
              <a:rPr lang="it-IT" sz="1200" dirty="0" smtClean="0">
                <a:solidFill>
                  <a:srgbClr val="003F6E"/>
                </a:solidFill>
                <a:latin typeface="Arial" charset="0"/>
              </a:rPr>
              <a:t> – Fabio Arcidiacono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"/>
          </p:nvPr>
        </p:nvSpPr>
        <p:spPr>
          <a:xfrm>
            <a:off x="6732588" y="-4763"/>
            <a:ext cx="2133600" cy="554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6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DE43FB16-3FEB-9141-846D-375C22EC82B9}" type="slidenum">
              <a:rPr/>
              <a:pPr>
                <a:defRPr/>
              </a:pPr>
              <a:t>‹n.›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 b="1">
          <a:solidFill>
            <a:srgbClr val="003F6E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oundRect">
            <a:avLst>
              <a:gd name="adj" fmla="val 1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Microsoft YaHei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569913"/>
            <a:ext cx="7802562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 titolo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16238" y="3860800"/>
            <a:ext cx="5557837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2pPr>
      <a:lvl3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3pPr>
      <a:lvl4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4pPr>
      <a:lvl5pPr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200" b="1">
          <a:solidFill>
            <a:srgbClr val="003F6E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13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charset="0"/>
        <a:defRPr>
          <a:solidFill>
            <a:srgbClr val="000000"/>
          </a:solidFill>
          <a:latin typeface="Minion Web" charset="0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 titolo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Fate clic per modificare il formato del testo della struttura</a:t>
            </a:r>
          </a:p>
          <a:p>
            <a:pPr lvl="1"/>
            <a:r>
              <a:rPr lang="en-GB"/>
              <a:t>Secondo livello struttura</a:t>
            </a:r>
          </a:p>
          <a:p>
            <a:pPr lvl="2"/>
            <a:r>
              <a:rPr lang="en-GB"/>
              <a:t>Terzo livello struttura</a:t>
            </a:r>
          </a:p>
          <a:p>
            <a:pPr lvl="3"/>
            <a:r>
              <a:rPr lang="en-GB"/>
              <a:t>Quarto livello struttura</a:t>
            </a:r>
          </a:p>
          <a:p>
            <a:pPr lvl="4"/>
            <a:r>
              <a:rPr lang="en-GB"/>
              <a:t>Quinto livello struttura</a:t>
            </a:r>
          </a:p>
          <a:p>
            <a:pPr lvl="4"/>
            <a:r>
              <a:rPr lang="en-GB"/>
              <a:t>Sesto livello struttura</a:t>
            </a:r>
          </a:p>
          <a:p>
            <a:pPr lvl="4"/>
            <a:r>
              <a:rPr lang="en-GB"/>
              <a:t>Settimo livello struttura</a:t>
            </a:r>
          </a:p>
          <a:p>
            <a:pPr lvl="4"/>
            <a:r>
              <a:rPr lang="en-GB"/>
              <a:t>Ottavo livello struttura</a:t>
            </a:r>
          </a:p>
          <a:p>
            <a:pPr lvl="4"/>
            <a:r>
              <a:rPr lang="en-GB"/>
              <a:t>Nono livello struttura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2883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F284920E-E6E6-2049-BBAE-2FD38A5B21CF}" type="slidenum">
              <a:rPr lang="it-IT"/>
              <a:pPr>
                <a:defRPr/>
              </a:pPr>
              <a:t>‹n.›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 b="1">
          <a:solidFill>
            <a:srgbClr val="003F6E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3F6E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 b="1">
          <a:solidFill>
            <a:srgbClr val="003F6E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s://github.com/deib-polimi/kundera-azure-table" TargetMode="External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987675" y="3644900"/>
            <a:ext cx="5976938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en-US" sz="2800" b="1" dirty="0" smtClean="0">
                <a:solidFill>
                  <a:srgbClr val="004D82"/>
                </a:solidFill>
                <a:latin typeface="Arial" charset="0"/>
              </a:rPr>
              <a:t>Avoiding CRUD operations lock-in in NoSQL databases: extension of the CPIM library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it-IT" sz="2000" dirty="0" smtClean="0">
                <a:solidFill>
                  <a:srgbClr val="004D82"/>
                </a:solidFill>
                <a:latin typeface="Arial" charset="0"/>
              </a:rPr>
              <a:t>Candidato: Fabio Arcidiacono (799001)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it-IT" sz="1600" dirty="0" smtClean="0">
                <a:solidFill>
                  <a:srgbClr val="004D82"/>
                </a:solidFill>
                <a:latin typeface="Arial" charset="0"/>
              </a:rPr>
              <a:t>Relatore: Prof.ssa Elisabetta Di Nitto</a:t>
            </a:r>
          </a:p>
          <a:p>
            <a:pPr>
              <a:spcBef>
                <a:spcPts val="1750"/>
              </a:spcBef>
              <a:buClrTx/>
              <a:buFontTx/>
              <a:buNone/>
              <a:defRPr/>
            </a:pPr>
            <a:r>
              <a:rPr lang="it-IT" sz="1600" dirty="0" smtClean="0">
                <a:solidFill>
                  <a:srgbClr val="004D82"/>
                </a:solidFill>
                <a:latin typeface="Arial" charset="0"/>
              </a:rPr>
              <a:t>Correlatore: Ing. Marco Scavuzzo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808288" y="0"/>
            <a:ext cx="619125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en-US" sz="1800" smtClean="0">
                <a:solidFill>
                  <a:srgbClr val="004D82"/>
                </a:solidFill>
                <a:latin typeface="Arial" charset="0"/>
              </a:rPr>
              <a:t>Scuola di Ingegneria Industriale e dell'Informazione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24188" y="373063"/>
            <a:ext cx="5832475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it-IT" sz="2600" b="1" smtClean="0">
                <a:solidFill>
                  <a:srgbClr val="004D82"/>
                </a:solidFill>
                <a:latin typeface="Arial" charset="0"/>
              </a:rPr>
              <a:t>Corso di Laurea Magistrale in Ingegneria Informatica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311525" y="1238250"/>
            <a:ext cx="547211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algn="ctr">
              <a:spcBef>
                <a:spcPts val="1750"/>
              </a:spcBef>
              <a:defRPr/>
            </a:pPr>
            <a:r>
              <a:rPr lang="it-IT" sz="1600" smtClean="0">
                <a:solidFill>
                  <a:srgbClr val="004D82"/>
                </a:solidFill>
                <a:latin typeface="Arial" charset="0"/>
              </a:rPr>
              <a:t>Anno Accademico 2013 - 2014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Kundera integration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8313" y="980728"/>
            <a:ext cx="676751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Single persistence provider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Complete code portability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NoSQL support inherited by Kundera</a:t>
            </a:r>
          </a:p>
          <a:p>
            <a:pPr marL="344487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Easier Configuration through standard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persistence.xml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19D86E07-C462-224E-91AB-D10FF92E24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" name="Gruppo 1"/>
          <p:cNvGrpSpPr/>
          <p:nvPr/>
        </p:nvGrpSpPr>
        <p:grpSpPr>
          <a:xfrm>
            <a:off x="2195736" y="3789040"/>
            <a:ext cx="4608512" cy="720080"/>
            <a:chOff x="467544" y="4725144"/>
            <a:chExt cx="4608512" cy="720080"/>
          </a:xfrm>
        </p:grpSpPr>
        <p:sp>
          <p:nvSpPr>
            <p:cNvPr id="29" name="Rettangolo arrotondato 28"/>
            <p:cNvSpPr/>
            <p:nvPr/>
          </p:nvSpPr>
          <p:spPr bwMode="auto">
            <a:xfrm>
              <a:off x="467544" y="5157192"/>
              <a:ext cx="2448272" cy="288032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ＭＳ Ｐゴシック" charset="0"/>
                  <a:cs typeface="Arial"/>
                </a:rPr>
                <a:t>CloudEntityManager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0" name="Rettangolo arrotondato 29"/>
            <p:cNvSpPr/>
            <p:nvPr/>
          </p:nvSpPr>
          <p:spPr bwMode="auto">
            <a:xfrm>
              <a:off x="3563888" y="4797152"/>
              <a:ext cx="1512168" cy="50405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ＭＳ Ｐゴシック" charset="0"/>
                  <a:cs typeface="Arial"/>
                </a:rPr>
                <a:t>Kundera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1" name="Rettangolo arrotondato 30"/>
            <p:cNvSpPr/>
            <p:nvPr/>
          </p:nvSpPr>
          <p:spPr bwMode="auto">
            <a:xfrm>
              <a:off x="467544" y="4725144"/>
              <a:ext cx="2456656" cy="351656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x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/>
                  <a:ea typeface="ＭＳ Ｐゴシック" charset="0"/>
                  <a:cs typeface="Arial"/>
                </a:rPr>
                <a:t>CloudEntityManagerFactory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endParaRPr>
            </a:p>
          </p:txBody>
        </p:sp>
        <p:cxnSp>
          <p:nvCxnSpPr>
            <p:cNvPr id="32" name="Connettore 2 31"/>
            <p:cNvCxnSpPr/>
            <p:nvPr/>
          </p:nvCxnSpPr>
          <p:spPr bwMode="auto">
            <a:xfrm>
              <a:off x="2987824" y="5085184"/>
              <a:ext cx="432048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Work objectives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Integrate Kundera in the CPIM 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Contribute to the open source project Kundera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Integrate the migration and synchronization system Hegira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437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Contributions to Kundera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23528" y="1052513"/>
            <a:ext cx="799147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en-US" sz="2000" dirty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               Two </a:t>
            </a:r>
            <a:r>
              <a:rPr lang="en-US" sz="2000" dirty="0">
                <a:solidFill>
                  <a:srgbClr val="003F6E"/>
                </a:solidFill>
                <a:latin typeface="Arial" charset="0"/>
                <a:sym typeface="Wingdings"/>
              </a:rPr>
              <a:t>newly developed clients</a:t>
            </a:r>
          </a:p>
          <a:p>
            <a:pPr marL="746124" lvl="1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>
                <a:solidFill>
                  <a:srgbClr val="003F6E"/>
                </a:solidFill>
                <a:latin typeface="Arial" charset="0"/>
                <a:sym typeface="Wingdings"/>
              </a:rPr>
              <a:t>Azure Tables</a:t>
            </a:r>
            <a:r>
              <a:rPr lang="en-US" sz="1800" baseline="30000" dirty="0">
                <a:solidFill>
                  <a:srgbClr val="003F6E"/>
                </a:solidFill>
                <a:latin typeface="Arial" charset="0"/>
                <a:sym typeface="Wingdings"/>
              </a:rPr>
              <a:t>1</a:t>
            </a:r>
            <a:endParaRPr lang="en-US" sz="2000" baseline="30000" dirty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746124" lvl="1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>
                <a:solidFill>
                  <a:srgbClr val="003F6E"/>
                </a:solidFill>
                <a:latin typeface="Arial" charset="0"/>
                <a:sym typeface="Wingdings"/>
              </a:rPr>
              <a:t>GAE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Datastore</a:t>
            </a:r>
            <a:r>
              <a:rPr lang="en-US" sz="2000" baseline="30000" dirty="0" smtClean="0">
                <a:solidFill>
                  <a:srgbClr val="003F6E"/>
                </a:solidFill>
                <a:latin typeface="Arial" charset="0"/>
                <a:sym typeface="Wingdings"/>
              </a:rPr>
              <a:t>2</a:t>
            </a:r>
          </a:p>
          <a:p>
            <a:pPr marL="746124" lvl="1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endParaRPr lang="en-US" sz="1100" dirty="0" smtClean="0">
              <a:solidFill>
                <a:srgbClr val="003F6E"/>
              </a:solidFill>
              <a:latin typeface="Arial" charset="0"/>
            </a:endParaRP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 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Paradigm shift</a:t>
            </a:r>
          </a:p>
          <a:p>
            <a:pPr marL="746124" lvl="1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Off-premises databases 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DaaS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solutions</a:t>
            </a:r>
          </a:p>
          <a:p>
            <a:pPr marL="746124" lvl="1" indent="-342900">
              <a:lnSpc>
                <a:spcPct val="15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                Bug fix Kundera deploy on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  <a:sym typeface="Wingdings"/>
              </a:rPr>
              <a:t>PaaS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  <a:sym typeface="Wingdings"/>
              </a:rPr>
              <a:t> </a:t>
            </a: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  <a:sym typeface="Wingdings"/>
            </a:endParaRP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403224" lvl="1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F2B45FD-4A8F-5F48-94E8-654A42E408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0180" name="Immagine 1" descr="merg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1041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CasellaDiTesto 4"/>
          <p:cNvSpPr txBox="1">
            <a:spLocks noChangeArrowheads="1"/>
          </p:cNvSpPr>
          <p:nvPr/>
        </p:nvSpPr>
        <p:spPr bwMode="auto">
          <a:xfrm>
            <a:off x="323850" y="6021388"/>
            <a:ext cx="882015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</a:rPr>
              <a:t>1: </a:t>
            </a:r>
            <a: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  <a:hlinkClick r:id="rId4"/>
              </a:rPr>
              <a:t>https://github.com/deib-polimi/kundera-azure-table</a:t>
            </a:r>
            <a: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</a:rPr>
              <a:t>   		</a:t>
            </a:r>
            <a:b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</a:rPr>
            </a:br>
            <a: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</a:rPr>
              <a:t>2: </a:t>
            </a:r>
            <a:r>
              <a:rPr lang="en-US" sz="1800" baseline="30000" smtClean="0">
                <a:solidFill>
                  <a:srgbClr val="003F6E"/>
                </a:solidFill>
                <a:latin typeface="Arial" charset="0"/>
                <a:sym typeface="Wingdings" charset="0"/>
                <a:hlinkClick r:id="" action="ppaction://noaction"/>
              </a:rPr>
              <a:t>https://github.com/deib-polimi/kundera-gae-datastore</a:t>
            </a:r>
            <a:endParaRPr lang="en-US" sz="1800"/>
          </a:p>
        </p:txBody>
      </p:sp>
      <p:pic>
        <p:nvPicPr>
          <p:cNvPr id="2" name="Immagine 1" descr="op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96752"/>
            <a:ext cx="863600" cy="355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Developed clients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863E8A4-740C-D642-97E0-A99CAE93B14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Immagine 1" descr="branch_th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412776"/>
            <a:ext cx="2952328" cy="3787243"/>
          </a:xfrm>
          <a:prstGeom prst="rect">
            <a:avLst/>
          </a:prstGeom>
        </p:spPr>
      </p:pic>
      <p:grpSp>
        <p:nvGrpSpPr>
          <p:cNvPr id="10" name="Gruppo 9"/>
          <p:cNvGrpSpPr/>
          <p:nvPr/>
        </p:nvGrpSpPr>
        <p:grpSpPr>
          <a:xfrm>
            <a:off x="179512" y="1836898"/>
            <a:ext cx="3888432" cy="2210088"/>
            <a:chOff x="179512" y="1836898"/>
            <a:chExt cx="3888432" cy="2210088"/>
          </a:xfrm>
        </p:grpSpPr>
        <p:sp>
          <p:nvSpPr>
            <p:cNvPr id="5" name="CasellaDiTesto 4"/>
            <p:cNvSpPr txBox="1"/>
            <p:nvPr/>
          </p:nvSpPr>
          <p:spPr>
            <a:xfrm>
              <a:off x="179512" y="2348880"/>
              <a:ext cx="3888432" cy="169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Exploit consistency mechanisms as much as possible</a:t>
              </a:r>
            </a:p>
            <a:p>
              <a:endParaRPr lang="en-US" sz="1600" b="1" dirty="0" smtClean="0">
                <a:solidFill>
                  <a:srgbClr val="003F6E"/>
                </a:solidFill>
                <a:latin typeface="Arial" charset="0"/>
              </a:endParaRP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</a:rPr>
                <a:t>GAE Datastore 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   </a:t>
              </a:r>
              <a:r>
                <a:rPr lang="en-US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no Ancestor Path support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Azure Tables 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   </a:t>
              </a:r>
              <a:r>
                <a:rPr lang="en-US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manage partition key and row key</a:t>
              </a:r>
              <a:endParaRPr lang="en-US" sz="1600" dirty="0"/>
            </a:p>
          </p:txBody>
        </p:sp>
        <p:grpSp>
          <p:nvGrpSpPr>
            <p:cNvPr id="9" name="Gruppo 8"/>
            <p:cNvGrpSpPr/>
            <p:nvPr/>
          </p:nvGrpSpPr>
          <p:grpSpPr>
            <a:xfrm>
              <a:off x="251520" y="1836898"/>
              <a:ext cx="3384376" cy="439974"/>
              <a:chOff x="251520" y="1836898"/>
              <a:chExt cx="3384376" cy="439974"/>
            </a:xfrm>
          </p:grpSpPr>
          <p:sp>
            <p:nvSpPr>
              <p:cNvPr id="52249" name="CasellaDiTesto 5"/>
              <p:cNvSpPr txBox="1">
                <a:spLocks noChangeArrowheads="1"/>
              </p:cNvSpPr>
              <p:nvPr/>
            </p:nvSpPr>
            <p:spPr bwMode="auto">
              <a:xfrm>
                <a:off x="1358574" y="1836898"/>
                <a:ext cx="1125194" cy="439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rgbClr val="003F6E"/>
                    </a:solidFill>
                    <a:latin typeface="Arial" charset="0"/>
                  </a:rPr>
                  <a:t>master</a:t>
                </a:r>
                <a:endParaRPr lang="en-US">
                  <a:solidFill>
                    <a:srgbClr val="003F6E"/>
                  </a:solidFill>
                </a:endParaRPr>
              </a:p>
            </p:txBody>
          </p:sp>
          <p:cxnSp>
            <p:nvCxnSpPr>
              <p:cNvPr id="14" name="Connettore 1 13"/>
              <p:cNvCxnSpPr/>
              <p:nvPr/>
            </p:nvCxnSpPr>
            <p:spPr bwMode="auto">
              <a:xfrm>
                <a:off x="251520" y="2276872"/>
                <a:ext cx="3384376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" name="Gruppo 11"/>
          <p:cNvGrpSpPr/>
          <p:nvPr/>
        </p:nvGrpSpPr>
        <p:grpSpPr>
          <a:xfrm>
            <a:off x="5213672" y="3573016"/>
            <a:ext cx="3822824" cy="2202162"/>
            <a:chOff x="5213672" y="3573016"/>
            <a:chExt cx="3822824" cy="2202162"/>
          </a:xfrm>
        </p:grpSpPr>
        <p:sp>
          <p:nvSpPr>
            <p:cNvPr id="13" name="CasellaDiTesto 12"/>
            <p:cNvSpPr txBox="1"/>
            <p:nvPr/>
          </p:nvSpPr>
          <p:spPr>
            <a:xfrm>
              <a:off x="5213672" y="4077072"/>
              <a:ext cx="3822824" cy="1698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Limited support to consistency </a:t>
              </a:r>
              <a:b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mechanisms but achieve interoperability</a:t>
              </a:r>
            </a:p>
            <a:p>
              <a:endParaRPr lang="en-US" sz="1600" dirty="0" smtClean="0">
                <a:solidFill>
                  <a:srgbClr val="003F6E"/>
                </a:solidFill>
                <a:latin typeface="Arial" charset="0"/>
              </a:endParaRP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</a:rPr>
                <a:t>GAE Datastore 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   </a:t>
              </a:r>
              <a:r>
                <a:rPr lang="en-US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no Ancestor Path support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Azure Tables </a:t>
              </a:r>
            </a:p>
            <a:p>
              <a:r>
                <a:rPr lang="en-US" sz="1600" b="1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     </a:t>
              </a:r>
              <a:r>
                <a:rPr lang="en-US" sz="1600" dirty="0" smtClean="0">
                  <a:solidFill>
                    <a:srgbClr val="003F6E"/>
                  </a:solidFill>
                  <a:latin typeface="Arial" charset="0"/>
                  <a:sym typeface="Wingdings"/>
                </a:rPr>
                <a:t> fix partition key to table name</a:t>
              </a:r>
              <a:endParaRPr lang="en-US" sz="1600" dirty="0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292080" y="3573016"/>
              <a:ext cx="3600400" cy="439974"/>
              <a:chOff x="5292080" y="3573016"/>
              <a:chExt cx="3600400" cy="439974"/>
            </a:xfrm>
          </p:grpSpPr>
          <p:sp>
            <p:nvSpPr>
              <p:cNvPr id="52250" name="CasellaDiTesto 8"/>
              <p:cNvSpPr txBox="1">
                <a:spLocks noChangeArrowheads="1"/>
              </p:cNvSpPr>
              <p:nvPr/>
            </p:nvSpPr>
            <p:spPr bwMode="auto">
              <a:xfrm>
                <a:off x="6433989" y="3573016"/>
                <a:ext cx="1450379" cy="4399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rgbClr val="003F6E"/>
                    </a:solidFill>
                    <a:latin typeface="Arial" charset="0"/>
                  </a:rPr>
                  <a:t>migration</a:t>
                </a:r>
                <a:endParaRPr lang="en-US"/>
              </a:p>
            </p:txBody>
          </p:sp>
          <p:cxnSp>
            <p:nvCxnSpPr>
              <p:cNvPr id="16" name="Connettore 1 15"/>
              <p:cNvCxnSpPr/>
              <p:nvPr/>
            </p:nvCxnSpPr>
            <p:spPr bwMode="auto">
              <a:xfrm>
                <a:off x="5292080" y="4005064"/>
                <a:ext cx="3600400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Work objectives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Integrate Kundera in the CPIM 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Contribute to the open source project Kundera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Integrate the migration and synchronization system Hegira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210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en-US" b="1" smtClean="0">
                <a:solidFill>
                  <a:srgbClr val="003F6E"/>
                </a:solidFill>
                <a:latin typeface="Arial" charset="0"/>
              </a:rPr>
            </a:br>
            <a:r>
              <a:rPr lang="en-US" b="1" smtClean="0">
                <a:solidFill>
                  <a:srgbClr val="003F6E"/>
                </a:solidFill>
                <a:latin typeface="Arial" charset="0"/>
              </a:rPr>
              <a:t>Data migration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B854F9A-0F62-0C41-B056-E52D0A8522F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76263" y="836613"/>
            <a:ext cx="8224837" cy="244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move application to another cloud provider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move data to a database that better fit requirements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load balancing, system expansion, failure recovery, costs, etc.</a:t>
            </a: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modern computer systems are expected to be up continuously</a:t>
            </a: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data synchronization between the two involved systems 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56324" name="Immagine 1" descr="hitachi_surv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284984"/>
            <a:ext cx="7235080" cy="311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en-US" b="1" smtClean="0">
                <a:solidFill>
                  <a:srgbClr val="003F6E"/>
                </a:solidFill>
                <a:latin typeface="Arial" charset="0"/>
              </a:rPr>
            </a:br>
            <a:r>
              <a:rPr lang="en-US" b="1" smtClean="0">
                <a:solidFill>
                  <a:srgbClr val="003F6E"/>
                </a:solidFill>
                <a:latin typeface="Arial" charset="0"/>
              </a:rPr>
              <a:t>Hegira support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17AE9BF-AC38-2440-A087-4362BA47F58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8372" name="Immagine 1" descr="high_level_interaction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71600"/>
            <a:ext cx="67691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356100" y="692150"/>
            <a:ext cx="45529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Intercept transparently user operations (DMQ)</a:t>
            </a: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Translate operations to SQL statements</a:t>
            </a:r>
          </a:p>
          <a:p>
            <a:pPr marL="344487" indent="-342900">
              <a:lnSpc>
                <a:spcPct val="12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Send them to the Hegira commit-log</a:t>
            </a:r>
          </a:p>
        </p:txBody>
      </p:sp>
      <p:sp>
        <p:nvSpPr>
          <p:cNvPr id="2" name="Rettangolo 1"/>
          <p:cNvSpPr/>
          <p:nvPr/>
        </p:nvSpPr>
        <p:spPr bwMode="auto">
          <a:xfrm>
            <a:off x="2843808" y="4221088"/>
            <a:ext cx="648072" cy="216024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  <a:cs typeface="Microsoft YaHei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Work objectives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  <a:defRPr/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Integrate Kundera in the CPIM library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Contribute to the open source project Kundera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Integrate the migration and synchronization system Hegira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Evaluation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210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 marL="342900"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          Cloud Serving Benchmark </a:t>
            </a:r>
          </a:p>
          <a:p>
            <a:pPr marL="342900">
              <a:defRPr/>
            </a:pPr>
            <a:endParaRPr lang="en-US" b="1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329B80F2-9969-8E4C-82D3-CF433E59B3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5536" y="4941168"/>
            <a:ext cx="842486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40000"/>
              </a:lnSpc>
              <a:spcBef>
                <a:spcPts val="500"/>
              </a:spcBef>
              <a:buClrTx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   Compare Kundera client </a:t>
            </a:r>
            <a:r>
              <a:rPr lang="en-US" sz="18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. the use of low-level API for the same operations</a:t>
            </a:r>
          </a:p>
          <a:p>
            <a:pPr marL="688974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Development of new adapter for operations through Kundera</a:t>
            </a:r>
          </a:p>
          <a:p>
            <a:pPr marL="688974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Development of new adapter for operations through the low-level API</a:t>
            </a:r>
          </a:p>
          <a:p>
            <a:pPr marL="1587" indent="0">
              <a:lnSpc>
                <a:spcPct val="140000"/>
              </a:lnSpc>
              <a:spcBef>
                <a:spcPts val="500"/>
              </a:spcBef>
              <a:buClrTx/>
              <a:defRPr/>
            </a:pPr>
            <a:endParaRPr lang="en-US" sz="1800" dirty="0" smtClean="0">
              <a:solidFill>
                <a:srgbClr val="003F6E"/>
              </a:solidFill>
              <a:latin typeface="Arial" charset="0"/>
            </a:endParaRPr>
          </a:p>
        </p:txBody>
      </p:sp>
      <p:pic>
        <p:nvPicPr>
          <p:cNvPr id="62468" name="Immagine 4" descr="yaho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0350"/>
            <a:ext cx="13493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69" name="Gruppo 55"/>
          <p:cNvGrpSpPr>
            <a:grpSpLocks/>
          </p:cNvGrpSpPr>
          <p:nvPr/>
        </p:nvGrpSpPr>
        <p:grpSpPr bwMode="auto">
          <a:xfrm>
            <a:off x="845522" y="1415186"/>
            <a:ext cx="6966838" cy="3237950"/>
            <a:chOff x="534901" y="2204864"/>
            <a:chExt cx="7416824" cy="3447130"/>
          </a:xfrm>
        </p:grpSpPr>
        <p:sp>
          <p:nvSpPr>
            <p:cNvPr id="3" name="CasellaDiTesto 2"/>
            <p:cNvSpPr txBox="1"/>
            <p:nvPr/>
          </p:nvSpPr>
          <p:spPr>
            <a:xfrm>
              <a:off x="534901" y="2459851"/>
              <a:ext cx="2232032" cy="108269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600" smtClean="0">
                  <a:solidFill>
                    <a:srgbClr val="003F6E"/>
                  </a:solidFill>
                  <a:latin typeface="Arial" charset="0"/>
                </a:rPr>
                <a:t>Workload </a:t>
              </a:r>
            </a:p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600" smtClean="0">
                  <a:solidFill>
                    <a:srgbClr val="003F6E"/>
                  </a:solidFill>
                  <a:latin typeface="Arial" charset="0"/>
                </a:rPr>
                <a:t>100.000 entities</a:t>
              </a:r>
            </a:p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6" name="Connettore 2 5"/>
            <p:cNvCxnSpPr/>
            <p:nvPr/>
          </p:nvCxnSpPr>
          <p:spPr bwMode="auto">
            <a:xfrm>
              <a:off x="756022" y="3284381"/>
              <a:ext cx="2232032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2473" name="Gruppo 10"/>
            <p:cNvGrpSpPr>
              <a:grpSpLocks/>
            </p:cNvGrpSpPr>
            <p:nvPr/>
          </p:nvGrpSpPr>
          <p:grpSpPr bwMode="auto">
            <a:xfrm>
              <a:off x="2987824" y="4365104"/>
              <a:ext cx="1584176" cy="936104"/>
              <a:chOff x="5724128" y="3356992"/>
              <a:chExt cx="1584176" cy="936104"/>
            </a:xfrm>
          </p:grpSpPr>
          <p:sp>
            <p:nvSpPr>
              <p:cNvPr id="62499" name="Rettangolo arrotondato 13"/>
              <p:cNvSpPr>
                <a:spLocks noChangeArrowheads="1"/>
              </p:cNvSpPr>
              <p:nvPr/>
            </p:nvSpPr>
            <p:spPr bwMode="auto">
              <a:xfrm>
                <a:off x="5724128" y="3356992"/>
                <a:ext cx="1584176" cy="936104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00" name="CasellaDiTesto 14"/>
              <p:cNvSpPr txBox="1">
                <a:spLocks noChangeArrowheads="1"/>
              </p:cNvSpPr>
              <p:nvPr/>
            </p:nvSpPr>
            <p:spPr bwMode="auto">
              <a:xfrm>
                <a:off x="5724128" y="3429000"/>
                <a:ext cx="1584176" cy="832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Transaction</a:t>
                </a:r>
                <a:b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phase</a:t>
                </a:r>
                <a:b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(read)</a:t>
                </a:r>
                <a:endParaRPr lang="en-US" sz="160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grpSp>
          <p:nvGrpSpPr>
            <p:cNvPr id="62474" name="Gruppo 16"/>
            <p:cNvGrpSpPr>
              <a:grpSpLocks/>
            </p:cNvGrpSpPr>
            <p:nvPr/>
          </p:nvGrpSpPr>
          <p:grpSpPr bwMode="auto">
            <a:xfrm>
              <a:off x="2987824" y="2780928"/>
              <a:ext cx="1584176" cy="936104"/>
              <a:chOff x="5724128" y="3356992"/>
              <a:chExt cx="1584176" cy="936104"/>
            </a:xfrm>
          </p:grpSpPr>
          <p:sp>
            <p:nvSpPr>
              <p:cNvPr id="62497" name="Rettangolo arrotondato 17"/>
              <p:cNvSpPr>
                <a:spLocks noChangeArrowheads="1"/>
              </p:cNvSpPr>
              <p:nvPr/>
            </p:nvSpPr>
            <p:spPr bwMode="auto">
              <a:xfrm>
                <a:off x="5724128" y="3356992"/>
                <a:ext cx="1584176" cy="936104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98" name="CasellaDiTesto 18"/>
              <p:cNvSpPr txBox="1">
                <a:spLocks noChangeArrowheads="1"/>
              </p:cNvSpPr>
              <p:nvPr/>
            </p:nvSpPr>
            <p:spPr bwMode="auto">
              <a:xfrm>
                <a:off x="5724128" y="3429000"/>
                <a:ext cx="1584176" cy="8326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Load</a:t>
                </a:r>
                <a:b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phase</a:t>
                </a:r>
              </a:p>
              <a:p>
                <a:pPr algn="ctr"/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</a:rPr>
                  <a:t>(write)</a:t>
                </a:r>
                <a:endParaRPr lang="en-US" sz="160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cxnSp>
          <p:nvCxnSpPr>
            <p:cNvPr id="26" name="Connettore 2 25"/>
            <p:cNvCxnSpPr/>
            <p:nvPr/>
          </p:nvCxnSpPr>
          <p:spPr bwMode="auto">
            <a:xfrm>
              <a:off x="4572385" y="4868730"/>
              <a:ext cx="1727206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Connettore 2 28"/>
            <p:cNvCxnSpPr/>
            <p:nvPr/>
          </p:nvCxnSpPr>
          <p:spPr bwMode="auto">
            <a:xfrm>
              <a:off x="1691063" y="4941756"/>
              <a:ext cx="1296991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2477" name="Gruppo 31"/>
            <p:cNvGrpSpPr>
              <a:grpSpLocks/>
            </p:cNvGrpSpPr>
            <p:nvPr/>
          </p:nvGrpSpPr>
          <p:grpSpPr bwMode="auto">
            <a:xfrm>
              <a:off x="6435824" y="2204864"/>
              <a:ext cx="1448544" cy="1728192"/>
              <a:chOff x="6012160" y="2348880"/>
              <a:chExt cx="1448544" cy="1728192"/>
            </a:xfrm>
          </p:grpSpPr>
          <p:sp>
            <p:nvSpPr>
              <p:cNvPr id="62491" name="Rettangolo 30"/>
              <p:cNvSpPr>
                <a:spLocks noChangeArrowheads="1"/>
              </p:cNvSpPr>
              <p:nvPr/>
            </p:nvSpPr>
            <p:spPr bwMode="auto">
              <a:xfrm>
                <a:off x="6012160" y="2708920"/>
                <a:ext cx="1080120" cy="1368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492" name="Gruppo 29"/>
              <p:cNvGrpSpPr>
                <a:grpSpLocks/>
              </p:cNvGrpSpPr>
              <p:nvPr/>
            </p:nvGrpSpPr>
            <p:grpSpPr bwMode="auto">
              <a:xfrm>
                <a:off x="6084168" y="2348880"/>
                <a:ext cx="1376536" cy="1656184"/>
                <a:chOff x="6084168" y="2276872"/>
                <a:chExt cx="1376536" cy="1656184"/>
              </a:xfrm>
            </p:grpSpPr>
            <p:sp>
              <p:nvSpPr>
                <p:cNvPr id="62493" name="Rettangolo 22"/>
                <p:cNvSpPr>
                  <a:spLocks noChangeArrowheads="1"/>
                </p:cNvSpPr>
                <p:nvPr/>
              </p:nvSpPr>
              <p:spPr bwMode="auto">
                <a:xfrm>
                  <a:off x="6084168" y="2564904"/>
                  <a:ext cx="1080120" cy="13681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4" name="Rettangolo 24"/>
                <p:cNvSpPr>
                  <a:spLocks noChangeArrowheads="1"/>
                </p:cNvSpPr>
                <p:nvPr/>
              </p:nvSpPr>
              <p:spPr bwMode="auto">
                <a:xfrm>
                  <a:off x="6804248" y="2420888"/>
                  <a:ext cx="648072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5" name="Rettangolo 32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952456" y="2416696"/>
                  <a:ext cx="648072" cy="3684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6" name="Triangolo isoscele 23"/>
                <p:cNvSpPr>
                  <a:spLocks noChangeArrowheads="1"/>
                </p:cNvSpPr>
                <p:nvPr/>
              </p:nvSpPr>
              <p:spPr bwMode="auto">
                <a:xfrm rot="-8133491">
                  <a:off x="6653142" y="2683244"/>
                  <a:ext cx="479803" cy="2540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2478" name="Gruppo 36"/>
            <p:cNvGrpSpPr>
              <a:grpSpLocks/>
            </p:cNvGrpSpPr>
            <p:nvPr/>
          </p:nvGrpSpPr>
          <p:grpSpPr bwMode="auto">
            <a:xfrm>
              <a:off x="6435824" y="3861048"/>
              <a:ext cx="1448544" cy="1728192"/>
              <a:chOff x="5940152" y="2348880"/>
              <a:chExt cx="1448544" cy="1728192"/>
            </a:xfrm>
          </p:grpSpPr>
          <p:sp>
            <p:nvSpPr>
              <p:cNvPr id="62485" name="Rettangolo 37"/>
              <p:cNvSpPr>
                <a:spLocks noChangeArrowheads="1"/>
              </p:cNvSpPr>
              <p:nvPr/>
            </p:nvSpPr>
            <p:spPr bwMode="auto">
              <a:xfrm>
                <a:off x="5940152" y="2708920"/>
                <a:ext cx="1080120" cy="13681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486" name="Gruppo 38"/>
              <p:cNvGrpSpPr>
                <a:grpSpLocks/>
              </p:cNvGrpSpPr>
              <p:nvPr/>
            </p:nvGrpSpPr>
            <p:grpSpPr bwMode="auto">
              <a:xfrm>
                <a:off x="6012160" y="2348880"/>
                <a:ext cx="1376536" cy="1656184"/>
                <a:chOff x="6012160" y="2276872"/>
                <a:chExt cx="1376536" cy="1656184"/>
              </a:xfrm>
            </p:grpSpPr>
            <p:sp>
              <p:nvSpPr>
                <p:cNvPr id="62487" name="Rettangolo 39"/>
                <p:cNvSpPr>
                  <a:spLocks noChangeArrowheads="1"/>
                </p:cNvSpPr>
                <p:nvPr/>
              </p:nvSpPr>
              <p:spPr bwMode="auto">
                <a:xfrm>
                  <a:off x="6012160" y="2564904"/>
                  <a:ext cx="1080120" cy="136815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8" name="Rettangolo 40"/>
                <p:cNvSpPr>
                  <a:spLocks noChangeArrowheads="1"/>
                </p:cNvSpPr>
                <p:nvPr/>
              </p:nvSpPr>
              <p:spPr bwMode="auto">
                <a:xfrm>
                  <a:off x="6732240" y="2420888"/>
                  <a:ext cx="648072" cy="2160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89" name="Rettangolo 41"/>
                <p:cNvSpPr>
                  <a:spLocks noChangeArrowheads="1"/>
                </p:cNvSpPr>
                <p:nvPr/>
              </p:nvSpPr>
              <p:spPr bwMode="auto">
                <a:xfrm rot="5400000" flipV="1">
                  <a:off x="6880448" y="2416696"/>
                  <a:ext cx="648072" cy="36842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90" name="Triangolo isoscele 42"/>
                <p:cNvSpPr>
                  <a:spLocks noChangeArrowheads="1"/>
                </p:cNvSpPr>
                <p:nvPr/>
              </p:nvSpPr>
              <p:spPr bwMode="auto">
                <a:xfrm rot="-8133491">
                  <a:off x="6616938" y="2683244"/>
                  <a:ext cx="479803" cy="25407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2479" name="CasellaDiTesto 43"/>
            <p:cNvSpPr txBox="1">
              <a:spLocks noChangeArrowheads="1"/>
            </p:cNvSpPr>
            <p:nvPr/>
          </p:nvSpPr>
          <p:spPr bwMode="auto">
            <a:xfrm>
              <a:off x="5824370" y="2735681"/>
              <a:ext cx="2127355" cy="103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defRPr sz="2400">
                  <a:solidFill>
                    <a:schemeClr val="bg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</a:pP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        Write</a:t>
              </a:r>
              <a:b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     operation </a:t>
              </a:r>
              <a:b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       report</a:t>
              </a:r>
              <a:endParaRPr lang="en-US" sz="1600" dirty="0">
                <a:solidFill>
                  <a:srgbClr val="003F6E"/>
                </a:solidFill>
                <a:latin typeface="Arial" charset="0"/>
              </a:endParaRPr>
            </a:p>
          </p:txBody>
        </p:sp>
        <p:sp>
          <p:nvSpPr>
            <p:cNvPr id="45" name="CasellaDiTesto 44"/>
            <p:cNvSpPr txBox="1"/>
            <p:nvPr/>
          </p:nvSpPr>
          <p:spPr>
            <a:xfrm>
              <a:off x="5824370" y="4436923"/>
              <a:ext cx="2127355" cy="1215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>
                <a:lnSpc>
                  <a:spcPct val="10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600" smtClean="0">
                  <a:solidFill>
                    <a:srgbClr val="003F6E"/>
                  </a:solidFill>
                  <a:latin typeface="Arial" charset="0"/>
                </a:rPr>
                <a:t>        Read</a:t>
              </a:r>
            </a:p>
            <a:p>
              <a:pPr marL="342900">
                <a:lnSpc>
                  <a:spcPct val="10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600" smtClean="0">
                  <a:solidFill>
                    <a:srgbClr val="003F6E"/>
                  </a:solidFill>
                  <a:latin typeface="Arial" charset="0"/>
                </a:rPr>
                <a:t>     operation </a:t>
              </a:r>
              <a:br>
                <a:rPr lang="en-US" sz="160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smtClean="0">
                  <a:solidFill>
                    <a:srgbClr val="003F6E"/>
                  </a:solidFill>
                  <a:latin typeface="Arial" charset="0"/>
                </a:rPr>
                <a:t>        report</a:t>
              </a:r>
            </a:p>
            <a:p>
              <a:pPr algn="ctr">
                <a:lnSpc>
                  <a:spcPct val="100000"/>
                </a:lnSpc>
                <a:defRPr/>
              </a:pPr>
              <a:endParaRPr lang="en-US" sz="1600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4444509" y="4462462"/>
              <a:ext cx="1558498" cy="6203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400" smtClean="0">
                  <a:solidFill>
                    <a:srgbClr val="003F6E"/>
                  </a:solidFill>
                  <a:latin typeface="Arial" charset="0"/>
                </a:rPr>
                <a:t>produces</a:t>
              </a:r>
            </a:p>
            <a:p>
              <a:pPr algn="ctr">
                <a:defRPr/>
              </a:pPr>
              <a:endParaRPr lang="en-US" sz="1600"/>
            </a:p>
          </p:txBody>
        </p:sp>
        <p:cxnSp>
          <p:nvCxnSpPr>
            <p:cNvPr id="54" name="Connettore 2 53"/>
            <p:cNvCxnSpPr>
              <a:stCxn id="62497" idx="3"/>
            </p:cNvCxnSpPr>
            <p:nvPr/>
          </p:nvCxnSpPr>
          <p:spPr bwMode="auto">
            <a:xfrm>
              <a:off x="4572385" y="3249455"/>
              <a:ext cx="1727206" cy="0"/>
            </a:xfrm>
            <a:prstGeom prst="straightConnector1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5" name="CasellaDiTesto 54"/>
            <p:cNvSpPr txBox="1"/>
            <p:nvPr/>
          </p:nvSpPr>
          <p:spPr>
            <a:xfrm>
              <a:off x="4499360" y="2852574"/>
              <a:ext cx="1512893" cy="6477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algn="ctr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1400" smtClean="0">
                  <a:solidFill>
                    <a:srgbClr val="003F6E"/>
                  </a:solidFill>
                  <a:latin typeface="Arial" charset="0"/>
                </a:rPr>
                <a:t>produces</a:t>
              </a:r>
              <a:endParaRPr lang="en-US" sz="1600" smtClean="0">
                <a:solidFill>
                  <a:srgbClr val="003F6E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800"/>
            </a:p>
          </p:txBody>
        </p:sp>
        <p:cxnSp>
          <p:nvCxnSpPr>
            <p:cNvPr id="53" name="Connettore 1 52"/>
            <p:cNvCxnSpPr/>
            <p:nvPr/>
          </p:nvCxnSpPr>
          <p:spPr bwMode="auto">
            <a:xfrm flipV="1">
              <a:off x="1691063" y="3284381"/>
              <a:ext cx="0" cy="1657376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4248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1587" indent="0">
              <a:lnSpc>
                <a:spcPct val="120000"/>
              </a:lnSpc>
              <a:spcBef>
                <a:spcPts val="500"/>
              </a:spcBef>
              <a:buClrTx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Framework for </a:t>
            </a:r>
            <a:r>
              <a:rPr lang="en-US" sz="1800" dirty="0">
                <a:solidFill>
                  <a:srgbClr val="003F6E"/>
                </a:solidFill>
                <a:latin typeface="Arial" charset="0"/>
              </a:rPr>
              <a:t>evaluating the performance of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different NoSQL databases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47E00AAF-EBC7-F049-9153-5B497CB8BFD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6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Environment setup</a:t>
            </a:r>
          </a:p>
        </p:txBody>
      </p:sp>
      <p:grpSp>
        <p:nvGrpSpPr>
          <p:cNvPr id="64515" name="Gruppo 6170"/>
          <p:cNvGrpSpPr>
            <a:grpSpLocks/>
          </p:cNvGrpSpPr>
          <p:nvPr/>
        </p:nvGrpSpPr>
        <p:grpSpPr bwMode="auto">
          <a:xfrm>
            <a:off x="3059113" y="3068638"/>
            <a:ext cx="7264400" cy="3455987"/>
            <a:chOff x="2555776" y="2996952"/>
            <a:chExt cx="7264265" cy="3456384"/>
          </a:xfrm>
        </p:grpSpPr>
        <p:grpSp>
          <p:nvGrpSpPr>
            <p:cNvPr id="64531" name="Gruppo 89"/>
            <p:cNvGrpSpPr>
              <a:grpSpLocks/>
            </p:cNvGrpSpPr>
            <p:nvPr/>
          </p:nvGrpSpPr>
          <p:grpSpPr bwMode="auto">
            <a:xfrm>
              <a:off x="2555776" y="2996952"/>
              <a:ext cx="7264265" cy="3456384"/>
              <a:chOff x="-180528" y="548680"/>
              <a:chExt cx="7264265" cy="3456384"/>
            </a:xfrm>
          </p:grpSpPr>
          <p:pic>
            <p:nvPicPr>
              <p:cNvPr id="64533" name="Immagine 90" descr="clouds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0528" y="548680"/>
                <a:ext cx="7264265" cy="3456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Rettangolo arrotondato 92"/>
              <p:cNvSpPr/>
              <p:nvPr/>
            </p:nvSpPr>
            <p:spPr bwMode="auto">
              <a:xfrm>
                <a:off x="2051456" y="1701337"/>
                <a:ext cx="1800192" cy="1440027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  <a:t>YCSB</a:t>
                </a:r>
                <a:b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  <a:t>+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  <a:t>YCSB adapters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  <a:t>+ </a:t>
                </a:r>
                <a:b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</a:br>
                <a:r>
                  <a:rPr lang="en-US" sz="1600" dirty="0" smtClean="0">
                    <a:solidFill>
                      <a:srgbClr val="003F6E"/>
                    </a:solidFill>
                    <a:latin typeface="Arial" charset="0"/>
                  </a:rPr>
                  <a:t>Kundera GAE Datastore client </a:t>
                </a:r>
                <a:endParaRPr lang="en-US" sz="1600" dirty="0" smtClean="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endParaRPr>
              </a:p>
              <a:p>
                <a:pPr algn="ctr">
                  <a:lnSpc>
                    <a:spcPct val="80000"/>
                  </a:lnSpc>
                  <a:defRPr/>
                </a:pPr>
                <a:endParaRPr lang="en-US" sz="1600" dirty="0">
                  <a:solidFill>
                    <a:schemeClr val="tx1"/>
                  </a:solidFill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64535" name="Gruppo 93"/>
              <p:cNvGrpSpPr>
                <a:grpSpLocks/>
              </p:cNvGrpSpPr>
              <p:nvPr/>
            </p:nvGrpSpPr>
            <p:grpSpPr bwMode="auto">
              <a:xfrm>
                <a:off x="3924670" y="2276873"/>
                <a:ext cx="1223939" cy="936104"/>
                <a:chOff x="4262667" y="2373397"/>
                <a:chExt cx="1412237" cy="1095441"/>
              </a:xfrm>
            </p:grpSpPr>
            <p:pic>
              <p:nvPicPr>
                <p:cNvPr id="64540" name="Immagine 98" descr="db.png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44897" y="2373397"/>
                  <a:ext cx="1246288" cy="1095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0" name="CasellaDiTesto 99"/>
                <p:cNvSpPr txBox="1"/>
                <p:nvPr/>
              </p:nvSpPr>
              <p:spPr>
                <a:xfrm>
                  <a:off x="4262667" y="2753458"/>
                  <a:ext cx="1412237" cy="379017"/>
                </a:xfrm>
                <a:prstGeom prst="rect">
                  <a:avLst/>
                </a:prstGeom>
                <a:noFill/>
              </p:spPr>
              <p:txBody>
                <a:bodyPr anchor="ctr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600" dirty="0" smtClean="0">
                      <a:solidFill>
                        <a:srgbClr val="003F6E"/>
                      </a:solidFill>
                      <a:latin typeface="Arial" charset="0"/>
                      <a:ea typeface="+mn-ea"/>
                      <a:cs typeface="+mn-cs"/>
                    </a:rPr>
                    <a:t>Datastore</a:t>
                  </a:r>
                  <a:endParaRPr lang="en-US" sz="1600" dirty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536" name="Gruppo 94"/>
              <p:cNvGrpSpPr>
                <a:grpSpLocks/>
              </p:cNvGrpSpPr>
              <p:nvPr/>
            </p:nvGrpSpPr>
            <p:grpSpPr bwMode="auto">
              <a:xfrm>
                <a:off x="2987824" y="3140968"/>
                <a:ext cx="1584176" cy="360040"/>
                <a:chOff x="2843808" y="3140968"/>
                <a:chExt cx="1584176" cy="360040"/>
              </a:xfrm>
            </p:grpSpPr>
            <p:cxnSp>
              <p:nvCxnSpPr>
                <p:cNvPr id="96" name="Connettore 2 95"/>
                <p:cNvCxnSpPr/>
                <p:nvPr/>
              </p:nvCxnSpPr>
              <p:spPr bwMode="auto">
                <a:xfrm flipV="1">
                  <a:off x="2844047" y="3141365"/>
                  <a:ext cx="0" cy="360404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Connettore 2 96"/>
                <p:cNvCxnSpPr/>
                <p:nvPr/>
              </p:nvCxnSpPr>
              <p:spPr bwMode="auto">
                <a:xfrm flipV="1">
                  <a:off x="4428343" y="3212811"/>
                  <a:ext cx="0" cy="288958"/>
                </a:xfrm>
                <a:prstGeom prst="straightConnector1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Connettore 1 97"/>
                <p:cNvCxnSpPr/>
                <p:nvPr/>
              </p:nvCxnSpPr>
              <p:spPr bwMode="auto">
                <a:xfrm>
                  <a:off x="2844047" y="3501769"/>
                  <a:ext cx="1584296" cy="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</p:grpSp>
        <p:pic>
          <p:nvPicPr>
            <p:cNvPr id="64532" name="Immagine 9" descr="appeng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890" y="5157192"/>
              <a:ext cx="1008798" cy="1008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4516" name="Gruppo 6165"/>
          <p:cNvGrpSpPr>
            <a:grpSpLocks/>
          </p:cNvGrpSpPr>
          <p:nvPr/>
        </p:nvGrpSpPr>
        <p:grpSpPr bwMode="auto">
          <a:xfrm>
            <a:off x="-747713" y="692150"/>
            <a:ext cx="7264401" cy="3457575"/>
            <a:chOff x="-180528" y="620688"/>
            <a:chExt cx="7264265" cy="3456384"/>
          </a:xfrm>
        </p:grpSpPr>
        <p:pic>
          <p:nvPicPr>
            <p:cNvPr id="64521" name="Immagine 48" descr="cloud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0528" y="620688"/>
              <a:ext cx="7264265" cy="345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2" name="Immagine 8" descr="azur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067" y="2780928"/>
              <a:ext cx="824086" cy="83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ttangolo arrotondato 15"/>
            <p:cNvSpPr/>
            <p:nvPr/>
          </p:nvSpPr>
          <p:spPr bwMode="auto">
            <a:xfrm>
              <a:off x="2051456" y="1772816"/>
              <a:ext cx="1800191" cy="143936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YCSB</a:t>
              </a:r>
              <a:b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+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YCSB adapters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+ </a:t>
              </a:r>
              <a:b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</a:br>
              <a:r>
                <a:rPr lang="en-US" sz="1600" dirty="0" smtClean="0">
                  <a:solidFill>
                    <a:srgbClr val="003F6E"/>
                  </a:solidFill>
                  <a:latin typeface="Arial" charset="0"/>
                </a:rPr>
                <a:t>Kundera Azure Tables client </a:t>
              </a:r>
              <a:endParaRPr lang="en-US" sz="1600" dirty="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endParaRPr>
            </a:p>
            <a:p>
              <a:pPr algn="ctr">
                <a:lnSpc>
                  <a:spcPct val="80000"/>
                </a:lnSpc>
                <a:defRPr/>
              </a:pPr>
              <a:endParaRPr lang="en-US" sz="1600" dirty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64524" name="Gruppo 34"/>
            <p:cNvGrpSpPr>
              <a:grpSpLocks/>
            </p:cNvGrpSpPr>
            <p:nvPr/>
          </p:nvGrpSpPr>
          <p:grpSpPr bwMode="auto">
            <a:xfrm>
              <a:off x="4067544" y="2276871"/>
              <a:ext cx="936607" cy="846095"/>
              <a:chOff x="4427521" y="2373392"/>
              <a:chExt cx="1080700" cy="990111"/>
            </a:xfrm>
          </p:grpSpPr>
          <p:pic>
            <p:nvPicPr>
              <p:cNvPr id="64529" name="Immagine 27" descr="db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984" y="2373392"/>
                <a:ext cx="1080120" cy="990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CasellaDiTesto 33"/>
              <p:cNvSpPr txBox="1"/>
              <p:nvPr/>
            </p:nvSpPr>
            <p:spPr>
              <a:xfrm>
                <a:off x="4427521" y="2615461"/>
                <a:ext cx="1080700" cy="647111"/>
              </a:xfrm>
              <a:prstGeom prst="rect">
                <a:avLst/>
              </a:prstGeom>
              <a:noFill/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 Azure </a:t>
                </a:r>
                <a:br>
                  <a:rPr lang="en-US" sz="1600" smtClean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</a:br>
                <a:r>
                  <a:rPr lang="en-US" sz="1600" smtClean="0">
                    <a:solidFill>
                      <a:srgbClr val="003F6E"/>
                    </a:solidFill>
                    <a:latin typeface="Arial" charset="0"/>
                    <a:ea typeface="+mn-ea"/>
                    <a:cs typeface="+mn-cs"/>
                  </a:rPr>
                  <a:t>Tables</a:t>
                </a:r>
                <a:endParaRPr lang="en-US" sz="1600">
                  <a:solidFill>
                    <a:srgbClr val="003F6E"/>
                  </a:solidFill>
                  <a:latin typeface="Arial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525" name="Gruppo 6164"/>
            <p:cNvGrpSpPr>
              <a:grpSpLocks/>
            </p:cNvGrpSpPr>
            <p:nvPr/>
          </p:nvGrpSpPr>
          <p:grpSpPr bwMode="auto">
            <a:xfrm>
              <a:off x="2987824" y="3122966"/>
              <a:ext cx="1584176" cy="378042"/>
              <a:chOff x="2843808" y="3122966"/>
              <a:chExt cx="1584176" cy="378042"/>
            </a:xfrm>
          </p:grpSpPr>
          <p:cxnSp>
            <p:nvCxnSpPr>
              <p:cNvPr id="6148" name="Connettore 2 6147"/>
              <p:cNvCxnSpPr/>
              <p:nvPr/>
            </p:nvCxnSpPr>
            <p:spPr bwMode="auto">
              <a:xfrm flipV="1">
                <a:off x="2844048" y="3213770"/>
                <a:ext cx="0" cy="287239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Connettore 2 77"/>
              <p:cNvCxnSpPr/>
              <p:nvPr/>
            </p:nvCxnSpPr>
            <p:spPr bwMode="auto">
              <a:xfrm flipV="1">
                <a:off x="4428343" y="3123314"/>
                <a:ext cx="0" cy="377695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61" name="Connettore 1 6160"/>
              <p:cNvCxnSpPr/>
              <p:nvPr/>
            </p:nvCxnSpPr>
            <p:spPr bwMode="auto">
              <a:xfrm>
                <a:off x="2844048" y="3501009"/>
                <a:ext cx="1584295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173" name="Connettore 7 6172"/>
          <p:cNvCxnSpPr>
            <a:endCxn id="64518" idx="1"/>
          </p:cNvCxnSpPr>
          <p:nvPr/>
        </p:nvCxnSpPr>
        <p:spPr bwMode="auto">
          <a:xfrm flipV="1">
            <a:off x="3262313" y="1208088"/>
            <a:ext cx="2016125" cy="852487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18" name="CasellaDiTesto 6174"/>
          <p:cNvSpPr txBox="1">
            <a:spLocks noChangeArrowheads="1"/>
          </p:cNvSpPr>
          <p:nvPr/>
        </p:nvSpPr>
        <p:spPr bwMode="auto">
          <a:xfrm>
            <a:off x="5278438" y="931863"/>
            <a:ext cx="1165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4 core </a:t>
            </a:r>
            <a:br>
              <a:rPr lang="en-US" sz="1600" smtClean="0">
                <a:solidFill>
                  <a:srgbClr val="003F6E"/>
                </a:solidFill>
                <a:latin typeface="Arial" charset="0"/>
              </a:rPr>
            </a:br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7 GB RAM</a:t>
            </a:r>
            <a:endParaRPr lang="en-US" sz="1600"/>
          </a:p>
        </p:txBody>
      </p:sp>
      <p:cxnSp>
        <p:nvCxnSpPr>
          <p:cNvPr id="110" name="Connettore 7 109"/>
          <p:cNvCxnSpPr>
            <a:endCxn id="64520" idx="3"/>
          </p:cNvCxnSpPr>
          <p:nvPr/>
        </p:nvCxnSpPr>
        <p:spPr bwMode="auto">
          <a:xfrm rot="10800000">
            <a:off x="3676299" y="4377102"/>
            <a:ext cx="1616431" cy="707662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4520" name="CasellaDiTesto 110"/>
          <p:cNvSpPr txBox="1">
            <a:spLocks noChangeArrowheads="1"/>
          </p:cNvSpPr>
          <p:nvPr/>
        </p:nvSpPr>
        <p:spPr bwMode="auto">
          <a:xfrm>
            <a:off x="2339975" y="4100513"/>
            <a:ext cx="1336323" cy="55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4 core </a:t>
            </a:r>
            <a:br>
              <a:rPr lang="en-US" sz="1600" smtClean="0">
                <a:solidFill>
                  <a:srgbClr val="003F6E"/>
                </a:solidFill>
                <a:latin typeface="Arial" charset="0"/>
              </a:rPr>
            </a:br>
            <a:r>
              <a:rPr lang="en-US" sz="1600" smtClean="0">
                <a:solidFill>
                  <a:srgbClr val="003F6E"/>
                </a:solidFill>
                <a:latin typeface="Arial" charset="0"/>
              </a:rPr>
              <a:t>3.6 GB RAM</a:t>
            </a:r>
            <a:endParaRPr lang="en-US" sz="160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Data management systems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6645E0C-817D-1D46-ADEE-D77CB04339D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31747" name="Gruppo 11"/>
          <p:cNvGrpSpPr>
            <a:grpSpLocks/>
          </p:cNvGrpSpPr>
          <p:nvPr/>
        </p:nvGrpSpPr>
        <p:grpSpPr bwMode="auto">
          <a:xfrm>
            <a:off x="827088" y="1557338"/>
            <a:ext cx="3457575" cy="3815878"/>
            <a:chOff x="539552" y="1756591"/>
            <a:chExt cx="3456384" cy="2608513"/>
          </a:xfrm>
        </p:grpSpPr>
        <p:grpSp>
          <p:nvGrpSpPr>
            <p:cNvPr id="31753" name="Gruppo 5"/>
            <p:cNvGrpSpPr>
              <a:grpSpLocks/>
            </p:cNvGrpSpPr>
            <p:nvPr/>
          </p:nvGrpSpPr>
          <p:grpSpPr bwMode="auto">
            <a:xfrm>
              <a:off x="539552" y="2132856"/>
              <a:ext cx="3456384" cy="2232248"/>
              <a:chOff x="539552" y="2132856"/>
              <a:chExt cx="3456384" cy="2232248"/>
            </a:xfrm>
          </p:grpSpPr>
          <p:sp>
            <p:nvSpPr>
              <p:cNvPr id="31755" name="Rettangolo arrotondato 1"/>
              <p:cNvSpPr>
                <a:spLocks noChangeArrowheads="1"/>
              </p:cNvSpPr>
              <p:nvPr/>
            </p:nvSpPr>
            <p:spPr bwMode="auto">
              <a:xfrm>
                <a:off x="539552" y="2132856"/>
                <a:ext cx="3456384" cy="223224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 Box 2"/>
              <p:cNvSpPr txBox="1">
                <a:spLocks noChangeArrowheads="1"/>
              </p:cNvSpPr>
              <p:nvPr/>
            </p:nvSpPr>
            <p:spPr bwMode="auto">
              <a:xfrm>
                <a:off x="971203" y="2348658"/>
                <a:ext cx="3024733" cy="2016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1pPr>
                <a:lvl2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2pPr>
                <a:lvl3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3pPr>
                <a:lvl4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4pPr>
                <a:lvl5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9pPr>
              </a:lstStyle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Well structured data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Relational model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Vertical scaling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ACID transactions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b="1" smtClean="0">
                    <a:solidFill>
                      <a:srgbClr val="003F6E"/>
                    </a:solidFill>
                    <a:latin typeface="Arial" charset="0"/>
                  </a:rPr>
                  <a:t>SQL</a:t>
                </a:r>
              </a:p>
              <a:p>
                <a:pPr marL="344487" indent="-342900">
                  <a:lnSpc>
                    <a:spcPct val="150000"/>
                  </a:lnSpc>
                  <a:spcBef>
                    <a:spcPts val="500"/>
                  </a:spcBef>
                  <a:buClrTx/>
                  <a:buFont typeface="Arial"/>
                  <a:buChar char="•"/>
                  <a:defRPr/>
                </a:pPr>
                <a:endParaRPr lang="en-US" sz="200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sp>
          <p:nvSpPr>
            <p:cNvPr id="31754" name="CasellaDiTesto 2"/>
            <p:cNvSpPr txBox="1">
              <a:spLocks noChangeArrowheads="1"/>
            </p:cNvSpPr>
            <p:nvPr/>
          </p:nvSpPr>
          <p:spPr bwMode="auto">
            <a:xfrm>
              <a:off x="1547664" y="1756591"/>
              <a:ext cx="1312678" cy="300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smtClean="0">
                  <a:solidFill>
                    <a:srgbClr val="003F6E"/>
                  </a:solidFill>
                  <a:latin typeface="Arial" charset="0"/>
                </a:rPr>
                <a:t>RDBMS</a:t>
              </a:r>
              <a:endParaRPr lang="en-US"/>
            </a:p>
          </p:txBody>
        </p:sp>
      </p:grpSp>
      <p:grpSp>
        <p:nvGrpSpPr>
          <p:cNvPr id="31748" name="Gruppo 10"/>
          <p:cNvGrpSpPr>
            <a:grpSpLocks/>
          </p:cNvGrpSpPr>
          <p:nvPr/>
        </p:nvGrpSpPr>
        <p:grpSpPr bwMode="auto">
          <a:xfrm>
            <a:off x="4859338" y="1557338"/>
            <a:ext cx="3457575" cy="3815878"/>
            <a:chOff x="4572000" y="1756591"/>
            <a:chExt cx="3456384" cy="2608513"/>
          </a:xfrm>
        </p:grpSpPr>
        <p:grpSp>
          <p:nvGrpSpPr>
            <p:cNvPr id="31749" name="Gruppo 6"/>
            <p:cNvGrpSpPr>
              <a:grpSpLocks/>
            </p:cNvGrpSpPr>
            <p:nvPr/>
          </p:nvGrpSpPr>
          <p:grpSpPr bwMode="auto">
            <a:xfrm>
              <a:off x="4572000" y="2132856"/>
              <a:ext cx="3456384" cy="2232248"/>
              <a:chOff x="4572000" y="2132856"/>
              <a:chExt cx="3456384" cy="2232248"/>
            </a:xfrm>
          </p:grpSpPr>
          <p:sp>
            <p:nvSpPr>
              <p:cNvPr id="31751" name="Rettangolo arrotondato 8"/>
              <p:cNvSpPr>
                <a:spLocks noChangeArrowheads="1"/>
              </p:cNvSpPr>
              <p:nvPr/>
            </p:nvSpPr>
            <p:spPr bwMode="auto">
              <a:xfrm>
                <a:off x="4572000" y="2132856"/>
                <a:ext cx="3456384" cy="223224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6" name="Text Box 2"/>
              <p:cNvSpPr txBox="1">
                <a:spLocks noChangeArrowheads="1"/>
              </p:cNvSpPr>
              <p:nvPr/>
            </p:nvSpPr>
            <p:spPr bwMode="auto">
              <a:xfrm>
                <a:off x="5003651" y="2348658"/>
                <a:ext cx="3024733" cy="2016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marL="341313" indent="-341313"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1pPr>
                <a:lvl2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2pPr>
                <a:lvl3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3pPr>
                <a:lvl4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4pPr>
                <a:lvl5pPr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341313" algn="l"/>
                    <a:tab pos="454025" algn="l"/>
                    <a:tab pos="911225" algn="l"/>
                    <a:tab pos="1368425" algn="l"/>
                    <a:tab pos="1825625" algn="l"/>
                    <a:tab pos="2282825" algn="l"/>
                    <a:tab pos="2740025" algn="l"/>
                    <a:tab pos="3197225" algn="l"/>
                    <a:tab pos="3654425" algn="l"/>
                    <a:tab pos="4111625" algn="l"/>
                    <a:tab pos="4568825" algn="l"/>
                    <a:tab pos="5026025" algn="l"/>
                    <a:tab pos="5483225" algn="l"/>
                    <a:tab pos="5940425" algn="l"/>
                    <a:tab pos="6397625" algn="l"/>
                    <a:tab pos="6854825" algn="l"/>
                    <a:tab pos="7312025" algn="l"/>
                    <a:tab pos="7769225" algn="l"/>
                    <a:tab pos="8226425" algn="l"/>
                    <a:tab pos="8683625" algn="l"/>
                    <a:tab pos="9140825" algn="l"/>
                  </a:tabLst>
                  <a:defRPr sz="2400">
                    <a:solidFill>
                      <a:srgbClr val="FFFFFF"/>
                    </a:solidFill>
                    <a:latin typeface="Times New Roman" charset="0"/>
                    <a:ea typeface="ＭＳ Ｐゴシック" charset="0"/>
                    <a:cs typeface="Microsoft YaHei" charset="0"/>
                  </a:defRPr>
                </a:lvl9pPr>
              </a:lstStyle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Non-structured data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Various data models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Horizontal scaling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smtClean="0">
                    <a:solidFill>
                      <a:srgbClr val="003F6E"/>
                    </a:solidFill>
                    <a:latin typeface="Arial" charset="0"/>
                  </a:rPr>
                  <a:t>BASE properties</a:t>
                </a:r>
              </a:p>
              <a:p>
                <a:pPr marL="1587" indent="0">
                  <a:lnSpc>
                    <a:spcPct val="150000"/>
                  </a:lnSpc>
                  <a:spcBef>
                    <a:spcPts val="500"/>
                  </a:spcBef>
                  <a:buClrTx/>
                  <a:defRPr/>
                </a:pPr>
                <a:r>
                  <a:rPr lang="en-US" sz="2000" b="1" smtClean="0">
                    <a:solidFill>
                      <a:srgbClr val="003F6E"/>
                    </a:solidFill>
                    <a:latin typeface="Arial" charset="0"/>
                  </a:rPr>
                  <a:t>Proprietary API</a:t>
                </a:r>
              </a:p>
              <a:p>
                <a:pPr marL="344487" indent="-342900">
                  <a:lnSpc>
                    <a:spcPct val="150000"/>
                  </a:lnSpc>
                  <a:spcBef>
                    <a:spcPts val="500"/>
                  </a:spcBef>
                  <a:buClrTx/>
                  <a:buFont typeface="Arial"/>
                  <a:buChar char="•"/>
                  <a:defRPr/>
                </a:pPr>
                <a:endParaRPr lang="en-US" sz="2000" smtClean="0">
                  <a:solidFill>
                    <a:srgbClr val="003F6E"/>
                  </a:solidFill>
                  <a:latin typeface="Arial" charset="0"/>
                </a:endParaRPr>
              </a:p>
            </p:txBody>
          </p:sp>
        </p:grpSp>
        <p:sp>
          <p:nvSpPr>
            <p:cNvPr id="31750" name="CasellaDiTesto 9"/>
            <p:cNvSpPr txBox="1">
              <a:spLocks noChangeArrowheads="1"/>
            </p:cNvSpPr>
            <p:nvPr/>
          </p:nvSpPr>
          <p:spPr bwMode="auto">
            <a:xfrm>
              <a:off x="5720644" y="1756591"/>
              <a:ext cx="1227197" cy="300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3F6E"/>
                  </a:solidFill>
                  <a:latin typeface="Arial" charset="0"/>
                </a:rPr>
                <a:t>NoSQL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Results - Azure Tables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5B15147-CBAD-904C-A220-8421DFA1EDD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6563" name="Immagine 1" descr="azure_cloud_read_lat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908050"/>
            <a:ext cx="46799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Immagine 2" descr="azure_cloud_read_through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908050"/>
            <a:ext cx="46799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Immagine 4" descr="azure_cloud_write_latenc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05225"/>
            <a:ext cx="467995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Immagine 5" descr="azure_cloud_write_throughp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3716338"/>
            <a:ext cx="4681537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Results - GAE Datastore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7A5BC25-0A81-8641-BC7C-58D01357A2E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Immagine 1" descr="datastore_cloud_read_latenc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4680000" cy="2748572"/>
          </a:xfrm>
          <a:prstGeom prst="rect">
            <a:avLst/>
          </a:prstGeom>
        </p:spPr>
      </p:pic>
      <p:pic>
        <p:nvPicPr>
          <p:cNvPr id="3" name="Immagine 2" descr="datastore_cloud_read_throughp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08720"/>
            <a:ext cx="4680000" cy="2748572"/>
          </a:xfrm>
          <a:prstGeom prst="rect">
            <a:avLst/>
          </a:prstGeom>
        </p:spPr>
      </p:pic>
      <p:pic>
        <p:nvPicPr>
          <p:cNvPr id="5" name="Immagine 4" descr="datastore_cloud_write_latenc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04764"/>
            <a:ext cx="4680000" cy="2748572"/>
          </a:xfrm>
          <a:prstGeom prst="rect">
            <a:avLst/>
          </a:prstGeom>
        </p:spPr>
      </p:pic>
      <p:pic>
        <p:nvPicPr>
          <p:cNvPr id="6" name="Immagine 5" descr="datastore_cloud_write_throughput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704764"/>
            <a:ext cx="4680000" cy="27485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Results comparison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BFE5AA47-7582-7B4D-991D-310E2B392C2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9750" y="1125538"/>
            <a:ext cx="55594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b="1" smtClean="0">
                <a:solidFill>
                  <a:srgbClr val="003F6E"/>
                </a:solidFill>
                <a:latin typeface="Arial" charset="0"/>
              </a:rPr>
              <a:t>Azure Tables </a:t>
            </a:r>
            <a:br>
              <a:rPr lang="en-US" sz="2000" b="1" smtClean="0">
                <a:solidFill>
                  <a:srgbClr val="003F6E"/>
                </a:solidFill>
                <a:latin typeface="Arial" charset="0"/>
              </a:rPr>
            </a:b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Kunedra overhead w.r.t low-level API</a:t>
            </a: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smtClean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smtClean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lnSpc>
                <a:spcPct val="130000"/>
              </a:lnSpc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/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106783"/>
              </p:ext>
            </p:extLst>
          </p:nvPr>
        </p:nvGraphicFramePr>
        <p:xfrm>
          <a:off x="468313" y="2060575"/>
          <a:ext cx="8424864" cy="106362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6216"/>
                <a:gridCol w="2106216"/>
                <a:gridCol w="2106216"/>
                <a:gridCol w="2106216"/>
              </a:tblGrid>
              <a:tr h="57632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Read latency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Read throughput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Write latency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Write throughput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</a:tr>
              <a:tr h="487296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13,43 %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12,39 %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4,75 %</a:t>
                      </a:r>
                      <a:endParaRPr lang="en-US" sz="1800" noProof="0"/>
                    </a:p>
                  </a:txBody>
                  <a:tcPr marL="91439" marR="91439" marT="45741" marB="457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/>
                        <a:t>6,78 %</a:t>
                      </a:r>
                      <a:endParaRPr lang="en-US" sz="1800" noProof="0" dirty="0"/>
                    </a:p>
                  </a:txBody>
                  <a:tcPr marL="91439" marR="91439" marT="45741" marB="45741" anchor="ctr"/>
                </a:tc>
              </a:tr>
            </a:tbl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68313" y="3716338"/>
            <a:ext cx="555942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b="1" dirty="0" smtClean="0">
                <a:solidFill>
                  <a:srgbClr val="003F6E"/>
                </a:solidFill>
                <a:latin typeface="Arial" charset="0"/>
              </a:rPr>
              <a:t>Google Datastore</a:t>
            </a:r>
            <a:br>
              <a:rPr lang="en-US" sz="2000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Kundera overhead </a:t>
            </a:r>
            <a:r>
              <a:rPr lang="en-US" sz="2000" dirty="0" err="1" smtClean="0">
                <a:solidFill>
                  <a:srgbClr val="003F6E"/>
                </a:solidFill>
                <a:latin typeface="Arial" charset="0"/>
              </a:rPr>
              <a:t>w.r.t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 low-level API</a:t>
            </a: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>
              <a:lnSpc>
                <a:spcPct val="130000"/>
              </a:lnSpc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lnSpc>
                <a:spcPct val="130000"/>
              </a:lnSpc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/>
          </a:p>
        </p:txBody>
      </p:sp>
      <p:graphicFrame>
        <p:nvGraphicFramePr>
          <p:cNvPr id="14" name="Tabel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3975"/>
              </p:ext>
            </p:extLst>
          </p:nvPr>
        </p:nvGraphicFramePr>
        <p:xfrm>
          <a:off x="468313" y="4670425"/>
          <a:ext cx="8424864" cy="10620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6216"/>
                <a:gridCol w="2106216"/>
                <a:gridCol w="2106216"/>
                <a:gridCol w="2106216"/>
              </a:tblGrid>
              <a:tr h="57546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Read latency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Read throughput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Write latency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Write throughput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</a:tr>
              <a:tr h="486569"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4,36 %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smtClean="0"/>
                        <a:t>4,39 %</a:t>
                      </a:r>
                      <a:endParaRPr lang="en-US" sz="1800" noProof="0"/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smtClean="0"/>
                        <a:t>0,76 %</a:t>
                      </a:r>
                    </a:p>
                  </a:txBody>
                  <a:tcPr marL="91439" marR="91439" marT="45673" marB="4567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 smtClean="0"/>
                        <a:t>2,03 %</a:t>
                      </a:r>
                      <a:endParaRPr lang="en-US" sz="1800" noProof="0" dirty="0"/>
                    </a:p>
                  </a:txBody>
                  <a:tcPr marL="91439" marR="91439" marT="45673" marB="45673"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Conclusions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C369C5C-8030-2440-9F4F-749C83DBB35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3874" y="908050"/>
            <a:ext cx="8440614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Contributions:</a:t>
            </a:r>
          </a:p>
          <a:p>
            <a:pPr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Integration of Kundera in CPIM library</a:t>
            </a: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New Kundera clients to support Google Datastore and Azure Tables</a:t>
            </a: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Hegira integration in the CPIM library</a:t>
            </a: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18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>
              <a:buSzPct val="45000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Future work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:</a:t>
            </a: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 smtClean="0">
              <a:solidFill>
                <a:srgbClr val="003F6E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Char char="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Compare developed client performance with the ones of the other client developed by Kundera team</a:t>
            </a:r>
            <a:endParaRPr lang="en-US" sz="2000" dirty="0" smtClean="0">
              <a:solidFill>
                <a:srgbClr val="FF0000"/>
              </a:solidFill>
              <a:latin typeface="Arial" charset="0"/>
            </a:endParaRPr>
          </a:p>
          <a:p>
            <a:pPr marL="736600" lvl="1" indent="-279400">
              <a:buClr>
                <a:srgbClr val="004C80"/>
              </a:buClr>
              <a:buSzPct val="45000"/>
              <a:buFont typeface="Wingdings" charset="0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sz="2000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r>
              <a:rPr dirty="0" smtClean="0"/>
              <a:t>42</a:t>
            </a:r>
            <a:endParaRPr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23875" y="1104900"/>
            <a:ext cx="8224838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 smtClean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it-IT" sz="3200" b="1" dirty="0" smtClean="0">
              <a:solidFill>
                <a:srgbClr val="003F6E"/>
              </a:solidFill>
              <a:latin typeface="Arial" charset="0"/>
            </a:endParaRPr>
          </a:p>
          <a:p>
            <a:pPr algn="ctr">
              <a:buClrTx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r>
              <a:rPr lang="it-IT" sz="4200" b="1" dirty="0" smtClean="0">
                <a:solidFill>
                  <a:srgbClr val="003F6E"/>
                </a:solidFill>
                <a:latin typeface="Arial" charset="0"/>
              </a:rPr>
              <a:t>THANK YOU</a:t>
            </a:r>
            <a:endParaRPr lang="it-IT" sz="4200" b="1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NoSQL Common language approaches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5014F120-C75B-CD48-ADD5-8CD8FC5AA37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33795" name="Gruppo 7"/>
          <p:cNvGrpSpPr>
            <a:grpSpLocks/>
          </p:cNvGrpSpPr>
          <p:nvPr/>
        </p:nvGrpSpPr>
        <p:grpSpPr bwMode="auto">
          <a:xfrm>
            <a:off x="647700" y="1341438"/>
            <a:ext cx="3563938" cy="1309687"/>
            <a:chOff x="611560" y="1341438"/>
            <a:chExt cx="3563565" cy="1309687"/>
          </a:xfrm>
        </p:grpSpPr>
        <p:sp>
          <p:nvSpPr>
            <p:cNvPr id="6146" name="Text Box 2"/>
            <p:cNvSpPr txBox="1">
              <a:spLocks noChangeArrowheads="1"/>
            </p:cNvSpPr>
            <p:nvPr/>
          </p:nvSpPr>
          <p:spPr bwMode="auto">
            <a:xfrm>
              <a:off x="684577" y="1341438"/>
              <a:ext cx="3490548" cy="1309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smtClean="0">
                  <a:solidFill>
                    <a:srgbClr val="003F6E"/>
                  </a:solidFill>
                  <a:latin typeface="Arial" charset="0"/>
                </a:rPr>
                <a:t>            Meta-model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smtClean="0">
                  <a:solidFill>
                    <a:srgbClr val="003F6E"/>
                  </a:solidFill>
                  <a:latin typeface="Arial" charset="0"/>
                </a:rPr>
                <a:t>Apache MetaModel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smtClean="0">
                  <a:solidFill>
                    <a:srgbClr val="003F6E"/>
                  </a:solidFill>
                  <a:latin typeface="Arial" charset="0"/>
                </a:rPr>
                <a:t>SOS platform</a:t>
              </a:r>
            </a:p>
          </p:txBody>
        </p:sp>
        <p:cxnSp>
          <p:nvCxnSpPr>
            <p:cNvPr id="3" name="Connettore 1 2"/>
            <p:cNvCxnSpPr/>
            <p:nvPr/>
          </p:nvCxnSpPr>
          <p:spPr bwMode="auto">
            <a:xfrm>
              <a:off x="611560" y="1773238"/>
              <a:ext cx="3168318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796" name="Gruppo 6"/>
          <p:cNvGrpSpPr>
            <a:grpSpLocks/>
          </p:cNvGrpSpPr>
          <p:nvPr/>
        </p:nvGrpSpPr>
        <p:grpSpPr bwMode="auto">
          <a:xfrm>
            <a:off x="4824413" y="1341438"/>
            <a:ext cx="3635375" cy="1800225"/>
            <a:chOff x="4788024" y="1268413"/>
            <a:chExt cx="3635251" cy="1800225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4932481" y="1268413"/>
              <a:ext cx="3490794" cy="1800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smtClean="0">
                  <a:solidFill>
                    <a:srgbClr val="003F6E"/>
                  </a:solidFill>
                  <a:latin typeface="Arial" charset="0"/>
                </a:rPr>
                <a:t>            SQLification</a:t>
              </a:r>
              <a:endParaRPr lang="en-US" sz="2000" b="1" i="1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smtClean="0">
                  <a:solidFill>
                    <a:srgbClr val="003F6E"/>
                  </a:solidFill>
                  <a:latin typeface="Arial" charset="0"/>
                </a:rPr>
                <a:t>Apache Phoenix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smtClean="0">
                  <a:solidFill>
                    <a:srgbClr val="003F6E"/>
                  </a:solidFill>
                  <a:latin typeface="Arial" charset="0"/>
                </a:rPr>
                <a:t>UnQL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smtClean="0">
                  <a:solidFill>
                    <a:srgbClr val="003F6E"/>
                  </a:solidFill>
                  <a:latin typeface="Arial" charset="0"/>
                </a:rPr>
                <a:t>Native support</a:t>
              </a:r>
            </a:p>
          </p:txBody>
        </p:sp>
        <p:cxnSp>
          <p:nvCxnSpPr>
            <p:cNvPr id="9" name="Connettore 1 8"/>
            <p:cNvCxnSpPr/>
            <p:nvPr/>
          </p:nvCxnSpPr>
          <p:spPr bwMode="auto">
            <a:xfrm>
              <a:off x="4788024" y="1700213"/>
              <a:ext cx="316854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3797" name="Gruppo 10"/>
          <p:cNvGrpSpPr>
            <a:grpSpLocks/>
          </p:cNvGrpSpPr>
          <p:nvPr/>
        </p:nvGrpSpPr>
        <p:grpSpPr bwMode="auto">
          <a:xfrm>
            <a:off x="2627313" y="3573463"/>
            <a:ext cx="3565525" cy="2173287"/>
            <a:chOff x="2627784" y="3573463"/>
            <a:chExt cx="3565054" cy="2173287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2700799" y="3573463"/>
              <a:ext cx="3492039" cy="2173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41313" indent="-341313"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1pPr>
              <a:lvl2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2pPr>
              <a:lvl3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3pPr>
              <a:lvl4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4pPr>
              <a:lvl5pPr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341313" algn="l"/>
                  <a:tab pos="454025" algn="l"/>
                  <a:tab pos="911225" algn="l"/>
                  <a:tab pos="1368425" algn="l"/>
                  <a:tab pos="1825625" algn="l"/>
                  <a:tab pos="2282825" algn="l"/>
                  <a:tab pos="2740025" algn="l"/>
                  <a:tab pos="3197225" algn="l"/>
                  <a:tab pos="3654425" algn="l"/>
                  <a:tab pos="4111625" algn="l"/>
                  <a:tab pos="4568825" algn="l"/>
                  <a:tab pos="50260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</a:tabLst>
                <a:defRPr sz="2400">
                  <a:solidFill>
                    <a:srgbClr val="FFFFFF"/>
                  </a:solidFill>
                  <a:latin typeface="Times New Roman" charset="0"/>
                  <a:ea typeface="ＭＳ Ｐゴシック" charset="0"/>
                  <a:cs typeface="Microsoft YaHei" charset="0"/>
                </a:defRPr>
              </a:lvl9pPr>
            </a:lstStyle>
            <a:p>
              <a:pPr marL="342900">
                <a:lnSpc>
                  <a:spcPct val="120000"/>
                </a:lnSpc>
                <a:spcBef>
                  <a:spcPts val="500"/>
                </a:spcBef>
                <a:buClrTx/>
                <a:buFontTx/>
                <a:buNone/>
                <a:defRPr/>
              </a:pPr>
              <a:r>
                <a:rPr lang="en-US" sz="2000" b="1" i="1" dirty="0" smtClean="0">
                  <a:solidFill>
                    <a:srgbClr val="003F6E"/>
                  </a:solidFill>
                  <a:latin typeface="Arial" charset="0"/>
                </a:rPr>
                <a:t>                  ORM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Kundera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err="1" smtClean="0">
                  <a:solidFill>
                    <a:srgbClr val="003F6E"/>
                  </a:solidFill>
                  <a:latin typeface="Arial" charset="0"/>
                </a:rPr>
                <a:t>PlayORM</a:t>
              </a:r>
              <a:endParaRPr lang="en-US" sz="2000" dirty="0" smtClean="0">
                <a:solidFill>
                  <a:srgbClr val="003F6E"/>
                </a:solidFill>
                <a:latin typeface="Arial" charset="0"/>
              </a:endParaRP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Spring-data</a:t>
              </a:r>
            </a:p>
            <a:p>
              <a:pPr marL="344487" indent="-342900">
                <a:lnSpc>
                  <a:spcPct val="120000"/>
                </a:lnSpc>
                <a:spcBef>
                  <a:spcPts val="500"/>
                </a:spcBef>
                <a:buClrTx/>
                <a:buFont typeface="Arial"/>
                <a:buChar char="•"/>
                <a:defRPr/>
              </a:pPr>
              <a:r>
                <a:rPr lang="en-US" sz="2000" dirty="0" smtClean="0">
                  <a:solidFill>
                    <a:srgbClr val="003F6E"/>
                  </a:solidFill>
                  <a:latin typeface="Arial" charset="0"/>
                </a:rPr>
                <a:t>Apache Gora</a:t>
              </a:r>
            </a:p>
          </p:txBody>
        </p:sp>
        <p:cxnSp>
          <p:nvCxnSpPr>
            <p:cNvPr id="10" name="Connettore 1 9"/>
            <p:cNvCxnSpPr/>
            <p:nvPr/>
          </p:nvCxnSpPr>
          <p:spPr bwMode="auto">
            <a:xfrm>
              <a:off x="2627784" y="4005263"/>
              <a:ext cx="3168231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en-GB" b="1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en-GB" b="1" smtClean="0">
                <a:solidFill>
                  <a:srgbClr val="003F6E"/>
                </a:solidFill>
                <a:latin typeface="Arial" charset="0"/>
              </a:rPr>
            </a:br>
            <a:r>
              <a:rPr lang="en-GB" b="1" smtClean="0">
                <a:solidFill>
                  <a:srgbClr val="003F6E"/>
                </a:solidFill>
                <a:latin typeface="Arial" charset="0"/>
              </a:rPr>
              <a:t>Cloud Platform Independent Model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822483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Abstract application logic from the specific PaaS Provider to overcome the vendor lock-in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329F8362-E3D3-A54C-B62A-00CB6481318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35844" name="Immagine 1" descr="cpim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2997200"/>
            <a:ext cx="6213475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528" y="1412776"/>
            <a:ext cx="2951163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0" indent="0">
              <a:lnSpc>
                <a:spcPct val="150000"/>
              </a:lnSpc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    Many supported services: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Blob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NoSQL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Memcache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Queue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Mail</a:t>
            </a:r>
          </a:p>
          <a:p>
            <a:pPr marL="687387" lvl="1">
              <a:lnSpc>
                <a:spcPct val="150000"/>
              </a:lnSpc>
              <a:buFont typeface="Arial"/>
              <a:buChar char="•"/>
              <a:defRPr/>
            </a:pPr>
            <a:r>
              <a:rPr lang="en-GB" sz="1600" smtClean="0">
                <a:solidFill>
                  <a:srgbClr val="003F6E"/>
                </a:solidFill>
                <a:latin typeface="Arial" charset="0"/>
              </a:rPr>
              <a:t>SQL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Work objectives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Integrate Kundera in the CPIM library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Contribute to the open source project Kundera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Integrate the migration and synchronization system Hegira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003F6E"/>
                </a:solidFill>
                <a:latin typeface="Arial" charset="0"/>
              </a:rPr>
              <a:t>Evaluation</a:t>
            </a:r>
            <a:endParaRPr lang="en-US" sz="2000">
              <a:solidFill>
                <a:srgbClr val="003F6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00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smtClean="0">
                <a:solidFill>
                  <a:srgbClr val="003F6E"/>
                </a:solidFill>
                <a:latin typeface="Arial" charset="0"/>
              </a:rPr>
              <a:t>Work objectives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9DF601D4-73D7-A345-AD94-45660F7ACBC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ttangolo arrotondato 1"/>
          <p:cNvSpPr/>
          <p:nvPr/>
        </p:nvSpPr>
        <p:spPr bwMode="auto">
          <a:xfrm>
            <a:off x="827088" y="1196752"/>
            <a:ext cx="7489825" cy="792088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Integrate Kundera in the CPIM library</a:t>
            </a:r>
            <a:endParaRPr lang="en-US" sz="20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827584" y="2492896"/>
            <a:ext cx="7489825" cy="792088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dirty="0" smtClean="0">
                <a:solidFill>
                  <a:srgbClr val="A6A6A6"/>
                </a:solidFill>
                <a:latin typeface="Arial" charset="0"/>
              </a:rPr>
              <a:t>Contribute to the open source project Kundera</a:t>
            </a:r>
            <a:endParaRPr lang="en-US" sz="2000" dirty="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54278" name="Rettangolo arrotondato 8"/>
          <p:cNvSpPr>
            <a:spLocks noChangeArrowheads="1"/>
          </p:cNvSpPr>
          <p:nvPr/>
        </p:nvSpPr>
        <p:spPr bwMode="auto">
          <a:xfrm>
            <a:off x="827584" y="3789040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Integrate the migration and synchronization system Hegira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  <p:sp>
        <p:nvSpPr>
          <p:cNvPr id="9" name="Rettangolo arrotondato 8"/>
          <p:cNvSpPr>
            <a:spLocks noChangeArrowheads="1"/>
          </p:cNvSpPr>
          <p:nvPr/>
        </p:nvSpPr>
        <p:spPr bwMode="auto">
          <a:xfrm>
            <a:off x="827584" y="5085184"/>
            <a:ext cx="7488832" cy="7920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 algn="ctr">
            <a:solidFill>
              <a:srgbClr val="A6A6A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ts val="500"/>
              </a:spcBef>
            </a:pPr>
            <a:r>
              <a:rPr lang="en-US" sz="2000" smtClean="0">
                <a:solidFill>
                  <a:srgbClr val="A6A6A6"/>
                </a:solidFill>
                <a:latin typeface="Arial" charset="0"/>
              </a:rPr>
              <a:t>Evaluation</a:t>
            </a:r>
            <a:endParaRPr lang="en-US" sz="2000">
              <a:solidFill>
                <a:srgbClr val="A6A6A6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000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/>
            </a:r>
            <a:br>
              <a:rPr lang="en-US" b="1" dirty="0" smtClean="0">
                <a:solidFill>
                  <a:srgbClr val="003F6E"/>
                </a:solidFill>
                <a:latin typeface="Arial" charset="0"/>
              </a:rPr>
            </a:b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Kundera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67544" y="836712"/>
            <a:ext cx="4392290" cy="360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2900">
              <a:lnSpc>
                <a:spcPct val="12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sz="1600" dirty="0">
                <a:solidFill>
                  <a:srgbClr val="003F6E"/>
                </a:solidFill>
                <a:latin typeface="Arial" charset="0"/>
              </a:rPr>
              <a:t>A JPA 2.1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ORM Library for </a:t>
            </a:r>
            <a:r>
              <a:rPr lang="en-US" sz="1600" dirty="0">
                <a:solidFill>
                  <a:srgbClr val="003F6E"/>
                </a:solidFill>
                <a:latin typeface="Arial" charset="0"/>
              </a:rPr>
              <a:t>NoSQL </a:t>
            </a: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databases</a:t>
            </a:r>
            <a:endParaRPr lang="en-US" sz="1600" dirty="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D1764169-93AD-5746-8A32-79FAA996F7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39940" name="Immagine 1" descr="kundera_architect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05" y="2115186"/>
            <a:ext cx="5026943" cy="441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4499992" y="1124744"/>
            <a:ext cx="412640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87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en-US" sz="1400" smtClean="0">
                <a:solidFill>
                  <a:srgbClr val="003F6E"/>
                </a:solidFill>
                <a:latin typeface="Arial" charset="0"/>
              </a:rPr>
              <a:t>ORM operation (through </a:t>
            </a:r>
            <a:r>
              <a:rPr lang="en-US" sz="1400" i="1" smtClean="0">
                <a:solidFill>
                  <a:srgbClr val="003F6E"/>
                </a:solidFill>
                <a:latin typeface="Arial" charset="0"/>
              </a:rPr>
              <a:t>EntityManager</a:t>
            </a:r>
            <a:r>
              <a:rPr lang="en-US" sz="1400" smtClean="0">
                <a:solidFill>
                  <a:srgbClr val="003F6E"/>
                </a:solidFill>
                <a:latin typeface="Arial" charset="0"/>
              </a:rPr>
              <a:t> interface)</a:t>
            </a:r>
            <a:endParaRPr lang="en-US" sz="800" smtClean="0">
              <a:solidFill>
                <a:srgbClr val="003F6E"/>
              </a:solidFill>
              <a:latin typeface="Arial" charset="0"/>
            </a:endParaRPr>
          </a:p>
          <a:p>
            <a:pPr marL="1587" indent="0">
              <a:lnSpc>
                <a:spcPct val="150000"/>
              </a:lnSpc>
              <a:spcBef>
                <a:spcPts val="500"/>
              </a:spcBef>
              <a:buClrTx/>
              <a:defRPr/>
            </a:pPr>
            <a:r>
              <a:rPr lang="en-US" sz="1400" smtClean="0">
                <a:solidFill>
                  <a:srgbClr val="003F6E"/>
                </a:solidFill>
                <a:latin typeface="Arial" charset="0"/>
              </a:rPr>
              <a:t>JPQL queries (DELETE and UPDATE)</a:t>
            </a:r>
            <a:endParaRPr lang="en-US" sz="1400">
              <a:solidFill>
                <a:srgbClr val="003F6E"/>
              </a:solidFill>
              <a:latin typeface="Arial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7504" y="2132856"/>
            <a:ext cx="2933015" cy="4100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587">
              <a:lnSpc>
                <a:spcPct val="140000"/>
              </a:lnSpc>
              <a:spcBef>
                <a:spcPts val="500"/>
              </a:spcBef>
              <a:buClrTx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         On-premises databases:</a:t>
            </a: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Cassandra</a:t>
            </a: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HBase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MongoDB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Oracle NoSQL</a:t>
            </a: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Redis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Neo4j</a:t>
            </a: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err="1" smtClean="0">
                <a:solidFill>
                  <a:srgbClr val="003F6E"/>
                </a:solidFill>
                <a:latin typeface="Arial" charset="0"/>
              </a:rPr>
              <a:t>Couchdb</a:t>
            </a:r>
            <a:endParaRPr lang="en-US" sz="1600" dirty="0" smtClean="0">
              <a:solidFill>
                <a:srgbClr val="003F6E"/>
              </a:solidFill>
              <a:latin typeface="Arial" charset="0"/>
            </a:endParaRP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Elastic Search</a:t>
            </a:r>
          </a:p>
          <a:p>
            <a:pPr marL="1030287" lvl="1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600" dirty="0" smtClean="0">
                <a:solidFill>
                  <a:srgbClr val="003F6E"/>
                </a:solidFill>
                <a:latin typeface="Arial" charset="0"/>
              </a:rPr>
              <a:t>MySQL</a:t>
            </a:r>
          </a:p>
        </p:txBody>
      </p:sp>
      <p:grpSp>
        <p:nvGrpSpPr>
          <p:cNvPr id="16" name="Gruppo 15"/>
          <p:cNvGrpSpPr/>
          <p:nvPr/>
        </p:nvGrpSpPr>
        <p:grpSpPr>
          <a:xfrm>
            <a:off x="1043608" y="1196752"/>
            <a:ext cx="3456384" cy="576064"/>
            <a:chOff x="1043608" y="1196752"/>
            <a:chExt cx="3456384" cy="576064"/>
          </a:xfrm>
        </p:grpSpPr>
        <p:grpSp>
          <p:nvGrpSpPr>
            <p:cNvPr id="10" name="Gruppo 9"/>
            <p:cNvGrpSpPr/>
            <p:nvPr/>
          </p:nvGrpSpPr>
          <p:grpSpPr>
            <a:xfrm>
              <a:off x="3923928" y="1412776"/>
              <a:ext cx="576064" cy="360040"/>
              <a:chOff x="3347864" y="1484784"/>
              <a:chExt cx="576064" cy="360040"/>
            </a:xfrm>
          </p:grpSpPr>
          <p:cxnSp>
            <p:nvCxnSpPr>
              <p:cNvPr id="5" name="Connettore 2 4"/>
              <p:cNvCxnSpPr/>
              <p:nvPr/>
            </p:nvCxnSpPr>
            <p:spPr bwMode="auto">
              <a:xfrm flipV="1">
                <a:off x="3347864" y="1484784"/>
                <a:ext cx="576064" cy="216024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Connettore 2 10"/>
              <p:cNvCxnSpPr/>
              <p:nvPr/>
            </p:nvCxnSpPr>
            <p:spPr bwMode="auto">
              <a:xfrm>
                <a:off x="3347864" y="1700808"/>
                <a:ext cx="576064" cy="144016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3" name="Connettore 1 12"/>
            <p:cNvCxnSpPr/>
            <p:nvPr/>
          </p:nvCxnSpPr>
          <p:spPr bwMode="auto">
            <a:xfrm flipH="1">
              <a:off x="1043608" y="1628800"/>
              <a:ext cx="288032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Connettore 1 14"/>
            <p:cNvCxnSpPr/>
            <p:nvPr/>
          </p:nvCxnSpPr>
          <p:spPr bwMode="auto">
            <a:xfrm>
              <a:off x="1043608" y="1196752"/>
              <a:ext cx="0" cy="43204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629920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Why Kundera	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11188" y="1268760"/>
            <a:ext cx="8224837" cy="412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Open source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Developed with extensibility as primary goal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Support to many different NoSQL databases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hu-HU" sz="2000" dirty="0" smtClean="0">
                <a:solidFill>
                  <a:srgbClr val="003F6E"/>
                </a:solidFill>
                <a:latin typeface="Arial" charset="0"/>
              </a:rPr>
              <a:t>Polyglot </a:t>
            </a: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persistency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In the field since 2010 with an active community</a:t>
            </a:r>
          </a:p>
          <a:p>
            <a:pPr marL="344487" indent="-342900">
              <a:lnSpc>
                <a:spcPct val="20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2000" dirty="0" smtClean="0">
                <a:solidFill>
                  <a:srgbClr val="003F6E"/>
                </a:solidFill>
                <a:latin typeface="Arial" charset="0"/>
              </a:rPr>
              <a:t>Already used in production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F82B0E27-803A-674B-B977-F5FF8F9A0FC0}" type="slidenum">
              <a:rPr/>
              <a:pPr>
                <a:defRPr/>
              </a:pPr>
              <a:t>8</a:t>
            </a:fld>
            <a:endParaRPr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Connettore 1 63"/>
          <p:cNvCxnSpPr/>
          <p:nvPr/>
        </p:nvCxnSpPr>
        <p:spPr bwMode="auto">
          <a:xfrm>
            <a:off x="1979712" y="5157192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03238" y="0"/>
            <a:ext cx="7092950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>
              <a:defRPr/>
            </a:pPr>
            <a:endParaRPr lang="en-US" b="1" dirty="0" smtClean="0">
              <a:solidFill>
                <a:srgbClr val="003F6E"/>
              </a:solidFill>
              <a:latin typeface="Arial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003F6E"/>
                </a:solidFill>
                <a:latin typeface="Arial" charset="0"/>
              </a:rPr>
              <a:t>Original CPIM NoSQL service implementation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>
          <a:xfrm>
            <a:off x="6732588" y="-20638"/>
            <a:ext cx="2133600" cy="554038"/>
          </a:xfrm>
        </p:spPr>
        <p:txBody>
          <a:bodyPr/>
          <a:lstStyle/>
          <a:p>
            <a:pPr>
              <a:defRPr/>
            </a:pPr>
            <a:fld id="{E404180C-C7DB-064A-AABF-E5FFB3B4BBA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9750" y="908051"/>
            <a:ext cx="8424738" cy="273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1pPr>
            <a:lvl2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2pPr>
            <a:lvl3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3pPr>
            <a:lvl4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4pPr>
            <a:lvl5pPr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1313" algn="l"/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FFFFFF"/>
                </a:solidFill>
                <a:latin typeface="Times New Roman" charset="0"/>
                <a:ea typeface="ＭＳ Ｐゴシック" charset="0"/>
                <a:cs typeface="Microsoft YaHei" charset="0"/>
              </a:defRPr>
            </a:lvl9pPr>
          </a:lstStyle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Many JPA providers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Duplicated code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No complete code portability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Choice of the NoSQL database strictly bounded to the cloud </a:t>
            </a:r>
            <a:br>
              <a:rPr lang="en-US" sz="1800" dirty="0" smtClean="0">
                <a:solidFill>
                  <a:srgbClr val="003F6E"/>
                </a:solidFill>
                <a:latin typeface="Arial" charset="0"/>
              </a:rPr>
            </a:b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provider (e.g. App Engine 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  <a:sym typeface="Wingdings"/>
              </a:rPr>
              <a:t></a:t>
            </a: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 Datastore)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r>
              <a:rPr lang="en-US" sz="1800" dirty="0" smtClean="0">
                <a:solidFill>
                  <a:srgbClr val="003F6E"/>
                </a:solidFill>
                <a:latin typeface="Arial" charset="0"/>
              </a:rPr>
              <a:t>Limited NoSQL databases support</a:t>
            </a:r>
          </a:p>
          <a:p>
            <a:pPr marL="344487" indent="-342900">
              <a:lnSpc>
                <a:spcPct val="140000"/>
              </a:lnSpc>
              <a:spcBef>
                <a:spcPts val="500"/>
              </a:spcBef>
              <a:buClrTx/>
              <a:buFont typeface="Arial"/>
              <a:buChar char="•"/>
              <a:defRPr/>
            </a:pPr>
            <a:endParaRPr lang="en-US" sz="1800" dirty="0">
              <a:solidFill>
                <a:srgbClr val="003F6E"/>
              </a:solidFill>
              <a:latin typeface="Arial" charset="0"/>
            </a:endParaRPr>
          </a:p>
        </p:txBody>
      </p:sp>
      <p:cxnSp>
        <p:nvCxnSpPr>
          <p:cNvPr id="6148" name="Connettore 1 6147"/>
          <p:cNvCxnSpPr/>
          <p:nvPr/>
        </p:nvCxnSpPr>
        <p:spPr bwMode="auto">
          <a:xfrm>
            <a:off x="1979712" y="4149080"/>
            <a:ext cx="0" cy="7920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Rettangolo arrotondato 1"/>
          <p:cNvSpPr/>
          <p:nvPr/>
        </p:nvSpPr>
        <p:spPr bwMode="auto">
          <a:xfrm>
            <a:off x="467544" y="5157192"/>
            <a:ext cx="2448272" cy="28803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CloudEntityManager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7" name="Rettangolo arrotondato 6"/>
          <p:cNvSpPr/>
          <p:nvPr/>
        </p:nvSpPr>
        <p:spPr bwMode="auto">
          <a:xfrm>
            <a:off x="6876256" y="3861048"/>
            <a:ext cx="1512168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jpa4Azure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8" name="Rettangolo arrotondato 7"/>
          <p:cNvSpPr/>
          <p:nvPr/>
        </p:nvSpPr>
        <p:spPr bwMode="auto">
          <a:xfrm>
            <a:off x="6876256" y="4797152"/>
            <a:ext cx="1512168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SimpleJPA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9" name="Rettangolo arrotondato 8"/>
          <p:cNvSpPr/>
          <p:nvPr/>
        </p:nvSpPr>
        <p:spPr bwMode="auto">
          <a:xfrm>
            <a:off x="6876256" y="5733256"/>
            <a:ext cx="1512168" cy="5040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sz="1600" smtClean="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rPr>
              <a:t>Google JPA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0" name="Rettangolo arrotondato 9"/>
          <p:cNvSpPr/>
          <p:nvPr/>
        </p:nvSpPr>
        <p:spPr bwMode="auto">
          <a:xfrm>
            <a:off x="3347864" y="3861048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Azure EntityManager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1" name="Rettangolo arrotondato 10"/>
          <p:cNvSpPr/>
          <p:nvPr/>
        </p:nvSpPr>
        <p:spPr bwMode="auto">
          <a:xfrm>
            <a:off x="3347864" y="4221088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Azure EntityManagerFactory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" name="Rettangolo arrotondato 11"/>
          <p:cNvSpPr/>
          <p:nvPr/>
        </p:nvSpPr>
        <p:spPr bwMode="auto">
          <a:xfrm>
            <a:off x="3347864" y="4725144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AWS EntityManager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3" name="Rettangolo arrotondato 12"/>
          <p:cNvSpPr/>
          <p:nvPr/>
        </p:nvSpPr>
        <p:spPr bwMode="auto">
          <a:xfrm>
            <a:off x="3347864" y="5085184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AWS EntityManagerFactory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4" name="Rettangolo arrotondato 13"/>
          <p:cNvSpPr/>
          <p:nvPr/>
        </p:nvSpPr>
        <p:spPr bwMode="auto">
          <a:xfrm>
            <a:off x="3347864" y="5589240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GAE EntityManager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5" name="Rettangolo arrotondato 14"/>
          <p:cNvSpPr/>
          <p:nvPr/>
        </p:nvSpPr>
        <p:spPr bwMode="auto">
          <a:xfrm>
            <a:off x="3347864" y="5949280"/>
            <a:ext cx="2880320" cy="279648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GAE EntityManagerFactory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5" name="Connettore 2 4"/>
          <p:cNvCxnSpPr/>
          <p:nvPr/>
        </p:nvCxnSpPr>
        <p:spPr bwMode="auto">
          <a:xfrm>
            <a:off x="1979712" y="4149080"/>
            <a:ext cx="129614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nettore 2 25"/>
          <p:cNvCxnSpPr/>
          <p:nvPr/>
        </p:nvCxnSpPr>
        <p:spPr bwMode="auto">
          <a:xfrm>
            <a:off x="1979712" y="5949280"/>
            <a:ext cx="129614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Connettore 2 44"/>
          <p:cNvCxnSpPr/>
          <p:nvPr/>
        </p:nvCxnSpPr>
        <p:spPr bwMode="auto">
          <a:xfrm>
            <a:off x="6300192" y="4149080"/>
            <a:ext cx="4320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Connettore 2 54"/>
          <p:cNvCxnSpPr/>
          <p:nvPr/>
        </p:nvCxnSpPr>
        <p:spPr bwMode="auto">
          <a:xfrm>
            <a:off x="6300192" y="5085184"/>
            <a:ext cx="4320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Connettore 2 55"/>
          <p:cNvCxnSpPr/>
          <p:nvPr/>
        </p:nvCxnSpPr>
        <p:spPr bwMode="auto">
          <a:xfrm>
            <a:off x="6300192" y="5949280"/>
            <a:ext cx="4320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ttangolo arrotondato 57"/>
          <p:cNvSpPr/>
          <p:nvPr/>
        </p:nvSpPr>
        <p:spPr bwMode="auto">
          <a:xfrm>
            <a:off x="467544" y="4725144"/>
            <a:ext cx="2456656" cy="3516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0"/>
                <a:cs typeface="Arial"/>
              </a:rPr>
              <a:t>CloudEntityManagerFactory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0"/>
              <a:cs typeface="Arial"/>
            </a:endParaRPr>
          </a:p>
        </p:txBody>
      </p:sp>
      <p:cxnSp>
        <p:nvCxnSpPr>
          <p:cNvPr id="61" name="Connettore 2 60"/>
          <p:cNvCxnSpPr/>
          <p:nvPr/>
        </p:nvCxnSpPr>
        <p:spPr bwMode="auto">
          <a:xfrm>
            <a:off x="2987824" y="5085184"/>
            <a:ext cx="28803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11846</TotalTime>
  <Words>762</Words>
  <Application>Microsoft Macintosh PowerPoint</Application>
  <PresentationFormat>Presentazione su schermo (4:3)</PresentationFormat>
  <Paragraphs>267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Titoli diapositive</vt:lpstr>
      </vt:variant>
      <vt:variant>
        <vt:i4>24</vt:i4>
      </vt:variant>
    </vt:vector>
  </HeadingPairs>
  <TitlesOfParts>
    <vt:vector size="27" baseType="lpstr">
      <vt:lpstr>Tema di Office</vt:lpstr>
      <vt:lpstr>1_Tema di Office</vt:lpstr>
      <vt:lpstr>2_Tema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name</dc:creator>
  <cp:lastModifiedBy>Fabio Arcidiacono</cp:lastModifiedBy>
  <cp:revision>279</cp:revision>
  <cp:lastPrinted>1601-01-01T00:00:00Z</cp:lastPrinted>
  <dcterms:created xsi:type="dcterms:W3CDTF">2009-09-08T10:54:35Z</dcterms:created>
  <dcterms:modified xsi:type="dcterms:W3CDTF">2015-04-26T20:44:42Z</dcterms:modified>
</cp:coreProperties>
</file>