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60" r:id="rId7"/>
    <p:sldId id="295" r:id="rId8"/>
    <p:sldId id="296" r:id="rId9"/>
    <p:sldId id="259" r:id="rId10"/>
    <p:sldId id="274" r:id="rId11"/>
    <p:sldId id="276" r:id="rId12"/>
    <p:sldId id="277" r:id="rId13"/>
    <p:sldId id="292" r:id="rId14"/>
    <p:sldId id="287" r:id="rId15"/>
    <p:sldId id="288" r:id="rId16"/>
    <p:sldId id="293" r:id="rId17"/>
    <p:sldId id="265" r:id="rId18"/>
    <p:sldId id="264" r:id="rId19"/>
    <p:sldId id="294" r:id="rId20"/>
    <p:sldId id="279" r:id="rId21"/>
    <p:sldId id="284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796088" cy="9925050"/>
  <p:defaultTextStyle>
    <a:defPPr>
      <a:defRPr lang="en-GB"/>
    </a:defPPr>
    <a:lvl1pPr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F6AFD-8CE7-394E-A06F-0A2BD0D8CBF6}" type="datetimeFigureOut">
              <a:rPr lang="it-IT"/>
              <a:pPr>
                <a:defRPr/>
              </a:pPr>
              <a:t>26/04/15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0EE7F2-0FAF-A643-A5CF-815D00AE6F9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8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8465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4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G</a:t>
            </a:r>
            <a:r>
              <a:rPr lang="en-US" dirty="0" err="1" smtClean="0">
                <a:cs typeface="+mn-cs"/>
              </a:rPr>
              <a:t>arantire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consistenza</a:t>
            </a:r>
            <a:r>
              <a:rPr lang="en-US" baseline="0" dirty="0" smtClean="0">
                <a:cs typeface="+mn-cs"/>
              </a:rPr>
              <a:t> in </a:t>
            </a:r>
            <a:r>
              <a:rPr lang="en-US" baseline="0" dirty="0" err="1" smtClean="0">
                <a:cs typeface="+mn-cs"/>
              </a:rPr>
              <a:t>lettura</a:t>
            </a:r>
            <a:r>
              <a:rPr lang="en-US" baseline="0" dirty="0" smtClean="0">
                <a:cs typeface="+mn-cs"/>
              </a:rPr>
              <a:t> -&gt; primitive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A</a:t>
            </a:r>
            <a:r>
              <a:rPr lang="en-US" baseline="0" dirty="0" err="1" smtClean="0">
                <a:cs typeface="+mn-cs"/>
              </a:rPr>
              <a:t>ncestor</a:t>
            </a:r>
            <a:r>
              <a:rPr lang="en-US" baseline="0" dirty="0" smtClean="0">
                <a:cs typeface="+mn-cs"/>
              </a:rPr>
              <a:t> path -&gt;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Usare data model più possibile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err="1" smtClean="0">
                <a:cs typeface="+mn-cs"/>
              </a:rPr>
              <a:t>R</a:t>
            </a:r>
            <a:r>
              <a:rPr lang="en-US" baseline="0" dirty="0" err="1" smtClean="0">
                <a:cs typeface="+mn-cs"/>
              </a:rPr>
              <a:t>estringo</a:t>
            </a:r>
            <a:r>
              <a:rPr lang="en-US" baseline="0" dirty="0" smtClean="0">
                <a:cs typeface="+mn-cs"/>
              </a:rPr>
              <a:t> ma interoperability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it-IT" dirty="0" err="1" smtClean="0">
                <a:cs typeface="+mn-cs"/>
              </a:rPr>
              <a:t>S</a:t>
            </a:r>
            <a:r>
              <a:rPr lang="en-US" dirty="0" err="1" smtClean="0">
                <a:cs typeface="+mn-cs"/>
              </a:rPr>
              <a:t>harding</a:t>
            </a:r>
            <a:endParaRPr lang="en-US" dirty="0" smtClean="0"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Atomicity, Consistency, Isolation, Durability</a:t>
            </a:r>
            <a:endParaRPr lang="en-US" dirty="0" smtClean="0"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>
                <a:cs typeface="+mn-cs"/>
              </a:rPr>
              <a:t>Basically</a:t>
            </a:r>
            <a:r>
              <a:rPr lang="en-US" baseline="0" dirty="0" smtClean="0">
                <a:cs typeface="+mn-cs"/>
              </a:rPr>
              <a:t> Available, Soft state, Eventual consistency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strazione</a:t>
            </a:r>
            <a:r>
              <a:rPr lang="en-US" dirty="0" smtClean="0">
                <a:cs typeface="+mn-cs"/>
              </a:rPr>
              <a:t> per </a:t>
            </a:r>
            <a:r>
              <a:rPr lang="en-US" dirty="0" err="1" smtClean="0">
                <a:cs typeface="+mn-cs"/>
              </a:rPr>
              <a:t>servizi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allo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scopo</a:t>
            </a:r>
            <a:r>
              <a:rPr lang="en-US" baseline="0" dirty="0" smtClean="0">
                <a:cs typeface="+mn-cs"/>
              </a:rPr>
              <a:t> di </a:t>
            </a:r>
            <a:r>
              <a:rPr lang="en-US" baseline="0" dirty="0" err="1" smtClean="0">
                <a:cs typeface="+mn-cs"/>
              </a:rPr>
              <a:t>evitare</a:t>
            </a:r>
            <a:r>
              <a:rPr lang="en-US" baseline="0" dirty="0" smtClean="0">
                <a:cs typeface="+mn-cs"/>
              </a:rPr>
              <a:t> lock-in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D</a:t>
            </a:r>
            <a:r>
              <a:rPr lang="en-US" baseline="0" dirty="0" smtClean="0">
                <a:cs typeface="+mn-cs"/>
              </a:rPr>
              <a:t>ire </a:t>
            </a:r>
            <a:r>
              <a:rPr lang="en-US" baseline="0" dirty="0" err="1" smtClean="0">
                <a:cs typeface="+mn-cs"/>
              </a:rPr>
              <a:t>servizi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 </a:t>
            </a:r>
            <a:r>
              <a:rPr lang="en-US" dirty="0" err="1" smtClean="0">
                <a:cs typeface="+mn-cs"/>
              </a:rPr>
              <a:t>DaaS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A9B0-D4CA-B340-BF08-5F945F50FD3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8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9CB6-9806-2341-BADB-6E082D69C5A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77038" y="76200"/>
            <a:ext cx="2055812" cy="593883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5038" cy="593883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AC3B-79C8-C145-B003-6CEEBEBF8DE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37250" cy="831850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97425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609600" y="3616325"/>
            <a:ext cx="8223250" cy="2398713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6E34-D71D-7F48-A152-7365512F118C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1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2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1925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770563" y="3860800"/>
            <a:ext cx="2703512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68C-D595-F743-82FB-21EAC02D145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17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01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89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49450" cy="564991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4991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2562" cy="11398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094-C019-284D-955F-8955F952E2A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14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E12E-7BE6-CC48-8CE8-7410ABF261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67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C8CE-D01E-4D48-B137-83C4E80A3A4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36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E43-C6C2-E04F-8F0B-65354CE308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2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18C7-2E15-F946-BA23-F78D53FD7B3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7DED-54C3-4445-AB78-792A3224FFC8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238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9952-A5ED-2646-914D-63B64A26C9C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5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F11E-CC5B-6640-9CB2-0CE82AAB2B8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2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AF48-65A0-8743-9BF5-AA090CA4522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2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952E-E821-EA44-861B-1E0347B42E3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57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B188-5270-8845-9284-0CD3579334E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57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C2C8-B562-6D47-AC97-B9515D7297D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7A01-43D2-9244-B292-37DB622F5725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4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6FEA-BCA6-9342-A180-336751EC6AF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B7-4AF2-014E-913A-5F73019221DB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7D9E-3B9A-FE46-AEB6-6DD0349ED9FF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A48D-B6D5-AC4D-9C24-ED511D092F7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6D1C-F4DD-9346-95AE-5CCD975C4416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40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7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del </a:t>
            </a:r>
            <a:r>
              <a:rPr lang="en-GB" dirty="0" err="1"/>
              <a:t>titolo</a:t>
            </a:r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325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1"/>
            <a:r>
              <a:rPr lang="en-GB" dirty="0"/>
              <a:t>Secondo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2"/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3"/>
            <a:r>
              <a:rPr lang="en-GB" dirty="0"/>
              <a:t>Quarto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Quinto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/>
              <a:t>Sesto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Settimo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Ottavo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Nono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95400" y="6596063"/>
            <a:ext cx="3352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  <a:defRPr/>
            </a:pPr>
            <a:r>
              <a:rPr lang="it-IT" sz="1200" dirty="0" smtClean="0">
                <a:solidFill>
                  <a:srgbClr val="003F6E"/>
                </a:solidFill>
                <a:latin typeface="Arial" charset="0"/>
              </a:rPr>
              <a:t>Tesi di Laurea </a:t>
            </a:r>
            <a:r>
              <a:rPr lang="it-IT" sz="1200" noProof="0" dirty="0" smtClean="0">
                <a:solidFill>
                  <a:srgbClr val="003F6E"/>
                </a:solidFill>
                <a:latin typeface="Arial" charset="0"/>
              </a:rPr>
              <a:t>Magistrale</a:t>
            </a:r>
            <a:r>
              <a:rPr lang="it-IT" sz="1200" dirty="0" smtClean="0">
                <a:solidFill>
                  <a:srgbClr val="003F6E"/>
                </a:solidFill>
                <a:latin typeface="Arial" charset="0"/>
              </a:rPr>
              <a:t> – Fabio Arcidiacono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>
          <a:xfrm>
            <a:off x="6732588" y="-4763"/>
            <a:ext cx="2133600" cy="554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6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E43FB16-3FEB-9141-846D-375C22EC82B9}" type="slidenum">
              <a:rPr/>
              <a:pPr>
                <a:defRPr/>
              </a:pPr>
              <a:t>‹n.›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25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78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F284920E-E6E6-2049-BBAE-2FD38A5B21CF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deib-polimi/kundera-azure-table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987675" y="3644900"/>
            <a:ext cx="597693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Avoiding CRUD operations lock-in in NoSQL databases: extension of the CPIM library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2000" dirty="0" smtClean="0">
                <a:solidFill>
                  <a:srgbClr val="004D82"/>
                </a:solidFill>
                <a:latin typeface="Arial" charset="0"/>
              </a:rPr>
              <a:t>Candidato: Fabio Arcidiacono (799001)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1600" dirty="0" smtClean="0">
                <a:solidFill>
                  <a:srgbClr val="004D82"/>
                </a:solidFill>
                <a:latin typeface="Arial" charset="0"/>
              </a:rPr>
              <a:t>Relatore: Prof.ssa Elisabetta Di Nitto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1600" dirty="0" smtClean="0">
                <a:solidFill>
                  <a:srgbClr val="004D82"/>
                </a:solidFill>
                <a:latin typeface="Arial" charset="0"/>
              </a:rPr>
              <a:t>Correlatore: Ing. Marco Scavuzzo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08288" y="0"/>
            <a:ext cx="619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800" smtClean="0">
                <a:solidFill>
                  <a:srgbClr val="004D82"/>
                </a:solidFill>
                <a:latin typeface="Arial" charset="0"/>
              </a:rPr>
              <a:t>Scuola di Ingegneria Industriale e dell'Informazione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24188" y="373063"/>
            <a:ext cx="583247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it-IT" sz="2600" b="1" smtClean="0">
                <a:solidFill>
                  <a:srgbClr val="004D82"/>
                </a:solidFill>
                <a:latin typeface="Arial" charset="0"/>
              </a:rPr>
              <a:t>Corso di Laurea Magistrale in Ingegneria Informatica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11525" y="1238250"/>
            <a:ext cx="54721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it-IT" sz="1600" smtClean="0">
                <a:solidFill>
                  <a:srgbClr val="004D82"/>
                </a:solidFill>
                <a:latin typeface="Arial" charset="0"/>
              </a:rPr>
              <a:t>Anno Accademico 2013 - 2014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Kundera integration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0728"/>
            <a:ext cx="67675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Single persistence provider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Complete code portability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NoSQL support inherited by Kundera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Easier Configuration through standard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persistence.xml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9D86E07-C462-224E-91AB-D10FF92E24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uppo 1"/>
          <p:cNvGrpSpPr/>
          <p:nvPr/>
        </p:nvGrpSpPr>
        <p:grpSpPr>
          <a:xfrm>
            <a:off x="2195736" y="3789040"/>
            <a:ext cx="4608512" cy="720080"/>
            <a:chOff x="467544" y="4725144"/>
            <a:chExt cx="4608512" cy="720080"/>
          </a:xfrm>
        </p:grpSpPr>
        <p:sp>
          <p:nvSpPr>
            <p:cNvPr id="29" name="Rettangolo arrotondato 28"/>
            <p:cNvSpPr/>
            <p:nvPr/>
          </p:nvSpPr>
          <p:spPr bwMode="auto">
            <a:xfrm>
              <a:off x="467544" y="5157192"/>
              <a:ext cx="2448272" cy="288032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0" name="Rettangolo arrotondato 29"/>
            <p:cNvSpPr/>
            <p:nvPr/>
          </p:nvSpPr>
          <p:spPr bwMode="auto">
            <a:xfrm>
              <a:off x="3563888" y="4797152"/>
              <a:ext cx="1512168" cy="5040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Kundera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1" name="Rettangolo arrotondato 30"/>
            <p:cNvSpPr/>
            <p:nvPr/>
          </p:nvSpPr>
          <p:spPr bwMode="auto">
            <a:xfrm>
              <a:off x="467544" y="4725144"/>
              <a:ext cx="2456656" cy="3516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CloudEntityManagerFactory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32" name="Connettore 2 31"/>
            <p:cNvCxnSpPr/>
            <p:nvPr/>
          </p:nvCxnSpPr>
          <p:spPr bwMode="auto">
            <a:xfrm>
              <a:off x="2987824" y="5085184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Contributions to 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1052513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  Paradigm shift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Off-premises databases 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DaaS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solutions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Bug fix Kundera deploy on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PaaS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two newly developed clients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Azure Tables</a:t>
            </a:r>
            <a:r>
              <a:rPr lang="en-US" sz="18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1</a:t>
            </a:r>
            <a:endParaRPr lang="en-US" sz="2000" baseline="30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GAE Datastore</a:t>
            </a:r>
            <a:r>
              <a:rPr lang="en-US" sz="20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2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403224" lvl="1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F2B45FD-4A8F-5F48-94E8-654A42E408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0180" name="Immagine 1" descr="merg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5038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CasellaDiTesto 4"/>
          <p:cNvSpPr txBox="1">
            <a:spLocks noChangeArrowheads="1"/>
          </p:cNvSpPr>
          <p:nvPr/>
        </p:nvSpPr>
        <p:spPr bwMode="auto">
          <a:xfrm>
            <a:off x="323850" y="6021388"/>
            <a:ext cx="88201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1: 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  <a:hlinkClick r:id="rId4"/>
              </a:rPr>
              <a:t>https://github.com/deib-polimi/kundera-azure-table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   		</a:t>
            </a:r>
            <a:b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</a:b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2: 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  <a:hlinkClick r:id="" action="ppaction://noaction"/>
              </a:rPr>
              <a:t>https://github.com/deib-polimi/kundera-gae-datastore</a:t>
            </a:r>
            <a:endParaRPr lang="en-US" sz="1800"/>
          </a:p>
        </p:txBody>
      </p:sp>
      <p:pic>
        <p:nvPicPr>
          <p:cNvPr id="2" name="Immagine 1" descr="op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9424"/>
            <a:ext cx="863600" cy="35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Developed clients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863E8A4-740C-D642-97E0-A99CAE93B1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Immagine 1" descr="branch_th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2776"/>
            <a:ext cx="2952328" cy="3787243"/>
          </a:xfrm>
          <a:prstGeom prst="rect">
            <a:avLst/>
          </a:prstGeom>
        </p:spPr>
      </p:pic>
      <p:grpSp>
        <p:nvGrpSpPr>
          <p:cNvPr id="10" name="Gruppo 9"/>
          <p:cNvGrpSpPr/>
          <p:nvPr/>
        </p:nvGrpSpPr>
        <p:grpSpPr>
          <a:xfrm>
            <a:off x="179512" y="1836898"/>
            <a:ext cx="3888432" cy="2210088"/>
            <a:chOff x="179512" y="1836898"/>
            <a:chExt cx="3888432" cy="2210088"/>
          </a:xfrm>
        </p:grpSpPr>
        <p:sp>
          <p:nvSpPr>
            <p:cNvPr id="5" name="CasellaDiTesto 4"/>
            <p:cNvSpPr txBox="1"/>
            <p:nvPr/>
          </p:nvSpPr>
          <p:spPr>
            <a:xfrm>
              <a:off x="179512" y="2348880"/>
              <a:ext cx="3888432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Exploit consistency mechanisms as much as possible</a:t>
              </a:r>
            </a:p>
            <a:p>
              <a:endParaRPr lang="en-US" sz="1600" b="1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Datastore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Ancestor Path support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 Tables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manage partition key and row key</a:t>
              </a:r>
              <a:endParaRPr lang="en-US" sz="1600" dirty="0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251520" y="1836898"/>
              <a:ext cx="3384376" cy="439974"/>
              <a:chOff x="251520" y="1836898"/>
              <a:chExt cx="3384376" cy="439974"/>
            </a:xfrm>
          </p:grpSpPr>
          <p:sp>
            <p:nvSpPr>
              <p:cNvPr id="52249" name="CasellaDiTesto 5"/>
              <p:cNvSpPr txBox="1">
                <a:spLocks noChangeArrowheads="1"/>
              </p:cNvSpPr>
              <p:nvPr/>
            </p:nvSpPr>
            <p:spPr bwMode="auto">
              <a:xfrm>
                <a:off x="1358574" y="1836898"/>
                <a:ext cx="1125194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3F6E"/>
                    </a:solidFill>
                    <a:latin typeface="Arial" charset="0"/>
                  </a:rPr>
                  <a:t>master</a:t>
                </a:r>
                <a:endParaRPr lang="en-US">
                  <a:solidFill>
                    <a:srgbClr val="003F6E"/>
                  </a:solidFill>
                </a:endParaRPr>
              </a:p>
            </p:txBody>
          </p:sp>
          <p:cxnSp>
            <p:nvCxnSpPr>
              <p:cNvPr id="14" name="Connettore 1 13"/>
              <p:cNvCxnSpPr/>
              <p:nvPr/>
            </p:nvCxnSpPr>
            <p:spPr bwMode="auto">
              <a:xfrm>
                <a:off x="251520" y="2276872"/>
                <a:ext cx="3384376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uppo 11"/>
          <p:cNvGrpSpPr/>
          <p:nvPr/>
        </p:nvGrpSpPr>
        <p:grpSpPr>
          <a:xfrm>
            <a:off x="5213672" y="3573016"/>
            <a:ext cx="3822824" cy="2202162"/>
            <a:chOff x="5213672" y="3573016"/>
            <a:chExt cx="3822824" cy="2202162"/>
          </a:xfrm>
        </p:grpSpPr>
        <p:sp>
          <p:nvSpPr>
            <p:cNvPr id="13" name="CasellaDiTesto 12"/>
            <p:cNvSpPr txBox="1"/>
            <p:nvPr/>
          </p:nvSpPr>
          <p:spPr>
            <a:xfrm>
              <a:off x="5213672" y="4077072"/>
              <a:ext cx="3822824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Limited support to consistency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mechanisms but achieve interoperability</a:t>
              </a:r>
            </a:p>
            <a:p>
              <a:endParaRPr lang="en-US" sz="1600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Datastore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Ancestor Path support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 Tables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fix partition key to table name</a:t>
              </a:r>
              <a:endParaRPr lang="en-US" sz="1600" dirty="0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292080" y="3573016"/>
              <a:ext cx="3600400" cy="439974"/>
              <a:chOff x="5292080" y="3573016"/>
              <a:chExt cx="3600400" cy="439974"/>
            </a:xfrm>
          </p:grpSpPr>
          <p:sp>
            <p:nvSpPr>
              <p:cNvPr id="52250" name="CasellaDiTesto 8"/>
              <p:cNvSpPr txBox="1">
                <a:spLocks noChangeArrowheads="1"/>
              </p:cNvSpPr>
              <p:nvPr/>
            </p:nvSpPr>
            <p:spPr bwMode="auto">
              <a:xfrm>
                <a:off x="6433989" y="3573016"/>
                <a:ext cx="1450379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3F6E"/>
                    </a:solidFill>
                    <a:latin typeface="Arial" charset="0"/>
                  </a:rPr>
                  <a:t>migration</a:t>
                </a:r>
                <a:endParaRPr lang="en-US"/>
              </a:p>
            </p:txBody>
          </p:sp>
          <p:cxnSp>
            <p:nvCxnSpPr>
              <p:cNvPr id="16" name="Connettore 1 15"/>
              <p:cNvCxnSpPr/>
              <p:nvPr/>
            </p:nvCxnSpPr>
            <p:spPr bwMode="auto">
              <a:xfrm>
                <a:off x="5292080" y="4005064"/>
                <a:ext cx="36004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smtClean="0">
                <a:solidFill>
                  <a:srgbClr val="003F6E"/>
                </a:solidFill>
                <a:latin typeface="Arial" charset="0"/>
              </a:rPr>
            </a:br>
            <a:r>
              <a:rPr lang="en-US" b="1" smtClean="0">
                <a:solidFill>
                  <a:srgbClr val="003F6E"/>
                </a:solidFill>
                <a:latin typeface="Arial" charset="0"/>
              </a:rPr>
              <a:t>Data migration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B854F9A-0F62-0C41-B056-E52D0A8522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6263" y="836613"/>
            <a:ext cx="8224837" cy="244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move application to another cloud provider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move data to a database that better fit requirements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load balancing, system expansion, failure recovery, costs, etc.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modern computer systems are expected to be up continuously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data synchronization between the two involved systems 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56324" name="Immagine 1" descr="hitachi_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235080" cy="311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smtClean="0">
                <a:solidFill>
                  <a:srgbClr val="003F6E"/>
                </a:solidFill>
                <a:latin typeface="Arial" charset="0"/>
              </a:rPr>
            </a:br>
            <a:r>
              <a:rPr lang="en-US" b="1" smtClean="0">
                <a:solidFill>
                  <a:srgbClr val="003F6E"/>
                </a:solidFill>
                <a:latin typeface="Arial" charset="0"/>
              </a:rPr>
              <a:t>Hegira 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17AE9BF-AC38-2440-A087-4362BA47F5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8372" name="Immagine 1" descr="high_level_interac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71600"/>
            <a:ext cx="6769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6100" y="692150"/>
            <a:ext cx="45529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Intercept transparently user operations (DMQ)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Translate operations to SQL statements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Send them to the Hegira commit-log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          Cloud Serving Benchmark </a:t>
            </a:r>
          </a:p>
          <a:p>
            <a:pPr marL="342900">
              <a:defRPr/>
            </a:pPr>
            <a:endParaRPr lang="en-US" b="1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B80F2-9969-8E4C-82D3-CF433E59B3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536" y="4941168"/>
            <a:ext cx="842486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  Compare Kundera client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. the use of low-level API for the same operations</a:t>
            </a:r>
          </a:p>
          <a:p>
            <a:pPr marL="688974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Development of new adapter for operations through Kundera</a:t>
            </a:r>
          </a:p>
          <a:p>
            <a:pPr marL="688974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Development of new adapter for operations through the low-level API</a:t>
            </a:r>
          </a:p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2468" name="Immagine 4" descr="yah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49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uppo 55"/>
          <p:cNvGrpSpPr>
            <a:grpSpLocks/>
          </p:cNvGrpSpPr>
          <p:nvPr/>
        </p:nvGrpSpPr>
        <p:grpSpPr bwMode="auto">
          <a:xfrm>
            <a:off x="845522" y="1415186"/>
            <a:ext cx="6966838" cy="3237950"/>
            <a:chOff x="534901" y="2204864"/>
            <a:chExt cx="7416824" cy="3447130"/>
          </a:xfrm>
        </p:grpSpPr>
        <p:sp>
          <p:nvSpPr>
            <p:cNvPr id="3" name="CasellaDiTesto 2"/>
            <p:cNvSpPr txBox="1"/>
            <p:nvPr/>
          </p:nvSpPr>
          <p:spPr>
            <a:xfrm>
              <a:off x="534901" y="2459851"/>
              <a:ext cx="2232032" cy="1082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Workload </a:t>
              </a:r>
            </a:p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100.000 entities</a:t>
              </a:r>
            </a:p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6" name="Connettore 2 5"/>
            <p:cNvCxnSpPr/>
            <p:nvPr/>
          </p:nvCxnSpPr>
          <p:spPr bwMode="auto">
            <a:xfrm>
              <a:off x="756022" y="3284381"/>
              <a:ext cx="22320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3" name="Gruppo 10"/>
            <p:cNvGrpSpPr>
              <a:grpSpLocks/>
            </p:cNvGrpSpPr>
            <p:nvPr/>
          </p:nvGrpSpPr>
          <p:grpSpPr bwMode="auto">
            <a:xfrm>
              <a:off x="2987824" y="4365104"/>
              <a:ext cx="1584176" cy="936104"/>
              <a:chOff x="5724128" y="3356992"/>
              <a:chExt cx="1584176" cy="936104"/>
            </a:xfrm>
          </p:grpSpPr>
          <p:sp>
            <p:nvSpPr>
              <p:cNvPr id="62499" name="Rettangolo arrotondato 13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0" name="CasellaDiTesto 14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83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Transaction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(read)</a:t>
                </a:r>
                <a:endParaRPr lang="en-US" sz="16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grpSp>
          <p:nvGrpSpPr>
            <p:cNvPr id="62474" name="Gruppo 16"/>
            <p:cNvGrpSpPr>
              <a:grpSpLocks/>
            </p:cNvGrpSpPr>
            <p:nvPr/>
          </p:nvGrpSpPr>
          <p:grpSpPr bwMode="auto">
            <a:xfrm>
              <a:off x="2987824" y="2780928"/>
              <a:ext cx="1584176" cy="936104"/>
              <a:chOff x="5724128" y="3356992"/>
              <a:chExt cx="1584176" cy="936104"/>
            </a:xfrm>
          </p:grpSpPr>
          <p:sp>
            <p:nvSpPr>
              <p:cNvPr id="62497" name="Rettangolo arrotondato 17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CasellaDiTesto 18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83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Load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</a:p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(write)</a:t>
                </a:r>
                <a:endParaRPr lang="en-US" sz="16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cxnSp>
          <p:nvCxnSpPr>
            <p:cNvPr id="26" name="Connettore 2 25"/>
            <p:cNvCxnSpPr/>
            <p:nvPr/>
          </p:nvCxnSpPr>
          <p:spPr bwMode="auto">
            <a:xfrm>
              <a:off x="4572385" y="4868730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8"/>
            <p:cNvCxnSpPr/>
            <p:nvPr/>
          </p:nvCxnSpPr>
          <p:spPr bwMode="auto">
            <a:xfrm>
              <a:off x="1691063" y="4941756"/>
              <a:ext cx="1296991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7" name="Gruppo 31"/>
            <p:cNvGrpSpPr>
              <a:grpSpLocks/>
            </p:cNvGrpSpPr>
            <p:nvPr/>
          </p:nvGrpSpPr>
          <p:grpSpPr bwMode="auto">
            <a:xfrm>
              <a:off x="6435824" y="2204864"/>
              <a:ext cx="1448544" cy="1728192"/>
              <a:chOff x="6012160" y="2348880"/>
              <a:chExt cx="1448544" cy="1728192"/>
            </a:xfrm>
          </p:grpSpPr>
          <p:sp>
            <p:nvSpPr>
              <p:cNvPr id="62491" name="Rettangolo 30"/>
              <p:cNvSpPr>
                <a:spLocks noChangeArrowheads="1"/>
              </p:cNvSpPr>
              <p:nvPr/>
            </p:nvSpPr>
            <p:spPr bwMode="auto">
              <a:xfrm>
                <a:off x="6012160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92" name="Gruppo 29"/>
              <p:cNvGrpSpPr>
                <a:grpSpLocks/>
              </p:cNvGrpSpPr>
              <p:nvPr/>
            </p:nvGrpSpPr>
            <p:grpSpPr bwMode="auto">
              <a:xfrm>
                <a:off x="6084168" y="2348880"/>
                <a:ext cx="1376536" cy="1656184"/>
                <a:chOff x="6084168" y="2276872"/>
                <a:chExt cx="1376536" cy="1656184"/>
              </a:xfrm>
            </p:grpSpPr>
            <p:sp>
              <p:nvSpPr>
                <p:cNvPr id="62493" name="Rettangolo 22"/>
                <p:cNvSpPr>
                  <a:spLocks noChangeArrowheads="1"/>
                </p:cNvSpPr>
                <p:nvPr/>
              </p:nvSpPr>
              <p:spPr bwMode="auto">
                <a:xfrm>
                  <a:off x="6084168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4" name="Rettangolo 24"/>
                <p:cNvSpPr>
                  <a:spLocks noChangeArrowheads="1"/>
                </p:cNvSpPr>
                <p:nvPr/>
              </p:nvSpPr>
              <p:spPr bwMode="auto">
                <a:xfrm>
                  <a:off x="6804248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5" name="Rettangolo 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952456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6" name="Triangolo isoscele 23"/>
                <p:cNvSpPr>
                  <a:spLocks noChangeArrowheads="1"/>
                </p:cNvSpPr>
                <p:nvPr/>
              </p:nvSpPr>
              <p:spPr bwMode="auto">
                <a:xfrm rot="-8133491">
                  <a:off x="6653142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478" name="Gruppo 36"/>
            <p:cNvGrpSpPr>
              <a:grpSpLocks/>
            </p:cNvGrpSpPr>
            <p:nvPr/>
          </p:nvGrpSpPr>
          <p:grpSpPr bwMode="auto">
            <a:xfrm>
              <a:off x="6435824" y="3861048"/>
              <a:ext cx="1448544" cy="1728192"/>
              <a:chOff x="5940152" y="2348880"/>
              <a:chExt cx="1448544" cy="1728192"/>
            </a:xfrm>
          </p:grpSpPr>
          <p:sp>
            <p:nvSpPr>
              <p:cNvPr id="62485" name="Rettangolo 37"/>
              <p:cNvSpPr>
                <a:spLocks noChangeArrowheads="1"/>
              </p:cNvSpPr>
              <p:nvPr/>
            </p:nvSpPr>
            <p:spPr bwMode="auto">
              <a:xfrm>
                <a:off x="5940152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86" name="Gruppo 38"/>
              <p:cNvGrpSpPr>
                <a:grpSpLocks/>
              </p:cNvGrpSpPr>
              <p:nvPr/>
            </p:nvGrpSpPr>
            <p:grpSpPr bwMode="auto">
              <a:xfrm>
                <a:off x="6012160" y="2348880"/>
                <a:ext cx="1376536" cy="1656184"/>
                <a:chOff x="6012160" y="2276872"/>
                <a:chExt cx="1376536" cy="1656184"/>
              </a:xfrm>
            </p:grpSpPr>
            <p:sp>
              <p:nvSpPr>
                <p:cNvPr id="62487" name="Rettangolo 39"/>
                <p:cNvSpPr>
                  <a:spLocks noChangeArrowheads="1"/>
                </p:cNvSpPr>
                <p:nvPr/>
              </p:nvSpPr>
              <p:spPr bwMode="auto">
                <a:xfrm>
                  <a:off x="6012160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8" name="Rettangolo 40"/>
                <p:cNvSpPr>
                  <a:spLocks noChangeArrowheads="1"/>
                </p:cNvSpPr>
                <p:nvPr/>
              </p:nvSpPr>
              <p:spPr bwMode="auto">
                <a:xfrm>
                  <a:off x="6732240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9" name="Rettangolo 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80448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0" name="Triangolo isoscele 42"/>
                <p:cNvSpPr>
                  <a:spLocks noChangeArrowheads="1"/>
                </p:cNvSpPr>
                <p:nvPr/>
              </p:nvSpPr>
              <p:spPr bwMode="auto">
                <a:xfrm rot="-8133491">
                  <a:off x="6616938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479" name="CasellaDiTesto 43"/>
            <p:cNvSpPr txBox="1">
              <a:spLocks noChangeArrowheads="1"/>
            </p:cNvSpPr>
            <p:nvPr/>
          </p:nvSpPr>
          <p:spPr bwMode="auto">
            <a:xfrm>
              <a:off x="5824370" y="2735681"/>
              <a:ext cx="2127355" cy="103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   Write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operation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824370" y="4436923"/>
              <a:ext cx="2127355" cy="1215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   Read</a:t>
              </a:r>
            </a:p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operation </a:t>
              </a:r>
              <a:br>
                <a:rPr lang="en-US" sz="160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   report</a:t>
              </a:r>
            </a:p>
            <a:p>
              <a:pPr algn="ctr">
                <a:lnSpc>
                  <a:spcPct val="100000"/>
                </a:lnSpc>
                <a:defRPr/>
              </a:pPr>
              <a:endParaRPr lang="en-US" sz="160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4444509" y="4462462"/>
              <a:ext cx="1558498" cy="62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400" smtClean="0">
                  <a:solidFill>
                    <a:srgbClr val="003F6E"/>
                  </a:solidFill>
                  <a:latin typeface="Arial" charset="0"/>
                </a:rPr>
                <a:t>produces</a:t>
              </a:r>
            </a:p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54" name="Connettore 2 53"/>
            <p:cNvCxnSpPr>
              <a:stCxn id="62497" idx="3"/>
            </p:cNvCxnSpPr>
            <p:nvPr/>
          </p:nvCxnSpPr>
          <p:spPr bwMode="auto">
            <a:xfrm>
              <a:off x="4572385" y="3249455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asellaDiTesto 54"/>
            <p:cNvSpPr txBox="1"/>
            <p:nvPr/>
          </p:nvSpPr>
          <p:spPr>
            <a:xfrm>
              <a:off x="4499360" y="2852574"/>
              <a:ext cx="1512893" cy="647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400" smtClean="0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smtClean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53" name="Connettore 1 52"/>
            <p:cNvCxnSpPr/>
            <p:nvPr/>
          </p:nvCxnSpPr>
          <p:spPr bwMode="auto">
            <a:xfrm flipV="1">
              <a:off x="1691063" y="3284381"/>
              <a:ext cx="0" cy="165737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4248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Framework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evaluating the performance of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different NoSQL databases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47E00AAF-EBC7-F049-9153-5B497CB8BF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Environment setup</a:t>
            </a:r>
          </a:p>
        </p:txBody>
      </p:sp>
      <p:grpSp>
        <p:nvGrpSpPr>
          <p:cNvPr id="64515" name="Gruppo 6170"/>
          <p:cNvGrpSpPr>
            <a:grpSpLocks/>
          </p:cNvGrpSpPr>
          <p:nvPr/>
        </p:nvGrpSpPr>
        <p:grpSpPr bwMode="auto">
          <a:xfrm>
            <a:off x="3059113" y="3068638"/>
            <a:ext cx="7264400" cy="3455987"/>
            <a:chOff x="2555776" y="2996952"/>
            <a:chExt cx="7264265" cy="3456384"/>
          </a:xfrm>
        </p:grpSpPr>
        <p:grpSp>
          <p:nvGrpSpPr>
            <p:cNvPr id="64531" name="Gruppo 89"/>
            <p:cNvGrpSpPr>
              <a:grpSpLocks/>
            </p:cNvGrpSpPr>
            <p:nvPr/>
          </p:nvGrpSpPr>
          <p:grpSpPr bwMode="auto">
            <a:xfrm>
              <a:off x="2555776" y="2996952"/>
              <a:ext cx="7264265" cy="3456384"/>
              <a:chOff x="-180528" y="548680"/>
              <a:chExt cx="7264265" cy="3456384"/>
            </a:xfrm>
          </p:grpSpPr>
          <p:pic>
            <p:nvPicPr>
              <p:cNvPr id="64533" name="Immagine 90" descr="cloud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528" y="548680"/>
                <a:ext cx="7264265" cy="345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ttangolo arrotondato 92"/>
              <p:cNvSpPr/>
              <p:nvPr/>
            </p:nvSpPr>
            <p:spPr bwMode="auto">
              <a:xfrm>
                <a:off x="2051456" y="1701337"/>
                <a:ext cx="1800192" cy="144002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YCSB</a:t>
                </a:r>
                <a:b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+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YCSB adapters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+ </a:t>
                </a:r>
                <a:b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Kundera GAE Datastore client </a:t>
                </a:r>
                <a:endParaRPr lang="en-US" sz="1600" dirty="0" smtClean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endParaRPr lang="en-US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4535" name="Gruppo 93"/>
              <p:cNvGrpSpPr>
                <a:grpSpLocks/>
              </p:cNvGrpSpPr>
              <p:nvPr/>
            </p:nvGrpSpPr>
            <p:grpSpPr bwMode="auto">
              <a:xfrm>
                <a:off x="3924670" y="2276873"/>
                <a:ext cx="1223939" cy="936104"/>
                <a:chOff x="4262667" y="2373397"/>
                <a:chExt cx="1412237" cy="1095441"/>
              </a:xfrm>
            </p:grpSpPr>
            <p:pic>
              <p:nvPicPr>
                <p:cNvPr id="64540" name="Immagine 98" descr="db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4897" y="2373397"/>
                  <a:ext cx="1246288" cy="109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CasellaDiTesto 99"/>
                <p:cNvSpPr txBox="1"/>
                <p:nvPr/>
              </p:nvSpPr>
              <p:spPr>
                <a:xfrm>
                  <a:off x="4262667" y="2753458"/>
                  <a:ext cx="1412237" cy="379017"/>
                </a:xfrm>
                <a:prstGeom prst="rect">
                  <a:avLst/>
                </a:prstGeom>
                <a:noFill/>
              </p:spPr>
              <p:txBody>
                <a:bodyPr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rgbClr val="003F6E"/>
                      </a:solidFill>
                      <a:latin typeface="Arial" charset="0"/>
                      <a:ea typeface="+mn-ea"/>
                      <a:cs typeface="+mn-cs"/>
                    </a:rPr>
                    <a:t>Datastore</a:t>
                  </a:r>
                  <a:endParaRPr lang="en-US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536" name="Gruppo 94"/>
              <p:cNvGrpSpPr>
                <a:grpSpLocks/>
              </p:cNvGrpSpPr>
              <p:nvPr/>
            </p:nvGrpSpPr>
            <p:grpSpPr bwMode="auto">
              <a:xfrm>
                <a:off x="2987824" y="3140968"/>
                <a:ext cx="1584176" cy="360040"/>
                <a:chOff x="2843808" y="3140968"/>
                <a:chExt cx="1584176" cy="360040"/>
              </a:xfrm>
            </p:grpSpPr>
            <p:cxnSp>
              <p:nvCxnSpPr>
                <p:cNvPr id="96" name="Connettore 2 95"/>
                <p:cNvCxnSpPr/>
                <p:nvPr/>
              </p:nvCxnSpPr>
              <p:spPr bwMode="auto">
                <a:xfrm flipV="1">
                  <a:off x="2844047" y="3141365"/>
                  <a:ext cx="0" cy="360404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Connettore 2 96"/>
                <p:cNvCxnSpPr/>
                <p:nvPr/>
              </p:nvCxnSpPr>
              <p:spPr bwMode="auto">
                <a:xfrm flipV="1">
                  <a:off x="4428343" y="3212811"/>
                  <a:ext cx="0" cy="28895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Connettore 1 97"/>
                <p:cNvCxnSpPr/>
                <p:nvPr/>
              </p:nvCxnSpPr>
              <p:spPr bwMode="auto">
                <a:xfrm>
                  <a:off x="2844047" y="3501769"/>
                  <a:ext cx="1584296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64532" name="Immagine 9" descr="appeng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0" y="5157192"/>
              <a:ext cx="1008798" cy="100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16" name="Gruppo 6165"/>
          <p:cNvGrpSpPr>
            <a:grpSpLocks/>
          </p:cNvGrpSpPr>
          <p:nvPr/>
        </p:nvGrpSpPr>
        <p:grpSpPr bwMode="auto">
          <a:xfrm>
            <a:off x="-747713" y="692150"/>
            <a:ext cx="7264401" cy="3457575"/>
            <a:chOff x="-180528" y="620688"/>
            <a:chExt cx="7264265" cy="3456384"/>
          </a:xfrm>
        </p:grpSpPr>
        <p:pic>
          <p:nvPicPr>
            <p:cNvPr id="64521" name="Immagine 48" descr="cloud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620688"/>
              <a:ext cx="7264265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Immagine 8" descr="az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67" y="2780928"/>
              <a:ext cx="824086" cy="83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ttangolo arrotondato 15"/>
            <p:cNvSpPr/>
            <p:nvPr/>
          </p:nvSpPr>
          <p:spPr bwMode="auto">
            <a:xfrm>
              <a:off x="2051456" y="1772816"/>
              <a:ext cx="1800191" cy="143936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YCSB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+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YCSB adapters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+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Kundera Azure Tables client </a:t>
              </a:r>
              <a:endParaRPr lang="en-US" sz="16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>
                <a:lnSpc>
                  <a:spcPct val="80000"/>
                </a:lnSpc>
                <a:defRPr/>
              </a:pPr>
              <a:endParaRPr lang="en-US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64524" name="Gruppo 34"/>
            <p:cNvGrpSpPr>
              <a:grpSpLocks/>
            </p:cNvGrpSpPr>
            <p:nvPr/>
          </p:nvGrpSpPr>
          <p:grpSpPr bwMode="auto">
            <a:xfrm>
              <a:off x="4067544" y="2276871"/>
              <a:ext cx="936607" cy="846095"/>
              <a:chOff x="4427521" y="2373392"/>
              <a:chExt cx="1080700" cy="990111"/>
            </a:xfrm>
          </p:grpSpPr>
          <p:pic>
            <p:nvPicPr>
              <p:cNvPr id="64529" name="Immagine 27" descr="d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373392"/>
                <a:ext cx="1080120" cy="99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4427521" y="2615461"/>
                <a:ext cx="1080700" cy="647111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Azure 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Tables</a:t>
                </a:r>
                <a:endParaRPr lang="en-US" sz="1600">
                  <a:solidFill>
                    <a:srgbClr val="003F6E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525" name="Gruppo 6164"/>
            <p:cNvGrpSpPr>
              <a:grpSpLocks/>
            </p:cNvGrpSpPr>
            <p:nvPr/>
          </p:nvGrpSpPr>
          <p:grpSpPr bwMode="auto">
            <a:xfrm>
              <a:off x="2987824" y="3122966"/>
              <a:ext cx="1584176" cy="378042"/>
              <a:chOff x="2843808" y="3122966"/>
              <a:chExt cx="1584176" cy="378042"/>
            </a:xfrm>
          </p:grpSpPr>
          <p:cxnSp>
            <p:nvCxnSpPr>
              <p:cNvPr id="6148" name="Connettore 2 6147"/>
              <p:cNvCxnSpPr/>
              <p:nvPr/>
            </p:nvCxnSpPr>
            <p:spPr bwMode="auto">
              <a:xfrm flipV="1">
                <a:off x="2844048" y="3213770"/>
                <a:ext cx="0" cy="2872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onnettore 2 77"/>
              <p:cNvCxnSpPr/>
              <p:nvPr/>
            </p:nvCxnSpPr>
            <p:spPr bwMode="auto">
              <a:xfrm flipV="1">
                <a:off x="4428343" y="3123314"/>
                <a:ext cx="0" cy="37769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Connettore 1 6160"/>
              <p:cNvCxnSpPr/>
              <p:nvPr/>
            </p:nvCxnSpPr>
            <p:spPr bwMode="auto">
              <a:xfrm>
                <a:off x="2844048" y="3501009"/>
                <a:ext cx="158429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173" name="Connettore 7 6172"/>
          <p:cNvCxnSpPr>
            <a:endCxn id="64518" idx="1"/>
          </p:cNvCxnSpPr>
          <p:nvPr/>
        </p:nvCxnSpPr>
        <p:spPr bwMode="auto">
          <a:xfrm flipV="1">
            <a:off x="3262313" y="1208088"/>
            <a:ext cx="2016125" cy="85248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18" name="CasellaDiTesto 6174"/>
          <p:cNvSpPr txBox="1">
            <a:spLocks noChangeArrowheads="1"/>
          </p:cNvSpPr>
          <p:nvPr/>
        </p:nvSpPr>
        <p:spPr bwMode="auto">
          <a:xfrm>
            <a:off x="5278438" y="931863"/>
            <a:ext cx="1165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en-US" sz="1600" smtClean="0">
                <a:solidFill>
                  <a:srgbClr val="003F6E"/>
                </a:solidFill>
                <a:latin typeface="Arial" charset="0"/>
              </a:rPr>
            </a:b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7 GB RAM</a:t>
            </a:r>
            <a:endParaRPr lang="en-US" sz="1600"/>
          </a:p>
        </p:txBody>
      </p:sp>
      <p:cxnSp>
        <p:nvCxnSpPr>
          <p:cNvPr id="110" name="Connettore 7 109"/>
          <p:cNvCxnSpPr>
            <a:endCxn id="64520" idx="3"/>
          </p:cNvCxnSpPr>
          <p:nvPr/>
        </p:nvCxnSpPr>
        <p:spPr bwMode="auto">
          <a:xfrm rot="10800000">
            <a:off x="3676299" y="4377102"/>
            <a:ext cx="1616431" cy="707662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0" name="CasellaDiTesto 110"/>
          <p:cNvSpPr txBox="1">
            <a:spLocks noChangeArrowheads="1"/>
          </p:cNvSpPr>
          <p:nvPr/>
        </p:nvSpPr>
        <p:spPr bwMode="auto">
          <a:xfrm>
            <a:off x="2339975" y="4100513"/>
            <a:ext cx="1336323" cy="5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en-US" sz="1600" smtClean="0">
                <a:solidFill>
                  <a:srgbClr val="003F6E"/>
                </a:solidFill>
                <a:latin typeface="Arial" charset="0"/>
              </a:rPr>
            </a:b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3.6 GB RAM</a:t>
            </a:r>
            <a:endParaRPr lang="en-US" sz="16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Data management systems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6645E0C-817D-1D46-ADEE-D77CB04339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31747" name="Gruppo 11"/>
          <p:cNvGrpSpPr>
            <a:grpSpLocks/>
          </p:cNvGrpSpPr>
          <p:nvPr/>
        </p:nvGrpSpPr>
        <p:grpSpPr bwMode="auto">
          <a:xfrm>
            <a:off x="827088" y="1557338"/>
            <a:ext cx="3457575" cy="3815878"/>
            <a:chOff x="539552" y="1756591"/>
            <a:chExt cx="3456384" cy="2608513"/>
          </a:xfrm>
        </p:grpSpPr>
        <p:grpSp>
          <p:nvGrpSpPr>
            <p:cNvPr id="31753" name="Gruppo 5"/>
            <p:cNvGrpSpPr>
              <a:grpSpLocks/>
            </p:cNvGrpSpPr>
            <p:nvPr/>
          </p:nvGrpSpPr>
          <p:grpSpPr bwMode="auto">
            <a:xfrm>
              <a:off x="539552" y="2132856"/>
              <a:ext cx="3456384" cy="2232248"/>
              <a:chOff x="539552" y="2132856"/>
              <a:chExt cx="3456384" cy="2232248"/>
            </a:xfrm>
          </p:grpSpPr>
          <p:sp>
            <p:nvSpPr>
              <p:cNvPr id="31755" name="Rettangolo arrotondato 1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71203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Well structured data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Relational model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Vertical scaling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ACID transactions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b="1" smtClean="0">
                    <a:solidFill>
                      <a:srgbClr val="003F6E"/>
                    </a:solidFill>
                    <a:latin typeface="Arial" charset="0"/>
                  </a:rPr>
                  <a:t>SQL</a:t>
                </a: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4" name="CasellaDiTesto 2"/>
            <p:cNvSpPr txBox="1">
              <a:spLocks noChangeArrowheads="1"/>
            </p:cNvSpPr>
            <p:nvPr/>
          </p:nvSpPr>
          <p:spPr bwMode="auto">
            <a:xfrm>
              <a:off x="1547664" y="1756591"/>
              <a:ext cx="1312678" cy="30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003F6E"/>
                  </a:solidFill>
                  <a:latin typeface="Arial" charset="0"/>
                </a:rPr>
                <a:t>RDBMS</a:t>
              </a:r>
              <a:endParaRPr lang="en-US"/>
            </a:p>
          </p:txBody>
        </p:sp>
      </p:grpSp>
      <p:grpSp>
        <p:nvGrpSpPr>
          <p:cNvPr id="31748" name="Gruppo 10"/>
          <p:cNvGrpSpPr>
            <a:grpSpLocks/>
          </p:cNvGrpSpPr>
          <p:nvPr/>
        </p:nvGrpSpPr>
        <p:grpSpPr bwMode="auto">
          <a:xfrm>
            <a:off x="4859338" y="1557338"/>
            <a:ext cx="3457575" cy="3815878"/>
            <a:chOff x="4572000" y="1756591"/>
            <a:chExt cx="3456384" cy="2608513"/>
          </a:xfrm>
        </p:grpSpPr>
        <p:grpSp>
          <p:nvGrpSpPr>
            <p:cNvPr id="31749" name="Gruppo 6"/>
            <p:cNvGrpSpPr>
              <a:grpSpLocks/>
            </p:cNvGrpSpPr>
            <p:nvPr/>
          </p:nvGrpSpPr>
          <p:grpSpPr bwMode="auto">
            <a:xfrm>
              <a:off x="4572000" y="2132856"/>
              <a:ext cx="3456384" cy="2232248"/>
              <a:chOff x="4572000" y="2132856"/>
              <a:chExt cx="3456384" cy="2232248"/>
            </a:xfrm>
          </p:grpSpPr>
          <p:sp>
            <p:nvSpPr>
              <p:cNvPr id="31751" name="Rettangolo arrotondato 8"/>
              <p:cNvSpPr>
                <a:spLocks noChangeArrowheads="1"/>
              </p:cNvSpPr>
              <p:nvPr/>
            </p:nvSpPr>
            <p:spPr bwMode="auto">
              <a:xfrm>
                <a:off x="4572000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003651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Non-structured data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Various data models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Horizontal scaling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BASE properties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b="1" smtClean="0">
                    <a:solidFill>
                      <a:srgbClr val="003F6E"/>
                    </a:solidFill>
                    <a:latin typeface="Arial" charset="0"/>
                  </a:rPr>
                  <a:t>Proprietary API</a:t>
                </a: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smtClean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0" name="CasellaDiTesto 9"/>
            <p:cNvSpPr txBox="1">
              <a:spLocks noChangeArrowheads="1"/>
            </p:cNvSpPr>
            <p:nvPr/>
          </p:nvSpPr>
          <p:spPr bwMode="auto">
            <a:xfrm>
              <a:off x="5720644" y="1756591"/>
              <a:ext cx="1227197" cy="30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3F6E"/>
                  </a:solidFill>
                  <a:latin typeface="Arial" charset="0"/>
                </a:rPr>
                <a:t>NoSQL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Results - Azure Tables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5B15147-CBAD-904C-A220-8421DFA1EDD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6563" name="Immagine 1" descr="azu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Immagine 2" descr="azu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Immagine 4" descr="azu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05225"/>
            <a:ext cx="467995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Immagine 5" descr="azu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6815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Results - GAE Datastore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7A5BC25-0A81-8641-BC7C-58D01357A2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Immagine 1" descr="datasto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680000" cy="2748572"/>
          </a:xfrm>
          <a:prstGeom prst="rect">
            <a:avLst/>
          </a:prstGeom>
        </p:spPr>
      </p:pic>
      <p:pic>
        <p:nvPicPr>
          <p:cNvPr id="3" name="Immagine 2" descr="datasto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8720"/>
            <a:ext cx="4680000" cy="2748572"/>
          </a:xfrm>
          <a:prstGeom prst="rect">
            <a:avLst/>
          </a:prstGeom>
        </p:spPr>
      </p:pic>
      <p:pic>
        <p:nvPicPr>
          <p:cNvPr id="5" name="Immagine 4" descr="datasto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04764"/>
            <a:ext cx="4680000" cy="2748572"/>
          </a:xfrm>
          <a:prstGeom prst="rect">
            <a:avLst/>
          </a:prstGeom>
        </p:spPr>
      </p:pic>
      <p:pic>
        <p:nvPicPr>
          <p:cNvPr id="6" name="Immagine 5" descr="datasto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04764"/>
            <a:ext cx="4680000" cy="27485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Results comparison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BFE5AA47-7582-7B4D-991D-310E2B392C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55594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b="1" smtClean="0">
                <a:solidFill>
                  <a:srgbClr val="003F6E"/>
                </a:solidFill>
                <a:latin typeface="Arial" charset="0"/>
              </a:rPr>
              <a:t>Azure Tables </a:t>
            </a:r>
            <a:br>
              <a:rPr lang="en-US" sz="2000" b="1" smtClean="0">
                <a:solidFill>
                  <a:srgbClr val="003F6E"/>
                </a:solidFill>
                <a:latin typeface="Arial" charset="0"/>
              </a:rPr>
            </a:b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Kunedra overhead w.r.t low-level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smtClean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06783"/>
              </p:ext>
            </p:extLst>
          </p:nvPr>
        </p:nvGraphicFramePr>
        <p:xfrm>
          <a:off x="468313" y="2060575"/>
          <a:ext cx="8424864" cy="10636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632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latency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throughput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latency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throughput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</a:tr>
              <a:tr h="4872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13,43 %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12,39 %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4,75 %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6,78 %</a:t>
                      </a:r>
                      <a:endParaRPr lang="en-US" sz="1800" noProof="0" dirty="0"/>
                    </a:p>
                  </a:txBody>
                  <a:tcPr marL="91439" marR="91439" marT="45741" marB="45741" anchor="ctr"/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55594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b="1" dirty="0" smtClean="0">
                <a:solidFill>
                  <a:srgbClr val="003F6E"/>
                </a:solidFill>
                <a:latin typeface="Arial" charset="0"/>
              </a:rPr>
              <a:t>Google Datastore</a:t>
            </a:r>
            <a:br>
              <a:rPr lang="en-US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Kundera overhead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low-level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/>
          </a:p>
        </p:txBody>
      </p:sp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3975"/>
              </p:ext>
            </p:extLst>
          </p:nvPr>
        </p:nvGraphicFramePr>
        <p:xfrm>
          <a:off x="468313" y="4670425"/>
          <a:ext cx="8424864" cy="10620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latency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throughput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latency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throughput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</a:tr>
              <a:tr h="48656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4,36 %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4,39 %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smtClean="0"/>
                        <a:t>0,76 %</a:t>
                      </a:r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2,03 %</a:t>
                      </a:r>
                      <a:endParaRPr lang="en-US" sz="1800" noProof="0" dirty="0"/>
                    </a:p>
                  </a:txBody>
                  <a:tcPr marL="91439" marR="91439" marT="45673" marB="45673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Conclusions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C369C5C-8030-2440-9F4F-749C83DBB3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4" y="908050"/>
            <a:ext cx="8440614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Contributions:</a:t>
            </a:r>
          </a:p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Integration of Kundera in CPIM library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New Kundera clients to support Google Datastore and Azure Tables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Hegira integration in the CPIM library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Future work:</a:t>
            </a:r>
          </a:p>
          <a:p>
            <a:pPr marL="457200" lvl="1" indent="0">
              <a:buClr>
                <a:srgbClr val="004C80"/>
              </a:buCl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Compare developed client performance with the ones of the other client developed by Kundera team</a:t>
            </a:r>
            <a:endParaRPr lang="en-US" sz="2000" dirty="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r>
              <a:rPr dirty="0" smtClean="0"/>
              <a:t>42</a:t>
            </a:r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110490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4200" b="1" dirty="0" smtClean="0">
                <a:solidFill>
                  <a:srgbClr val="003F6E"/>
                </a:solidFill>
                <a:latin typeface="Arial" charset="0"/>
              </a:rPr>
              <a:t>THANK YOU</a:t>
            </a:r>
            <a:endParaRPr lang="it-IT" sz="42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NoSQL Common language approaches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014F120-C75B-CD48-ADD5-8CD8FC5AA3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3795" name="Gruppo 7"/>
          <p:cNvGrpSpPr>
            <a:grpSpLocks/>
          </p:cNvGrpSpPr>
          <p:nvPr/>
        </p:nvGrpSpPr>
        <p:grpSpPr bwMode="auto">
          <a:xfrm>
            <a:off x="647700" y="1341438"/>
            <a:ext cx="3563938" cy="1309687"/>
            <a:chOff x="611560" y="1341438"/>
            <a:chExt cx="3563565" cy="1309687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684577" y="1341438"/>
              <a:ext cx="3490548" cy="1309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smtClean="0">
                  <a:solidFill>
                    <a:srgbClr val="003F6E"/>
                  </a:solidFill>
                  <a:latin typeface="Arial" charset="0"/>
                </a:rPr>
                <a:t>            Meta-model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Apache MetaModel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SOS platform</a:t>
              </a:r>
            </a:p>
          </p:txBody>
        </p:sp>
        <p:cxnSp>
          <p:nvCxnSpPr>
            <p:cNvPr id="3" name="Connettore 1 2"/>
            <p:cNvCxnSpPr/>
            <p:nvPr/>
          </p:nvCxnSpPr>
          <p:spPr bwMode="auto">
            <a:xfrm>
              <a:off x="611560" y="1773238"/>
              <a:ext cx="316831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6" name="Gruppo 6"/>
          <p:cNvGrpSpPr>
            <a:grpSpLocks/>
          </p:cNvGrpSpPr>
          <p:nvPr/>
        </p:nvGrpSpPr>
        <p:grpSpPr bwMode="auto">
          <a:xfrm>
            <a:off x="4824413" y="1341438"/>
            <a:ext cx="3635375" cy="1800225"/>
            <a:chOff x="4788024" y="1268413"/>
            <a:chExt cx="3635251" cy="18002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932481" y="1268413"/>
              <a:ext cx="3490794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smtClean="0">
                  <a:solidFill>
                    <a:srgbClr val="003F6E"/>
                  </a:solidFill>
                  <a:latin typeface="Arial" charset="0"/>
                </a:rPr>
                <a:t>            SQLification</a:t>
              </a:r>
              <a:endParaRPr lang="en-US" sz="2000" b="1" i="1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Apache Phoenix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UnQL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Native support</a:t>
              </a:r>
            </a:p>
          </p:txBody>
        </p:sp>
        <p:cxnSp>
          <p:nvCxnSpPr>
            <p:cNvPr id="9" name="Connettore 1 8"/>
            <p:cNvCxnSpPr/>
            <p:nvPr/>
          </p:nvCxnSpPr>
          <p:spPr bwMode="auto">
            <a:xfrm>
              <a:off x="4788024" y="1700213"/>
              <a:ext cx="31685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7" name="Gruppo 10"/>
          <p:cNvGrpSpPr>
            <a:grpSpLocks/>
          </p:cNvGrpSpPr>
          <p:nvPr/>
        </p:nvGrpSpPr>
        <p:grpSpPr bwMode="auto">
          <a:xfrm>
            <a:off x="2627313" y="3573463"/>
            <a:ext cx="3565525" cy="2173287"/>
            <a:chOff x="2627784" y="3573463"/>
            <a:chExt cx="3565054" cy="2173287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00799" y="3573463"/>
              <a:ext cx="3492039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      ORM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Kundera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PlayORM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Spring-data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Gora</a:t>
              </a:r>
            </a:p>
          </p:txBody>
        </p:sp>
        <p:cxnSp>
          <p:nvCxnSpPr>
            <p:cNvPr id="10" name="Connettore 1 9"/>
            <p:cNvCxnSpPr/>
            <p:nvPr/>
          </p:nvCxnSpPr>
          <p:spPr bwMode="auto">
            <a:xfrm>
              <a:off x="2627784" y="4005263"/>
              <a:ext cx="316823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GB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GB" b="1" smtClean="0">
                <a:solidFill>
                  <a:srgbClr val="003F6E"/>
                </a:solidFill>
                <a:latin typeface="Arial" charset="0"/>
              </a:rPr>
            </a:br>
            <a:r>
              <a:rPr lang="en-GB" b="1" smtClean="0">
                <a:solidFill>
                  <a:srgbClr val="003F6E"/>
                </a:solidFill>
                <a:latin typeface="Arial" charset="0"/>
              </a:rPr>
              <a:t>Cloud Platform Independent Model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Abstract application logic from the specific PaaS Provider to overcome the vendor lock-in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F8362-E3D3-A54C-B62A-00CB6481318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5844" name="Immagine 1" descr="cpim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997200"/>
            <a:ext cx="62134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1412776"/>
            <a:ext cx="29511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    Many supported services: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Blob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NoSQL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Memcache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Queue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Mail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7544" y="836712"/>
            <a:ext cx="4392290" cy="36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 JPA 2.1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ORM Library for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NoSQL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16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D1764169-93AD-5746-8A32-79FAA996F7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9940" name="Immagine 1" descr="kundera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05" y="2115186"/>
            <a:ext cx="5026943" cy="441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499992" y="1124744"/>
            <a:ext cx="41264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smtClean="0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 interface)</a:t>
            </a:r>
            <a:endParaRPr lang="en-US" sz="800" smtClean="0">
              <a:solidFill>
                <a:srgbClr val="003F6E"/>
              </a:solidFill>
              <a:latin typeface="Arial" charset="0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JPQL queries (DELETE and UPDATE)</a:t>
            </a:r>
            <a:endParaRPr lang="en-US" sz="14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7504" y="2132856"/>
            <a:ext cx="2933015" cy="410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        On-premises databases: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Cassandra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HBase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MongoDB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Oracle NoSQL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Redis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Neo4j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Couchdb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Elastic Search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MySQL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1043608" y="1196752"/>
            <a:ext cx="3456384" cy="576064"/>
            <a:chOff x="1043608" y="1196752"/>
            <a:chExt cx="3456384" cy="576064"/>
          </a:xfrm>
        </p:grpSpPr>
        <p:grpSp>
          <p:nvGrpSpPr>
            <p:cNvPr id="10" name="Gruppo 9"/>
            <p:cNvGrpSpPr/>
            <p:nvPr/>
          </p:nvGrpSpPr>
          <p:grpSpPr>
            <a:xfrm>
              <a:off x="3923928" y="1412776"/>
              <a:ext cx="576064" cy="360040"/>
              <a:chOff x="3347864" y="1484784"/>
              <a:chExt cx="576064" cy="360040"/>
            </a:xfrm>
          </p:grpSpPr>
          <p:cxnSp>
            <p:nvCxnSpPr>
              <p:cNvPr id="5" name="Connettore 2 4"/>
              <p:cNvCxnSpPr/>
              <p:nvPr/>
            </p:nvCxnSpPr>
            <p:spPr bwMode="auto">
              <a:xfrm flipV="1">
                <a:off x="3347864" y="1484784"/>
                <a:ext cx="576064" cy="216024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Connettore 2 10"/>
              <p:cNvCxnSpPr/>
              <p:nvPr/>
            </p:nvCxnSpPr>
            <p:spPr bwMode="auto">
              <a:xfrm>
                <a:off x="3347864" y="1700808"/>
                <a:ext cx="576064" cy="144016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" name="Connettore 1 12"/>
            <p:cNvCxnSpPr/>
            <p:nvPr/>
          </p:nvCxnSpPr>
          <p:spPr bwMode="auto">
            <a:xfrm flipH="1">
              <a:off x="1043608" y="1628800"/>
              <a:ext cx="288032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ttore 1 14"/>
            <p:cNvCxnSpPr/>
            <p:nvPr/>
          </p:nvCxnSpPr>
          <p:spPr bwMode="auto">
            <a:xfrm>
              <a:off x="1043608" y="1196752"/>
              <a:ext cx="0" cy="4320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Why Kundera	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268760"/>
            <a:ext cx="822483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Open source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Developed with extensibility as primary goal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Support to many different NoSQL databases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hu-HU" sz="2000" dirty="0" smtClean="0">
                <a:solidFill>
                  <a:srgbClr val="003F6E"/>
                </a:solidFill>
                <a:latin typeface="Arial" charset="0"/>
              </a:rPr>
              <a:t>Polyglot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persistency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 the field since 2010 with an active community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Already used in production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82B0E27-803A-674B-B977-F5FF8F9A0FC0}" type="slidenum">
              <a:rPr/>
              <a:pPr>
                <a:defRPr/>
              </a:pPr>
              <a:t>8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ttore 1 63"/>
          <p:cNvCxnSpPr/>
          <p:nvPr/>
        </p:nvCxnSpPr>
        <p:spPr bwMode="auto">
          <a:xfrm>
            <a:off x="1979712" y="5157192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Original CPIM NoSQL service implementation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E404180C-C7DB-064A-AABF-E5FFB3B4BB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1"/>
            <a:ext cx="8424738" cy="273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Many JPA providers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Duplicated code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No complete code portability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Choice of the NoSQL database strictly bounded to the cloud </a:t>
            </a:r>
            <a:br>
              <a:rPr lang="en-US" sz="1800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provider (e.g. App Engine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  <a:sym typeface="Wingdings"/>
              </a:rPr>
              <a:t>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Datastore)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Limited NoSQL databases support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800" dirty="0">
              <a:solidFill>
                <a:srgbClr val="003F6E"/>
              </a:solidFill>
              <a:latin typeface="Arial" charset="0"/>
            </a:endParaRPr>
          </a:p>
        </p:txBody>
      </p:sp>
      <p:cxnSp>
        <p:nvCxnSpPr>
          <p:cNvPr id="6148" name="Connettore 1 6147"/>
          <p:cNvCxnSpPr/>
          <p:nvPr/>
        </p:nvCxnSpPr>
        <p:spPr bwMode="auto">
          <a:xfrm>
            <a:off x="1979712" y="4149080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467544" y="5157192"/>
            <a:ext cx="2448272" cy="28803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6876256" y="3861048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jpa4Azure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6876256" y="4797152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SimpleJPA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6876256" y="5733256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Google JPA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3347864" y="386104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Rettangolo arrotondato 10"/>
          <p:cNvSpPr/>
          <p:nvPr/>
        </p:nvSpPr>
        <p:spPr bwMode="auto">
          <a:xfrm>
            <a:off x="3347864" y="422108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ttangolo arrotondato 11"/>
          <p:cNvSpPr/>
          <p:nvPr/>
        </p:nvSpPr>
        <p:spPr bwMode="auto">
          <a:xfrm>
            <a:off x="3347864" y="472514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" name="Rettangolo arrotondato 12"/>
          <p:cNvSpPr/>
          <p:nvPr/>
        </p:nvSpPr>
        <p:spPr bwMode="auto">
          <a:xfrm>
            <a:off x="3347864" y="508518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4" name="Rettangolo arrotondato 13"/>
          <p:cNvSpPr/>
          <p:nvPr/>
        </p:nvSpPr>
        <p:spPr bwMode="auto">
          <a:xfrm>
            <a:off x="3347864" y="558924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5" name="Rettangolo arrotondato 14"/>
          <p:cNvSpPr/>
          <p:nvPr/>
        </p:nvSpPr>
        <p:spPr bwMode="auto">
          <a:xfrm>
            <a:off x="3347864" y="594928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5" name="Connettore 2 4"/>
          <p:cNvCxnSpPr/>
          <p:nvPr/>
        </p:nvCxnSpPr>
        <p:spPr bwMode="auto">
          <a:xfrm>
            <a:off x="1979712" y="41490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ttore 2 25"/>
          <p:cNvCxnSpPr/>
          <p:nvPr/>
        </p:nvCxnSpPr>
        <p:spPr bwMode="auto">
          <a:xfrm>
            <a:off x="1979712" y="59492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ttore 2 44"/>
          <p:cNvCxnSpPr/>
          <p:nvPr/>
        </p:nvCxnSpPr>
        <p:spPr bwMode="auto">
          <a:xfrm>
            <a:off x="6300192" y="41490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/>
          <p:nvPr/>
        </p:nvCxnSpPr>
        <p:spPr bwMode="auto">
          <a:xfrm>
            <a:off x="6300192" y="5085184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ttore 2 55"/>
          <p:cNvCxnSpPr/>
          <p:nvPr/>
        </p:nvCxnSpPr>
        <p:spPr bwMode="auto">
          <a:xfrm>
            <a:off x="6300192" y="59492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ttangolo arrotondato 57"/>
          <p:cNvSpPr/>
          <p:nvPr/>
        </p:nvSpPr>
        <p:spPr bwMode="auto">
          <a:xfrm>
            <a:off x="467544" y="4725144"/>
            <a:ext cx="2456656" cy="3516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61" name="Connettore 2 60"/>
          <p:cNvCxnSpPr/>
          <p:nvPr/>
        </p:nvCxnSpPr>
        <p:spPr bwMode="auto">
          <a:xfrm>
            <a:off x="2987824" y="5085184"/>
            <a:ext cx="2880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11273</TotalTime>
  <Words>762</Words>
  <Application>Microsoft Macintosh PowerPoint</Application>
  <PresentationFormat>Presentazione su schermo (4:3)</PresentationFormat>
  <Paragraphs>267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Tema di Office</vt:lpstr>
      <vt:lpstr>1_Tema di Office</vt:lpstr>
      <vt:lpstr>2_Tema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Fabio Arcidiacono</cp:lastModifiedBy>
  <cp:revision>275</cp:revision>
  <cp:lastPrinted>1601-01-01T00:00:00Z</cp:lastPrinted>
  <dcterms:created xsi:type="dcterms:W3CDTF">2009-09-08T10:54:35Z</dcterms:created>
  <dcterms:modified xsi:type="dcterms:W3CDTF">2015-04-26T11:11:55Z</dcterms:modified>
</cp:coreProperties>
</file>