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7" r:id="rId5"/>
    <p:sldId id="258" r:id="rId6"/>
    <p:sldId id="260" r:id="rId7"/>
    <p:sldId id="261" r:id="rId8"/>
    <p:sldId id="289" r:id="rId9"/>
    <p:sldId id="259" r:id="rId10"/>
    <p:sldId id="274" r:id="rId11"/>
    <p:sldId id="276" r:id="rId12"/>
    <p:sldId id="277" r:id="rId13"/>
    <p:sldId id="285" r:id="rId14"/>
    <p:sldId id="287" r:id="rId15"/>
    <p:sldId id="288" r:id="rId16"/>
    <p:sldId id="286" r:id="rId17"/>
    <p:sldId id="265" r:id="rId18"/>
    <p:sldId id="264" r:id="rId19"/>
    <p:sldId id="266" r:id="rId20"/>
    <p:sldId id="279" r:id="rId21"/>
    <p:sldId id="284" r:id="rId22"/>
    <p:sldId id="280" r:id="rId23"/>
    <p:sldId id="281" r:id="rId24"/>
    <p:sldId id="282" r:id="rId25"/>
    <p:sldId id="283" r:id="rId26"/>
    <p:sldId id="278" r:id="rId27"/>
  </p:sldIdLst>
  <p:sldSz cx="9144000" cy="6858000" type="screen4x3"/>
  <p:notesSz cx="6796088" cy="9925050"/>
  <p:defaultTextStyle>
    <a:defPPr>
      <a:defRPr lang="en-GB"/>
    </a:defPPr>
    <a:lvl1pPr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63" autoAdjust="0"/>
  </p:normalViewPr>
  <p:slideViewPr>
    <p:cSldViewPr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F6AFD-8CE7-394E-A06F-0A2BD0D8CBF6}" type="datetimeFigureOut">
              <a:rPr lang="it-IT"/>
              <a:pPr>
                <a:defRPr/>
              </a:pPr>
              <a:t>25/04/15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6575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C0EE7F2-0FAF-A643-A5CF-815D00AE6F93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585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796088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17575" y="744538"/>
            <a:ext cx="4964113" cy="37226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4875"/>
            <a:ext cx="498157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3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4063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84658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688975" y="803275"/>
            <a:ext cx="5360988" cy="40211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2048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06463" y="4714875"/>
            <a:ext cx="4984750" cy="44688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smtClean="0">
                <a:cs typeface="+mn-cs"/>
              </a:rPr>
              <a:t>G</a:t>
            </a:r>
            <a:r>
              <a:rPr lang="en-US" dirty="0" err="1" smtClean="0">
                <a:cs typeface="+mn-cs"/>
              </a:rPr>
              <a:t>arantire</a:t>
            </a:r>
            <a:r>
              <a:rPr lang="en-US" baseline="0" dirty="0" smtClean="0">
                <a:cs typeface="+mn-cs"/>
              </a:rPr>
              <a:t> </a:t>
            </a:r>
            <a:r>
              <a:rPr lang="en-US" baseline="0" dirty="0" err="1" smtClean="0">
                <a:cs typeface="+mn-cs"/>
              </a:rPr>
              <a:t>consistenza</a:t>
            </a:r>
            <a:r>
              <a:rPr lang="en-US" baseline="0" dirty="0" smtClean="0">
                <a:cs typeface="+mn-cs"/>
              </a:rPr>
              <a:t> in </a:t>
            </a:r>
            <a:r>
              <a:rPr lang="en-US" baseline="0" dirty="0" err="1" smtClean="0">
                <a:cs typeface="+mn-cs"/>
              </a:rPr>
              <a:t>lettura</a:t>
            </a:r>
            <a:r>
              <a:rPr lang="en-US" baseline="0" dirty="0" smtClean="0">
                <a:cs typeface="+mn-cs"/>
              </a:rPr>
              <a:t> -&gt; primitive</a:t>
            </a:r>
          </a:p>
          <a:p>
            <a:pPr>
              <a:defRPr/>
            </a:pPr>
            <a:r>
              <a:rPr lang="it-IT" baseline="0" dirty="0" smtClean="0">
                <a:cs typeface="+mn-cs"/>
              </a:rPr>
              <a:t>A</a:t>
            </a:r>
            <a:r>
              <a:rPr lang="en-US" baseline="0" dirty="0" err="1" smtClean="0">
                <a:cs typeface="+mn-cs"/>
              </a:rPr>
              <a:t>ncestor</a:t>
            </a:r>
            <a:r>
              <a:rPr lang="en-US" baseline="0" dirty="0" smtClean="0">
                <a:cs typeface="+mn-cs"/>
              </a:rPr>
              <a:t> path -</a:t>
            </a:r>
            <a:r>
              <a:rPr lang="en-US" baseline="0" dirty="0" smtClean="0">
                <a:cs typeface="+mn-cs"/>
              </a:rPr>
              <a:t>&gt;</a:t>
            </a:r>
            <a:endParaRPr lang="en-US" baseline="0" dirty="0" smtClean="0">
              <a:cs typeface="+mn-cs"/>
            </a:endParaRPr>
          </a:p>
          <a:p>
            <a:pPr>
              <a:defRPr/>
            </a:pPr>
            <a:r>
              <a:rPr lang="it-IT" baseline="0" dirty="0" smtClean="0">
                <a:cs typeface="+mn-cs"/>
              </a:rPr>
              <a:t>Usare data model più possibile</a:t>
            </a:r>
            <a:endParaRPr lang="en-US" baseline="0" dirty="0" smtClean="0">
              <a:cs typeface="+mn-cs"/>
            </a:endParaRPr>
          </a:p>
          <a:p>
            <a:pPr>
              <a:defRPr/>
            </a:pPr>
            <a:r>
              <a:rPr lang="it-IT" baseline="0" dirty="0" err="1" smtClean="0">
                <a:cs typeface="+mn-cs"/>
              </a:rPr>
              <a:t>R</a:t>
            </a:r>
            <a:r>
              <a:rPr lang="en-US" baseline="0" dirty="0" err="1" smtClean="0">
                <a:cs typeface="+mn-cs"/>
              </a:rPr>
              <a:t>estringo</a:t>
            </a:r>
            <a:r>
              <a:rPr lang="en-US" baseline="0" dirty="0" smtClean="0">
                <a:cs typeface="+mn-cs"/>
              </a:rPr>
              <a:t> ma interoperability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smtClean="0">
                <a:cs typeface="+mn-cs"/>
              </a:rPr>
              <a:t>C</a:t>
            </a:r>
            <a:r>
              <a:rPr lang="en-US" dirty="0" err="1" smtClean="0">
                <a:cs typeface="+mn-cs"/>
              </a:rPr>
              <a:t>hiavi</a:t>
            </a:r>
            <a:r>
              <a:rPr lang="en-US" dirty="0" smtClean="0">
                <a:cs typeface="+mn-cs"/>
              </a:rPr>
              <a:t> </a:t>
            </a:r>
            <a:r>
              <a:rPr lang="en-US" dirty="0" err="1" smtClean="0">
                <a:cs typeface="+mn-cs"/>
              </a:rPr>
              <a:t>incrementali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err="1" smtClean="0">
                <a:cs typeface="+mn-cs"/>
              </a:rPr>
              <a:t>S</a:t>
            </a:r>
            <a:r>
              <a:rPr lang="en-US" dirty="0" err="1" smtClean="0">
                <a:cs typeface="+mn-cs"/>
              </a:rPr>
              <a:t>copo</a:t>
            </a:r>
            <a:r>
              <a:rPr lang="en-US" dirty="0" smtClean="0">
                <a:cs typeface="+mn-cs"/>
              </a:rPr>
              <a:t>: </a:t>
            </a:r>
            <a:r>
              <a:rPr lang="en-US" dirty="0" err="1" smtClean="0">
                <a:cs typeface="+mn-cs"/>
              </a:rPr>
              <a:t>confrontare</a:t>
            </a:r>
            <a:r>
              <a:rPr lang="en-US" dirty="0" smtClean="0">
                <a:cs typeface="+mn-cs"/>
              </a:rPr>
              <a:t> </a:t>
            </a:r>
            <a:r>
              <a:rPr lang="en-US" dirty="0" err="1" smtClean="0">
                <a:cs typeface="+mn-cs"/>
              </a:rPr>
              <a:t>kundera</a:t>
            </a:r>
            <a:r>
              <a:rPr lang="en-US" dirty="0" smtClean="0">
                <a:cs typeface="+mn-cs"/>
              </a:rPr>
              <a:t> con </a:t>
            </a:r>
            <a:r>
              <a:rPr lang="en-US" dirty="0" err="1" smtClean="0">
                <a:cs typeface="+mn-cs"/>
              </a:rPr>
              <a:t>utilizzo</a:t>
            </a:r>
            <a:r>
              <a:rPr lang="en-US" dirty="0" smtClean="0">
                <a:cs typeface="+mn-cs"/>
              </a:rPr>
              <a:t> </a:t>
            </a:r>
            <a:r>
              <a:rPr lang="en-US" dirty="0" err="1" smtClean="0">
                <a:cs typeface="+mn-cs"/>
              </a:rPr>
              <a:t>api</a:t>
            </a:r>
            <a:r>
              <a:rPr lang="en-US" dirty="0" smtClean="0">
                <a:cs typeface="+mn-cs"/>
              </a:rPr>
              <a:t> native per </a:t>
            </a:r>
            <a:r>
              <a:rPr lang="en-US" dirty="0" err="1" smtClean="0">
                <a:cs typeface="+mn-cs"/>
              </a:rPr>
              <a:t>effettuare</a:t>
            </a:r>
            <a:r>
              <a:rPr lang="en-US" dirty="0" smtClean="0">
                <a:cs typeface="+mn-cs"/>
              </a:rPr>
              <a:t> le </a:t>
            </a:r>
            <a:r>
              <a:rPr lang="en-US" dirty="0" err="1" smtClean="0">
                <a:cs typeface="+mn-cs"/>
              </a:rPr>
              <a:t>stesse</a:t>
            </a:r>
            <a:r>
              <a:rPr lang="en-US" dirty="0" smtClean="0">
                <a:cs typeface="+mn-cs"/>
              </a:rPr>
              <a:t> </a:t>
            </a:r>
            <a:r>
              <a:rPr lang="en-US" dirty="0" err="1" smtClean="0">
                <a:cs typeface="+mn-cs"/>
              </a:rPr>
              <a:t>operazioni</a:t>
            </a: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err="1" smtClean="0">
                <a:cs typeface="+mn-cs"/>
              </a:rPr>
              <a:t>sharding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smtClean="0">
                <a:cs typeface="+mn-cs"/>
              </a:rPr>
              <a:t>T</a:t>
            </a:r>
            <a:r>
              <a:rPr lang="en-US" dirty="0" err="1" smtClean="0">
                <a:cs typeface="+mn-cs"/>
              </a:rPr>
              <a:t>ogli</a:t>
            </a:r>
            <a:r>
              <a:rPr lang="en-US" baseline="0" dirty="0" smtClean="0">
                <a:cs typeface="+mn-cs"/>
              </a:rPr>
              <a:t> </a:t>
            </a:r>
            <a:r>
              <a:rPr lang="en-US" baseline="0" dirty="0" err="1" smtClean="0">
                <a:cs typeface="+mn-cs"/>
              </a:rPr>
              <a:t>sengi</a:t>
            </a:r>
            <a:r>
              <a:rPr lang="en-US" baseline="0" dirty="0" smtClean="0">
                <a:cs typeface="+mn-cs"/>
              </a:rPr>
              <a:t> -&gt; overhead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smtClean="0">
                <a:cs typeface="+mn-cs"/>
              </a:rPr>
              <a:t>A</a:t>
            </a:r>
            <a:r>
              <a:rPr lang="en-US" dirty="0" err="1" smtClean="0">
                <a:cs typeface="+mn-cs"/>
              </a:rPr>
              <a:t>ggiungere</a:t>
            </a:r>
            <a:r>
              <a:rPr lang="en-US" dirty="0" smtClean="0">
                <a:cs typeface="+mn-cs"/>
              </a:rPr>
              <a:t> </a:t>
            </a:r>
            <a:r>
              <a:rPr lang="en-US" dirty="0" err="1" smtClean="0">
                <a:cs typeface="+mn-cs"/>
              </a:rPr>
              <a:t>integrazione</a:t>
            </a:r>
            <a:r>
              <a:rPr lang="en-US" dirty="0" smtClean="0">
                <a:cs typeface="+mn-cs"/>
              </a:rPr>
              <a:t> </a:t>
            </a:r>
            <a:r>
              <a:rPr lang="en-US" dirty="0" err="1" smtClean="0">
                <a:cs typeface="+mn-cs"/>
              </a:rPr>
              <a:t>ai</a:t>
            </a:r>
            <a:r>
              <a:rPr lang="en-US" dirty="0" smtClean="0">
                <a:cs typeface="+mn-cs"/>
              </a:rPr>
              <a:t> </a:t>
            </a:r>
            <a:r>
              <a:rPr lang="en-US" dirty="0" err="1" smtClean="0">
                <a:cs typeface="+mn-cs"/>
              </a:rPr>
              <a:t>contrib</a:t>
            </a: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smtClean="0">
                <a:cs typeface="+mn-cs"/>
              </a:rPr>
              <a:t>A</a:t>
            </a:r>
            <a:r>
              <a:rPr lang="en-US" dirty="0" err="1" smtClean="0">
                <a:cs typeface="+mn-cs"/>
              </a:rPr>
              <a:t>strazione</a:t>
            </a:r>
            <a:r>
              <a:rPr lang="en-US" dirty="0" smtClean="0">
                <a:cs typeface="+mn-cs"/>
              </a:rPr>
              <a:t> per </a:t>
            </a:r>
            <a:r>
              <a:rPr lang="en-US" dirty="0" err="1" smtClean="0">
                <a:cs typeface="+mn-cs"/>
              </a:rPr>
              <a:t>servizi</a:t>
            </a:r>
            <a:r>
              <a:rPr lang="en-US" baseline="0" dirty="0" smtClean="0">
                <a:cs typeface="+mn-cs"/>
              </a:rPr>
              <a:t> </a:t>
            </a:r>
            <a:r>
              <a:rPr lang="en-US" baseline="0" dirty="0" err="1" smtClean="0">
                <a:cs typeface="+mn-cs"/>
              </a:rPr>
              <a:t>allo</a:t>
            </a:r>
            <a:r>
              <a:rPr lang="en-US" baseline="0" dirty="0" smtClean="0">
                <a:cs typeface="+mn-cs"/>
              </a:rPr>
              <a:t> </a:t>
            </a:r>
            <a:r>
              <a:rPr lang="en-US" baseline="0" dirty="0" err="1" smtClean="0">
                <a:cs typeface="+mn-cs"/>
              </a:rPr>
              <a:t>scopo</a:t>
            </a:r>
            <a:r>
              <a:rPr lang="en-US" baseline="0" dirty="0" smtClean="0">
                <a:cs typeface="+mn-cs"/>
              </a:rPr>
              <a:t> di </a:t>
            </a:r>
            <a:r>
              <a:rPr lang="en-US" baseline="0" dirty="0" err="1" smtClean="0">
                <a:cs typeface="+mn-cs"/>
              </a:rPr>
              <a:t>evitare</a:t>
            </a:r>
            <a:r>
              <a:rPr lang="en-US" baseline="0" dirty="0" smtClean="0">
                <a:cs typeface="+mn-cs"/>
              </a:rPr>
              <a:t> lock-in</a:t>
            </a:r>
          </a:p>
          <a:p>
            <a:pPr>
              <a:defRPr/>
            </a:pPr>
            <a:r>
              <a:rPr lang="it-IT" baseline="0" dirty="0" smtClean="0">
                <a:cs typeface="+mn-cs"/>
              </a:rPr>
              <a:t>D</a:t>
            </a:r>
            <a:r>
              <a:rPr lang="en-US" baseline="0" dirty="0" smtClean="0">
                <a:cs typeface="+mn-cs"/>
              </a:rPr>
              <a:t>ire </a:t>
            </a:r>
            <a:r>
              <a:rPr lang="en-US" baseline="0" dirty="0" err="1" smtClean="0">
                <a:cs typeface="+mn-cs"/>
              </a:rPr>
              <a:t>servizi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smtClean="0">
                <a:cs typeface="+mn-cs"/>
              </a:rPr>
              <a:t>T</a:t>
            </a:r>
            <a:r>
              <a:rPr lang="en-US" dirty="0" err="1" smtClean="0">
                <a:cs typeface="+mn-cs"/>
              </a:rPr>
              <a:t>utto</a:t>
            </a:r>
            <a:r>
              <a:rPr lang="en-US" dirty="0" smtClean="0">
                <a:cs typeface="+mn-cs"/>
              </a:rPr>
              <a:t> </a:t>
            </a:r>
            <a:r>
              <a:rPr lang="en-US" dirty="0" err="1" smtClean="0">
                <a:cs typeface="+mn-cs"/>
              </a:rPr>
              <a:t>colorato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err="1" smtClean="0">
                <a:cs typeface="+mn-cs"/>
              </a:rPr>
              <a:t>N</a:t>
            </a:r>
            <a:r>
              <a:rPr lang="en-US" dirty="0" smtClean="0">
                <a:cs typeface="+mn-cs"/>
              </a:rPr>
              <a:t>o </a:t>
            </a:r>
            <a:r>
              <a:rPr lang="en-US" dirty="0" err="1" smtClean="0">
                <a:cs typeface="+mn-cs"/>
              </a:rPr>
              <a:t>DaaS</a:t>
            </a:r>
            <a:endParaRPr lang="en-US" dirty="0" smtClean="0">
              <a:cs typeface="+mn-cs"/>
            </a:endParaRPr>
          </a:p>
          <a:p>
            <a:pPr marL="1587" indent="0">
              <a:lnSpc>
                <a:spcPct val="120000"/>
              </a:lnSpc>
              <a:spcBef>
                <a:spcPts val="500"/>
              </a:spcBef>
              <a:buClrTx/>
              <a:buFont typeface="Arial"/>
              <a:buNone/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T</a:t>
            </a:r>
            <a:r>
              <a:rPr lang="en-US" sz="1600" dirty="0" err="1" smtClean="0">
                <a:solidFill>
                  <a:srgbClr val="003F6E"/>
                </a:solidFill>
                <a:latin typeface="Arial" charset="0"/>
              </a:rPr>
              <a:t>ranslate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to SQL intercepted operations</a:t>
            </a:r>
          </a:p>
          <a:p>
            <a:pPr marL="746124" lvl="1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400" dirty="0" smtClean="0">
                <a:solidFill>
                  <a:srgbClr val="003F6E"/>
                </a:solidFill>
                <a:latin typeface="Arial" charset="0"/>
              </a:rPr>
              <a:t>JPQL queries (DELETE and UPDATE)</a:t>
            </a:r>
          </a:p>
          <a:p>
            <a:pPr marL="746124" lvl="1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400" dirty="0" smtClean="0">
                <a:solidFill>
                  <a:srgbClr val="003F6E"/>
                </a:solidFill>
                <a:latin typeface="Arial" charset="0"/>
              </a:rPr>
              <a:t>ORM operation (through </a:t>
            </a:r>
            <a:r>
              <a:rPr lang="en-US" sz="1400" i="1" dirty="0" err="1" smtClean="0">
                <a:solidFill>
                  <a:srgbClr val="003F6E"/>
                </a:solidFill>
                <a:latin typeface="Arial" charset="0"/>
              </a:rPr>
              <a:t>EntityManager</a:t>
            </a:r>
            <a:r>
              <a:rPr lang="en-US" sz="1400" dirty="0" smtClean="0">
                <a:solidFill>
                  <a:srgbClr val="003F6E"/>
                </a:solidFill>
                <a:latin typeface="Arial" charset="0"/>
              </a:rPr>
              <a:t> interface)</a:t>
            </a:r>
            <a:endParaRPr lang="it-IT" sz="1400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CA9B0-D4CA-B340-BF08-5F945F50FD31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82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99CB6-9806-2341-BADB-6E082D69C5A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6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77038" y="76200"/>
            <a:ext cx="2055812" cy="5938838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015038" cy="5938838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AC3B-79C8-C145-B003-6CEEBEBF8DE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772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olo e contenuto sopra tes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6200"/>
            <a:ext cx="5937250" cy="831850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4035425" cy="2397125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797425" y="1066800"/>
            <a:ext cx="4035425" cy="2397125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3"/>
          </p:nvPr>
        </p:nvSpPr>
        <p:spPr>
          <a:xfrm>
            <a:off x="609600" y="3616325"/>
            <a:ext cx="8223250" cy="2398713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6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56E34-D71D-7F48-A152-7365512F118C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718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5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05274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916238" y="3860800"/>
            <a:ext cx="2701925" cy="235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770563" y="3860800"/>
            <a:ext cx="2703512" cy="235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42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3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0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5E68C-D595-F743-82FB-21EAC02D1451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173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5016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65897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3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24625" y="569913"/>
            <a:ext cx="1949450" cy="5649912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71513" y="569913"/>
            <a:ext cx="5700712" cy="5649912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07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1513" y="569913"/>
            <a:ext cx="7802562" cy="11398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10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11094-C019-284D-955F-8955F952E2A8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114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2E12E-7BE6-CC48-8CE8-7410ABF261E1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67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8C8CE-D01E-4D48-B137-83C4E80A3A4E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360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FAE43-C6C2-E04F-8F0B-65354CE30831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652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418C7-2E15-F946-BA23-F78D53FD7B37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D7DED-54C3-4445-AB78-792A3224FFC8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2384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19952-A5ED-2646-914D-63B64A26C9C0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551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1F11E-CC5B-6640-9CB2-0CE82AAB2B84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5322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3AF48-65A0-8743-9BF5-AA090CA4522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927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9952E-E821-EA44-861B-1E0347B42E33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3578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BB188-5270-8845-9284-0CD3579334E8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6572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0C2C8-B562-6D47-AC97-B9515D7297DE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47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35425" cy="4948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97425" y="1066800"/>
            <a:ext cx="4035425" cy="4948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17A01-43D2-9244-B292-37DB622F5725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94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06FEA-BCA6-9342-A180-336751EC6AF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8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B7-4AF2-014E-913A-5F73019221DB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28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87D9E-3B9A-FE46-AEB6-6DD0349ED9FF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56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CA48D-B6D5-AC4D-9C24-ED511D092F7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35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76D1C-F4DD-9346-95AE-5CCD975C4416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18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5400"/>
            <a:ext cx="24193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59372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Fate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del </a:t>
            </a:r>
            <a:r>
              <a:rPr lang="en-GB" dirty="0" err="1"/>
              <a:t>testo</a:t>
            </a:r>
            <a:r>
              <a:rPr lang="en-GB" dirty="0"/>
              <a:t> del </a:t>
            </a:r>
            <a:r>
              <a:rPr lang="en-GB" dirty="0" err="1"/>
              <a:t>titolo</a:t>
            </a:r>
            <a:endParaRPr lang="en-GB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8223250" cy="494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Fate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del </a:t>
            </a:r>
            <a:r>
              <a:rPr lang="en-GB" dirty="0" err="1"/>
              <a:t>testo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1"/>
            <a:r>
              <a:rPr lang="en-GB" dirty="0"/>
              <a:t>Secondo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2"/>
            <a:r>
              <a:rPr lang="en-GB" dirty="0" err="1"/>
              <a:t>Terzo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3"/>
            <a:r>
              <a:rPr lang="en-GB" dirty="0"/>
              <a:t>Quarto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Quinto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/>
              <a:t>Sesto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Settimo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Ottavo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Nono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295400" y="6596063"/>
            <a:ext cx="3352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  <a:defRPr/>
            </a:pPr>
            <a:r>
              <a:rPr lang="en-US" sz="1200" dirty="0" err="1" smtClean="0">
                <a:solidFill>
                  <a:srgbClr val="003F6E"/>
                </a:solidFill>
                <a:latin typeface="Arial" charset="0"/>
              </a:rPr>
              <a:t>Tesi</a:t>
            </a:r>
            <a:r>
              <a:rPr lang="en-US" sz="1200" dirty="0" smtClean="0">
                <a:solidFill>
                  <a:srgbClr val="003F6E"/>
                </a:solidFill>
                <a:latin typeface="Arial" charset="0"/>
              </a:rPr>
              <a:t> di </a:t>
            </a:r>
            <a:r>
              <a:rPr lang="en-US" sz="1200" dirty="0" err="1" smtClean="0">
                <a:solidFill>
                  <a:srgbClr val="003F6E"/>
                </a:solidFill>
                <a:latin typeface="Arial" charset="0"/>
              </a:rPr>
              <a:t>Laurea</a:t>
            </a:r>
            <a:r>
              <a:rPr lang="en-US" sz="12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1200" dirty="0" err="1" smtClean="0">
                <a:solidFill>
                  <a:srgbClr val="003F6E"/>
                </a:solidFill>
                <a:latin typeface="Arial" charset="0"/>
              </a:rPr>
              <a:t>Magistrale</a:t>
            </a:r>
            <a:r>
              <a:rPr lang="en-US" sz="1200" dirty="0" smtClean="0">
                <a:solidFill>
                  <a:srgbClr val="003F6E"/>
                </a:solidFill>
                <a:latin typeface="Arial" charset="0"/>
              </a:rPr>
              <a:t> – Fabio </a:t>
            </a:r>
            <a:r>
              <a:rPr lang="en-US" sz="1200" dirty="0" err="1" smtClean="0">
                <a:solidFill>
                  <a:srgbClr val="003F6E"/>
                </a:solidFill>
                <a:latin typeface="Arial" charset="0"/>
              </a:rPr>
              <a:t>Arcidiacono</a:t>
            </a:r>
            <a:endParaRPr lang="en-US" sz="1200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"/>
          </p:nvPr>
        </p:nvSpPr>
        <p:spPr>
          <a:xfrm>
            <a:off x="6732588" y="-4763"/>
            <a:ext cx="2133600" cy="554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6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DE43FB16-3FEB-9141-846D-375C22EC82B9}" type="slidenum">
              <a:rPr/>
              <a:pPr>
                <a:defRPr/>
              </a:pPr>
              <a:t>‹n.›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b="1">
          <a:solidFill>
            <a:srgbClr val="003F6E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b="1">
          <a:solidFill>
            <a:srgbClr val="003F6E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b="1">
          <a:solidFill>
            <a:srgbClr val="003F6E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oundRect">
            <a:avLst>
              <a:gd name="adj" fmla="val 1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569913"/>
            <a:ext cx="7802562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 titolo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16238" y="3860800"/>
            <a:ext cx="5557837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della struttura</a:t>
            </a:r>
          </a:p>
          <a:p>
            <a:pPr lvl="1"/>
            <a:r>
              <a:rPr lang="en-GB"/>
              <a:t>Secondo livello struttura</a:t>
            </a:r>
          </a:p>
          <a:p>
            <a:pPr lvl="2"/>
            <a:r>
              <a:rPr lang="en-GB"/>
              <a:t>Terzo livello struttura</a:t>
            </a:r>
          </a:p>
          <a:p>
            <a:pPr lvl="3"/>
            <a:r>
              <a:rPr lang="en-GB"/>
              <a:t>Quarto livello struttura</a:t>
            </a:r>
          </a:p>
          <a:p>
            <a:pPr lvl="4"/>
            <a:r>
              <a:rPr lang="en-GB"/>
              <a:t>Quinto livello struttura</a:t>
            </a:r>
          </a:p>
          <a:p>
            <a:pPr lvl="4"/>
            <a:r>
              <a:rPr lang="en-GB"/>
              <a:t>Sesto livello struttura</a:t>
            </a:r>
          </a:p>
          <a:p>
            <a:pPr lvl="4"/>
            <a:r>
              <a:rPr lang="en-GB"/>
              <a:t>Settimo livello struttura</a:t>
            </a:r>
          </a:p>
          <a:p>
            <a:pPr lvl="4"/>
            <a:r>
              <a:rPr lang="en-GB"/>
              <a:t>Ottavo livello struttura</a:t>
            </a:r>
          </a:p>
          <a:p>
            <a:pPr lvl="4"/>
            <a:r>
              <a:rPr lang="en-GB"/>
              <a:t>Nono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 titolo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della struttura</a:t>
            </a:r>
          </a:p>
          <a:p>
            <a:pPr lvl="1"/>
            <a:r>
              <a:rPr lang="en-GB"/>
              <a:t>Secondo livello struttura</a:t>
            </a:r>
          </a:p>
          <a:p>
            <a:pPr lvl="2"/>
            <a:r>
              <a:rPr lang="en-GB"/>
              <a:t>Terzo livello struttura</a:t>
            </a:r>
          </a:p>
          <a:p>
            <a:pPr lvl="3"/>
            <a:r>
              <a:rPr lang="en-GB"/>
              <a:t>Quarto livello struttura</a:t>
            </a:r>
          </a:p>
          <a:p>
            <a:pPr lvl="4"/>
            <a:r>
              <a:rPr lang="en-GB"/>
              <a:t>Quinto livello struttura</a:t>
            </a:r>
          </a:p>
          <a:p>
            <a:pPr lvl="4"/>
            <a:r>
              <a:rPr lang="en-GB"/>
              <a:t>Sesto livello struttura</a:t>
            </a:r>
          </a:p>
          <a:p>
            <a:pPr lvl="4"/>
            <a:r>
              <a:rPr lang="en-GB"/>
              <a:t>Settimo livello struttura</a:t>
            </a:r>
          </a:p>
          <a:p>
            <a:pPr lvl="4"/>
            <a:r>
              <a:rPr lang="en-GB"/>
              <a:t>Ottavo livello struttura</a:t>
            </a:r>
          </a:p>
          <a:p>
            <a:pPr lvl="4"/>
            <a:r>
              <a:rPr lang="en-GB"/>
              <a:t>Nono livello struttura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fld id="{F284920E-E6E6-2049-BBAE-2FD38A5B21CF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 b="1">
          <a:solidFill>
            <a:srgbClr val="003F6E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3F6E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 b="1">
          <a:solidFill>
            <a:srgbClr val="003F6E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github.com/deib-polimi/kundera-azure-table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2987675" y="3644900"/>
            <a:ext cx="5976938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en-US" sz="2800" b="1" dirty="0" smtClean="0">
                <a:solidFill>
                  <a:srgbClr val="004D82"/>
                </a:solidFill>
                <a:latin typeface="Arial" charset="0"/>
              </a:rPr>
              <a:t>Avoiding CRUD operations lock-in in </a:t>
            </a:r>
            <a:r>
              <a:rPr lang="en-US" sz="2800" b="1" dirty="0" err="1" smtClean="0">
                <a:solidFill>
                  <a:srgbClr val="004D82"/>
                </a:solidFill>
                <a:latin typeface="Arial" charset="0"/>
              </a:rPr>
              <a:t>NoSQL</a:t>
            </a:r>
            <a:r>
              <a:rPr lang="en-US" sz="2800" b="1" dirty="0" smtClean="0">
                <a:solidFill>
                  <a:srgbClr val="004D82"/>
                </a:solidFill>
                <a:latin typeface="Arial" charset="0"/>
              </a:rPr>
              <a:t> databases: extension of the CPIM library</a:t>
            </a:r>
          </a:p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en-US" sz="2000" dirty="0" err="1" smtClean="0">
                <a:solidFill>
                  <a:srgbClr val="004D82"/>
                </a:solidFill>
                <a:latin typeface="Arial" charset="0"/>
              </a:rPr>
              <a:t>Candidato</a:t>
            </a:r>
            <a:r>
              <a:rPr lang="en-US" sz="2000" dirty="0" smtClean="0">
                <a:solidFill>
                  <a:srgbClr val="004D82"/>
                </a:solidFill>
                <a:latin typeface="Arial" charset="0"/>
              </a:rPr>
              <a:t>: Fabio </a:t>
            </a:r>
            <a:r>
              <a:rPr lang="en-US" sz="2000" dirty="0" err="1" smtClean="0">
                <a:solidFill>
                  <a:srgbClr val="004D82"/>
                </a:solidFill>
                <a:latin typeface="Arial" charset="0"/>
              </a:rPr>
              <a:t>Arcidiacono</a:t>
            </a:r>
            <a:r>
              <a:rPr lang="en-US" sz="2000" dirty="0" smtClean="0">
                <a:solidFill>
                  <a:srgbClr val="004D82"/>
                </a:solidFill>
                <a:latin typeface="Arial" charset="0"/>
              </a:rPr>
              <a:t> (799001)</a:t>
            </a:r>
          </a:p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Relatore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: </a:t>
            </a: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Prof.ssa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Elisabetta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 Di Nitto</a:t>
            </a:r>
          </a:p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Correlatore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: </a:t>
            </a: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Ing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. Marco </a:t>
            </a: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Scavuzzo</a:t>
            </a:r>
            <a:endParaRPr lang="en-US" sz="1600" dirty="0" smtClean="0">
              <a:solidFill>
                <a:srgbClr val="004D82"/>
              </a:solidFill>
              <a:latin typeface="Arial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808288" y="0"/>
            <a:ext cx="619125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1750"/>
              </a:spcBef>
              <a:defRPr/>
            </a:pPr>
            <a:r>
              <a:rPr lang="en-US" sz="1800" smtClean="0">
                <a:solidFill>
                  <a:srgbClr val="004D82"/>
                </a:solidFill>
                <a:latin typeface="Arial" charset="0"/>
              </a:rPr>
              <a:t>Scuola di Ingegneria Industriale e dell'Informazione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024188" y="373063"/>
            <a:ext cx="5832475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1750"/>
              </a:spcBef>
              <a:defRPr/>
            </a:pPr>
            <a:r>
              <a:rPr lang="en-US" sz="2600" b="1" dirty="0" err="1" smtClean="0">
                <a:solidFill>
                  <a:srgbClr val="004D82"/>
                </a:solidFill>
                <a:latin typeface="Arial" charset="0"/>
              </a:rPr>
              <a:t>Corso</a:t>
            </a:r>
            <a:r>
              <a:rPr lang="en-US" sz="2600" b="1" dirty="0" smtClean="0">
                <a:solidFill>
                  <a:srgbClr val="004D82"/>
                </a:solidFill>
                <a:latin typeface="Arial" charset="0"/>
              </a:rPr>
              <a:t> di </a:t>
            </a:r>
            <a:r>
              <a:rPr lang="en-US" sz="2600" b="1" dirty="0" err="1" smtClean="0">
                <a:solidFill>
                  <a:srgbClr val="004D82"/>
                </a:solidFill>
                <a:latin typeface="Arial" charset="0"/>
              </a:rPr>
              <a:t>Laurea</a:t>
            </a:r>
            <a:r>
              <a:rPr lang="en-US" sz="2600" b="1" dirty="0" smtClean="0">
                <a:solidFill>
                  <a:srgbClr val="004D82"/>
                </a:solidFill>
                <a:latin typeface="Arial" charset="0"/>
              </a:rPr>
              <a:t> </a:t>
            </a:r>
            <a:r>
              <a:rPr lang="en-US" sz="2600" b="1" dirty="0" err="1" smtClean="0">
                <a:solidFill>
                  <a:srgbClr val="004D82"/>
                </a:solidFill>
                <a:latin typeface="Arial" charset="0"/>
              </a:rPr>
              <a:t>Magistrale</a:t>
            </a:r>
            <a:r>
              <a:rPr lang="en-US" sz="2600" b="1" dirty="0" smtClean="0">
                <a:solidFill>
                  <a:srgbClr val="004D82"/>
                </a:solidFill>
                <a:latin typeface="Arial" charset="0"/>
              </a:rPr>
              <a:t> in </a:t>
            </a:r>
            <a:r>
              <a:rPr lang="en-US" sz="2600" b="1" dirty="0" err="1" smtClean="0">
                <a:solidFill>
                  <a:srgbClr val="004D82"/>
                </a:solidFill>
                <a:latin typeface="Arial" charset="0"/>
              </a:rPr>
              <a:t>Ingegneria</a:t>
            </a:r>
            <a:r>
              <a:rPr lang="en-US" sz="2600" b="1" dirty="0" smtClean="0">
                <a:solidFill>
                  <a:srgbClr val="004D82"/>
                </a:solidFill>
                <a:latin typeface="Arial" charset="0"/>
              </a:rPr>
              <a:t> </a:t>
            </a:r>
            <a:r>
              <a:rPr lang="en-US" sz="2600" b="1" dirty="0" err="1" smtClean="0">
                <a:solidFill>
                  <a:srgbClr val="004D82"/>
                </a:solidFill>
                <a:latin typeface="Arial" charset="0"/>
              </a:rPr>
              <a:t>Informatica</a:t>
            </a:r>
            <a:endParaRPr lang="en-US" sz="2600" b="1" dirty="0" smtClean="0">
              <a:solidFill>
                <a:srgbClr val="004D82"/>
              </a:solidFill>
              <a:latin typeface="Arial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311525" y="1238250"/>
            <a:ext cx="547211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1750"/>
              </a:spcBef>
              <a:defRPr/>
            </a:pP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Anno </a:t>
            </a: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Accademico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 2013 - 2014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Kundera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integration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8313" y="981075"/>
            <a:ext cx="6767512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Single persistence provider</a:t>
            </a:r>
          </a:p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support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inherited by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Kundera</a:t>
            </a: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E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asier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C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o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nfiguration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through standard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persistence.xml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19D86E07-C462-224E-91AB-D10FF92E24FE}" type="slidenum">
              <a:rPr/>
              <a:pPr>
                <a:defRPr/>
              </a:pPr>
              <a:t>10</a:t>
            </a:fld>
            <a:endParaRPr dirty="0"/>
          </a:p>
        </p:txBody>
      </p:sp>
      <p:grpSp>
        <p:nvGrpSpPr>
          <p:cNvPr id="46084" name="Gruppo 6"/>
          <p:cNvGrpSpPr>
            <a:grpSpLocks/>
          </p:cNvGrpSpPr>
          <p:nvPr/>
        </p:nvGrpSpPr>
        <p:grpSpPr bwMode="auto">
          <a:xfrm>
            <a:off x="395288" y="4411663"/>
            <a:ext cx="6048375" cy="1825625"/>
            <a:chOff x="467544" y="3645024"/>
            <a:chExt cx="6048672" cy="1826527"/>
          </a:xfrm>
        </p:grpSpPr>
        <p:pic>
          <p:nvPicPr>
            <p:cNvPr id="46086" name="Immagine 4" descr="persistencexm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645024"/>
              <a:ext cx="6009557" cy="1826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7" name="Rettangolo arrotondato 5"/>
            <p:cNvSpPr>
              <a:spLocks noChangeArrowheads="1"/>
            </p:cNvSpPr>
            <p:nvPr/>
          </p:nvSpPr>
          <p:spPr bwMode="auto">
            <a:xfrm>
              <a:off x="755576" y="4581128"/>
              <a:ext cx="5760640" cy="7200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6088" name="Rettangolo arrotondato 8"/>
            <p:cNvSpPr>
              <a:spLocks noChangeArrowheads="1"/>
            </p:cNvSpPr>
            <p:nvPr/>
          </p:nvSpPr>
          <p:spPr bwMode="auto">
            <a:xfrm>
              <a:off x="755576" y="3861048"/>
              <a:ext cx="4032448" cy="14401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46085" name="Immagine 2" descr="cpim_nosql_kundera.eps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276475"/>
            <a:ext cx="500380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Work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objectives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1188" y="5084763"/>
            <a:ext cx="8224837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2D1D5420-B83F-D54A-96E3-AA72A23C9D54}" type="slidenum">
              <a:rPr/>
              <a:pPr>
                <a:defRPr/>
              </a:pPr>
              <a:t>11</a:t>
            </a:fld>
            <a:endParaRPr dirty="0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052513"/>
            <a:ext cx="7489825" cy="1584325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  <a:defRPr/>
            </a:pPr>
            <a:r>
              <a:rPr lang="it-IT" sz="2000" dirty="0">
                <a:solidFill>
                  <a:srgbClr val="A6A6A6"/>
                </a:solidFill>
                <a:latin typeface="Arial" charset="0"/>
              </a:rPr>
              <a:t>Integrate Kundera in the CPIM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library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  <a:p>
            <a:pPr marL="744537" lvl="1" indent="-342900">
              <a:lnSpc>
                <a:spcPct val="120000"/>
              </a:lnSpc>
              <a:spcBef>
                <a:spcPts val="5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/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extending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the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number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of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NoSQL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databases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supported</a:t>
            </a:r>
            <a:endParaRPr lang="it-IT" sz="2000" dirty="0">
              <a:solidFill>
                <a:srgbClr val="A6A6A6"/>
              </a:solidFill>
              <a:latin typeface="Arial" charset="0"/>
            </a:endParaRPr>
          </a:p>
          <a:p>
            <a:pPr marL="744537" lvl="1" indent="-342900">
              <a:lnSpc>
                <a:spcPct val="120000"/>
              </a:lnSpc>
              <a:spcBef>
                <a:spcPts val="5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/>
            </a:pPr>
            <a:r>
              <a:rPr lang="it-IT" sz="2000" dirty="0">
                <a:solidFill>
                  <a:srgbClr val="A6A6A6"/>
                </a:solidFill>
                <a:latin typeface="Arial" charset="0"/>
              </a:rPr>
              <a:t>fixing of the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problems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of the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NoSQL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service of CPIM</a:t>
            </a:r>
          </a:p>
        </p:txBody>
      </p:sp>
      <p:sp>
        <p:nvSpPr>
          <p:cNvPr id="48133" name="Rettangolo arrotondato 7"/>
          <p:cNvSpPr>
            <a:spLocks noChangeArrowheads="1"/>
          </p:cNvSpPr>
          <p:nvPr/>
        </p:nvSpPr>
        <p:spPr bwMode="auto">
          <a:xfrm>
            <a:off x="827088" y="2852738"/>
            <a:ext cx="7489825" cy="15128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it-IT" sz="2000">
                <a:solidFill>
                  <a:srgbClr val="003F6E"/>
                </a:solidFill>
                <a:latin typeface="Arial" charset="0"/>
              </a:rPr>
              <a:t>Contribute to the open source project Kudera</a:t>
            </a:r>
            <a:endParaRPr lang="en-US" sz="2000">
              <a:solidFill>
                <a:srgbClr val="003F6E"/>
              </a:solidFill>
              <a:latin typeface="Arial" charset="0"/>
            </a:endParaRPr>
          </a:p>
          <a:p>
            <a:pPr lvl="1" indent="-342900">
              <a:lnSpc>
                <a:spcPct val="12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it-IT" sz="2000">
                <a:solidFill>
                  <a:srgbClr val="003F6E"/>
                </a:solidFill>
                <a:latin typeface="Arial" charset="0"/>
              </a:rPr>
              <a:t>developing a </a:t>
            </a:r>
            <a:r>
              <a:rPr lang="en-US" sz="2000">
                <a:solidFill>
                  <a:srgbClr val="003F6E"/>
                </a:solidFill>
                <a:latin typeface="Arial" charset="0"/>
              </a:rPr>
              <a:t>client for GAE Datastore</a:t>
            </a:r>
          </a:p>
          <a:p>
            <a:pPr lvl="1" indent="-342900">
              <a:lnSpc>
                <a:spcPct val="12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it-IT" sz="2000">
                <a:solidFill>
                  <a:srgbClr val="003F6E"/>
                </a:solidFill>
                <a:latin typeface="Arial" charset="0"/>
              </a:rPr>
              <a:t>developing a </a:t>
            </a:r>
            <a:r>
              <a:rPr lang="en-US" sz="2000">
                <a:solidFill>
                  <a:srgbClr val="003F6E"/>
                </a:solidFill>
                <a:latin typeface="Arial" charset="0"/>
              </a:rPr>
              <a:t>client for Azure Tables</a:t>
            </a:r>
          </a:p>
        </p:txBody>
      </p:sp>
      <p:sp>
        <p:nvSpPr>
          <p:cNvPr id="9" name="Rettangolo arrotondato 8"/>
          <p:cNvSpPr/>
          <p:nvPr/>
        </p:nvSpPr>
        <p:spPr bwMode="auto">
          <a:xfrm>
            <a:off x="827088" y="4581525"/>
            <a:ext cx="7489825" cy="1584325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/>
            </a:pP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Support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data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migration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among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NoSQL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databases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through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the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migration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and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synchronization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system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Hegira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7092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Contributions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to Kundera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7991475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Paradigm shift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support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for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DaaS</a:t>
            </a:r>
            <a:endParaRPr lang="it-IT" sz="2000" dirty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                Bug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fix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Kundera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deploy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on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PaaS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</a:t>
            </a:r>
            <a:endParaRPr lang="it-IT" sz="2000" dirty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endParaRPr lang="it-IT" sz="2000" dirty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Two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newly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developed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clients  proposto, in accettazione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Azure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Tables</a:t>
            </a:r>
            <a:r>
              <a:rPr lang="it-IT" sz="1800" baseline="30000" dirty="0" smtClean="0">
                <a:solidFill>
                  <a:srgbClr val="003F6E"/>
                </a:solidFill>
                <a:latin typeface="Arial" charset="0"/>
                <a:sym typeface="Wingdings"/>
              </a:rPr>
              <a:t>1</a:t>
            </a:r>
            <a:endParaRPr lang="it-IT" sz="2000" baseline="30000" dirty="0" smtClean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GAE Datastore</a:t>
            </a:r>
            <a:r>
              <a:rPr lang="it-IT" sz="2000" baseline="30000" dirty="0" smtClean="0">
                <a:solidFill>
                  <a:srgbClr val="003F6E"/>
                </a:solidFill>
                <a:latin typeface="Arial" charset="0"/>
                <a:sym typeface="Wingdings"/>
              </a:rPr>
              <a:t>2</a:t>
            </a: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403224" lvl="1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F2B45FD-4A8F-5F48-94E8-654A42E4086C}" type="slidenum">
              <a:rPr/>
              <a:pPr>
                <a:defRPr/>
              </a:pPr>
              <a:t>12</a:t>
            </a:fld>
            <a:endParaRPr dirty="0"/>
          </a:p>
        </p:txBody>
      </p:sp>
      <p:pic>
        <p:nvPicPr>
          <p:cNvPr id="50180" name="Immagine 1" descr="merg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1041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CasellaDiTesto 4"/>
          <p:cNvSpPr txBox="1">
            <a:spLocks noChangeArrowheads="1"/>
          </p:cNvSpPr>
          <p:nvPr/>
        </p:nvSpPr>
        <p:spPr bwMode="auto">
          <a:xfrm>
            <a:off x="323850" y="6021388"/>
            <a:ext cx="882015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it-IT" sz="1800" baseline="30000">
                <a:solidFill>
                  <a:srgbClr val="003F6E"/>
                </a:solidFill>
                <a:latin typeface="Arial" charset="0"/>
                <a:sym typeface="Wingdings" charset="0"/>
              </a:rPr>
              <a:t>1: </a:t>
            </a:r>
            <a:r>
              <a:rPr lang="de-DE" sz="1800" baseline="30000">
                <a:solidFill>
                  <a:srgbClr val="003F6E"/>
                </a:solidFill>
                <a:latin typeface="Arial" charset="0"/>
                <a:sym typeface="Wingdings" charset="0"/>
                <a:hlinkClick r:id="rId4"/>
              </a:rPr>
              <a:t>https://github.com/deib-polimi/kundera-azure-table</a:t>
            </a:r>
            <a:r>
              <a:rPr lang="de-DE" sz="1800" baseline="30000">
                <a:solidFill>
                  <a:srgbClr val="003F6E"/>
                </a:solidFill>
                <a:latin typeface="Arial" charset="0"/>
                <a:sym typeface="Wingdings" charset="0"/>
              </a:rPr>
              <a:t>   		</a:t>
            </a:r>
            <a:br>
              <a:rPr lang="de-DE" sz="1800" baseline="30000">
                <a:solidFill>
                  <a:srgbClr val="003F6E"/>
                </a:solidFill>
                <a:latin typeface="Arial" charset="0"/>
                <a:sym typeface="Wingdings" charset="0"/>
              </a:rPr>
            </a:br>
            <a:r>
              <a:rPr lang="it-IT" sz="1800" baseline="30000">
                <a:solidFill>
                  <a:srgbClr val="003F6E"/>
                </a:solidFill>
                <a:latin typeface="Arial" charset="0"/>
                <a:sym typeface="Wingdings" charset="0"/>
              </a:rPr>
              <a:t>2: </a:t>
            </a:r>
            <a:r>
              <a:rPr lang="de-DE" sz="1800" baseline="30000">
                <a:solidFill>
                  <a:srgbClr val="003F6E"/>
                </a:solidFill>
                <a:latin typeface="Arial" charset="0"/>
                <a:sym typeface="Wingdings" charset="0"/>
                <a:hlinkClick r:id="" action="ppaction://noaction"/>
              </a:rPr>
              <a:t>https://github.com/deib-polimi/kundera-gae-datastore</a:t>
            </a:r>
            <a:endParaRPr lang="it-IT" sz="180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7092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Developed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clients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863E8A4-740C-D642-97E0-A99CAE93B142}" type="slidenum">
              <a:rPr/>
              <a:pPr>
                <a:defRPr/>
              </a:pPr>
              <a:t>13</a:t>
            </a:fld>
            <a:endParaRPr dirty="0"/>
          </a:p>
        </p:txBody>
      </p:sp>
      <p:grpSp>
        <p:nvGrpSpPr>
          <p:cNvPr id="52227" name="Gruppo 6"/>
          <p:cNvGrpSpPr>
            <a:grpSpLocks/>
          </p:cNvGrpSpPr>
          <p:nvPr/>
        </p:nvGrpSpPr>
        <p:grpSpPr bwMode="auto">
          <a:xfrm>
            <a:off x="2195513" y="3236913"/>
            <a:ext cx="4762500" cy="3287712"/>
            <a:chOff x="2195736" y="2996952"/>
            <a:chExt cx="4762855" cy="3288804"/>
          </a:xfrm>
        </p:grpSpPr>
        <p:pic>
          <p:nvPicPr>
            <p:cNvPr id="52248" name="Immagine 4" descr="branch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2996952"/>
              <a:ext cx="3288804" cy="3288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49" name="CasellaDiTesto 5"/>
            <p:cNvSpPr txBox="1">
              <a:spLocks noChangeArrowheads="1"/>
            </p:cNvSpPr>
            <p:nvPr/>
          </p:nvSpPr>
          <p:spPr bwMode="auto">
            <a:xfrm>
              <a:off x="2195736" y="4221088"/>
              <a:ext cx="1125278" cy="44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F6E"/>
                  </a:solidFill>
                  <a:latin typeface="Arial" charset="0"/>
                </a:rPr>
                <a:t>master</a:t>
              </a:r>
              <a:endParaRPr lang="it-IT">
                <a:solidFill>
                  <a:srgbClr val="003F6E"/>
                </a:solidFill>
              </a:endParaRPr>
            </a:p>
          </p:txBody>
        </p:sp>
        <p:sp>
          <p:nvSpPr>
            <p:cNvPr id="52250" name="CasellaDiTesto 8"/>
            <p:cNvSpPr txBox="1">
              <a:spLocks noChangeArrowheads="1"/>
            </p:cNvSpPr>
            <p:nvPr/>
          </p:nvSpPr>
          <p:spPr bwMode="auto">
            <a:xfrm>
              <a:off x="5508104" y="5229200"/>
              <a:ext cx="1450487" cy="44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F6E"/>
                  </a:solidFill>
                  <a:latin typeface="Arial" charset="0"/>
                </a:rPr>
                <a:t>migration</a:t>
              </a:r>
              <a:endParaRPr lang="it-IT"/>
            </a:p>
          </p:txBody>
        </p:sp>
      </p:grpSp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250825" y="1196975"/>
          <a:ext cx="4176712" cy="2008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356"/>
                <a:gridCol w="2088356"/>
              </a:tblGrid>
              <a:tr h="504013">
                <a:tc>
                  <a:txBody>
                    <a:bodyPr/>
                    <a:lstStyle/>
                    <a:p>
                      <a:pPr algn="ctr"/>
                      <a:r>
                        <a:rPr lang="it-IT" sz="1600" b="1" kern="1200" dirty="0" smtClean="0">
                          <a:solidFill>
                            <a:srgbClr val="003F6E"/>
                          </a:solidFill>
                          <a:latin typeface="Arial"/>
                          <a:ea typeface="ＭＳ Ｐゴシック" charset="0"/>
                          <a:cs typeface="Arial"/>
                        </a:rPr>
                        <a:t>GAE</a:t>
                      </a:r>
                      <a:r>
                        <a:rPr lang="it-IT" sz="1600" b="1" baseline="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b="1" kern="1200" dirty="0" err="1" smtClean="0">
                          <a:solidFill>
                            <a:srgbClr val="003F6E"/>
                          </a:solidFill>
                          <a:latin typeface="Arial"/>
                          <a:ea typeface="ＭＳ Ｐゴシック" charset="0"/>
                          <a:cs typeface="Arial"/>
                        </a:rPr>
                        <a:t>Datastore</a:t>
                      </a:r>
                      <a:endParaRPr lang="it-IT" sz="1600" b="1" kern="1200" dirty="0">
                        <a:solidFill>
                          <a:srgbClr val="003F6E"/>
                        </a:solidFill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91445" marR="91445" marT="45716" marB="45716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Azure</a:t>
                      </a:r>
                      <a:r>
                        <a:rPr lang="it-IT" sz="1600" b="1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b="1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Tables</a:t>
                      </a:r>
                      <a:endParaRPr lang="it-IT" sz="1600" b="1" dirty="0">
                        <a:solidFill>
                          <a:srgbClr val="003F6E"/>
                        </a:solidFill>
                        <a:latin typeface="Arial"/>
                        <a:cs typeface="Arial"/>
                      </a:endParaRPr>
                    </a:p>
                  </a:txBody>
                  <a:tcPr marL="91445" marR="91445" marT="45716" marB="457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8144">
                <a:tc>
                  <a:txBody>
                    <a:bodyPr/>
                    <a:lstStyle/>
                    <a:p>
                      <a:pPr algn="ctr"/>
                      <a:r>
                        <a:rPr lang="it-IT" sz="1600" kern="1200" dirty="0" smtClean="0">
                          <a:solidFill>
                            <a:srgbClr val="003F6E"/>
                          </a:solidFill>
                          <a:latin typeface="Arial"/>
                          <a:ea typeface="ＭＳ Ｐゴシック" charset="0"/>
                          <a:cs typeface="Arial"/>
                        </a:rPr>
                        <a:t>No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ancestor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path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lang="it-IT" sz="1600" dirty="0" smtClean="0">
                        <a:solidFill>
                          <a:srgbClr val="003F6E"/>
                        </a:solidFill>
                        <a:latin typeface="Arial"/>
                        <a:cs typeface="Arial"/>
                      </a:endParaRPr>
                    </a:p>
                  </a:txBody>
                  <a:tcPr marL="91445" marR="91445" marT="45716" marB="45716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Full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suport</a:t>
                      </a:r>
                      <a:r>
                        <a:rPr lang="it-IT" sz="1600" baseline="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to </a:t>
                      </a:r>
                      <a:r>
                        <a:rPr lang="it-IT" sz="1600" baseline="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partition</a:t>
                      </a:r>
                      <a:r>
                        <a:rPr lang="it-IT" sz="1600" baseline="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baseline="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lang="it-IT" sz="1600" baseline="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and </a:t>
                      </a:r>
                      <a:r>
                        <a:rPr lang="it-IT" sz="1600" baseline="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row</a:t>
                      </a:r>
                      <a:r>
                        <a:rPr lang="it-IT" sz="1600" baseline="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baseline="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lang="it-IT" sz="1600" baseline="0" dirty="0" smtClean="0">
                        <a:solidFill>
                          <a:srgbClr val="003F6E"/>
                        </a:solidFill>
                        <a:latin typeface="Arial"/>
                        <a:cs typeface="Arial"/>
                      </a:endParaRPr>
                    </a:p>
                  </a:txBody>
                  <a:tcPr marL="91445" marR="91445" marT="45716" marB="457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603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Key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(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table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, id)</a:t>
                      </a:r>
                    </a:p>
                  </a:txBody>
                  <a:tcPr marL="91445" marR="91445" marT="45716" marB="45716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aseline="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partitionKey_rowKey</a:t>
                      </a:r>
                      <a:endParaRPr lang="it-IT" sz="1600" dirty="0">
                        <a:solidFill>
                          <a:srgbClr val="003F6E"/>
                        </a:solidFill>
                        <a:latin typeface="Arial"/>
                        <a:cs typeface="Arial"/>
                      </a:endParaRPr>
                    </a:p>
                  </a:txBody>
                  <a:tcPr marL="91445" marR="91445" marT="45716" marB="457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ella 14"/>
          <p:cNvGraphicFramePr>
            <a:graphicFrameLocks noGrp="1"/>
          </p:cNvGraphicFramePr>
          <p:nvPr/>
        </p:nvGraphicFramePr>
        <p:xfrm>
          <a:off x="4859338" y="1628775"/>
          <a:ext cx="4176712" cy="2008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356"/>
                <a:gridCol w="2088356"/>
              </a:tblGrid>
              <a:tr h="504013">
                <a:tc>
                  <a:txBody>
                    <a:bodyPr/>
                    <a:lstStyle/>
                    <a:p>
                      <a:pPr algn="ctr"/>
                      <a:r>
                        <a:rPr lang="it-IT" sz="1600" b="1" kern="1200" dirty="0" smtClean="0">
                          <a:solidFill>
                            <a:srgbClr val="003F6E"/>
                          </a:solidFill>
                          <a:latin typeface="Arial"/>
                          <a:ea typeface="ＭＳ Ｐゴシック" charset="0"/>
                          <a:cs typeface="Arial"/>
                        </a:rPr>
                        <a:t>GAE</a:t>
                      </a:r>
                      <a:r>
                        <a:rPr lang="it-IT" sz="1600" b="1" baseline="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b="1" kern="1200" dirty="0" err="1" smtClean="0">
                          <a:solidFill>
                            <a:srgbClr val="003F6E"/>
                          </a:solidFill>
                          <a:latin typeface="Arial"/>
                          <a:ea typeface="ＭＳ Ｐゴシック" charset="0"/>
                          <a:cs typeface="Arial"/>
                        </a:rPr>
                        <a:t>Datastore</a:t>
                      </a:r>
                      <a:endParaRPr lang="it-IT" sz="1600" b="1" kern="1200" dirty="0">
                        <a:solidFill>
                          <a:srgbClr val="003F6E"/>
                        </a:solidFill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91445" marR="91445" marT="45716" marB="45716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Azure</a:t>
                      </a:r>
                      <a:r>
                        <a:rPr lang="it-IT" sz="1600" b="1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b="1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Tables</a:t>
                      </a:r>
                      <a:endParaRPr lang="it-IT" sz="1600" b="1" dirty="0">
                        <a:solidFill>
                          <a:srgbClr val="003F6E"/>
                        </a:solidFill>
                        <a:latin typeface="Arial"/>
                        <a:cs typeface="Arial"/>
                      </a:endParaRPr>
                    </a:p>
                  </a:txBody>
                  <a:tcPr marL="91445" marR="91445" marT="45716" marB="457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8144">
                <a:tc>
                  <a:txBody>
                    <a:bodyPr/>
                    <a:lstStyle/>
                    <a:p>
                      <a:pPr algn="ctr"/>
                      <a:r>
                        <a:rPr lang="it-IT" sz="1600" kern="1200" dirty="0" smtClean="0">
                          <a:solidFill>
                            <a:srgbClr val="003F6E"/>
                          </a:solidFill>
                          <a:latin typeface="Arial"/>
                          <a:ea typeface="ＭＳ Ｐゴシック" charset="0"/>
                          <a:cs typeface="Arial"/>
                        </a:rPr>
                        <a:t>No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ancestor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path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lang="it-IT" sz="1600" dirty="0" smtClean="0">
                        <a:solidFill>
                          <a:srgbClr val="003F6E"/>
                        </a:solidFill>
                        <a:latin typeface="Arial"/>
                        <a:cs typeface="Arial"/>
                      </a:endParaRPr>
                    </a:p>
                  </a:txBody>
                  <a:tcPr marL="91445" marR="91445" marT="45716" marB="45716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Partition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key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bound</a:t>
                      </a:r>
                      <a:r>
                        <a:rPr lang="it-IT" sz="1600" baseline="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ed</a:t>
                      </a:r>
                      <a:r>
                        <a:rPr lang="it-IT" sz="1600" baseline="0" dirty="0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 to </a:t>
                      </a:r>
                      <a:r>
                        <a:rPr lang="it-IT" sz="1600" baseline="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table</a:t>
                      </a:r>
                      <a:r>
                        <a:rPr lang="it-IT" sz="1600" baseline="0" dirty="0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it-IT" sz="1600" baseline="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name</a:t>
                      </a:r>
                      <a:endParaRPr lang="it-IT" sz="1600" baseline="0" dirty="0" smtClean="0">
                        <a:solidFill>
                          <a:srgbClr val="003F6E"/>
                        </a:solidFill>
                        <a:latin typeface="+mn-lt"/>
                        <a:cs typeface="Arial"/>
                      </a:endParaRPr>
                    </a:p>
                  </a:txBody>
                  <a:tcPr marL="91445" marR="91445" marT="45716" marB="457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6031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columnFamily_key</a:t>
                      </a:r>
                      <a:endParaRPr lang="it-IT" sz="1600" dirty="0">
                        <a:solidFill>
                          <a:srgbClr val="003F6E"/>
                        </a:solidFill>
                        <a:latin typeface="+mn-lt"/>
                        <a:cs typeface="Arial"/>
                      </a:endParaRPr>
                    </a:p>
                  </a:txBody>
                  <a:tcPr marL="91445" marR="91445" marT="45716" marB="45716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columnFamily_key</a:t>
                      </a:r>
                      <a:endParaRPr lang="it-IT" sz="1600" dirty="0">
                        <a:solidFill>
                          <a:srgbClr val="003F6E"/>
                        </a:solidFill>
                        <a:latin typeface="+mn-lt"/>
                        <a:cs typeface="Arial"/>
                      </a:endParaRPr>
                    </a:p>
                  </a:txBody>
                  <a:tcPr marL="91445" marR="91445" marT="45716" marB="457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Work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objectives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1188" y="5084763"/>
            <a:ext cx="8224837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/>
              <a:pPr>
                <a:defRPr/>
              </a:pPr>
              <a:t>14</a:t>
            </a:fld>
            <a:endParaRPr dirty="0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052513"/>
            <a:ext cx="7489825" cy="1584325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  <a:defRPr/>
            </a:pPr>
            <a:r>
              <a:rPr lang="it-IT" sz="2000" dirty="0">
                <a:solidFill>
                  <a:srgbClr val="A6A6A6"/>
                </a:solidFill>
                <a:latin typeface="Arial" charset="0"/>
              </a:rPr>
              <a:t>Integrate Kundera in the CPIM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library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  <a:p>
            <a:pPr marL="744537" lvl="1" indent="-342900">
              <a:lnSpc>
                <a:spcPct val="120000"/>
              </a:lnSpc>
              <a:spcBef>
                <a:spcPts val="5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/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extending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the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number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of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NoSQL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databases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supported</a:t>
            </a:r>
            <a:endParaRPr lang="it-IT" sz="2000" dirty="0">
              <a:solidFill>
                <a:srgbClr val="A6A6A6"/>
              </a:solidFill>
              <a:latin typeface="Arial" charset="0"/>
            </a:endParaRPr>
          </a:p>
          <a:p>
            <a:pPr marL="744537" lvl="1" indent="-342900">
              <a:lnSpc>
                <a:spcPct val="120000"/>
              </a:lnSpc>
              <a:spcBef>
                <a:spcPts val="5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/>
            </a:pPr>
            <a:r>
              <a:rPr lang="it-IT" sz="2000" dirty="0">
                <a:solidFill>
                  <a:srgbClr val="A6A6A6"/>
                </a:solidFill>
                <a:latin typeface="Arial" charset="0"/>
              </a:rPr>
              <a:t>fixing of the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problems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of the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NoSQL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service of CPIM</a:t>
            </a: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088" y="2852738"/>
            <a:ext cx="7489825" cy="151288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  <a:defRPr/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Contribute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to the open source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project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Kudera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  <a:p>
            <a:pPr marL="744537" lvl="1" indent="-342900">
              <a:lnSpc>
                <a:spcPct val="120000"/>
              </a:lnSpc>
              <a:spcBef>
                <a:spcPts val="5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/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developing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a </a:t>
            </a:r>
            <a:r>
              <a:rPr lang="en-US" sz="2000" dirty="0">
                <a:solidFill>
                  <a:srgbClr val="A6A6A6"/>
                </a:solidFill>
                <a:latin typeface="Arial" charset="0"/>
              </a:rPr>
              <a:t>client for GAE </a:t>
            </a:r>
            <a:r>
              <a:rPr lang="en-US" sz="2000" dirty="0" err="1">
                <a:solidFill>
                  <a:srgbClr val="A6A6A6"/>
                </a:solidFill>
                <a:latin typeface="Arial" charset="0"/>
              </a:rPr>
              <a:t>Datastore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  <a:p>
            <a:pPr marL="744537" lvl="1" indent="-342900">
              <a:lnSpc>
                <a:spcPct val="120000"/>
              </a:lnSpc>
              <a:spcBef>
                <a:spcPts val="5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/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developing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a </a:t>
            </a:r>
            <a:r>
              <a:rPr lang="en-US" sz="2000" dirty="0">
                <a:solidFill>
                  <a:srgbClr val="A6A6A6"/>
                </a:solidFill>
                <a:latin typeface="Arial" charset="0"/>
              </a:rPr>
              <a:t>client for Azure Tables</a:t>
            </a: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088" y="4581525"/>
            <a:ext cx="7489825" cy="15843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>
                <a:solidFill>
                  <a:srgbClr val="003F6E"/>
                </a:solidFill>
                <a:latin typeface="Arial" charset="0"/>
              </a:rPr>
              <a:t>Support data migration among NoSQL databases through the migration and synchronization system Hegira</a:t>
            </a:r>
            <a:endParaRPr lang="en-US" sz="2000">
              <a:solidFill>
                <a:srgbClr val="003F6E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it-IT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Data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migration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B854F9A-0F62-0C41-B056-E52D0A8522FA}" type="slidenum">
              <a:rPr/>
              <a:pPr>
                <a:defRPr/>
              </a:pPr>
              <a:t>15</a:t>
            </a:fld>
            <a:endParaRPr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6263" y="836613"/>
            <a:ext cx="8224837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40000"/>
              </a:lnSpc>
              <a:buFont typeface="Arial"/>
              <a:buChar char="•"/>
              <a:defRPr/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m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ove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application to another cloud provider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m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ove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data to a database that better fit requirements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load 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balancing, system expansion, failure recovery, costs, etc.</a:t>
            </a:r>
          </a:p>
          <a:p>
            <a:pPr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modern 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computer systems are expected to be up 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continuously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  <a:p>
            <a:pPr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3F6E"/>
                </a:solidFill>
                <a:latin typeface="Arial" charset="0"/>
              </a:rPr>
              <a:t>data synchronization between the two involved systems </a:t>
            </a:r>
          </a:p>
        </p:txBody>
      </p:sp>
      <p:pic>
        <p:nvPicPr>
          <p:cNvPr id="56324" name="Immagine 1" descr="hitachi_surv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3213100"/>
            <a:ext cx="74517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it-IT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Hegira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support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(1)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836613"/>
            <a:ext cx="81359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2900" algn="ctr">
              <a:lnSpc>
                <a:spcPct val="120000"/>
              </a:lnSpc>
              <a:spcBef>
                <a:spcPts val="500"/>
              </a:spcBef>
              <a:buClrTx/>
              <a:buFontTx/>
              <a:buNone/>
              <a:defRPr/>
            </a:pPr>
            <a:endParaRPr lang="en-US" sz="1600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17AE9BF-AC38-2440-A087-4362BA47F589}" type="slidenum">
              <a:rPr/>
              <a:pPr>
                <a:defRPr/>
              </a:pPr>
              <a:t>16</a:t>
            </a:fld>
            <a:endParaRPr dirty="0"/>
          </a:p>
        </p:txBody>
      </p:sp>
      <p:pic>
        <p:nvPicPr>
          <p:cNvPr id="58372" name="Immagine 1" descr="high_level_interacti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71600"/>
            <a:ext cx="67691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56100" y="692150"/>
            <a:ext cx="45529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Intercept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transparently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user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operations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(DMQ)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Translate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operations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to SQL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statements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Send them to the Hegira commit-log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  <a:latin typeface="Arial" charset="0"/>
              </a:rPr>
              <a:t/>
            </a:r>
            <a:br>
              <a:rPr lang="it-IT" b="1" dirty="0">
                <a:solidFill>
                  <a:srgbClr val="003F6E"/>
                </a:solidFill>
                <a:latin typeface="Arial" charset="0"/>
              </a:rPr>
            </a:b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Hegira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support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(2)</a:t>
            </a:r>
            <a:endParaRPr lang="it-IT" b="1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A50AD050-6FF3-AA48-B29F-A96736EC3BDD}" type="slidenum">
              <a:rPr/>
              <a:pPr>
                <a:defRPr/>
              </a:pPr>
              <a:t>17</a:t>
            </a:fld>
            <a:endParaRPr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8224838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Guarantee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data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synchronization</a:t>
            </a:r>
            <a:endParaRPr lang="en-US" sz="1600" dirty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T</a:t>
            </a:r>
            <a:r>
              <a:rPr lang="en-US" sz="1600" dirty="0" err="1" smtClean="0">
                <a:solidFill>
                  <a:srgbClr val="003F6E"/>
                </a:solidFill>
                <a:latin typeface="Arial" charset="0"/>
              </a:rPr>
              <a:t>ranslate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 to SQL intercepted operations</a:t>
            </a:r>
          </a:p>
          <a:p>
            <a:pPr marL="746124" lvl="1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400" dirty="0" smtClean="0">
                <a:solidFill>
                  <a:srgbClr val="003F6E"/>
                </a:solidFill>
                <a:latin typeface="Arial" charset="0"/>
              </a:rPr>
              <a:t>JPQL queries (DELETE and UPDATE)</a:t>
            </a:r>
          </a:p>
          <a:p>
            <a:pPr marL="746124" lvl="1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400" dirty="0" smtClean="0">
                <a:solidFill>
                  <a:srgbClr val="003F6E"/>
                </a:solidFill>
                <a:latin typeface="Arial" charset="0"/>
              </a:rPr>
              <a:t>ORM operation (through </a:t>
            </a:r>
            <a:r>
              <a:rPr lang="en-US" sz="1400" i="1" dirty="0" err="1" smtClean="0">
                <a:solidFill>
                  <a:srgbClr val="003F6E"/>
                </a:solidFill>
                <a:latin typeface="Arial" charset="0"/>
              </a:rPr>
              <a:t>EntityManager</a:t>
            </a:r>
            <a:r>
              <a:rPr lang="en-US" sz="1400" dirty="0" smtClean="0">
                <a:solidFill>
                  <a:srgbClr val="003F6E"/>
                </a:solidFill>
                <a:latin typeface="Arial" charset="0"/>
              </a:rPr>
              <a:t> interface)</a:t>
            </a:r>
            <a:endParaRPr lang="it-IT" sz="1400" dirty="0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60420" name="Immagine 1" descr="flow_char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89175"/>
            <a:ext cx="8640762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 marL="342900"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          Cloud </a:t>
            </a:r>
            <a:r>
              <a:rPr lang="en-US" b="1" dirty="0">
                <a:solidFill>
                  <a:srgbClr val="003F6E"/>
                </a:solidFill>
                <a:latin typeface="Arial" charset="0"/>
              </a:rPr>
              <a:t>Serving Benchmark </a:t>
            </a:r>
            <a:endParaRPr lang="en-US" b="1" dirty="0" smtClean="0">
              <a:solidFill>
                <a:srgbClr val="003F6E"/>
              </a:solidFill>
              <a:latin typeface="Arial" charset="0"/>
            </a:endParaRPr>
          </a:p>
          <a:p>
            <a:pPr marL="342900">
              <a:defRPr/>
            </a:pPr>
            <a:endParaRPr lang="en-US" b="1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329B80F2-9969-8E4C-82D3-CF433E59B3D8}" type="slidenum">
              <a:rPr/>
              <a:pPr>
                <a:defRPr/>
              </a:pPr>
              <a:t>18</a:t>
            </a:fld>
            <a:endParaRPr dirty="0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95288" y="5373688"/>
            <a:ext cx="8424862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D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evelopment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of new adapter for 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operations through </a:t>
            </a:r>
            <a:r>
              <a:rPr lang="en-US" sz="2000" dirty="0" err="1">
                <a:solidFill>
                  <a:srgbClr val="003F6E"/>
                </a:solidFill>
                <a:latin typeface="Arial" charset="0"/>
              </a:rPr>
              <a:t>Kundera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  <a:p>
            <a:pPr marL="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D</a:t>
            </a:r>
            <a:r>
              <a:rPr lang="en-US" sz="2000" dirty="0" err="1">
                <a:solidFill>
                  <a:srgbClr val="003F6E"/>
                </a:solidFill>
                <a:latin typeface="Arial" charset="0"/>
              </a:rPr>
              <a:t>evelopment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 of new adapter 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for 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operations through 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the low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-level API</a:t>
            </a:r>
          </a:p>
          <a:p>
            <a:pPr marL="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62468" name="Immagine 4" descr="yaho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13493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69" name="Gruppo 55"/>
          <p:cNvGrpSpPr>
            <a:grpSpLocks/>
          </p:cNvGrpSpPr>
          <p:nvPr/>
        </p:nvGrpSpPr>
        <p:grpSpPr bwMode="auto">
          <a:xfrm>
            <a:off x="827088" y="1557338"/>
            <a:ext cx="7416800" cy="3560762"/>
            <a:chOff x="611560" y="2204864"/>
            <a:chExt cx="7416824" cy="3560817"/>
          </a:xfrm>
        </p:grpSpPr>
        <p:sp>
          <p:nvSpPr>
            <p:cNvPr id="3" name="CasellaDiTesto 2"/>
            <p:cNvSpPr txBox="1"/>
            <p:nvPr/>
          </p:nvSpPr>
          <p:spPr>
            <a:xfrm>
              <a:off x="611560" y="2420767"/>
              <a:ext cx="2232032" cy="10826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algn="ctr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it-IT" sz="1800" dirty="0" err="1">
                  <a:solidFill>
                    <a:srgbClr val="003F6E"/>
                  </a:solidFill>
                  <a:latin typeface="Arial" charset="0"/>
                </a:rPr>
                <a:t>W</a:t>
              </a:r>
              <a:r>
                <a:rPr lang="en-US" sz="1800" dirty="0" err="1">
                  <a:solidFill>
                    <a:srgbClr val="003F6E"/>
                  </a:solidFill>
                  <a:latin typeface="Arial" charset="0"/>
                </a:rPr>
                <a:t>orkload</a:t>
              </a:r>
              <a:r>
                <a:rPr lang="en-US" sz="1800" dirty="0">
                  <a:solidFill>
                    <a:srgbClr val="003F6E"/>
                  </a:solidFill>
                  <a:latin typeface="Arial" charset="0"/>
                </a:rPr>
                <a:t> </a:t>
              </a:r>
            </a:p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1800" dirty="0">
                  <a:solidFill>
                    <a:srgbClr val="003F6E"/>
                  </a:solidFill>
                  <a:latin typeface="Arial" charset="0"/>
                </a:rPr>
                <a:t>100.000 entities</a:t>
              </a:r>
            </a:p>
            <a:p>
              <a:pPr algn="ctr">
                <a:defRPr/>
              </a:pPr>
              <a:endParaRPr lang="it-IT" sz="1800" dirty="0"/>
            </a:p>
          </p:txBody>
        </p:sp>
        <p:cxnSp>
          <p:nvCxnSpPr>
            <p:cNvPr id="6" name="Connettore 2 5"/>
            <p:cNvCxnSpPr/>
            <p:nvPr/>
          </p:nvCxnSpPr>
          <p:spPr bwMode="auto">
            <a:xfrm>
              <a:off x="756022" y="3284381"/>
              <a:ext cx="2232032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2473" name="Gruppo 10"/>
            <p:cNvGrpSpPr>
              <a:grpSpLocks/>
            </p:cNvGrpSpPr>
            <p:nvPr/>
          </p:nvGrpSpPr>
          <p:grpSpPr bwMode="auto">
            <a:xfrm>
              <a:off x="2987824" y="4365104"/>
              <a:ext cx="1584176" cy="936104"/>
              <a:chOff x="5724128" y="3356992"/>
              <a:chExt cx="1584176" cy="936104"/>
            </a:xfrm>
          </p:grpSpPr>
          <p:sp>
            <p:nvSpPr>
              <p:cNvPr id="62499" name="Rettangolo arrotondato 13"/>
              <p:cNvSpPr>
                <a:spLocks noChangeArrowheads="1"/>
              </p:cNvSpPr>
              <p:nvPr/>
            </p:nvSpPr>
            <p:spPr bwMode="auto">
              <a:xfrm>
                <a:off x="5724128" y="3356992"/>
                <a:ext cx="1584176" cy="936104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500" name="CasellaDiTesto 14"/>
              <p:cNvSpPr txBox="1">
                <a:spLocks noChangeArrowheads="1"/>
              </p:cNvSpPr>
              <p:nvPr/>
            </p:nvSpPr>
            <p:spPr bwMode="auto">
              <a:xfrm>
                <a:off x="5724128" y="3429000"/>
                <a:ext cx="1584176" cy="782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it-IT" sz="1600">
                    <a:solidFill>
                      <a:srgbClr val="003F6E"/>
                    </a:solidFill>
                    <a:latin typeface="Arial" charset="0"/>
                  </a:rPr>
                  <a:t>Transaction</a:t>
                </a:r>
                <a:br>
                  <a:rPr lang="it-IT" sz="160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it-IT" sz="1600">
                    <a:solidFill>
                      <a:srgbClr val="003F6E"/>
                    </a:solidFill>
                    <a:latin typeface="Arial" charset="0"/>
                  </a:rPr>
                  <a:t>phase</a:t>
                </a:r>
                <a:br>
                  <a:rPr lang="it-IT" sz="160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it-IT" sz="1600">
                    <a:solidFill>
                      <a:srgbClr val="003F6E"/>
                    </a:solidFill>
                    <a:latin typeface="Arial" charset="0"/>
                  </a:rPr>
                  <a:t>(read)</a:t>
                </a:r>
              </a:p>
            </p:txBody>
          </p:sp>
        </p:grpSp>
        <p:grpSp>
          <p:nvGrpSpPr>
            <p:cNvPr id="62474" name="Gruppo 16"/>
            <p:cNvGrpSpPr>
              <a:grpSpLocks/>
            </p:cNvGrpSpPr>
            <p:nvPr/>
          </p:nvGrpSpPr>
          <p:grpSpPr bwMode="auto">
            <a:xfrm>
              <a:off x="2987824" y="2780928"/>
              <a:ext cx="1584176" cy="936104"/>
              <a:chOff x="5724128" y="3356992"/>
              <a:chExt cx="1584176" cy="936104"/>
            </a:xfrm>
          </p:grpSpPr>
          <p:sp>
            <p:nvSpPr>
              <p:cNvPr id="62497" name="Rettangolo arrotondato 17"/>
              <p:cNvSpPr>
                <a:spLocks noChangeArrowheads="1"/>
              </p:cNvSpPr>
              <p:nvPr/>
            </p:nvSpPr>
            <p:spPr bwMode="auto">
              <a:xfrm>
                <a:off x="5724128" y="3356992"/>
                <a:ext cx="1584176" cy="936104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498" name="CasellaDiTesto 18"/>
              <p:cNvSpPr txBox="1">
                <a:spLocks noChangeArrowheads="1"/>
              </p:cNvSpPr>
              <p:nvPr/>
            </p:nvSpPr>
            <p:spPr bwMode="auto">
              <a:xfrm>
                <a:off x="5724128" y="3429000"/>
                <a:ext cx="1584176" cy="782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it-IT" sz="1600">
                    <a:solidFill>
                      <a:srgbClr val="003F6E"/>
                    </a:solidFill>
                    <a:latin typeface="Arial" charset="0"/>
                  </a:rPr>
                  <a:t>Load</a:t>
                </a:r>
                <a:br>
                  <a:rPr lang="it-IT" sz="160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it-IT" sz="1600">
                    <a:solidFill>
                      <a:srgbClr val="003F6E"/>
                    </a:solidFill>
                    <a:latin typeface="Arial" charset="0"/>
                  </a:rPr>
                  <a:t>phase</a:t>
                </a:r>
              </a:p>
              <a:p>
                <a:pPr algn="ctr"/>
                <a:r>
                  <a:rPr lang="it-IT" sz="1600">
                    <a:solidFill>
                      <a:srgbClr val="003F6E"/>
                    </a:solidFill>
                    <a:latin typeface="Arial" charset="0"/>
                  </a:rPr>
                  <a:t>(write)</a:t>
                </a:r>
              </a:p>
            </p:txBody>
          </p:sp>
        </p:grpSp>
        <p:cxnSp>
          <p:nvCxnSpPr>
            <p:cNvPr id="26" name="Connettore 2 25"/>
            <p:cNvCxnSpPr/>
            <p:nvPr/>
          </p:nvCxnSpPr>
          <p:spPr bwMode="auto">
            <a:xfrm>
              <a:off x="4572385" y="4868730"/>
              <a:ext cx="1727206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Connettore 2 28"/>
            <p:cNvCxnSpPr/>
            <p:nvPr/>
          </p:nvCxnSpPr>
          <p:spPr bwMode="auto">
            <a:xfrm>
              <a:off x="1691063" y="4941756"/>
              <a:ext cx="1296991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2477" name="Gruppo 31"/>
            <p:cNvGrpSpPr>
              <a:grpSpLocks/>
            </p:cNvGrpSpPr>
            <p:nvPr/>
          </p:nvGrpSpPr>
          <p:grpSpPr bwMode="auto">
            <a:xfrm>
              <a:off x="6435824" y="2204864"/>
              <a:ext cx="1448544" cy="1728192"/>
              <a:chOff x="6012160" y="2348880"/>
              <a:chExt cx="1448544" cy="1728192"/>
            </a:xfrm>
          </p:grpSpPr>
          <p:sp>
            <p:nvSpPr>
              <p:cNvPr id="62491" name="Rettangolo 30"/>
              <p:cNvSpPr>
                <a:spLocks noChangeArrowheads="1"/>
              </p:cNvSpPr>
              <p:nvPr/>
            </p:nvSpPr>
            <p:spPr bwMode="auto">
              <a:xfrm>
                <a:off x="6012160" y="2708920"/>
                <a:ext cx="1080120" cy="13681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62492" name="Gruppo 29"/>
              <p:cNvGrpSpPr>
                <a:grpSpLocks/>
              </p:cNvGrpSpPr>
              <p:nvPr/>
            </p:nvGrpSpPr>
            <p:grpSpPr bwMode="auto">
              <a:xfrm>
                <a:off x="6084168" y="2348880"/>
                <a:ext cx="1376536" cy="1656184"/>
                <a:chOff x="6084168" y="2276872"/>
                <a:chExt cx="1376536" cy="1656184"/>
              </a:xfrm>
            </p:grpSpPr>
            <p:sp>
              <p:nvSpPr>
                <p:cNvPr id="62493" name="Rettangolo 22"/>
                <p:cNvSpPr>
                  <a:spLocks noChangeArrowheads="1"/>
                </p:cNvSpPr>
                <p:nvPr/>
              </p:nvSpPr>
              <p:spPr bwMode="auto">
                <a:xfrm>
                  <a:off x="6084168" y="2564904"/>
                  <a:ext cx="1080120" cy="13681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94" name="Rettangolo 24"/>
                <p:cNvSpPr>
                  <a:spLocks noChangeArrowheads="1"/>
                </p:cNvSpPr>
                <p:nvPr/>
              </p:nvSpPr>
              <p:spPr bwMode="auto">
                <a:xfrm>
                  <a:off x="6804248" y="2420888"/>
                  <a:ext cx="648072" cy="2160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95" name="Rettangolo 3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952456" y="2416696"/>
                  <a:ext cx="648072" cy="3684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96" name="Triangolo isoscele 23"/>
                <p:cNvSpPr>
                  <a:spLocks noChangeArrowheads="1"/>
                </p:cNvSpPr>
                <p:nvPr/>
              </p:nvSpPr>
              <p:spPr bwMode="auto">
                <a:xfrm rot="-8133491">
                  <a:off x="6653142" y="2683244"/>
                  <a:ext cx="479803" cy="2540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grpSp>
          <p:nvGrpSpPr>
            <p:cNvPr id="62478" name="Gruppo 36"/>
            <p:cNvGrpSpPr>
              <a:grpSpLocks/>
            </p:cNvGrpSpPr>
            <p:nvPr/>
          </p:nvGrpSpPr>
          <p:grpSpPr bwMode="auto">
            <a:xfrm>
              <a:off x="6435824" y="3861048"/>
              <a:ext cx="1448544" cy="1728192"/>
              <a:chOff x="5940152" y="2348880"/>
              <a:chExt cx="1448544" cy="1728192"/>
            </a:xfrm>
          </p:grpSpPr>
          <p:sp>
            <p:nvSpPr>
              <p:cNvPr id="62485" name="Rettangolo 37"/>
              <p:cNvSpPr>
                <a:spLocks noChangeArrowheads="1"/>
              </p:cNvSpPr>
              <p:nvPr/>
            </p:nvSpPr>
            <p:spPr bwMode="auto">
              <a:xfrm>
                <a:off x="5940152" y="2708920"/>
                <a:ext cx="1080120" cy="13681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62486" name="Gruppo 38"/>
              <p:cNvGrpSpPr>
                <a:grpSpLocks/>
              </p:cNvGrpSpPr>
              <p:nvPr/>
            </p:nvGrpSpPr>
            <p:grpSpPr bwMode="auto">
              <a:xfrm>
                <a:off x="6012160" y="2348880"/>
                <a:ext cx="1376536" cy="1656184"/>
                <a:chOff x="6012160" y="2276872"/>
                <a:chExt cx="1376536" cy="1656184"/>
              </a:xfrm>
            </p:grpSpPr>
            <p:sp>
              <p:nvSpPr>
                <p:cNvPr id="62487" name="Rettangolo 39"/>
                <p:cNvSpPr>
                  <a:spLocks noChangeArrowheads="1"/>
                </p:cNvSpPr>
                <p:nvPr/>
              </p:nvSpPr>
              <p:spPr bwMode="auto">
                <a:xfrm>
                  <a:off x="6012160" y="2564904"/>
                  <a:ext cx="1080120" cy="13681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88" name="Rettangolo 40"/>
                <p:cNvSpPr>
                  <a:spLocks noChangeArrowheads="1"/>
                </p:cNvSpPr>
                <p:nvPr/>
              </p:nvSpPr>
              <p:spPr bwMode="auto">
                <a:xfrm>
                  <a:off x="6732240" y="2420888"/>
                  <a:ext cx="648072" cy="2160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89" name="Rettangolo 41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880448" y="2416696"/>
                  <a:ext cx="648072" cy="3684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90" name="Triangolo isoscele 42"/>
                <p:cNvSpPr>
                  <a:spLocks noChangeArrowheads="1"/>
                </p:cNvSpPr>
                <p:nvPr/>
              </p:nvSpPr>
              <p:spPr bwMode="auto">
                <a:xfrm rot="-8133491">
                  <a:off x="6616938" y="2683244"/>
                  <a:ext cx="479803" cy="2540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sp>
          <p:nvSpPr>
            <p:cNvPr id="62479" name="CasellaDiTesto 43"/>
            <p:cNvSpPr txBox="1">
              <a:spLocks noChangeArrowheads="1"/>
            </p:cNvSpPr>
            <p:nvPr/>
          </p:nvSpPr>
          <p:spPr bwMode="auto">
            <a:xfrm>
              <a:off x="5796136" y="2735681"/>
              <a:ext cx="2232248" cy="1080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</a:pPr>
              <a:r>
                <a:rPr lang="it-IT" sz="1800">
                  <a:solidFill>
                    <a:srgbClr val="003F6E"/>
                  </a:solidFill>
                  <a:latin typeface="Arial" charset="0"/>
                </a:rPr>
                <a:t>        Write</a:t>
              </a:r>
              <a:br>
                <a:rPr lang="it-IT" sz="1800">
                  <a:solidFill>
                    <a:srgbClr val="003F6E"/>
                  </a:solidFill>
                  <a:latin typeface="Arial" charset="0"/>
                </a:rPr>
              </a:br>
              <a:r>
                <a:rPr lang="it-IT" sz="1800">
                  <a:solidFill>
                    <a:srgbClr val="003F6E"/>
                  </a:solidFill>
                  <a:latin typeface="Arial" charset="0"/>
                </a:rPr>
                <a:t>     operation </a:t>
              </a:r>
              <a:br>
                <a:rPr lang="it-IT" sz="1800">
                  <a:solidFill>
                    <a:srgbClr val="003F6E"/>
                  </a:solidFill>
                  <a:latin typeface="Arial" charset="0"/>
                </a:rPr>
              </a:br>
              <a:r>
                <a:rPr lang="it-IT" sz="1800">
                  <a:solidFill>
                    <a:srgbClr val="003F6E"/>
                  </a:solidFill>
                  <a:latin typeface="Arial" charset="0"/>
                </a:rPr>
                <a:t>       report</a:t>
              </a:r>
              <a:endParaRPr lang="en-US" sz="1800">
                <a:solidFill>
                  <a:srgbClr val="003F6E"/>
                </a:solidFill>
                <a:latin typeface="Arial" charset="0"/>
              </a:endParaRPr>
            </a:p>
          </p:txBody>
        </p:sp>
        <p:sp>
          <p:nvSpPr>
            <p:cNvPr id="45" name="CasellaDiTesto 44"/>
            <p:cNvSpPr txBox="1"/>
            <p:nvPr/>
          </p:nvSpPr>
          <p:spPr>
            <a:xfrm>
              <a:off x="5796352" y="4436923"/>
              <a:ext cx="2232032" cy="1328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>
                <a:lnSpc>
                  <a:spcPct val="10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it-IT" sz="1800" dirty="0">
                  <a:solidFill>
                    <a:srgbClr val="003F6E"/>
                  </a:solidFill>
                  <a:latin typeface="Arial" charset="0"/>
                </a:rPr>
                <a:t>        Read</a:t>
              </a:r>
            </a:p>
            <a:p>
              <a:pPr marL="342900">
                <a:lnSpc>
                  <a:spcPct val="10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it-IT" sz="1800" dirty="0">
                  <a:solidFill>
                    <a:srgbClr val="003F6E"/>
                  </a:solidFill>
                  <a:latin typeface="Arial" charset="0"/>
                </a:rPr>
                <a:t>     </a:t>
              </a:r>
              <a:r>
                <a:rPr lang="it-IT" sz="1800" dirty="0" err="1">
                  <a:solidFill>
                    <a:srgbClr val="003F6E"/>
                  </a:solidFill>
                  <a:latin typeface="Arial" charset="0"/>
                </a:rPr>
                <a:t>operation</a:t>
              </a:r>
              <a:r>
                <a:rPr lang="it-IT" sz="1800" dirty="0">
                  <a:solidFill>
                    <a:srgbClr val="003F6E"/>
                  </a:solidFill>
                  <a:latin typeface="Arial" charset="0"/>
                </a:rPr>
                <a:t> </a:t>
              </a:r>
              <a:br>
                <a:rPr lang="it-IT" sz="1800" dirty="0">
                  <a:solidFill>
                    <a:srgbClr val="003F6E"/>
                  </a:solidFill>
                  <a:latin typeface="Arial" charset="0"/>
                </a:rPr>
              </a:br>
              <a:r>
                <a:rPr lang="it-IT" sz="1800" dirty="0">
                  <a:solidFill>
                    <a:srgbClr val="003F6E"/>
                  </a:solidFill>
                  <a:latin typeface="Arial" charset="0"/>
                </a:rPr>
                <a:t>        report</a:t>
              </a:r>
              <a:endParaRPr lang="en-US" sz="1800" dirty="0">
                <a:solidFill>
                  <a:srgbClr val="003F6E"/>
                </a:solidFill>
                <a:latin typeface="Arial" charset="0"/>
              </a:endParaRPr>
            </a:p>
            <a:p>
              <a:pPr algn="ctr">
                <a:lnSpc>
                  <a:spcPct val="100000"/>
                </a:lnSpc>
                <a:defRPr/>
              </a:pPr>
              <a:endParaRPr lang="it-IT" sz="1800" dirty="0"/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4643823" y="4436923"/>
              <a:ext cx="1368429" cy="6492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algn="ctr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produces</a:t>
              </a:r>
              <a:endParaRPr lang="en-US" sz="1600" dirty="0">
                <a:solidFill>
                  <a:srgbClr val="003F6E"/>
                </a:solidFill>
                <a:latin typeface="Arial" charset="0"/>
              </a:endParaRPr>
            </a:p>
            <a:p>
              <a:pPr algn="ctr">
                <a:defRPr/>
              </a:pPr>
              <a:endParaRPr lang="it-IT" sz="1800" dirty="0"/>
            </a:p>
          </p:txBody>
        </p:sp>
        <p:cxnSp>
          <p:nvCxnSpPr>
            <p:cNvPr id="54" name="Connettore 2 53"/>
            <p:cNvCxnSpPr>
              <a:stCxn id="62497" idx="3"/>
            </p:cNvCxnSpPr>
            <p:nvPr/>
          </p:nvCxnSpPr>
          <p:spPr bwMode="auto">
            <a:xfrm>
              <a:off x="4572385" y="3249455"/>
              <a:ext cx="1727206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CasellaDiTesto 54"/>
            <p:cNvSpPr txBox="1"/>
            <p:nvPr/>
          </p:nvSpPr>
          <p:spPr>
            <a:xfrm>
              <a:off x="4499360" y="2852574"/>
              <a:ext cx="1512893" cy="6477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algn="ctr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produces</a:t>
              </a:r>
              <a:endParaRPr lang="en-US" sz="1600" dirty="0">
                <a:solidFill>
                  <a:srgbClr val="003F6E"/>
                </a:solidFill>
                <a:latin typeface="Arial" charset="0"/>
              </a:endParaRPr>
            </a:p>
            <a:p>
              <a:pPr algn="ctr">
                <a:defRPr/>
              </a:pPr>
              <a:endParaRPr lang="it-IT" sz="1800" dirty="0"/>
            </a:p>
          </p:txBody>
        </p:sp>
        <p:cxnSp>
          <p:nvCxnSpPr>
            <p:cNvPr id="53" name="Connettore 1 52"/>
            <p:cNvCxnSpPr/>
            <p:nvPr/>
          </p:nvCxnSpPr>
          <p:spPr bwMode="auto">
            <a:xfrm flipV="1">
              <a:off x="1691063" y="3284381"/>
              <a:ext cx="0" cy="165737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84248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1587" indent="0">
              <a:lnSpc>
                <a:spcPct val="120000"/>
              </a:lnSpc>
              <a:spcBef>
                <a:spcPts val="500"/>
              </a:spcBef>
              <a:buClrTx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Framework for 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evaluating the performance of 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different </a:t>
            </a:r>
            <a:r>
              <a:rPr lang="en-US" sz="1800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 databases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47E00AAF-EBC7-F049-9153-5B497CB8BFD3}" type="slidenum">
              <a:rPr/>
              <a:pPr>
                <a:defRPr/>
              </a:pPr>
              <a:t>19</a:t>
            </a:fld>
            <a:endParaRPr dirty="0"/>
          </a:p>
        </p:txBody>
      </p:sp>
      <p:sp>
        <p:nvSpPr>
          <p:cNvPr id="46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Test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environment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grpSp>
        <p:nvGrpSpPr>
          <p:cNvPr id="64515" name="Gruppo 6170"/>
          <p:cNvGrpSpPr>
            <a:grpSpLocks/>
          </p:cNvGrpSpPr>
          <p:nvPr/>
        </p:nvGrpSpPr>
        <p:grpSpPr bwMode="auto">
          <a:xfrm>
            <a:off x="3059113" y="3068638"/>
            <a:ext cx="7264400" cy="3455987"/>
            <a:chOff x="2555776" y="2996952"/>
            <a:chExt cx="7264265" cy="3456384"/>
          </a:xfrm>
        </p:grpSpPr>
        <p:grpSp>
          <p:nvGrpSpPr>
            <p:cNvPr id="64531" name="Gruppo 89"/>
            <p:cNvGrpSpPr>
              <a:grpSpLocks/>
            </p:cNvGrpSpPr>
            <p:nvPr/>
          </p:nvGrpSpPr>
          <p:grpSpPr bwMode="auto">
            <a:xfrm>
              <a:off x="2555776" y="2996952"/>
              <a:ext cx="7264265" cy="3456384"/>
              <a:chOff x="-180528" y="548680"/>
              <a:chExt cx="7264265" cy="3456384"/>
            </a:xfrm>
          </p:grpSpPr>
          <p:pic>
            <p:nvPicPr>
              <p:cNvPr id="64533" name="Immagine 90" descr="clouds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0528" y="548680"/>
                <a:ext cx="7264265" cy="3456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Rettangolo arrotondato 92"/>
              <p:cNvSpPr/>
              <p:nvPr/>
            </p:nvSpPr>
            <p:spPr bwMode="auto">
              <a:xfrm>
                <a:off x="2051456" y="1701337"/>
                <a:ext cx="1800192" cy="144002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YCSB</a:t>
                </a:r>
                <a:b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+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YCSB </a:t>
                </a: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</a:rPr>
                  <a:t>adapters</a:t>
                </a:r>
                <a:endParaRPr lang="it-IT" sz="1600" dirty="0">
                  <a:solidFill>
                    <a:srgbClr val="003F6E"/>
                  </a:solidFill>
                  <a:latin typeface="Arial" charset="0"/>
                </a:endParaRP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+ </a:t>
                </a:r>
                <a:b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Kundera GAE </a:t>
                </a: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</a:rPr>
                  <a:t>Datastore</a:t>
                </a: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 </a:t>
                </a:r>
                <a:r>
                  <a:rPr lang="en-US" sz="1600" dirty="0">
                    <a:solidFill>
                      <a:srgbClr val="003F6E"/>
                    </a:solidFill>
                    <a:latin typeface="Arial" charset="0"/>
                  </a:rPr>
                  <a:t>client </a:t>
                </a:r>
                <a:endParaRPr lang="it-IT" sz="1600" dirty="0">
                  <a:solidFill>
                    <a:schemeClr val="tx1"/>
                  </a:solidFill>
                  <a:latin typeface="Arial"/>
                  <a:ea typeface="ＭＳ Ｐゴシック" charset="0"/>
                  <a:cs typeface="Arial"/>
                </a:endParaRPr>
              </a:p>
              <a:p>
                <a:pPr algn="ctr">
                  <a:lnSpc>
                    <a:spcPct val="80000"/>
                  </a:lnSpc>
                  <a:defRPr/>
                </a:pPr>
                <a:endParaRPr lang="it-IT" sz="1600" dirty="0">
                  <a:solidFill>
                    <a:schemeClr val="tx1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64535" name="Gruppo 93"/>
              <p:cNvGrpSpPr>
                <a:grpSpLocks/>
              </p:cNvGrpSpPr>
              <p:nvPr/>
            </p:nvGrpSpPr>
            <p:grpSpPr bwMode="auto">
              <a:xfrm>
                <a:off x="3923929" y="2276873"/>
                <a:ext cx="1224136" cy="936104"/>
                <a:chOff x="4261811" y="2373397"/>
                <a:chExt cx="1412464" cy="1095441"/>
              </a:xfrm>
            </p:grpSpPr>
            <p:pic>
              <p:nvPicPr>
                <p:cNvPr id="64540" name="Immagine 98" descr="db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44897" y="2373397"/>
                  <a:ext cx="1246288" cy="1095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0" name="CasellaDiTesto 99"/>
                <p:cNvSpPr txBox="1"/>
                <p:nvPr/>
              </p:nvSpPr>
              <p:spPr>
                <a:xfrm>
                  <a:off x="4262667" y="2710611"/>
                  <a:ext cx="1412237" cy="379017"/>
                </a:xfrm>
                <a:prstGeom prst="rect">
                  <a:avLst/>
                </a:prstGeom>
                <a:noFill/>
              </p:spPr>
              <p:txBody>
                <a:bodyPr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it-IT" sz="1600" dirty="0" err="1">
                      <a:solidFill>
                        <a:srgbClr val="003F6E"/>
                      </a:solidFill>
                      <a:latin typeface="Arial" charset="0"/>
                      <a:ea typeface="+mn-ea"/>
                      <a:cs typeface="+mn-cs"/>
                    </a:rPr>
                    <a:t>Datastore</a:t>
                  </a:r>
                  <a:endParaRPr lang="it-IT" sz="1600" dirty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4536" name="Gruppo 94"/>
              <p:cNvGrpSpPr>
                <a:grpSpLocks/>
              </p:cNvGrpSpPr>
              <p:nvPr/>
            </p:nvGrpSpPr>
            <p:grpSpPr bwMode="auto">
              <a:xfrm>
                <a:off x="2987824" y="3140968"/>
                <a:ext cx="1584176" cy="360040"/>
                <a:chOff x="2843808" y="3140968"/>
                <a:chExt cx="1584176" cy="360040"/>
              </a:xfrm>
            </p:grpSpPr>
            <p:cxnSp>
              <p:nvCxnSpPr>
                <p:cNvPr id="96" name="Connettore 2 95"/>
                <p:cNvCxnSpPr/>
                <p:nvPr/>
              </p:nvCxnSpPr>
              <p:spPr bwMode="auto">
                <a:xfrm flipV="1">
                  <a:off x="2844047" y="3141365"/>
                  <a:ext cx="0" cy="360404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Connettore 2 96"/>
                <p:cNvCxnSpPr/>
                <p:nvPr/>
              </p:nvCxnSpPr>
              <p:spPr bwMode="auto">
                <a:xfrm flipV="1">
                  <a:off x="4428343" y="3212811"/>
                  <a:ext cx="0" cy="288958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Connettore 1 97"/>
                <p:cNvCxnSpPr/>
                <p:nvPr/>
              </p:nvCxnSpPr>
              <p:spPr bwMode="auto">
                <a:xfrm>
                  <a:off x="2844047" y="3501769"/>
                  <a:ext cx="1584296" cy="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pic>
          <p:nvPicPr>
            <p:cNvPr id="64532" name="Immagine 9" descr="appengi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5157192"/>
              <a:ext cx="936104" cy="93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516" name="Gruppo 6165"/>
          <p:cNvGrpSpPr>
            <a:grpSpLocks/>
          </p:cNvGrpSpPr>
          <p:nvPr/>
        </p:nvGrpSpPr>
        <p:grpSpPr bwMode="auto">
          <a:xfrm>
            <a:off x="-747713" y="692150"/>
            <a:ext cx="7264401" cy="3457575"/>
            <a:chOff x="-180528" y="620688"/>
            <a:chExt cx="7264265" cy="3456384"/>
          </a:xfrm>
        </p:grpSpPr>
        <p:pic>
          <p:nvPicPr>
            <p:cNvPr id="64521" name="Immagine 48" descr="cloud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620688"/>
              <a:ext cx="7264265" cy="3456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2" name="Immagine 8" descr="azur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67" y="2780928"/>
              <a:ext cx="824086" cy="83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ttangolo arrotondato 15"/>
            <p:cNvSpPr/>
            <p:nvPr/>
          </p:nvSpPr>
          <p:spPr bwMode="auto">
            <a:xfrm>
              <a:off x="2051456" y="1772816"/>
              <a:ext cx="1800191" cy="143936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  <a:defRPr/>
              </a:pP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YCSB</a:t>
              </a:r>
              <a:br>
                <a:rPr lang="it-IT" sz="1600" dirty="0">
                  <a:solidFill>
                    <a:srgbClr val="003F6E"/>
                  </a:solidFill>
                  <a:latin typeface="Arial" charset="0"/>
                </a:rPr>
              </a:b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+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YCSB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adapters</a:t>
              </a:r>
              <a:endParaRPr lang="it-IT" sz="1600" dirty="0">
                <a:solidFill>
                  <a:srgbClr val="003F6E"/>
                </a:solidFill>
                <a:latin typeface="Arial" charset="0"/>
              </a:endParaRPr>
            </a:p>
            <a:p>
              <a:pPr algn="ctr">
                <a:lnSpc>
                  <a:spcPct val="80000"/>
                </a:lnSpc>
                <a:defRPr/>
              </a:pP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+ </a:t>
              </a:r>
              <a:br>
                <a:rPr lang="it-IT" sz="1600" dirty="0">
                  <a:solidFill>
                    <a:srgbClr val="003F6E"/>
                  </a:solidFill>
                  <a:latin typeface="Arial" charset="0"/>
                </a:rPr>
              </a:b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Kundera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Azure</a:t>
              </a: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Tables</a:t>
              </a: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</a:t>
              </a:r>
              <a:r>
                <a:rPr lang="en-US" sz="1600" dirty="0">
                  <a:solidFill>
                    <a:srgbClr val="003F6E"/>
                  </a:solidFill>
                  <a:latin typeface="Arial" charset="0"/>
                </a:rPr>
                <a:t>client </a:t>
              </a:r>
              <a:endParaRPr lang="it-IT" sz="1600" dirty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endParaRPr>
            </a:p>
            <a:p>
              <a:pPr algn="ctr">
                <a:lnSpc>
                  <a:spcPct val="80000"/>
                </a:lnSpc>
                <a:defRPr/>
              </a:pPr>
              <a:endParaRPr lang="it-IT" sz="1600" dirty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64524" name="Gruppo 34"/>
            <p:cNvGrpSpPr>
              <a:grpSpLocks/>
            </p:cNvGrpSpPr>
            <p:nvPr/>
          </p:nvGrpSpPr>
          <p:grpSpPr bwMode="auto">
            <a:xfrm>
              <a:off x="4067944" y="2276871"/>
              <a:ext cx="936104" cy="846095"/>
              <a:chOff x="4427984" y="2373392"/>
              <a:chExt cx="1080120" cy="990111"/>
            </a:xfrm>
          </p:grpSpPr>
          <p:pic>
            <p:nvPicPr>
              <p:cNvPr id="64529" name="Immagine 27" descr="db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984" y="2373392"/>
                <a:ext cx="1080120" cy="990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CasellaDiTesto 33"/>
              <p:cNvSpPr txBox="1"/>
              <p:nvPr/>
            </p:nvSpPr>
            <p:spPr>
              <a:xfrm>
                <a:off x="4427521" y="2505942"/>
                <a:ext cx="1080700" cy="553407"/>
              </a:xfrm>
              <a:prstGeom prst="rect">
                <a:avLst/>
              </a:prstGeom>
              <a:noFill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it-IT" sz="1600" dirty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  <a:t>Azure</a:t>
                </a:r>
                <a:r>
                  <a:rPr lang="it-IT" sz="1600" dirty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  <a:t> </a:t>
                </a:r>
                <a:br>
                  <a:rPr lang="it-IT" sz="1600" dirty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</a:b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  <a:t>Tables</a:t>
                </a:r>
                <a:endParaRPr lang="it-IT" sz="1600" dirty="0">
                  <a:solidFill>
                    <a:srgbClr val="003F6E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4525" name="Gruppo 6164"/>
            <p:cNvGrpSpPr>
              <a:grpSpLocks/>
            </p:cNvGrpSpPr>
            <p:nvPr/>
          </p:nvGrpSpPr>
          <p:grpSpPr bwMode="auto">
            <a:xfrm>
              <a:off x="2987824" y="3122966"/>
              <a:ext cx="1584176" cy="378042"/>
              <a:chOff x="2843808" y="3122966"/>
              <a:chExt cx="1584176" cy="378042"/>
            </a:xfrm>
          </p:grpSpPr>
          <p:cxnSp>
            <p:nvCxnSpPr>
              <p:cNvPr id="6148" name="Connettore 2 6147"/>
              <p:cNvCxnSpPr/>
              <p:nvPr/>
            </p:nvCxnSpPr>
            <p:spPr bwMode="auto">
              <a:xfrm flipV="1">
                <a:off x="2844048" y="3213770"/>
                <a:ext cx="0" cy="287239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Connettore 2 77"/>
              <p:cNvCxnSpPr/>
              <p:nvPr/>
            </p:nvCxnSpPr>
            <p:spPr bwMode="auto">
              <a:xfrm flipV="1">
                <a:off x="4428343" y="3123314"/>
                <a:ext cx="0" cy="377695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1" name="Connettore 1 6160"/>
              <p:cNvCxnSpPr/>
              <p:nvPr/>
            </p:nvCxnSpPr>
            <p:spPr bwMode="auto">
              <a:xfrm>
                <a:off x="2844048" y="3501009"/>
                <a:ext cx="158429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6173" name="Connettore 7 6172"/>
          <p:cNvCxnSpPr>
            <a:endCxn id="64518" idx="1"/>
          </p:cNvCxnSpPr>
          <p:nvPr/>
        </p:nvCxnSpPr>
        <p:spPr bwMode="auto">
          <a:xfrm flipV="1">
            <a:off x="3262313" y="1208088"/>
            <a:ext cx="2016125" cy="852487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518" name="CasellaDiTesto 6174"/>
          <p:cNvSpPr txBox="1">
            <a:spLocks noChangeArrowheads="1"/>
          </p:cNvSpPr>
          <p:nvPr/>
        </p:nvSpPr>
        <p:spPr bwMode="auto">
          <a:xfrm>
            <a:off x="5278438" y="931863"/>
            <a:ext cx="1165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 sz="1600">
                <a:solidFill>
                  <a:srgbClr val="003F6E"/>
                </a:solidFill>
                <a:latin typeface="Arial" charset="0"/>
              </a:rPr>
              <a:t>4 core </a:t>
            </a:r>
            <a:br>
              <a:rPr lang="it-IT" sz="1600">
                <a:solidFill>
                  <a:srgbClr val="003F6E"/>
                </a:solidFill>
                <a:latin typeface="Arial" charset="0"/>
              </a:rPr>
            </a:br>
            <a:r>
              <a:rPr lang="it-IT" sz="1600">
                <a:solidFill>
                  <a:srgbClr val="003F6E"/>
                </a:solidFill>
                <a:latin typeface="Arial" charset="0"/>
              </a:rPr>
              <a:t>7 GB RAM</a:t>
            </a:r>
            <a:endParaRPr lang="it-IT" sz="1600"/>
          </a:p>
        </p:txBody>
      </p:sp>
      <p:cxnSp>
        <p:nvCxnSpPr>
          <p:cNvPr id="110" name="Connettore 7 109"/>
          <p:cNvCxnSpPr>
            <a:endCxn id="64520" idx="3"/>
          </p:cNvCxnSpPr>
          <p:nvPr/>
        </p:nvCxnSpPr>
        <p:spPr bwMode="auto">
          <a:xfrm rot="10800000">
            <a:off x="3527425" y="4376738"/>
            <a:ext cx="1765300" cy="708025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520" name="CasellaDiTesto 110"/>
          <p:cNvSpPr txBox="1">
            <a:spLocks noChangeArrowheads="1"/>
          </p:cNvSpPr>
          <p:nvPr/>
        </p:nvSpPr>
        <p:spPr bwMode="auto">
          <a:xfrm>
            <a:off x="2339975" y="4100513"/>
            <a:ext cx="1187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 sz="1600">
                <a:solidFill>
                  <a:srgbClr val="003F6E"/>
                </a:solidFill>
                <a:latin typeface="Arial" charset="0"/>
              </a:rPr>
              <a:t>X core </a:t>
            </a:r>
            <a:br>
              <a:rPr lang="it-IT" sz="1600">
                <a:solidFill>
                  <a:srgbClr val="003F6E"/>
                </a:solidFill>
                <a:latin typeface="Arial" charset="0"/>
              </a:rPr>
            </a:br>
            <a:r>
              <a:rPr lang="it-IT" sz="1600">
                <a:solidFill>
                  <a:srgbClr val="003F6E"/>
                </a:solidFill>
                <a:latin typeface="Arial" charset="0"/>
              </a:rPr>
              <a:t>X GB RAM</a:t>
            </a:r>
            <a:endParaRPr lang="it-IT" sz="160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Data management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systems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6645E0C-817D-1D46-ADEE-D77CB04339DB}" type="slidenum">
              <a:rPr/>
              <a:pPr>
                <a:defRPr/>
              </a:pPr>
              <a:t>2</a:t>
            </a:fld>
            <a:endParaRPr dirty="0"/>
          </a:p>
        </p:txBody>
      </p:sp>
      <p:grpSp>
        <p:nvGrpSpPr>
          <p:cNvPr id="31747" name="Gruppo 11"/>
          <p:cNvGrpSpPr>
            <a:grpSpLocks/>
          </p:cNvGrpSpPr>
          <p:nvPr/>
        </p:nvGrpSpPr>
        <p:grpSpPr bwMode="auto">
          <a:xfrm>
            <a:off x="827088" y="1557338"/>
            <a:ext cx="3457575" cy="3815878"/>
            <a:chOff x="539552" y="1756591"/>
            <a:chExt cx="3456384" cy="2608513"/>
          </a:xfrm>
        </p:grpSpPr>
        <p:grpSp>
          <p:nvGrpSpPr>
            <p:cNvPr id="31753" name="Gruppo 5"/>
            <p:cNvGrpSpPr>
              <a:grpSpLocks/>
            </p:cNvGrpSpPr>
            <p:nvPr/>
          </p:nvGrpSpPr>
          <p:grpSpPr bwMode="auto">
            <a:xfrm>
              <a:off x="539552" y="2132856"/>
              <a:ext cx="3456384" cy="2232248"/>
              <a:chOff x="539552" y="2132856"/>
              <a:chExt cx="3456384" cy="2232248"/>
            </a:xfrm>
          </p:grpSpPr>
          <p:sp>
            <p:nvSpPr>
              <p:cNvPr id="31755" name="Rettangolo arrotondato 1"/>
              <p:cNvSpPr>
                <a:spLocks noChangeArrowheads="1"/>
              </p:cNvSpPr>
              <p:nvPr/>
            </p:nvSpPr>
            <p:spPr bwMode="auto">
              <a:xfrm>
                <a:off x="539552" y="2132856"/>
                <a:ext cx="3456384" cy="223224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971203" y="2348658"/>
                <a:ext cx="3024733" cy="2016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1313" indent="-341313"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1pPr>
                <a:lvl2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2pPr>
                <a:lvl3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3pPr>
                <a:lvl4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4pPr>
                <a:lvl5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9pPr>
              </a:lstStyle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Well</a:t>
                </a: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 </a:t>
                </a: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structured</a:t>
                </a: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 data</a:t>
                </a:r>
                <a:endParaRPr lang="en-US" sz="2000" dirty="0" smtClean="0">
                  <a:solidFill>
                    <a:srgbClr val="003F6E"/>
                  </a:solidFill>
                  <a:latin typeface="Arial" charset="0"/>
                </a:endParaRP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Vertical </a:t>
                </a: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scaling</a:t>
                </a:r>
                <a:endParaRPr lang="en-US" sz="2000" dirty="0" smtClean="0">
                  <a:solidFill>
                    <a:srgbClr val="003F6E"/>
                  </a:solidFill>
                  <a:latin typeface="Arial" charset="0"/>
                </a:endParaRP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dirty="0" smtClean="0">
                    <a:solidFill>
                      <a:srgbClr val="003F6E"/>
                    </a:solidFill>
                    <a:latin typeface="Arial" charset="0"/>
                  </a:rPr>
                  <a:t>ACID transactions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dirty="0" smtClean="0">
                    <a:solidFill>
                      <a:srgbClr val="003F6E"/>
                    </a:solidFill>
                    <a:latin typeface="Arial" charset="0"/>
                  </a:rPr>
                  <a:t>Relational model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b="1" dirty="0">
                    <a:solidFill>
                      <a:srgbClr val="003F6E"/>
                    </a:solidFill>
                    <a:latin typeface="Arial" charset="0"/>
                  </a:rPr>
                  <a:t>SQL</a:t>
                </a:r>
                <a:endParaRPr lang="en-US" sz="2000" b="1" dirty="0">
                  <a:solidFill>
                    <a:srgbClr val="003F6E"/>
                  </a:solidFill>
                  <a:latin typeface="Arial" charset="0"/>
                </a:endParaRPr>
              </a:p>
              <a:p>
                <a:pPr marL="344487" indent="-342900">
                  <a:lnSpc>
                    <a:spcPct val="150000"/>
                  </a:lnSpc>
                  <a:spcBef>
                    <a:spcPts val="500"/>
                  </a:spcBef>
                  <a:buClrTx/>
                  <a:buFont typeface="Arial"/>
                  <a:buChar char="•"/>
                  <a:defRPr/>
                </a:pPr>
                <a:endParaRPr lang="en-US" sz="2000" dirty="0">
                  <a:solidFill>
                    <a:srgbClr val="003F6E"/>
                  </a:solidFill>
                  <a:latin typeface="Arial" charset="0"/>
                </a:endParaRPr>
              </a:p>
            </p:txBody>
          </p:sp>
        </p:grpSp>
        <p:sp>
          <p:nvSpPr>
            <p:cNvPr id="31754" name="CasellaDiTesto 2"/>
            <p:cNvSpPr txBox="1">
              <a:spLocks noChangeArrowheads="1"/>
            </p:cNvSpPr>
            <p:nvPr/>
          </p:nvSpPr>
          <p:spPr bwMode="auto">
            <a:xfrm>
              <a:off x="1547664" y="1756591"/>
              <a:ext cx="1313130" cy="44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3F6E"/>
                  </a:solidFill>
                  <a:latin typeface="Arial" charset="0"/>
                </a:rPr>
                <a:t>RDBMS</a:t>
              </a:r>
              <a:endParaRPr lang="it-IT"/>
            </a:p>
          </p:txBody>
        </p:sp>
      </p:grpSp>
      <p:grpSp>
        <p:nvGrpSpPr>
          <p:cNvPr id="31748" name="Gruppo 10"/>
          <p:cNvGrpSpPr>
            <a:grpSpLocks/>
          </p:cNvGrpSpPr>
          <p:nvPr/>
        </p:nvGrpSpPr>
        <p:grpSpPr bwMode="auto">
          <a:xfrm>
            <a:off x="4859338" y="1557338"/>
            <a:ext cx="3457575" cy="3815878"/>
            <a:chOff x="4572000" y="1756591"/>
            <a:chExt cx="3456384" cy="2608513"/>
          </a:xfrm>
        </p:grpSpPr>
        <p:grpSp>
          <p:nvGrpSpPr>
            <p:cNvPr id="31749" name="Gruppo 6"/>
            <p:cNvGrpSpPr>
              <a:grpSpLocks/>
            </p:cNvGrpSpPr>
            <p:nvPr/>
          </p:nvGrpSpPr>
          <p:grpSpPr bwMode="auto">
            <a:xfrm>
              <a:off x="4572000" y="2132856"/>
              <a:ext cx="3456384" cy="2232248"/>
              <a:chOff x="4572000" y="2132856"/>
              <a:chExt cx="3456384" cy="2232248"/>
            </a:xfrm>
          </p:grpSpPr>
          <p:sp>
            <p:nvSpPr>
              <p:cNvPr id="31751" name="Rettangolo arrotondato 8"/>
              <p:cNvSpPr>
                <a:spLocks noChangeArrowheads="1"/>
              </p:cNvSpPr>
              <p:nvPr/>
            </p:nvSpPr>
            <p:spPr bwMode="auto">
              <a:xfrm>
                <a:off x="4572000" y="2132856"/>
                <a:ext cx="3456384" cy="223224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146" name="Text Box 2"/>
              <p:cNvSpPr txBox="1">
                <a:spLocks noChangeArrowheads="1"/>
              </p:cNvSpPr>
              <p:nvPr/>
            </p:nvSpPr>
            <p:spPr bwMode="auto">
              <a:xfrm>
                <a:off x="5003651" y="2348658"/>
                <a:ext cx="3024733" cy="2016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1313" indent="-341313"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1pPr>
                <a:lvl2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2pPr>
                <a:lvl3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3pPr>
                <a:lvl4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4pPr>
                <a:lvl5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9pPr>
              </a:lstStyle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Non-</a:t>
                </a: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structured</a:t>
                </a: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 data</a:t>
                </a:r>
                <a:endParaRPr lang="en-US" sz="2000" dirty="0" smtClean="0">
                  <a:solidFill>
                    <a:srgbClr val="003F6E"/>
                  </a:solidFill>
                  <a:latin typeface="Arial" charset="0"/>
                </a:endParaRP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Horizontal</a:t>
                </a: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 </a:t>
                </a: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scaling</a:t>
                </a:r>
                <a:endParaRPr lang="en-US" sz="2000" dirty="0" smtClean="0">
                  <a:solidFill>
                    <a:srgbClr val="003F6E"/>
                  </a:solidFill>
                  <a:latin typeface="Arial" charset="0"/>
                </a:endParaRP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dirty="0" smtClean="0">
                    <a:solidFill>
                      <a:srgbClr val="003F6E"/>
                    </a:solidFill>
                    <a:latin typeface="Arial" charset="0"/>
                  </a:rPr>
                  <a:t>BASE properties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dirty="0" smtClean="0">
                    <a:solidFill>
                      <a:srgbClr val="003F6E"/>
                    </a:solidFill>
                    <a:latin typeface="Arial" charset="0"/>
                  </a:rPr>
                  <a:t>Various data models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b="1" dirty="0" err="1" smtClean="0">
                    <a:solidFill>
                      <a:srgbClr val="003F6E"/>
                    </a:solidFill>
                    <a:latin typeface="Arial" charset="0"/>
                  </a:rPr>
                  <a:t>Proprietary</a:t>
                </a:r>
                <a:r>
                  <a:rPr lang="it-IT" sz="2000" b="1" dirty="0" smtClean="0">
                    <a:solidFill>
                      <a:srgbClr val="003F6E"/>
                    </a:solidFill>
                    <a:latin typeface="Arial" charset="0"/>
                  </a:rPr>
                  <a:t> API</a:t>
                </a:r>
                <a:endParaRPr lang="en-US" sz="2000" b="1" dirty="0">
                  <a:solidFill>
                    <a:srgbClr val="003F6E"/>
                  </a:solidFill>
                  <a:latin typeface="Arial" charset="0"/>
                </a:endParaRPr>
              </a:p>
              <a:p>
                <a:pPr marL="344487" indent="-342900">
                  <a:lnSpc>
                    <a:spcPct val="150000"/>
                  </a:lnSpc>
                  <a:spcBef>
                    <a:spcPts val="500"/>
                  </a:spcBef>
                  <a:buClrTx/>
                  <a:buFont typeface="Arial"/>
                  <a:buChar char="•"/>
                  <a:defRPr/>
                </a:pPr>
                <a:endParaRPr lang="en-US" sz="2000" dirty="0" smtClean="0">
                  <a:solidFill>
                    <a:srgbClr val="003F6E"/>
                  </a:solidFill>
                  <a:latin typeface="Arial" charset="0"/>
                </a:endParaRPr>
              </a:p>
            </p:txBody>
          </p:sp>
        </p:grpSp>
        <p:sp>
          <p:nvSpPr>
            <p:cNvPr id="31750" name="CasellaDiTesto 9"/>
            <p:cNvSpPr txBox="1">
              <a:spLocks noChangeArrowheads="1"/>
            </p:cNvSpPr>
            <p:nvPr/>
          </p:nvSpPr>
          <p:spPr bwMode="auto">
            <a:xfrm>
              <a:off x="5720644" y="1756591"/>
              <a:ext cx="1227620" cy="44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3F6E"/>
                  </a:solidFill>
                  <a:latin typeface="Arial" charset="0"/>
                </a:rPr>
                <a:t>NoSQL</a:t>
              </a:r>
              <a:endParaRPr lang="it-IT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Results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-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Azure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Tables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5B15147-CBAD-904C-A220-8421DFA1EDD5}" type="slidenum">
              <a:rPr/>
              <a:pPr>
                <a:defRPr/>
              </a:pPr>
              <a:t>20</a:t>
            </a:fld>
            <a:endParaRPr dirty="0"/>
          </a:p>
        </p:txBody>
      </p:sp>
      <p:pic>
        <p:nvPicPr>
          <p:cNvPr id="66563" name="Immagine 1" descr="azure_cloud_read_lat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908050"/>
            <a:ext cx="46799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Immagine 2" descr="azure_cloud_read_throughp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908050"/>
            <a:ext cx="46799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Immagine 4" descr="azure_cloud_write_latenc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05225"/>
            <a:ext cx="467995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Immagine 5" descr="azure_cloud_write_throughpu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716338"/>
            <a:ext cx="4681537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Results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- GAE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Datastore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7A5BC25-0A81-8641-BC7C-58D01357A2E6}" type="slidenum">
              <a:rPr/>
              <a:pPr>
                <a:defRPr/>
              </a:pPr>
              <a:t>21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Results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comparison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BFE5AA47-7582-7B4D-991D-310E2B392C25}" type="slidenum">
              <a:rPr/>
              <a:pPr>
                <a:defRPr/>
              </a:pPr>
              <a:t>22</a:t>
            </a:fld>
            <a:endParaRPr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39750" y="1125538"/>
            <a:ext cx="55594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b="1" dirty="0" err="1" smtClean="0">
                <a:solidFill>
                  <a:srgbClr val="003F6E"/>
                </a:solidFill>
                <a:latin typeface="Arial" charset="0"/>
              </a:rPr>
              <a:t>Azure</a:t>
            </a:r>
            <a:r>
              <a:rPr lang="it-IT" sz="2000" b="1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b="1" dirty="0" err="1" smtClean="0">
                <a:solidFill>
                  <a:srgbClr val="003F6E"/>
                </a:solidFill>
                <a:latin typeface="Arial" charset="0"/>
              </a:rPr>
              <a:t>Tables</a:t>
            </a:r>
            <a:r>
              <a:rPr lang="it-IT" sz="2000" b="1" dirty="0" smtClean="0">
                <a:solidFill>
                  <a:srgbClr val="003F6E"/>
                </a:solidFill>
                <a:latin typeface="Arial" charset="0"/>
              </a:rPr>
              <a:t> </a:t>
            </a:r>
            <a:br>
              <a:rPr lang="it-IT" sz="2000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Kunedra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w.r.t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low-level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API</a:t>
            </a: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FF0000"/>
              </a:solidFill>
              <a:latin typeface="Arial" charset="0"/>
            </a:endParaRPr>
          </a:p>
          <a:p>
            <a:pPr marL="736600" lvl="1" indent="-279400">
              <a:lnSpc>
                <a:spcPct val="130000"/>
              </a:lnSpc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468313" y="2060575"/>
          <a:ext cx="8424864" cy="10636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6216"/>
                <a:gridCol w="2106216"/>
                <a:gridCol w="2106216"/>
                <a:gridCol w="2106216"/>
              </a:tblGrid>
              <a:tr h="576329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Read </a:t>
                      </a:r>
                      <a:r>
                        <a:rPr lang="it-IT" sz="1800" dirty="0" err="1" smtClean="0"/>
                        <a:t>latency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Read </a:t>
                      </a:r>
                      <a:r>
                        <a:rPr lang="it-IT" sz="1800" dirty="0" err="1" smtClean="0"/>
                        <a:t>throughput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Write </a:t>
                      </a:r>
                      <a:r>
                        <a:rPr lang="it-IT" sz="1800" dirty="0" err="1" smtClean="0"/>
                        <a:t>latency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Write </a:t>
                      </a:r>
                      <a:r>
                        <a:rPr lang="it-IT" sz="1800" dirty="0" err="1" smtClean="0"/>
                        <a:t>throughput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</a:tr>
              <a:tr h="487296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-13,43 %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- 12,39 %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- 4,75 %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- 6,78 %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</a:tr>
            </a:tbl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68313" y="3716338"/>
            <a:ext cx="555942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b="1" dirty="0" smtClean="0">
                <a:solidFill>
                  <a:srgbClr val="003F6E"/>
                </a:solidFill>
                <a:latin typeface="Arial" charset="0"/>
              </a:rPr>
              <a:t>Google </a:t>
            </a:r>
            <a:r>
              <a:rPr lang="it-IT" sz="2000" b="1" dirty="0" err="1" smtClean="0">
                <a:solidFill>
                  <a:srgbClr val="003F6E"/>
                </a:solidFill>
                <a:latin typeface="Arial" charset="0"/>
              </a:rPr>
              <a:t>Datastore</a:t>
            </a:r>
            <a:r>
              <a:rPr lang="it-IT" sz="2000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it-IT" sz="2000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Kunedra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w.r.t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low-level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API</a:t>
            </a: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FF0000"/>
              </a:solidFill>
              <a:latin typeface="Arial" charset="0"/>
            </a:endParaRPr>
          </a:p>
          <a:p>
            <a:pPr marL="736600" lvl="1" indent="-279400">
              <a:lnSpc>
                <a:spcPct val="130000"/>
              </a:lnSpc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/>
          </a:p>
        </p:txBody>
      </p:sp>
      <p:graphicFrame>
        <p:nvGraphicFramePr>
          <p:cNvPr id="14" name="Tabella 13"/>
          <p:cNvGraphicFramePr>
            <a:graphicFrameLocks noGrp="1"/>
          </p:cNvGraphicFramePr>
          <p:nvPr/>
        </p:nvGraphicFramePr>
        <p:xfrm>
          <a:off x="468313" y="4670425"/>
          <a:ext cx="8424864" cy="10620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6216"/>
                <a:gridCol w="2106216"/>
                <a:gridCol w="2106216"/>
                <a:gridCol w="2106216"/>
              </a:tblGrid>
              <a:tr h="575469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Read </a:t>
                      </a:r>
                      <a:r>
                        <a:rPr lang="it-IT" sz="1800" dirty="0" err="1" smtClean="0"/>
                        <a:t>latency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Read </a:t>
                      </a:r>
                      <a:r>
                        <a:rPr lang="it-IT" sz="1800" dirty="0" err="1" smtClean="0"/>
                        <a:t>throughput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Write </a:t>
                      </a:r>
                      <a:r>
                        <a:rPr lang="it-IT" sz="1800" dirty="0" err="1" smtClean="0"/>
                        <a:t>latency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Write </a:t>
                      </a:r>
                      <a:r>
                        <a:rPr lang="it-IT" sz="1800" dirty="0" err="1" smtClean="0"/>
                        <a:t>throughput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</a:tr>
              <a:tr h="486569">
                <a:tc>
                  <a:txBody>
                    <a:bodyPr/>
                    <a:lstStyle/>
                    <a:p>
                      <a:pPr algn="ctr"/>
                      <a:endParaRPr lang="it-IT" sz="1800" dirty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800" dirty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80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800" dirty="0"/>
                    </a:p>
                  </a:txBody>
                  <a:tcPr marL="91439" marR="91439" marT="45673" marB="45673" anchor="ctr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Conclusions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C369C5C-8030-2440-9F4F-749C83DBB354}" type="slidenum">
              <a:rPr/>
              <a:pPr>
                <a:defRPr/>
              </a:pPr>
              <a:t>23</a:t>
            </a:fld>
            <a:endParaRPr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3875" y="908050"/>
            <a:ext cx="8224838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Contributions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:</a:t>
            </a: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New clients for Kundera to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support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Google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Datastore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and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Azure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Tables</a:t>
            </a: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Hegira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integration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in the CPIM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library</a:t>
            </a:r>
            <a:endParaRPr lang="it-IT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1800" dirty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>
              <a:buSzPct val="45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Future work:</a:t>
            </a: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>
              <a:buSzPct val="45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Develop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new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extensions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for Kundera to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support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more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technologies</a:t>
            </a:r>
            <a:endParaRPr lang="it-IT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Compare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developed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client performance with the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ones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of the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other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client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developed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by Kundera team</a:t>
            </a:r>
          </a:p>
          <a:p>
            <a:pPr marL="457200" lvl="1" indent="0">
              <a:buClr>
                <a:srgbClr val="004C80"/>
              </a:buClr>
              <a:buSzPct val="45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FF0000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r>
              <a:rPr dirty="0" smtClean="0"/>
              <a:t>42</a:t>
            </a:r>
            <a:endParaRPr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3875" y="1104900"/>
            <a:ext cx="8224838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 smtClean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 smtClean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4200" b="1" dirty="0" smtClean="0">
                <a:solidFill>
                  <a:srgbClr val="003F6E"/>
                </a:solidFill>
                <a:latin typeface="Arial" charset="0"/>
              </a:rPr>
              <a:t>THANK YOU</a:t>
            </a:r>
            <a:endParaRPr lang="it-IT" sz="4200" b="1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Common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language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approaches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014F120-C75B-CD48-ADD5-8CD8FC5AA374}" type="slidenum">
              <a:rPr/>
              <a:pPr>
                <a:defRPr/>
              </a:pPr>
              <a:t>3</a:t>
            </a:fld>
            <a:endParaRPr dirty="0"/>
          </a:p>
        </p:txBody>
      </p:sp>
      <p:grpSp>
        <p:nvGrpSpPr>
          <p:cNvPr id="33795" name="Gruppo 7"/>
          <p:cNvGrpSpPr>
            <a:grpSpLocks/>
          </p:cNvGrpSpPr>
          <p:nvPr/>
        </p:nvGrpSpPr>
        <p:grpSpPr bwMode="auto">
          <a:xfrm>
            <a:off x="647700" y="1341438"/>
            <a:ext cx="3563938" cy="1309687"/>
            <a:chOff x="611560" y="1341438"/>
            <a:chExt cx="3563565" cy="1309687"/>
          </a:xfrm>
        </p:grpSpPr>
        <p:sp>
          <p:nvSpPr>
            <p:cNvPr id="6146" name="Text Box 2"/>
            <p:cNvSpPr txBox="1">
              <a:spLocks noChangeArrowheads="1"/>
            </p:cNvSpPr>
            <p:nvPr/>
          </p:nvSpPr>
          <p:spPr bwMode="auto">
            <a:xfrm>
              <a:off x="684577" y="1341438"/>
              <a:ext cx="3490548" cy="1309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1313" indent="-341313"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9pPr>
            </a:lstStyle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2000" b="1" i="1" dirty="0" smtClean="0">
                  <a:solidFill>
                    <a:srgbClr val="003F6E"/>
                  </a:solidFill>
                  <a:latin typeface="Arial" charset="0"/>
                </a:rPr>
                <a:t>            Meta-model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Apache </a:t>
              </a:r>
              <a:r>
                <a:rPr lang="en-US" sz="2000" dirty="0" err="1" smtClean="0">
                  <a:solidFill>
                    <a:srgbClr val="003F6E"/>
                  </a:solidFill>
                  <a:latin typeface="Arial" charset="0"/>
                </a:rPr>
                <a:t>MetaModel</a:t>
              </a:r>
              <a:endParaRPr lang="en-US" sz="2000" dirty="0" smtClean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SOS platform</a:t>
              </a:r>
            </a:p>
          </p:txBody>
        </p:sp>
        <p:cxnSp>
          <p:nvCxnSpPr>
            <p:cNvPr id="3" name="Connettore 1 2"/>
            <p:cNvCxnSpPr/>
            <p:nvPr/>
          </p:nvCxnSpPr>
          <p:spPr bwMode="auto">
            <a:xfrm>
              <a:off x="611560" y="1773238"/>
              <a:ext cx="316831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796" name="Gruppo 6"/>
          <p:cNvGrpSpPr>
            <a:grpSpLocks/>
          </p:cNvGrpSpPr>
          <p:nvPr/>
        </p:nvGrpSpPr>
        <p:grpSpPr bwMode="auto">
          <a:xfrm>
            <a:off x="4824413" y="1341438"/>
            <a:ext cx="3635375" cy="1800225"/>
            <a:chOff x="4788024" y="1268413"/>
            <a:chExt cx="3635251" cy="1800225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4932481" y="1268413"/>
              <a:ext cx="3490794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1313" indent="-341313"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9pPr>
            </a:lstStyle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2000" b="1" i="1" dirty="0" smtClean="0">
                  <a:solidFill>
                    <a:srgbClr val="003F6E"/>
                  </a:solidFill>
                  <a:latin typeface="Arial" charset="0"/>
                </a:rPr>
                <a:t>            </a:t>
              </a:r>
              <a:r>
                <a:rPr lang="en-US" sz="2000" b="1" i="1" dirty="0" err="1" smtClean="0">
                  <a:solidFill>
                    <a:srgbClr val="003F6E"/>
                  </a:solidFill>
                  <a:latin typeface="Arial" charset="0"/>
                </a:rPr>
                <a:t>SQLification</a:t>
              </a:r>
              <a:endParaRPr lang="en-US" sz="2000" b="1" i="1" dirty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Apache Phoenix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err="1" smtClean="0">
                  <a:solidFill>
                    <a:srgbClr val="003F6E"/>
                  </a:solidFill>
                  <a:latin typeface="Arial" charset="0"/>
                </a:rPr>
                <a:t>UnQL</a:t>
              </a:r>
              <a:endParaRPr lang="en-US" sz="2000" dirty="0" smtClean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Native support</a:t>
              </a:r>
            </a:p>
          </p:txBody>
        </p:sp>
        <p:cxnSp>
          <p:nvCxnSpPr>
            <p:cNvPr id="9" name="Connettore 1 8"/>
            <p:cNvCxnSpPr/>
            <p:nvPr/>
          </p:nvCxnSpPr>
          <p:spPr bwMode="auto">
            <a:xfrm>
              <a:off x="4788024" y="1700213"/>
              <a:ext cx="316854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797" name="Gruppo 10"/>
          <p:cNvGrpSpPr>
            <a:grpSpLocks/>
          </p:cNvGrpSpPr>
          <p:nvPr/>
        </p:nvGrpSpPr>
        <p:grpSpPr bwMode="auto">
          <a:xfrm>
            <a:off x="2627313" y="3573463"/>
            <a:ext cx="3565525" cy="2173287"/>
            <a:chOff x="2627784" y="3573463"/>
            <a:chExt cx="3565054" cy="2173287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700799" y="3573463"/>
              <a:ext cx="3492039" cy="2173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1313" indent="-341313"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9pPr>
            </a:lstStyle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2000" b="1" i="1" dirty="0" smtClean="0">
                  <a:solidFill>
                    <a:srgbClr val="003F6E"/>
                  </a:solidFill>
                  <a:latin typeface="Arial" charset="0"/>
                </a:rPr>
                <a:t>                  ORM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err="1" smtClean="0">
                  <a:solidFill>
                    <a:srgbClr val="003F6E"/>
                  </a:solidFill>
                  <a:latin typeface="Arial" charset="0"/>
                </a:rPr>
                <a:t>Kundera</a:t>
              </a:r>
              <a:endParaRPr lang="en-US" sz="2000" dirty="0" smtClean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err="1" smtClean="0">
                  <a:solidFill>
                    <a:srgbClr val="003F6E"/>
                  </a:solidFill>
                  <a:latin typeface="Arial" charset="0"/>
                </a:rPr>
                <a:t>PlayORM</a:t>
              </a:r>
              <a:endParaRPr lang="en-US" sz="2000" dirty="0" smtClean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Spring-data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Apache Gora</a:t>
              </a:r>
            </a:p>
          </p:txBody>
        </p:sp>
        <p:cxnSp>
          <p:nvCxnSpPr>
            <p:cNvPr id="10" name="Connettore 1 9"/>
            <p:cNvCxnSpPr/>
            <p:nvPr/>
          </p:nvCxnSpPr>
          <p:spPr bwMode="auto">
            <a:xfrm>
              <a:off x="2627784" y="4005263"/>
              <a:ext cx="3168231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it-IT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Cloud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Platform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Independent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Model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822483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0" indent="0"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A</a:t>
            </a:r>
            <a:r>
              <a:rPr lang="en-US" sz="1600" dirty="0" err="1" smtClean="0">
                <a:solidFill>
                  <a:srgbClr val="003F6E"/>
                </a:solidFill>
                <a:latin typeface="Arial" charset="0"/>
              </a:rPr>
              <a:t>bstract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application logic from the specific </a:t>
            </a:r>
            <a:r>
              <a:rPr lang="en-US" sz="1600" dirty="0" err="1">
                <a:solidFill>
                  <a:srgbClr val="003F6E"/>
                </a:solidFill>
                <a:latin typeface="Arial" charset="0"/>
              </a:rPr>
              <a:t>PaaS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Provider to overcome 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the vendor lock-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in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329F8362-E3D3-A54C-B62A-00CB64813184}" type="slidenum">
              <a:rPr/>
              <a:pPr>
                <a:defRPr/>
              </a:pPr>
              <a:t>4</a:t>
            </a:fld>
            <a:endParaRPr dirty="0"/>
          </a:p>
        </p:txBody>
      </p:sp>
      <p:pic>
        <p:nvPicPr>
          <p:cNvPr id="35844" name="Immagine 1" descr="cpim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2997200"/>
            <a:ext cx="6213475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750" y="1412875"/>
            <a:ext cx="2951163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0" indent="0">
              <a:lnSpc>
                <a:spcPct val="150000"/>
              </a:lnSpc>
              <a:defRPr/>
            </a:pP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Many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supported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services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:</a:t>
            </a:r>
          </a:p>
          <a:p>
            <a:pPr marL="285750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Blob</a:t>
            </a:r>
          </a:p>
          <a:p>
            <a:pPr marL="285750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endParaRPr lang="it-IT" sz="1600" dirty="0" smtClean="0">
              <a:solidFill>
                <a:srgbClr val="003F6E"/>
              </a:solidFill>
              <a:latin typeface="Arial" charset="0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Memcache</a:t>
            </a:r>
            <a:endParaRPr lang="it-IT" sz="1600" dirty="0" smtClean="0">
              <a:solidFill>
                <a:srgbClr val="003F6E"/>
              </a:solidFill>
              <a:latin typeface="Arial" charset="0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Queue</a:t>
            </a:r>
          </a:p>
          <a:p>
            <a:pPr marL="285750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Mail</a:t>
            </a:r>
          </a:p>
          <a:p>
            <a:pPr marL="285750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SQL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Work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objectives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1188" y="5084763"/>
            <a:ext cx="8224837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1CEFDC64-B35E-324A-9070-302942791020}" type="slidenum">
              <a:rPr/>
              <a:pPr>
                <a:defRPr/>
              </a:pPr>
              <a:t>5</a:t>
            </a:fld>
            <a:endParaRPr dirty="0"/>
          </a:p>
        </p:txBody>
      </p:sp>
      <p:sp>
        <p:nvSpPr>
          <p:cNvPr id="37892" name="Rettangolo arrotondato 1"/>
          <p:cNvSpPr>
            <a:spLocks noChangeArrowheads="1"/>
          </p:cNvSpPr>
          <p:nvPr/>
        </p:nvSpPr>
        <p:spPr bwMode="auto">
          <a:xfrm>
            <a:off x="827584" y="2780928"/>
            <a:ext cx="7489825" cy="15843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it-IT" sz="2000">
                <a:solidFill>
                  <a:srgbClr val="003F6E"/>
                </a:solidFill>
                <a:latin typeface="Arial" charset="0"/>
              </a:rPr>
              <a:t>Integrate Kundera in the CPIM library</a:t>
            </a:r>
            <a:endParaRPr lang="en-US" sz="2000">
              <a:solidFill>
                <a:srgbClr val="003F6E"/>
              </a:solidFill>
              <a:latin typeface="Arial" charset="0"/>
            </a:endParaRPr>
          </a:p>
          <a:p>
            <a:pPr lvl="1" indent="-342900">
              <a:lnSpc>
                <a:spcPct val="12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it-IT" sz="2000">
                <a:solidFill>
                  <a:srgbClr val="003F6E"/>
                </a:solidFill>
                <a:latin typeface="Arial" charset="0"/>
              </a:rPr>
              <a:t>extending the number of NoSQL databases supported</a:t>
            </a:r>
          </a:p>
          <a:p>
            <a:pPr lvl="1" indent="-342900">
              <a:lnSpc>
                <a:spcPct val="12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it-IT" sz="2000">
                <a:solidFill>
                  <a:srgbClr val="003F6E"/>
                </a:solidFill>
                <a:latin typeface="Arial" charset="0"/>
              </a:rPr>
              <a:t>fixing of the problems of the NoSQL service of CPIM</a:t>
            </a: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980728"/>
            <a:ext cx="7489825" cy="151288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  <a:defRPr/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Contribute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to the open source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project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Kudera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  <a:p>
            <a:pPr marL="744537" lvl="1" indent="-342900">
              <a:lnSpc>
                <a:spcPct val="120000"/>
              </a:lnSpc>
              <a:spcBef>
                <a:spcPts val="5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/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developing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a </a:t>
            </a:r>
            <a:r>
              <a:rPr lang="en-US" sz="2000" dirty="0">
                <a:solidFill>
                  <a:srgbClr val="A6A6A6"/>
                </a:solidFill>
                <a:latin typeface="Arial" charset="0"/>
              </a:rPr>
              <a:t>client for GAE </a:t>
            </a:r>
            <a:r>
              <a:rPr lang="en-US" sz="2000" dirty="0" err="1">
                <a:solidFill>
                  <a:srgbClr val="A6A6A6"/>
                </a:solidFill>
                <a:latin typeface="Arial" charset="0"/>
              </a:rPr>
              <a:t>Datastore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  <a:p>
            <a:pPr marL="744537" lvl="1" indent="-342900">
              <a:lnSpc>
                <a:spcPct val="120000"/>
              </a:lnSpc>
              <a:spcBef>
                <a:spcPts val="5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/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developing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a </a:t>
            </a:r>
            <a:r>
              <a:rPr lang="en-US" sz="2000" dirty="0">
                <a:solidFill>
                  <a:srgbClr val="A6A6A6"/>
                </a:solidFill>
                <a:latin typeface="Arial" charset="0"/>
              </a:rPr>
              <a:t>client for Azure Tables</a:t>
            </a:r>
          </a:p>
        </p:txBody>
      </p:sp>
      <p:sp>
        <p:nvSpPr>
          <p:cNvPr id="9" name="Rettangolo arrotondato 8"/>
          <p:cNvSpPr/>
          <p:nvPr/>
        </p:nvSpPr>
        <p:spPr bwMode="auto">
          <a:xfrm>
            <a:off x="827088" y="4581525"/>
            <a:ext cx="7489825" cy="1584325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/>
            </a:pP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Support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data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migration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among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NoSQL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databases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through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the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migration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and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synchronization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system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Hegira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Work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objectives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1188" y="5084763"/>
            <a:ext cx="8224837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1CEFDC64-B35E-324A-9070-302942791020}" type="slidenum">
              <a:rPr/>
              <a:pPr>
                <a:defRPr/>
              </a:pPr>
              <a:t>6</a:t>
            </a:fld>
            <a:endParaRPr dirty="0"/>
          </a:p>
        </p:txBody>
      </p:sp>
      <p:sp>
        <p:nvSpPr>
          <p:cNvPr id="37892" name="Rettangolo arrotondato 1"/>
          <p:cNvSpPr>
            <a:spLocks noChangeArrowheads="1"/>
          </p:cNvSpPr>
          <p:nvPr/>
        </p:nvSpPr>
        <p:spPr bwMode="auto">
          <a:xfrm>
            <a:off x="827584" y="2780928"/>
            <a:ext cx="7489825" cy="15843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it-IT" sz="2000">
                <a:solidFill>
                  <a:srgbClr val="003F6E"/>
                </a:solidFill>
                <a:latin typeface="Arial" charset="0"/>
              </a:rPr>
              <a:t>Integrate Kundera in the CPIM library</a:t>
            </a:r>
            <a:endParaRPr lang="en-US" sz="2000">
              <a:solidFill>
                <a:srgbClr val="003F6E"/>
              </a:solidFill>
              <a:latin typeface="Arial" charset="0"/>
            </a:endParaRPr>
          </a:p>
          <a:p>
            <a:pPr lvl="1" indent="-342900">
              <a:lnSpc>
                <a:spcPct val="12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it-IT" sz="2000">
                <a:solidFill>
                  <a:srgbClr val="003F6E"/>
                </a:solidFill>
                <a:latin typeface="Arial" charset="0"/>
              </a:rPr>
              <a:t>extending the number of NoSQL databases supported</a:t>
            </a:r>
          </a:p>
          <a:p>
            <a:pPr lvl="1" indent="-342900">
              <a:lnSpc>
                <a:spcPct val="12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it-IT" sz="2000">
                <a:solidFill>
                  <a:srgbClr val="003F6E"/>
                </a:solidFill>
                <a:latin typeface="Arial" charset="0"/>
              </a:rPr>
              <a:t>fixing of the problems of the NoSQL service of CPIM</a:t>
            </a: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980728"/>
            <a:ext cx="7489825" cy="151288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  <a:defRPr/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Contribute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to the open source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project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Kudera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  <a:p>
            <a:pPr marL="744537" lvl="1" indent="-342900">
              <a:lnSpc>
                <a:spcPct val="120000"/>
              </a:lnSpc>
              <a:spcBef>
                <a:spcPts val="5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/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developing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a </a:t>
            </a:r>
            <a:r>
              <a:rPr lang="en-US" sz="2000" dirty="0">
                <a:solidFill>
                  <a:srgbClr val="A6A6A6"/>
                </a:solidFill>
                <a:latin typeface="Arial" charset="0"/>
              </a:rPr>
              <a:t>client for GAE </a:t>
            </a:r>
            <a:r>
              <a:rPr lang="en-US" sz="2000" dirty="0" err="1">
                <a:solidFill>
                  <a:srgbClr val="A6A6A6"/>
                </a:solidFill>
                <a:latin typeface="Arial" charset="0"/>
              </a:rPr>
              <a:t>Datastore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  <a:p>
            <a:pPr marL="744537" lvl="1" indent="-342900">
              <a:lnSpc>
                <a:spcPct val="120000"/>
              </a:lnSpc>
              <a:spcBef>
                <a:spcPts val="5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/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developing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a </a:t>
            </a:r>
            <a:r>
              <a:rPr lang="en-US" sz="2000" dirty="0">
                <a:solidFill>
                  <a:srgbClr val="A6A6A6"/>
                </a:solidFill>
                <a:latin typeface="Arial" charset="0"/>
              </a:rPr>
              <a:t>client for Azure Tables</a:t>
            </a:r>
          </a:p>
        </p:txBody>
      </p:sp>
      <p:sp>
        <p:nvSpPr>
          <p:cNvPr id="9" name="Rettangolo arrotondato 8"/>
          <p:cNvSpPr/>
          <p:nvPr/>
        </p:nvSpPr>
        <p:spPr bwMode="auto">
          <a:xfrm>
            <a:off x="827088" y="4581525"/>
            <a:ext cx="7489825" cy="1584325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/>
            </a:pP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Support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data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migration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among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NoSQL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databases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through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the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migration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and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synchronization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system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Hegira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339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it-IT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Kundera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77406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2900">
              <a:lnSpc>
                <a:spcPct val="12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sz="1600" dirty="0">
                <a:solidFill>
                  <a:srgbClr val="003F6E"/>
                </a:solidFill>
                <a:latin typeface="Arial" charset="0"/>
              </a:rPr>
              <a:t>A JPA 2.1 compliant 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ORM Library 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for </a:t>
            </a:r>
            <a:r>
              <a:rPr lang="en-US" sz="1600" dirty="0" err="1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databases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D1764169-93AD-5746-8A32-79FAA996F7E5}" type="slidenum">
              <a:rPr/>
              <a:pPr>
                <a:defRPr/>
              </a:pPr>
              <a:t>7</a:t>
            </a:fld>
            <a:endParaRPr dirty="0"/>
          </a:p>
        </p:txBody>
      </p:sp>
      <p:pic>
        <p:nvPicPr>
          <p:cNvPr id="39940" name="Immagine 1" descr="kundera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1484313"/>
            <a:ext cx="525303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Why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Kundera	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1188" y="1557338"/>
            <a:ext cx="8224837" cy="412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O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pen source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Developed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with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extensibility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as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primary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goal</a:t>
            </a: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P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loyglot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persistency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In the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field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since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2010 with an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active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community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Already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used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in production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Support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to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many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different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databases</a:t>
            </a: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82B0E27-803A-674B-B977-F5FF8F9A0FC0}" type="slidenum">
              <a:rPr/>
              <a:pPr>
                <a:defRPr/>
              </a:pPr>
              <a:t>8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7092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Original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CPIM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service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implementation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E404180C-C7DB-064A-AABF-E5FFB3B4BBAC}" type="slidenum">
              <a:rPr smtClean="0"/>
              <a:pPr>
                <a:defRPr/>
              </a:pPr>
              <a:t>9</a:t>
            </a:fld>
            <a:endParaRPr dirty="0"/>
          </a:p>
        </p:txBody>
      </p:sp>
      <p:pic>
        <p:nvPicPr>
          <p:cNvPr id="44035" name="Immagine 1" descr="cpim_nosql_old.eps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908050"/>
            <a:ext cx="5516563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7991475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Many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JPA providers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Duplicated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code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No complete code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portability</a:t>
            </a:r>
            <a:endParaRPr lang="it-IT" sz="2000" dirty="0" smtClean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Choice of 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the </a:t>
            </a:r>
            <a:r>
              <a:rPr lang="en-US" sz="2000" dirty="0" err="1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 database 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strictly bounded to the cloud provider (e.g. 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A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pp 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E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ngine 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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Datastore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)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Limited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databases support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10770</TotalTime>
  <Words>878</Words>
  <Application>Microsoft Macintosh PowerPoint</Application>
  <PresentationFormat>Presentazione su schermo (4:3)</PresentationFormat>
  <Paragraphs>251</Paragraphs>
  <Slides>24</Slides>
  <Notes>24</Notes>
  <HiddenSlides>1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24</vt:i4>
      </vt:variant>
    </vt:vector>
  </HeadingPairs>
  <TitlesOfParts>
    <vt:vector size="27" baseType="lpstr">
      <vt:lpstr>Tema di Office</vt:lpstr>
      <vt:lpstr>1_Tema di Office</vt:lpstr>
      <vt:lpstr>2_Tema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name</dc:creator>
  <cp:lastModifiedBy>Fabio Arcidiacono</cp:lastModifiedBy>
  <cp:revision>215</cp:revision>
  <cp:lastPrinted>1601-01-01T00:00:00Z</cp:lastPrinted>
  <dcterms:created xsi:type="dcterms:W3CDTF">2009-09-08T10:54:35Z</dcterms:created>
  <dcterms:modified xsi:type="dcterms:W3CDTF">2015-04-25T07:01:45Z</dcterms:modified>
</cp:coreProperties>
</file>