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3" r:id="rId5"/>
    <p:sldId id="262" r:id="rId6"/>
    <p:sldId id="264" r:id="rId7"/>
    <p:sldId id="267" r:id="rId8"/>
    <p:sldId id="266" r:id="rId9"/>
    <p:sldId id="265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C66CC1-24C3-4A35-B60E-26F8B49E9883}">
          <p14:sldIdLst>
            <p14:sldId id="257"/>
            <p14:sldId id="260"/>
          </p14:sldIdLst>
        </p14:section>
        <p14:section name="Breakout" id="{0C58BA48-B173-4F97-A01D-3A4BE8ABFB77}">
          <p14:sldIdLst>
            <p14:sldId id="261"/>
            <p14:sldId id="263"/>
            <p14:sldId id="262"/>
            <p14:sldId id="264"/>
          </p14:sldIdLst>
        </p14:section>
        <p14:section name="Sapientino" id="{D9439C40-B001-4AA2-AFD2-2FFDE7FE9444}">
          <p14:sldIdLst>
            <p14:sldId id="267"/>
            <p14:sldId id="266"/>
          </p14:sldIdLst>
        </p14:section>
        <p14:section name="Minecraft" id="{C406FBF6-171E-4E8D-977D-D17634266BE7}">
          <p14:sldIdLst>
            <p14:sldId id="265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és Arciniegas" initials="AA" lastIdx="1" clrIdx="0">
    <p:extLst>
      <p:ext uri="{19B8F6BF-5375-455C-9EA6-DF929625EA0E}">
        <p15:presenceInfo xmlns:p15="http://schemas.microsoft.com/office/powerpoint/2012/main" userId="59798a83e7a486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6T12:48:35.080" idx="1">
    <p:pos x="6476" y="2796"/>
    <p:text>It associated different the id to the states. Could be confussing.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65E-F00A-4C2B-A5CD-E5B5AFC756C4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96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65E-F00A-4C2B-A5CD-E5B5AFC756C4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97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65E-F00A-4C2B-A5CD-E5B5AFC756C4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45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65E-F00A-4C2B-A5CD-E5B5AFC756C4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45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65E-F00A-4C2B-A5CD-E5B5AFC756C4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65E-F00A-4C2B-A5CD-E5B5AFC756C4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31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65E-F00A-4C2B-A5CD-E5B5AFC756C4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07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65E-F00A-4C2B-A5CD-E5B5AFC756C4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93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65E-F00A-4C2B-A5CD-E5B5AFC756C4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20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65E-F00A-4C2B-A5CD-E5B5AFC756C4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19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65E-F00A-4C2B-A5CD-E5B5AFC756C4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13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FD65E-F00A-4C2B-A5CD-E5B5AFC756C4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47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http://kreyon.net/kreyonConference/wp-content/uploads/2017/03/SapienzaUniversitadiRoma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67" y="284656"/>
            <a:ext cx="1849723" cy="152448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63736" y="1505954"/>
            <a:ext cx="1146452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  <a:p>
            <a:pPr algn="ctr"/>
            <a:r>
              <a:rPr lang="en-US" sz="3600" dirty="0">
                <a:latin typeface="Adobe Arabic" panose="02040503050201020203" pitchFamily="18" charset="-78"/>
                <a:ea typeface="Adobe Gothic Std B" panose="020B0800000000000000" pitchFamily="34" charset="-128"/>
                <a:cs typeface="Adobe Arabic" panose="02040503050201020203" pitchFamily="18" charset="-78"/>
              </a:rPr>
              <a:t>Presentation</a:t>
            </a:r>
            <a:endParaRPr lang="en-US" sz="5400" dirty="0">
              <a:latin typeface="Adobe Arabic" panose="02040503050201020203" pitchFamily="18" charset="-78"/>
              <a:ea typeface="Adobe Gothic Std B" panose="020B0800000000000000" pitchFamily="34" charset="-128"/>
              <a:cs typeface="Adobe Arabic" panose="02040503050201020203" pitchFamily="18" charset="-78"/>
            </a:endParaRPr>
          </a:p>
          <a:p>
            <a:pPr algn="ctr"/>
            <a:r>
              <a:rPr lang="en-US" sz="4400" dirty="0">
                <a:latin typeface="Adobe Arabic" panose="02040503050201020203" pitchFamily="18" charset="-78"/>
                <a:ea typeface="Adobe Gothic Std B" panose="020B0800000000000000" pitchFamily="34" charset="-128"/>
                <a:cs typeface="Adobe Arabic" panose="02040503050201020203" pitchFamily="18" charset="-78"/>
              </a:rPr>
              <a:t>Imitation Learning over Heterogeneous Agents with Restraining Bolts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88896" y="149832"/>
            <a:ext cx="84707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" algn="ctr">
              <a:spcAft>
                <a:spcPts val="0"/>
              </a:spcAft>
            </a:pPr>
            <a:r>
              <a:rPr lang="en-US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“La Sapienza” University of Rome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dobe Arabic" panose="02040503050201020203" pitchFamily="18" charset="-78"/>
            </a:endParaRPr>
          </a:p>
          <a:p>
            <a:pPr algn="ctr">
              <a:spcAft>
                <a:spcPts val="0"/>
              </a:spcAft>
            </a:pPr>
            <a:r>
              <a:rPr lang="en-US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Faculty of information engineering, information technology and statistics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dobe Arabic" panose="02040503050201020203" pitchFamily="18" charset="-78"/>
            </a:endParaRPr>
          </a:p>
          <a:p>
            <a:pPr algn="ctr">
              <a:spcAft>
                <a:spcPts val="0"/>
              </a:spcAft>
            </a:pPr>
            <a:r>
              <a:rPr lang="en-US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Department of informatics, automation and control engineering</a:t>
            </a:r>
            <a:br>
              <a:rPr lang="en-US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</a:br>
            <a:r>
              <a:rPr lang="en-US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"ANTONIO RUBERTI"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dobe Arabic" panose="02040503050201020203" pitchFamily="18" charset="-78"/>
            </a:endParaRPr>
          </a:p>
          <a:p>
            <a:pPr algn="ctr"/>
            <a:r>
              <a:rPr lang="en-US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Degree program: Artificial Intelligence and Robotics</a:t>
            </a:r>
          </a:p>
          <a:p>
            <a:pPr algn="ctr"/>
            <a:r>
              <a:rPr lang="en-US" dirty="0">
                <a:latin typeface="Adobe Garamond Pro" panose="02020502060506020403" pitchFamily="18" charset="0"/>
                <a:ea typeface="Adobe Gothic Std B" panose="020B0800000000000000" pitchFamily="34" charset="-128"/>
                <a:cs typeface="Adobe Arabic" panose="02040503050201020203" pitchFamily="18" charset="-78"/>
              </a:rPr>
              <a:t>Subject: Elective on AI – Reasoning Agents</a:t>
            </a:r>
          </a:p>
          <a:p>
            <a:pPr algn="ctr"/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37767" y="4647958"/>
            <a:ext cx="58561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b="1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Students:</a:t>
            </a:r>
            <a:r>
              <a:rPr lang="en-US" sz="2400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    ARCINIEGAS, Andrés</a:t>
            </a:r>
            <a:r>
              <a:rPr lang="en-US" sz="2400" dirty="0"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 (1836521)</a:t>
            </a:r>
            <a:endParaRPr lang="en-US" sz="2400" dirty="0">
              <a:effectLst/>
              <a:latin typeface="Adobe Garamond Pro" panose="02020502060506020403" pitchFamily="18" charset="0"/>
              <a:ea typeface="Times New Roman" panose="02020603050405020304" pitchFamily="18" charset="0"/>
              <a:cs typeface="Adobe Arabic" panose="02040503050201020203" pitchFamily="18" charset="-78"/>
            </a:endParaRPr>
          </a:p>
          <a:p>
            <a:pPr lvl="0">
              <a:defRPr/>
            </a:pPr>
            <a:r>
              <a:rPr lang="en-US" sz="2400" dirty="0"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	        OREL, Egor </a:t>
            </a:r>
            <a:r>
              <a:rPr lang="en-US" sz="2400" dirty="0">
                <a:latin typeface="Adobe Garamond Pro" panose="02020502060506020403" pitchFamily="18" charset="0"/>
                <a:cs typeface="Adobe Arabic" panose="02040503050201020203" pitchFamily="18" charset="-78"/>
              </a:rPr>
              <a:t> (</a:t>
            </a:r>
            <a:r>
              <a:rPr lang="en-US" sz="2400" dirty="0"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1836231</a:t>
            </a:r>
            <a:r>
              <a:rPr lang="en-US" sz="2400" baseline="0" dirty="0">
                <a:effectLst/>
                <a:latin typeface="Adobe Garamond Pro" panose="02020502060506020403" pitchFamily="18" charset="0"/>
                <a:cs typeface="Adobe Arabic" panose="02040503050201020203" pitchFamily="18" charset="-78"/>
              </a:rPr>
              <a:t>)</a:t>
            </a:r>
          </a:p>
          <a:p>
            <a:pPr lvl="0">
              <a:defRPr/>
            </a:pPr>
            <a:r>
              <a:rPr lang="en-US" sz="2400" dirty="0"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	        MAKINWA, </a:t>
            </a:r>
            <a:r>
              <a:rPr lang="en-US" sz="2400" dirty="0" err="1"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Sayo</a:t>
            </a:r>
            <a:r>
              <a:rPr lang="en-US" sz="2400" dirty="0"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 (1858908)</a:t>
            </a:r>
          </a:p>
          <a:p>
            <a:pPr lvl="0">
              <a:defRPr/>
            </a:pPr>
            <a:r>
              <a:rPr lang="en-US" sz="2400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	</a:t>
            </a:r>
            <a:r>
              <a:rPr lang="en-US" sz="2400" dirty="0"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        IMBAJOA, David (1922212)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dobe Arabic" panose="02040503050201020203" pitchFamily="18" charset="-78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493188" y="6209502"/>
            <a:ext cx="1662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400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Rome,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2020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dobe Arabic" panose="02040503050201020203" pitchFamily="18" charset="-78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593888" y="4647958"/>
            <a:ext cx="4988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Professor: </a:t>
            </a:r>
            <a:r>
              <a:rPr lang="en-US" sz="2400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Giuseppe de Giacomo, PhD.</a:t>
            </a:r>
          </a:p>
          <a:p>
            <a:endParaRPr lang="ru-RU" sz="2400" dirty="0"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35132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9AB57DB-959E-42C1-AAD2-B2CA01C38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8242" y="382181"/>
            <a:ext cx="6054437" cy="220044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FAAE066-62AE-451C-AAD4-7A8E3D5AB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54" y="258546"/>
            <a:ext cx="5054679" cy="87001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Minecraft – DFA Generation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B945A-9D8E-47F8-A249-6B6107BB0BAE}"/>
              </a:ext>
            </a:extLst>
          </p:cNvPr>
          <p:cNvSpPr/>
          <p:nvPr/>
        </p:nvSpPr>
        <p:spPr>
          <a:xfrm>
            <a:off x="4602441" y="2984315"/>
            <a:ext cx="768721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</a:rPr>
              <a:t>{'_states': </a:t>
            </a:r>
            <a:r>
              <a:rPr lang="en-US" sz="800" dirty="0" err="1">
                <a:latin typeface="Consolas" panose="020B0609020204030204" pitchFamily="49" charset="0"/>
              </a:rPr>
              <a:t>frozenset</a:t>
            </a:r>
            <a:r>
              <a:rPr lang="en-US" sz="800" dirty="0">
                <a:latin typeface="Consolas" panose="020B0609020204030204" pitchFamily="49" charset="0"/>
              </a:rPr>
              <a:t>({'0', '1', '2', '3'}),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'_alphabet': </a:t>
            </a:r>
            <a:r>
              <a:rPr lang="en-US" sz="800" dirty="0" err="1">
                <a:latin typeface="Consolas" panose="020B0609020204030204" pitchFamily="49" charset="0"/>
              </a:rPr>
              <a:t>frozenset</a:t>
            </a:r>
            <a:r>
              <a:rPr lang="en-US" sz="800" dirty="0">
                <a:latin typeface="Consolas" panose="020B0609020204030204" pitchFamily="49" charset="0"/>
              </a:rPr>
              <a:t>({{}, {iron}, {factory}, {toolshed}, {workbench}, {wood}, {grass}}),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'_</a:t>
            </a:r>
            <a:r>
              <a:rPr lang="en-US" sz="800" dirty="0" err="1">
                <a:latin typeface="Consolas" panose="020B0609020204030204" pitchFamily="49" charset="0"/>
              </a:rPr>
              <a:t>initial_state</a:t>
            </a:r>
            <a:r>
              <a:rPr lang="en-US" sz="800" dirty="0">
                <a:latin typeface="Consolas" panose="020B0609020204030204" pitchFamily="49" charset="0"/>
              </a:rPr>
              <a:t>': '0',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'_</a:t>
            </a:r>
            <a:r>
              <a:rPr lang="en-US" sz="800" dirty="0" err="1">
                <a:latin typeface="Consolas" panose="020B0609020204030204" pitchFamily="49" charset="0"/>
              </a:rPr>
              <a:t>accepting_states</a:t>
            </a:r>
            <a:r>
              <a:rPr lang="en-US" sz="800" dirty="0">
                <a:latin typeface="Consolas" panose="020B0609020204030204" pitchFamily="49" charset="0"/>
              </a:rPr>
              <a:t>': </a:t>
            </a:r>
            <a:r>
              <a:rPr lang="en-US" sz="800" dirty="0" err="1">
                <a:latin typeface="Consolas" panose="020B0609020204030204" pitchFamily="49" charset="0"/>
              </a:rPr>
              <a:t>frozenset</a:t>
            </a:r>
            <a:r>
              <a:rPr lang="en-US" sz="800" dirty="0">
                <a:latin typeface="Consolas" panose="020B0609020204030204" pitchFamily="49" charset="0"/>
              </a:rPr>
              <a:t>({'3'}),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'_</a:t>
            </a:r>
            <a:r>
              <a:rPr lang="en-US" sz="800" dirty="0" err="1">
                <a:latin typeface="Consolas" panose="020B0609020204030204" pitchFamily="49" charset="0"/>
              </a:rPr>
              <a:t>transition_function</a:t>
            </a:r>
            <a:r>
              <a:rPr lang="en-US" sz="800" dirty="0">
                <a:latin typeface="Consolas" panose="020B0609020204030204" pitchFamily="49" charset="0"/>
              </a:rPr>
              <a:t>': {'1': {{grass}: '0', {wood}: '2', {iron}: '0', {factory}: '0', {workbench}: '0', {toolshed}: '0’,  {}: '1’},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	          '0': {{grass}: '0', {wood}: '0', {iron}: '1', {factory}: '0', {workbench}: ‘0', {toolshed}: '0', {}: '0’},</a:t>
            </a:r>
          </a:p>
          <a:p>
            <a:r>
              <a:rPr lang="en-US" sz="800" dirty="0">
                <a:latin typeface="Consolas" panose="020B0609020204030204" pitchFamily="49" charset="0"/>
              </a:rPr>
              <a:t>	          '2': {{grass}: '0', {wood}: '0', {iron}: '0', {factory}: '3', {workbench}: '0', {toolshed}: '0', {}: '2’},</a:t>
            </a:r>
          </a:p>
          <a:p>
            <a:r>
              <a:rPr lang="en-US" sz="800" dirty="0">
                <a:latin typeface="Consolas" panose="020B0609020204030204" pitchFamily="49" charset="0"/>
              </a:rPr>
              <a:t>	          '3': {{grass}: '0', {wood}: '0', {iron}: '0', {factory}: '0', {workbench}: '0', {toolshed}: '0', {}: '3'}},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'_</a:t>
            </a:r>
            <a:r>
              <a:rPr lang="en-US" sz="800" dirty="0" err="1">
                <a:latin typeface="Consolas" panose="020B0609020204030204" pitchFamily="49" charset="0"/>
              </a:rPr>
              <a:t>idx_to_state</a:t>
            </a:r>
            <a:r>
              <a:rPr lang="en-US" sz="800" dirty="0">
                <a:latin typeface="Consolas" panose="020B0609020204030204" pitchFamily="49" charset="0"/>
              </a:rPr>
              <a:t>': ['3', '1', '0', '2'],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'_</a:t>
            </a:r>
            <a:r>
              <a:rPr lang="en-US" sz="800" dirty="0" err="1">
                <a:latin typeface="Consolas" panose="020B0609020204030204" pitchFamily="49" charset="0"/>
              </a:rPr>
              <a:t>state_to_idx</a:t>
            </a:r>
            <a:r>
              <a:rPr lang="en-US" sz="800" dirty="0">
                <a:latin typeface="Consolas" panose="020B0609020204030204" pitchFamily="49" charset="0"/>
              </a:rPr>
              <a:t>': {'3': 0, '1': 1, '0': 2, '2': 3},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'_</a:t>
            </a:r>
            <a:r>
              <a:rPr lang="en-US" sz="800" dirty="0" err="1">
                <a:latin typeface="Consolas" panose="020B0609020204030204" pitchFamily="49" charset="0"/>
              </a:rPr>
              <a:t>idx_to_symbol</a:t>
            </a:r>
            <a:r>
              <a:rPr lang="en-US" sz="800" dirty="0">
                <a:latin typeface="Consolas" panose="020B0609020204030204" pitchFamily="49" charset="0"/>
              </a:rPr>
              <a:t>': [{}, {iron}, {factory}, {toolshed}, {workbench}, {wood}, {grass}],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'_</a:t>
            </a:r>
            <a:r>
              <a:rPr lang="en-US" sz="800" dirty="0" err="1">
                <a:latin typeface="Consolas" panose="020B0609020204030204" pitchFamily="49" charset="0"/>
              </a:rPr>
              <a:t>symbol_to_idx</a:t>
            </a:r>
            <a:r>
              <a:rPr lang="en-US" sz="800" dirty="0">
                <a:latin typeface="Consolas" panose="020B0609020204030204" pitchFamily="49" charset="0"/>
              </a:rPr>
              <a:t>': {{}: 0, {iron}: 1, {factory}: 2, {toolshed}: 3, {workbench}: 4, {wood}: 5, {grass}: 6},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</a:rPr>
              <a:t> '_</a:t>
            </a:r>
            <a:r>
              <a:rPr lang="en-US" sz="800" dirty="0" err="1">
                <a:latin typeface="Consolas" panose="020B0609020204030204" pitchFamily="49" charset="0"/>
              </a:rPr>
              <a:t>idx_transition_function</a:t>
            </a:r>
            <a:r>
              <a:rPr lang="en-US" sz="800" dirty="0">
                <a:latin typeface="Consolas" panose="020B0609020204030204" pitchFamily="49" charset="0"/>
              </a:rPr>
              <a:t>’: </a:t>
            </a:r>
          </a:p>
          <a:p>
            <a:pPr lvl="1"/>
            <a:r>
              <a:rPr lang="en-US" sz="800" dirty="0">
                <a:latin typeface="Consolas" panose="020B0609020204030204" pitchFamily="49" charset="0"/>
              </a:rPr>
              <a:t> {0: {6: 2, 5: 2, 1: 2, 2: 2, 4: 2, 3: 2, 0: 0},</a:t>
            </a:r>
          </a:p>
          <a:p>
            <a:pPr lvl="1"/>
            <a:r>
              <a:rPr lang="en-US" sz="800" dirty="0">
                <a:latin typeface="Consolas" panose="020B0609020204030204" pitchFamily="49" charset="0"/>
              </a:rPr>
              <a:t>  1: {6: 2, 5: 3, 1: 2, 2: 2, 4: 2, 3: 2, 0: 1},</a:t>
            </a:r>
          </a:p>
          <a:p>
            <a:pPr lvl="1"/>
            <a:r>
              <a:rPr lang="en-US" sz="800" dirty="0">
                <a:latin typeface="Consolas" panose="020B0609020204030204" pitchFamily="49" charset="0"/>
              </a:rPr>
              <a:t>  2: {6: 2, 5: 2, 1: 1, 2: 2, 4: 2, 3: 2, 0: 2},</a:t>
            </a:r>
          </a:p>
          <a:p>
            <a:pPr lvl="1"/>
            <a:r>
              <a:rPr lang="en-US" sz="800" dirty="0">
                <a:latin typeface="Consolas" panose="020B0609020204030204" pitchFamily="49" charset="0"/>
              </a:rPr>
              <a:t>  3: {6: 2, 5: 2, 1: 2, 2: 0, 4: 2, 3: 2, 0: 3}},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</a:rPr>
              <a:t> '_</a:t>
            </a:r>
            <a:r>
              <a:rPr lang="en-US" sz="800" dirty="0" err="1">
                <a:latin typeface="Consolas" panose="020B0609020204030204" pitchFamily="49" charset="0"/>
              </a:rPr>
              <a:t>idx_delta_by_state</a:t>
            </a:r>
            <a:r>
              <a:rPr lang="en-US" sz="800" dirty="0">
                <a:latin typeface="Consolas" panose="020B0609020204030204" pitchFamily="49" charset="0"/>
              </a:rPr>
              <a:t>’: </a:t>
            </a:r>
          </a:p>
          <a:p>
            <a:pPr lvl="1"/>
            <a:r>
              <a:rPr lang="en-US" sz="800" dirty="0">
                <a:latin typeface="Consolas" panose="020B0609020204030204" pitchFamily="49" charset="0"/>
              </a:rPr>
              <a:t> {0: {(0, 0), (1, 2), (2, 2), (3, 2), (4, 2), (5, 2), (6, 2)},</a:t>
            </a:r>
          </a:p>
          <a:p>
            <a:pPr lvl="1"/>
            <a:r>
              <a:rPr lang="en-US" sz="800" dirty="0">
                <a:latin typeface="Consolas" panose="020B0609020204030204" pitchFamily="49" charset="0"/>
              </a:rPr>
              <a:t>  1: {(0, 1), (1, 2), (2, 2), (3, 2), (4, 2), (5, 3), (6, 2)},</a:t>
            </a:r>
          </a:p>
          <a:p>
            <a:pPr lvl="1"/>
            <a:r>
              <a:rPr lang="en-US" sz="800" dirty="0">
                <a:latin typeface="Consolas" panose="020B0609020204030204" pitchFamily="49" charset="0"/>
              </a:rPr>
              <a:t>  2: {(0, 2), (1, 1), (2, 2), (3, 2), (4, 2), (5, 2), (6, 2)},</a:t>
            </a:r>
          </a:p>
          <a:p>
            <a:pPr lvl="1"/>
            <a:r>
              <a:rPr lang="en-US" sz="800" dirty="0">
                <a:latin typeface="Consolas" panose="020B0609020204030204" pitchFamily="49" charset="0"/>
              </a:rPr>
              <a:t>  3: {(0, 3), (1, 2), (2, 0), (3, 2), (4, 2), (5, 2), (6, 2)}},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'_</a:t>
            </a:r>
            <a:r>
              <a:rPr lang="en-US" sz="800" dirty="0" err="1">
                <a:latin typeface="Consolas" panose="020B0609020204030204" pitchFamily="49" charset="0"/>
              </a:rPr>
              <a:t>idx_initial_state</a:t>
            </a:r>
            <a:r>
              <a:rPr lang="en-US" sz="800" dirty="0">
                <a:latin typeface="Consolas" panose="020B0609020204030204" pitchFamily="49" charset="0"/>
              </a:rPr>
              <a:t>': 2,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'_</a:t>
            </a:r>
            <a:r>
              <a:rPr lang="en-US" sz="800" dirty="0" err="1">
                <a:latin typeface="Consolas" panose="020B0609020204030204" pitchFamily="49" charset="0"/>
              </a:rPr>
              <a:t>idx_accepting_states</a:t>
            </a:r>
            <a:r>
              <a:rPr lang="en-US" sz="800" dirty="0">
                <a:latin typeface="Consolas" panose="020B0609020204030204" pitchFamily="49" charset="0"/>
              </a:rPr>
              <a:t>': </a:t>
            </a:r>
            <a:r>
              <a:rPr lang="en-US" sz="800" dirty="0" err="1">
                <a:latin typeface="Consolas" panose="020B0609020204030204" pitchFamily="49" charset="0"/>
              </a:rPr>
              <a:t>frozenset</a:t>
            </a:r>
            <a:r>
              <a:rPr lang="en-US" sz="800" dirty="0">
                <a:latin typeface="Consolas" panose="020B0609020204030204" pitchFamily="49" charset="0"/>
              </a:rPr>
              <a:t>({0})}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FBC9E8-8B11-48A5-B22F-D0498FAA00DD}"/>
              </a:ext>
            </a:extLst>
          </p:cNvPr>
          <p:cNvSpPr/>
          <p:nvPr/>
        </p:nvSpPr>
        <p:spPr>
          <a:xfrm>
            <a:off x="274582" y="2670620"/>
            <a:ext cx="19678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POSITIVE TRACES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iron;wood;factory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iron;wood;factory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iron;wood;factory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iron;wood;factory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iron;wood;factory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iron;wood;factory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iron;wood;factory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iron;wood;factory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iron;wood;factory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iron;wood;factory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iron;wood;factory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iron;wood;factory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iron;wood;factory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iron;wood;factory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iron;wood;factory</a:t>
            </a:r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E37086-BE26-4800-9D77-0D34EFDE75F1}"/>
              </a:ext>
            </a:extLst>
          </p:cNvPr>
          <p:cNvSpPr/>
          <p:nvPr/>
        </p:nvSpPr>
        <p:spPr>
          <a:xfrm>
            <a:off x="2242465" y="2670620"/>
            <a:ext cx="158910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NEGATIVE TRACES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iron;wood;wood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toolshed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workbench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factory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workbench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iron;iron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iron;toolshed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grass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wood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toolshed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grass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wood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toolshed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wood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iron;wood;grass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ED73DD6-4940-445E-83EB-EBB5980E0F01}"/>
              </a:ext>
            </a:extLst>
          </p:cNvPr>
          <p:cNvSpPr/>
          <p:nvPr/>
        </p:nvSpPr>
        <p:spPr>
          <a:xfrm>
            <a:off x="3879786" y="2464946"/>
            <a:ext cx="1346897" cy="411348"/>
          </a:xfrm>
          <a:prstGeom prst="rightArrow">
            <a:avLst>
              <a:gd name="adj1" fmla="val 27602"/>
              <a:gd name="adj2" fmla="val 55599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E5CCB0-71A1-4DFE-B103-BC17F3E660A8}"/>
              </a:ext>
            </a:extLst>
          </p:cNvPr>
          <p:cNvSpPr txBox="1"/>
          <p:nvPr/>
        </p:nvSpPr>
        <p:spPr>
          <a:xfrm>
            <a:off x="3419523" y="1954288"/>
            <a:ext cx="213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From traces, the DFA is generated: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82DE47-5D1F-4B54-984E-4930267FAC8F}"/>
              </a:ext>
            </a:extLst>
          </p:cNvPr>
          <p:cNvSpPr/>
          <p:nvPr/>
        </p:nvSpPr>
        <p:spPr>
          <a:xfrm>
            <a:off x="458354" y="100127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FORMULA: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&lt;(!iron &amp; !factory &amp; !wood)*;iron;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(!iron &amp; !factory &amp; !wood)*;wood;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(!iron &amp; !factory &amp; !wood)*;factory&gt;</a:t>
            </a:r>
            <a:r>
              <a:rPr lang="en-US" sz="1200" dirty="0" err="1">
                <a:latin typeface="Consolas" panose="020B0609020204030204" pitchFamily="49" charset="0"/>
              </a:rPr>
              <a:t>tt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504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0395C-D28E-473E-A5D4-6AE003F6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993" y="409515"/>
            <a:ext cx="3609513" cy="407232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3FED8A-62AC-48AA-9842-BEAA9DA9393C}"/>
              </a:ext>
            </a:extLst>
          </p:cNvPr>
          <p:cNvSpPr txBox="1"/>
          <p:nvPr/>
        </p:nvSpPr>
        <p:spPr>
          <a:xfrm>
            <a:off x="683580" y="1055503"/>
            <a:ext cx="327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INITIAL FORMULA (Expert input)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10F445-561A-42D3-B5A3-788059E68103}"/>
              </a:ext>
            </a:extLst>
          </p:cNvPr>
          <p:cNvSpPr/>
          <p:nvPr/>
        </p:nvSpPr>
        <p:spPr>
          <a:xfrm>
            <a:off x="798990" y="31988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SAPIENTINO</a:t>
            </a:r>
          </a:p>
          <a:p>
            <a:r>
              <a:rPr lang="en-US" dirty="0">
                <a:latin typeface="Consolas" panose="020B0609020204030204" pitchFamily="49" charset="0"/>
              </a:rPr>
              <a:t>&lt;(!</a:t>
            </a:r>
            <a:r>
              <a:rPr lang="en-US" dirty="0" err="1">
                <a:latin typeface="Consolas" panose="020B0609020204030204" pitchFamily="49" charset="0"/>
              </a:rPr>
              <a:t>bad_beep</a:t>
            </a:r>
            <a:r>
              <a:rPr lang="en-US" dirty="0">
                <a:latin typeface="Consolas" panose="020B0609020204030204" pitchFamily="49" charset="0"/>
              </a:rPr>
              <a:t> &amp; !red &amp; !green &amp; !blue)*;red;</a:t>
            </a:r>
          </a:p>
          <a:p>
            <a:r>
              <a:rPr lang="en-US" dirty="0">
                <a:latin typeface="Consolas" panose="020B0609020204030204" pitchFamily="49" charset="0"/>
              </a:rPr>
              <a:t> (!</a:t>
            </a:r>
            <a:r>
              <a:rPr lang="en-US" dirty="0" err="1">
                <a:latin typeface="Consolas" panose="020B0609020204030204" pitchFamily="49" charset="0"/>
              </a:rPr>
              <a:t>bad_beep</a:t>
            </a:r>
            <a:r>
              <a:rPr lang="en-US" dirty="0">
                <a:latin typeface="Consolas" panose="020B0609020204030204" pitchFamily="49" charset="0"/>
              </a:rPr>
              <a:t> &amp; !red &amp; !green &amp; !blue)*;green;</a:t>
            </a:r>
          </a:p>
          <a:p>
            <a:r>
              <a:rPr lang="en-US" dirty="0">
                <a:latin typeface="Consolas" panose="020B0609020204030204" pitchFamily="49" charset="0"/>
              </a:rPr>
              <a:t> (!</a:t>
            </a:r>
            <a:r>
              <a:rPr lang="en-US" dirty="0" err="1">
                <a:latin typeface="Consolas" panose="020B0609020204030204" pitchFamily="49" charset="0"/>
              </a:rPr>
              <a:t>bad_beep</a:t>
            </a:r>
            <a:r>
              <a:rPr lang="en-US" dirty="0">
                <a:latin typeface="Consolas" panose="020B0609020204030204" pitchFamily="49" charset="0"/>
              </a:rPr>
              <a:t> &amp; !red &amp; !green &amp; !blue)*;blue&gt;</a:t>
            </a:r>
            <a:r>
              <a:rPr lang="en-US" dirty="0" err="1">
                <a:latin typeface="Consolas" panose="020B0609020204030204" pitchFamily="49" charset="0"/>
              </a:rPr>
              <a:t>tt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05375F-FFDD-4549-8356-8B3548D9FBB7}"/>
              </a:ext>
            </a:extLst>
          </p:cNvPr>
          <p:cNvSpPr/>
          <p:nvPr/>
        </p:nvSpPr>
        <p:spPr>
          <a:xfrm>
            <a:off x="798990" y="477128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MINECRAFT:</a:t>
            </a:r>
          </a:p>
          <a:p>
            <a:r>
              <a:rPr lang="en-US" dirty="0">
                <a:latin typeface="Consolas" panose="020B0609020204030204" pitchFamily="49" charset="0"/>
              </a:rPr>
              <a:t>&lt;(!iron &amp; !factory &amp; !wood)*;iron;</a:t>
            </a:r>
          </a:p>
          <a:p>
            <a:r>
              <a:rPr lang="en-US" dirty="0">
                <a:latin typeface="Consolas" panose="020B0609020204030204" pitchFamily="49" charset="0"/>
              </a:rPr>
              <a:t> (!iron &amp; !factory &amp; !wood)*;wood;</a:t>
            </a:r>
          </a:p>
          <a:p>
            <a:r>
              <a:rPr lang="en-US" dirty="0">
                <a:latin typeface="Consolas" panose="020B0609020204030204" pitchFamily="49" charset="0"/>
              </a:rPr>
              <a:t> (!iron &amp; !factory &amp; !wood)*;factory&gt;</a:t>
            </a:r>
            <a:r>
              <a:rPr lang="en-US" dirty="0" err="1">
                <a:latin typeface="Consolas" panose="020B0609020204030204" pitchFamily="49" charset="0"/>
              </a:rPr>
              <a:t>tt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9CA8B6-9DC3-40D7-BA0E-ECC45D0848FF}"/>
              </a:ext>
            </a:extLst>
          </p:cNvPr>
          <p:cNvSpPr/>
          <p:nvPr/>
        </p:nvSpPr>
        <p:spPr>
          <a:xfrm>
            <a:off x="798990" y="1663934"/>
            <a:ext cx="690459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BREAKOUT:</a:t>
            </a:r>
          </a:p>
          <a:p>
            <a:r>
              <a:rPr lang="en-US" dirty="0">
                <a:latin typeface="Consolas" panose="020B0609020204030204" pitchFamily="49" charset="0"/>
              </a:rPr>
              <a:t>&lt;(!c0 &amp; !c1 &amp; !c2)*;c0; </a:t>
            </a:r>
          </a:p>
          <a:p>
            <a:r>
              <a:rPr lang="en-US" dirty="0">
                <a:latin typeface="Consolas" panose="020B0609020204030204" pitchFamily="49" charset="0"/>
              </a:rPr>
              <a:t> (!c0 &amp; !c1 &amp; !c2)*;c1; </a:t>
            </a:r>
          </a:p>
          <a:p>
            <a:r>
              <a:rPr lang="en-US" dirty="0">
                <a:latin typeface="Consolas" panose="020B0609020204030204" pitchFamily="49" charset="0"/>
              </a:rPr>
              <a:t> (!c0 &amp; !c1 &amp; !c2)*;c2 &gt;</a:t>
            </a:r>
            <a:r>
              <a:rPr lang="en-US" dirty="0" err="1">
                <a:latin typeface="Consolas" panose="020B0609020204030204" pitchFamily="49" charset="0"/>
              </a:rPr>
              <a:t>tt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E755C7-AFA5-4457-8C6E-6970E9896811}"/>
              </a:ext>
            </a:extLst>
          </p:cNvPr>
          <p:cNvSpPr txBox="1"/>
          <p:nvPr/>
        </p:nvSpPr>
        <p:spPr>
          <a:xfrm>
            <a:off x="5095781" y="1107169"/>
            <a:ext cx="575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(They are basically the same formula, with different names)</a:t>
            </a:r>
          </a:p>
        </p:txBody>
      </p:sp>
    </p:spTree>
    <p:extLst>
      <p:ext uri="{BB962C8B-B14F-4D97-AF65-F5344CB8AC3E}">
        <p14:creationId xmlns:p14="http://schemas.microsoft.com/office/powerpoint/2010/main" val="849138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CAC711D0-89E6-48AA-A28C-CF7667AAA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0294" y="833304"/>
            <a:ext cx="2271944" cy="29251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8E234A-8C9A-49EF-9E83-3A333ECAD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71" y="239697"/>
            <a:ext cx="10515600" cy="767410"/>
          </a:xfrm>
        </p:spPr>
        <p:txBody>
          <a:bodyPr/>
          <a:lstStyle/>
          <a:p>
            <a:r>
              <a:rPr lang="en-US" dirty="0"/>
              <a:t>Output diagram – learned automaton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2D97EA-3EB4-4CC1-AD18-4B23514A5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13896" y="3867856"/>
            <a:ext cx="7164207" cy="26037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336C747-9359-4CBC-9403-8FD9DDC0EB2C}"/>
              </a:ext>
            </a:extLst>
          </p:cNvPr>
          <p:cNvSpPr/>
          <p:nvPr/>
        </p:nvSpPr>
        <p:spPr>
          <a:xfrm>
            <a:off x="983905" y="1150012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BREAKOUT: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BAEA4F-63C0-4912-8C3F-054A68E8FA99}"/>
              </a:ext>
            </a:extLst>
          </p:cNvPr>
          <p:cNvSpPr/>
          <p:nvPr/>
        </p:nvSpPr>
        <p:spPr>
          <a:xfrm>
            <a:off x="5158742" y="3758432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MINECRAFT: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0CF1C7E-288D-4F6A-8822-7A20F9EE56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5709" y="966994"/>
            <a:ext cx="4442067" cy="28595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79A802-63B6-4CD9-AD99-4B34731C1D2D}"/>
              </a:ext>
            </a:extLst>
          </p:cNvPr>
          <p:cNvSpPr/>
          <p:nvPr/>
        </p:nvSpPr>
        <p:spPr>
          <a:xfrm>
            <a:off x="5963907" y="1229887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SAPIENTINO:</a:t>
            </a:r>
          </a:p>
        </p:txBody>
      </p:sp>
    </p:spTree>
    <p:extLst>
      <p:ext uri="{BB962C8B-B14F-4D97-AF65-F5344CB8AC3E}">
        <p14:creationId xmlns:p14="http://schemas.microsoft.com/office/powerpoint/2010/main" val="277483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250" y="416230"/>
            <a:ext cx="634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Adobe Garamond Pro" panose="02020502060506020403" pitchFamily="18" charset="0"/>
              </a:rPr>
              <a:t>Outline</a:t>
            </a:r>
            <a:endParaRPr lang="en-US" sz="3600" b="1" dirty="0">
              <a:latin typeface="Adobe Garamond Pro" panose="020205020605060204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2017EB-394F-4A27-85A1-D8F1F809DF6C}"/>
              </a:ext>
            </a:extLst>
          </p:cNvPr>
          <p:cNvSpPr txBox="1"/>
          <p:nvPr/>
        </p:nvSpPr>
        <p:spPr>
          <a:xfrm>
            <a:off x="983155" y="1224194"/>
            <a:ext cx="1076808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dobe Garamond Pro" panose="02020502060506020403" pitchFamily="18" charset="0"/>
              </a:rPr>
              <a:t>Original paper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Adobe Garamond Pro" panose="02020502060506020403" pitchFamily="18" charset="0"/>
              </a:rPr>
              <a:t>Problem definition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Adobe Garamond Pro" panose="02020502060506020403" pitchFamily="18" charset="0"/>
              </a:rPr>
              <a:t>Restraining Bolts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Adobe Garamond Pro" panose="02020502060506020403" pitchFamily="18" charset="0"/>
              </a:rPr>
              <a:t>Imitation Learning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Adobe Garamond Pro" panose="02020502060506020403" pitchFamily="18" charset="0"/>
              </a:rPr>
              <a:t>Proposed solution 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Adobe Garamond Pro" panose="02020502060506020403" pitchFamily="18" charset="0"/>
              </a:rPr>
              <a:t>Case studies: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Breakout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dobe Garamond Pro" panose="02020502060506020403" pitchFamily="18" charset="0"/>
              </a:rPr>
              <a:t>Sapientino</a:t>
            </a:r>
            <a:endParaRPr lang="en-US" sz="2400" dirty="0">
              <a:latin typeface="Adobe Garamond Pro" panose="02020502060506020403" pitchFamily="18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Minecraft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Adobe Garamond Pro" panose="02020502060506020403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dobe Garamond Pro" panose="02020502060506020403" pitchFamily="18" charset="0"/>
              </a:rPr>
              <a:t>Additional examples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highlight>
                  <a:srgbClr val="FFFF00"/>
                </a:highlight>
                <a:latin typeface="Adobe Garamond Pro" panose="02020502060506020403" pitchFamily="18" charset="0"/>
              </a:rPr>
              <a:t>TODO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Adobe Garamond Pro" panose="02020502060506020403" pitchFamily="18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endParaRPr lang="en-US" sz="2800" dirty="0">
              <a:latin typeface="Adobe Garamond Pro" panose="02020502060506020403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16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8175-D332-4E0A-A780-4C2BEADA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414" y="229963"/>
            <a:ext cx="10515600" cy="132556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BREAKOUT - Diagrams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7670FF5-4482-4B78-9ECA-9C07DAFDF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7995" y="2395367"/>
            <a:ext cx="2683508" cy="345501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466980F-3732-4E5E-8569-42616FCD2D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1377"/>
          <a:stretch/>
        </p:blipFill>
        <p:spPr>
          <a:xfrm>
            <a:off x="639194" y="2145845"/>
            <a:ext cx="7375852" cy="35405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86A4A1-9831-4F28-9828-03840F88C7D7}"/>
              </a:ext>
            </a:extLst>
          </p:cNvPr>
          <p:cNvSpPr txBox="1"/>
          <p:nvPr/>
        </p:nvSpPr>
        <p:spPr>
          <a:xfrm>
            <a:off x="3258104" y="1776513"/>
            <a:ext cx="17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True automaton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9C2E9-4C62-4797-A747-0EFEA7DAC690}"/>
              </a:ext>
            </a:extLst>
          </p:cNvPr>
          <p:cNvSpPr txBox="1"/>
          <p:nvPr/>
        </p:nvSpPr>
        <p:spPr>
          <a:xfrm>
            <a:off x="8469296" y="1776513"/>
            <a:ext cx="21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Learned automaton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6E9F9A-545B-4663-A7C6-50F145227F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005414" cy="185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7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8175-D332-4E0A-A780-4C2BEADA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775" y="238623"/>
            <a:ext cx="4115510" cy="377992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BREAKOUT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- Diagrams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7670FF5-4482-4B78-9ECA-9C07DAFDF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6940" y="1171621"/>
            <a:ext cx="3201491" cy="337511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466980F-3732-4E5E-8569-42616FCD2D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1377"/>
          <a:stretch/>
        </p:blipFill>
        <p:spPr>
          <a:xfrm>
            <a:off x="1429327" y="1107104"/>
            <a:ext cx="5297732" cy="21044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86A4A1-9831-4F28-9828-03840F88C7D7}"/>
              </a:ext>
            </a:extLst>
          </p:cNvPr>
          <p:cNvSpPr txBox="1"/>
          <p:nvPr/>
        </p:nvSpPr>
        <p:spPr>
          <a:xfrm>
            <a:off x="2493278" y="833067"/>
            <a:ext cx="206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True automaton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9C2E9-4C62-4797-A747-0EFEA7DAC690}"/>
              </a:ext>
            </a:extLst>
          </p:cNvPr>
          <p:cNvSpPr txBox="1"/>
          <p:nvPr/>
        </p:nvSpPr>
        <p:spPr>
          <a:xfrm>
            <a:off x="8214923" y="740772"/>
            <a:ext cx="265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Learned automaton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6E9F9A-545B-4663-A7C6-50F145227F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005414" cy="18508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88691A-8A71-4FA2-BD78-BDDB20DA2AD8}"/>
              </a:ext>
            </a:extLst>
          </p:cNvPr>
          <p:cNvSpPr txBox="1"/>
          <p:nvPr/>
        </p:nvSpPr>
        <p:spPr>
          <a:xfrm>
            <a:off x="843145" y="3414606"/>
            <a:ext cx="1622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Formula string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1575A4-B74F-440B-98EC-D60119805502}"/>
              </a:ext>
            </a:extLst>
          </p:cNvPr>
          <p:cNvSpPr/>
          <p:nvPr/>
        </p:nvSpPr>
        <p:spPr>
          <a:xfrm>
            <a:off x="843145" y="3748816"/>
            <a:ext cx="80135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&lt; (!c0 &amp; !c1 &amp; !c2) * ; c0 ; </a:t>
            </a:r>
          </a:p>
          <a:p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 (!c0 &amp; !c1 &amp; !c2) * ; c1 ; </a:t>
            </a:r>
          </a:p>
          <a:p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 (!c0 &amp; !c1 &amp; !c2) * ; c2 &gt;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tt</a:t>
            </a:r>
            <a:endParaRPr lang="en-US" sz="1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018E73-9914-4F5F-806B-ED6F502383AE}"/>
              </a:ext>
            </a:extLst>
          </p:cNvPr>
          <p:cNvSpPr/>
          <p:nvPr/>
        </p:nvSpPr>
        <p:spPr>
          <a:xfrm>
            <a:off x="843145" y="4546740"/>
            <a:ext cx="10360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Formula</a:t>
            </a:r>
          </a:p>
          <a:p>
            <a:r>
              <a:rPr lang="en-US" dirty="0"/>
              <a:t>&lt;(((!(c1) &amp; !(c0) &amp; !(c2)))* ; c0 ; ((!(c1) &amp; !(c0) &amp; !(c2)))* ; c1 ; ((!(c1) &amp; !(c0) &amp; !(c2)))* ; c2)&gt;(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EA8CD1-124C-4554-80AE-19AA9E722CA8}"/>
              </a:ext>
            </a:extLst>
          </p:cNvPr>
          <p:cNvSpPr/>
          <p:nvPr/>
        </p:nvSpPr>
        <p:spPr>
          <a:xfrm>
            <a:off x="843145" y="556541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{'c0', 'c1', 'c2'}</a:t>
            </a:r>
          </a:p>
        </p:txBody>
      </p:sp>
    </p:spTree>
    <p:extLst>
      <p:ext uri="{BB962C8B-B14F-4D97-AF65-F5344CB8AC3E}">
        <p14:creationId xmlns:p14="http://schemas.microsoft.com/office/powerpoint/2010/main" val="399233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C86A4A1-9831-4F28-9828-03840F88C7D7}"/>
              </a:ext>
            </a:extLst>
          </p:cNvPr>
          <p:cNvSpPr txBox="1"/>
          <p:nvPr/>
        </p:nvSpPr>
        <p:spPr>
          <a:xfrm>
            <a:off x="1005413" y="1306394"/>
            <a:ext cx="1330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Formula string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6E9F9A-545B-4663-A7C6-50F145227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57"/>
            <a:ext cx="1005414" cy="18508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EC376D-A938-4024-BF60-77A02637A45F}"/>
              </a:ext>
            </a:extLst>
          </p:cNvPr>
          <p:cNvSpPr/>
          <p:nvPr/>
        </p:nvSpPr>
        <p:spPr>
          <a:xfrm>
            <a:off x="1005414" y="1675726"/>
            <a:ext cx="69045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 (!c0 &amp; !c1 &amp; !c2) * ; c0 ; (!c0 &amp; !c1 &amp; !c2) * ; c1 ; (!c0 &amp; !c1 &amp; !c2)*;c2 &gt;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BD9206-C54D-4B40-9A3D-DA8E6198DAAE}"/>
              </a:ext>
            </a:extLst>
          </p:cNvPr>
          <p:cNvSpPr/>
          <p:nvPr/>
        </p:nvSpPr>
        <p:spPr>
          <a:xfrm>
            <a:off x="2941983" y="2305400"/>
            <a:ext cx="180512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NEGATIVE TRACES </a:t>
            </a:r>
          </a:p>
          <a:p>
            <a:r>
              <a:rPr lang="en-US" sz="1400" dirty="0"/>
              <a:t>c1;c0;c2</a:t>
            </a:r>
          </a:p>
          <a:p>
            <a:r>
              <a:rPr lang="en-US" sz="1400" dirty="0"/>
              <a:t>c1;c2</a:t>
            </a:r>
          </a:p>
          <a:p>
            <a:r>
              <a:rPr lang="en-US" sz="1400" dirty="0"/>
              <a:t>c1;c2</a:t>
            </a:r>
          </a:p>
          <a:p>
            <a:r>
              <a:rPr lang="en-US" sz="1400" dirty="0"/>
              <a:t>c0;c2;c1</a:t>
            </a:r>
          </a:p>
          <a:p>
            <a:r>
              <a:rPr lang="en-US" sz="1400" dirty="0"/>
              <a:t>c2;c1</a:t>
            </a:r>
          </a:p>
          <a:p>
            <a:r>
              <a:rPr lang="en-US" sz="1400" dirty="0"/>
              <a:t>c1;c2;c0</a:t>
            </a:r>
          </a:p>
          <a:p>
            <a:r>
              <a:rPr lang="en-US" sz="1400" dirty="0"/>
              <a:t>c2;c1</a:t>
            </a:r>
          </a:p>
          <a:p>
            <a:r>
              <a:rPr lang="en-US" sz="1400" dirty="0"/>
              <a:t>c1;c2;c0</a:t>
            </a:r>
          </a:p>
          <a:p>
            <a:r>
              <a:rPr lang="en-US" sz="1400" dirty="0"/>
              <a:t>c2;c1;c0</a:t>
            </a:r>
          </a:p>
          <a:p>
            <a:r>
              <a:rPr lang="en-US" sz="1400" dirty="0"/>
              <a:t>c2;c1</a:t>
            </a:r>
          </a:p>
          <a:p>
            <a:r>
              <a:rPr lang="en-US" sz="1400" dirty="0"/>
              <a:t>c1;c0</a:t>
            </a:r>
          </a:p>
          <a:p>
            <a:r>
              <a:rPr lang="en-US" sz="1400" dirty="0"/>
              <a:t>c1;c0</a:t>
            </a:r>
          </a:p>
          <a:p>
            <a:r>
              <a:rPr lang="en-US" sz="1400" dirty="0"/>
              <a:t>c0;c2;c1</a:t>
            </a:r>
          </a:p>
          <a:p>
            <a:r>
              <a:rPr lang="en-US" sz="1400" dirty="0"/>
              <a:t>c2;c1;c0</a:t>
            </a:r>
          </a:p>
          <a:p>
            <a:r>
              <a:rPr lang="en-US" sz="1400" dirty="0"/>
              <a:t>c2;c1;c0</a:t>
            </a:r>
          </a:p>
          <a:p>
            <a:r>
              <a:rPr lang="en-US" sz="1400" dirty="0"/>
              <a:t>c2;c0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6BFE10-69B6-4E22-9D36-E9FD3D0992D5}"/>
              </a:ext>
            </a:extLst>
          </p:cNvPr>
          <p:cNvSpPr/>
          <p:nvPr/>
        </p:nvSpPr>
        <p:spPr>
          <a:xfrm>
            <a:off x="1110963" y="2305400"/>
            <a:ext cx="18310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POSITIVE TRACES</a:t>
            </a:r>
          </a:p>
          <a:p>
            <a:r>
              <a:rPr lang="en-US" sz="1400" dirty="0"/>
              <a:t>c0;c1;c2</a:t>
            </a:r>
          </a:p>
          <a:p>
            <a:r>
              <a:rPr lang="en-US" sz="1400" dirty="0"/>
              <a:t>c0;c1;c2</a:t>
            </a:r>
          </a:p>
          <a:p>
            <a:r>
              <a:rPr lang="en-US" sz="1400" dirty="0"/>
              <a:t>c0;c1;c2</a:t>
            </a:r>
          </a:p>
          <a:p>
            <a:r>
              <a:rPr lang="en-US" sz="1400" dirty="0"/>
              <a:t>c0;c1;c2</a:t>
            </a:r>
          </a:p>
          <a:p>
            <a:r>
              <a:rPr lang="en-US" sz="1400" dirty="0"/>
              <a:t>c0;c1;c2</a:t>
            </a:r>
          </a:p>
          <a:p>
            <a:r>
              <a:rPr lang="en-US" sz="1400" dirty="0"/>
              <a:t>c0;c1;c2</a:t>
            </a:r>
          </a:p>
          <a:p>
            <a:r>
              <a:rPr lang="en-US" sz="1400" dirty="0"/>
              <a:t>c0;c1;c2</a:t>
            </a:r>
          </a:p>
          <a:p>
            <a:r>
              <a:rPr lang="en-US" sz="1400" dirty="0"/>
              <a:t>c0;c1;c2</a:t>
            </a:r>
          </a:p>
          <a:p>
            <a:r>
              <a:rPr lang="en-US" sz="1400" dirty="0"/>
              <a:t>c0;c1;c2</a:t>
            </a:r>
          </a:p>
          <a:p>
            <a:r>
              <a:rPr lang="en-US" sz="1400" dirty="0"/>
              <a:t>c0;c1;c2</a:t>
            </a:r>
          </a:p>
          <a:p>
            <a:r>
              <a:rPr lang="en-US" sz="1400" dirty="0"/>
              <a:t>c0;c1;c2</a:t>
            </a:r>
          </a:p>
          <a:p>
            <a:r>
              <a:rPr lang="en-US" sz="1400" dirty="0"/>
              <a:t>c0;c1;c2</a:t>
            </a:r>
          </a:p>
          <a:p>
            <a:r>
              <a:rPr lang="en-US" sz="1400" dirty="0"/>
              <a:t>c0;c1;c2</a:t>
            </a:r>
          </a:p>
          <a:p>
            <a:r>
              <a:rPr lang="en-US" sz="1400" dirty="0"/>
              <a:t>c0;c1;c2</a:t>
            </a:r>
          </a:p>
          <a:p>
            <a:r>
              <a:rPr lang="en-US" sz="1400" dirty="0"/>
              <a:t>c0;c1;c2</a:t>
            </a:r>
          </a:p>
          <a:p>
            <a:r>
              <a:rPr lang="en-US" sz="1400" dirty="0"/>
              <a:t>c0;c1;c2</a:t>
            </a:r>
          </a:p>
          <a:p>
            <a:r>
              <a:rPr lang="en-US" sz="1400" dirty="0"/>
              <a:t>c0;c1;c2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C99090F-2F0D-43B8-828B-D6FFF5CBBFE1}"/>
              </a:ext>
            </a:extLst>
          </p:cNvPr>
          <p:cNvSpPr/>
          <p:nvPr/>
        </p:nvSpPr>
        <p:spPr>
          <a:xfrm>
            <a:off x="4747109" y="4385854"/>
            <a:ext cx="1606858" cy="411348"/>
          </a:xfrm>
          <a:prstGeom prst="rightArrow">
            <a:avLst>
              <a:gd name="adj1" fmla="val 27602"/>
              <a:gd name="adj2" fmla="val 55599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E80B7-9ACA-40D7-B00A-3DEDBE7A292C}"/>
              </a:ext>
            </a:extLst>
          </p:cNvPr>
          <p:cNvSpPr txBox="1"/>
          <p:nvPr/>
        </p:nvSpPr>
        <p:spPr>
          <a:xfrm>
            <a:off x="4653163" y="3659617"/>
            <a:ext cx="213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traces, the DFA is generated: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0C486-8522-48B5-BAFD-948015BCD0D2}"/>
              </a:ext>
            </a:extLst>
          </p:cNvPr>
          <p:cNvSpPr/>
          <p:nvPr/>
        </p:nvSpPr>
        <p:spPr>
          <a:xfrm>
            <a:off x="6886791" y="3389829"/>
            <a:ext cx="4194246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{'_states': </a:t>
            </a:r>
            <a:r>
              <a:rPr lang="en-US" sz="900" dirty="0" err="1">
                <a:latin typeface="Consolas" panose="020B0609020204030204" pitchFamily="49" charset="0"/>
              </a:rPr>
              <a:t>frozenset</a:t>
            </a:r>
            <a:r>
              <a:rPr lang="en-US" sz="900" dirty="0">
                <a:latin typeface="Consolas" panose="020B0609020204030204" pitchFamily="49" charset="0"/>
              </a:rPr>
              <a:t>({'0', '1', '2', '3'}),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'_alphabet': </a:t>
            </a:r>
            <a:r>
              <a:rPr lang="en-US" sz="900" dirty="0" err="1">
                <a:latin typeface="Consolas" panose="020B0609020204030204" pitchFamily="49" charset="0"/>
              </a:rPr>
              <a:t>frozenset</a:t>
            </a:r>
            <a:r>
              <a:rPr lang="en-US" sz="900" dirty="0">
                <a:latin typeface="Consolas" panose="020B0609020204030204" pitchFamily="49" charset="0"/>
              </a:rPr>
              <a:t>({{}, {c1}, {c0}, {c2}}),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</a:t>
            </a:r>
            <a:r>
              <a:rPr lang="en-US" sz="900" dirty="0" err="1">
                <a:latin typeface="Consolas" panose="020B0609020204030204" pitchFamily="49" charset="0"/>
              </a:rPr>
              <a:t>initial_state</a:t>
            </a:r>
            <a:r>
              <a:rPr lang="en-US" sz="900" dirty="0">
                <a:latin typeface="Consolas" panose="020B0609020204030204" pitchFamily="49" charset="0"/>
              </a:rPr>
              <a:t>': </a:t>
            </a:r>
            <a:r>
              <a:rPr lang="en-US" sz="900" dirty="0">
                <a:highlight>
                  <a:srgbClr val="FFFF00"/>
                </a:highlight>
                <a:latin typeface="Consolas" panose="020B0609020204030204" pitchFamily="49" charset="0"/>
              </a:rPr>
              <a:t>'0'</a:t>
            </a:r>
            <a:r>
              <a:rPr lang="en-US" sz="900" dirty="0">
                <a:latin typeface="Consolas" panose="020B0609020204030204" pitchFamily="49" charset="0"/>
              </a:rPr>
              <a:t>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</a:t>
            </a:r>
            <a:r>
              <a:rPr lang="en-US" sz="900" dirty="0" err="1">
                <a:latin typeface="Consolas" panose="020B0609020204030204" pitchFamily="49" charset="0"/>
              </a:rPr>
              <a:t>accepting_states</a:t>
            </a:r>
            <a:r>
              <a:rPr lang="en-US" sz="900" dirty="0">
                <a:latin typeface="Consolas" panose="020B0609020204030204" pitchFamily="49" charset="0"/>
              </a:rPr>
              <a:t>': </a:t>
            </a:r>
            <a:r>
              <a:rPr lang="en-US" sz="900" dirty="0" err="1">
                <a:highlight>
                  <a:srgbClr val="FFFF00"/>
                </a:highlight>
                <a:latin typeface="Consolas" panose="020B0609020204030204" pitchFamily="49" charset="0"/>
              </a:rPr>
              <a:t>frozenset</a:t>
            </a:r>
            <a:r>
              <a:rPr lang="en-US" sz="900" dirty="0">
                <a:highlight>
                  <a:srgbClr val="FFFF00"/>
                </a:highlight>
                <a:latin typeface="Consolas" panose="020B0609020204030204" pitchFamily="49" charset="0"/>
              </a:rPr>
              <a:t>({'3'}),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</a:t>
            </a:r>
            <a:r>
              <a:rPr lang="en-US" sz="900" dirty="0" err="1">
                <a:latin typeface="Consolas" panose="020B0609020204030204" pitchFamily="49" charset="0"/>
              </a:rPr>
              <a:t>transition_function</a:t>
            </a:r>
            <a:r>
              <a:rPr lang="en-US" sz="900" dirty="0">
                <a:latin typeface="Consolas" panose="020B0609020204030204" pitchFamily="49" charset="0"/>
              </a:rPr>
              <a:t>’: </a:t>
            </a:r>
          </a:p>
          <a:p>
            <a:pPr lvl="1"/>
            <a:r>
              <a:rPr lang="en-US" sz="900" dirty="0">
                <a:latin typeface="Consolas" panose="020B0609020204030204" pitchFamily="49" charset="0"/>
              </a:rPr>
              <a:t> {'2': {{c2}: '3', {c0}: '0', {c1}: '0', {}: '2'},</a:t>
            </a:r>
          </a:p>
          <a:p>
            <a:pPr lvl="1"/>
            <a:r>
              <a:rPr lang="en-US" sz="900" dirty="0">
                <a:latin typeface="Consolas" panose="020B0609020204030204" pitchFamily="49" charset="0"/>
              </a:rPr>
              <a:t>  '0': {{c2}: '0', {c0}: '1', {c1}: '0', {}: '0'},</a:t>
            </a:r>
          </a:p>
          <a:p>
            <a:pPr lvl="1"/>
            <a:r>
              <a:rPr lang="en-US" sz="900" dirty="0">
                <a:latin typeface="Consolas" panose="020B0609020204030204" pitchFamily="49" charset="0"/>
              </a:rPr>
              <a:t>  '3': {{c2}: '0', {c0}: '0', {c1}: '0', {}: '3'},</a:t>
            </a:r>
          </a:p>
          <a:p>
            <a:pPr lvl="1"/>
            <a:r>
              <a:rPr lang="en-US" sz="900" dirty="0">
                <a:latin typeface="Consolas" panose="020B0609020204030204" pitchFamily="49" charset="0"/>
              </a:rPr>
              <a:t>  '1': {{c2}: '0', {c0}: '0', {c1}: '2', {}: '1'}},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</a:t>
            </a:r>
            <a:r>
              <a:rPr lang="en-US" sz="900" dirty="0" err="1">
                <a:latin typeface="Consolas" panose="020B0609020204030204" pitchFamily="49" charset="0"/>
              </a:rPr>
              <a:t>idx_to_state</a:t>
            </a:r>
            <a:r>
              <a:rPr lang="en-US" sz="900" dirty="0">
                <a:latin typeface="Consolas" panose="020B0609020204030204" pitchFamily="49" charset="0"/>
              </a:rPr>
              <a:t>': ['2', '3', '1', '0'],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</a:t>
            </a:r>
            <a:r>
              <a:rPr lang="en-US" sz="900" dirty="0" err="1">
                <a:latin typeface="Consolas" panose="020B0609020204030204" pitchFamily="49" charset="0"/>
              </a:rPr>
              <a:t>state_to_idx</a:t>
            </a:r>
            <a:r>
              <a:rPr lang="en-US" sz="900" dirty="0">
                <a:latin typeface="Consolas" panose="020B0609020204030204" pitchFamily="49" charset="0"/>
              </a:rPr>
              <a:t>': {'2': 0, '3': 1, '1': 2, '0': 3},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</a:t>
            </a:r>
            <a:r>
              <a:rPr lang="en-US" sz="900" dirty="0" err="1">
                <a:latin typeface="Consolas" panose="020B0609020204030204" pitchFamily="49" charset="0"/>
              </a:rPr>
              <a:t>idx_to_symbol</a:t>
            </a:r>
            <a:r>
              <a:rPr lang="en-US" sz="900" dirty="0">
                <a:latin typeface="Consolas" panose="020B0609020204030204" pitchFamily="49" charset="0"/>
              </a:rPr>
              <a:t>': [{c1}, {}, {c0}, {c2}],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</a:t>
            </a:r>
            <a:r>
              <a:rPr lang="en-US" sz="900" dirty="0" err="1">
                <a:latin typeface="Consolas" panose="020B0609020204030204" pitchFamily="49" charset="0"/>
              </a:rPr>
              <a:t>symbol_to_idx</a:t>
            </a:r>
            <a:r>
              <a:rPr lang="en-US" sz="900" dirty="0">
                <a:latin typeface="Consolas" panose="020B0609020204030204" pitchFamily="49" charset="0"/>
              </a:rPr>
              <a:t>': {{c1}: 0, {}: 1, {c0}: 2, {c2}: 3},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</a:t>
            </a:r>
            <a:r>
              <a:rPr lang="en-US" sz="900" dirty="0" err="1">
                <a:latin typeface="Consolas" panose="020B0609020204030204" pitchFamily="49" charset="0"/>
              </a:rPr>
              <a:t>idx_transition_function</a:t>
            </a:r>
            <a:r>
              <a:rPr lang="en-US" sz="900" dirty="0">
                <a:latin typeface="Consolas" panose="020B0609020204030204" pitchFamily="49" charset="0"/>
              </a:rPr>
              <a:t>': {0: {3: 1, 2: 3, 0: 3, 1: 0},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1: {3: 3, 2: 3, 0: 3, 1: 1},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2: {3: 3, 2: 3, 0: 0, 1: 2},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3: {3: 3, 2: 2, 0: 3, 1: 3}},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</a:t>
            </a:r>
            <a:r>
              <a:rPr lang="en-US" sz="900" dirty="0" err="1">
                <a:latin typeface="Consolas" panose="020B0609020204030204" pitchFamily="49" charset="0"/>
              </a:rPr>
              <a:t>idx_delta_by_state</a:t>
            </a:r>
            <a:r>
              <a:rPr lang="en-US" sz="900" dirty="0">
                <a:latin typeface="Consolas" panose="020B0609020204030204" pitchFamily="49" charset="0"/>
              </a:rPr>
              <a:t>': {0: {(0, 3), (1, 0), (2, 3), (3, 1)},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1: {(0, 3), (1, 1), (2, 3), (3, 3)},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2: {(0, 0), (1, 2), (2, 3), (3, 3)},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3: {(0, 3), (1, 3), (2, 2), (3, 3)}},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</a:t>
            </a:r>
            <a:r>
              <a:rPr lang="en-US" sz="900" dirty="0" err="1">
                <a:latin typeface="Consolas" panose="020B0609020204030204" pitchFamily="49" charset="0"/>
              </a:rPr>
              <a:t>idx_initial_state</a:t>
            </a:r>
            <a:r>
              <a:rPr lang="en-US" sz="900" dirty="0">
                <a:latin typeface="Consolas" panose="020B0609020204030204" pitchFamily="49" charset="0"/>
              </a:rPr>
              <a:t>': 3,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</a:t>
            </a:r>
            <a:r>
              <a:rPr lang="en-US" sz="900" dirty="0" err="1">
                <a:latin typeface="Consolas" panose="020B0609020204030204" pitchFamily="49" charset="0"/>
              </a:rPr>
              <a:t>idx_accepting_states</a:t>
            </a:r>
            <a:r>
              <a:rPr lang="en-US" sz="900" dirty="0">
                <a:latin typeface="Consolas" panose="020B0609020204030204" pitchFamily="49" charset="0"/>
              </a:rPr>
              <a:t>': </a:t>
            </a:r>
            <a:r>
              <a:rPr lang="en-US" sz="900" dirty="0" err="1">
                <a:latin typeface="Consolas" panose="020B0609020204030204" pitchFamily="49" charset="0"/>
              </a:rPr>
              <a:t>frozenset</a:t>
            </a:r>
            <a:r>
              <a:rPr lang="en-US" sz="900" dirty="0">
                <a:latin typeface="Consolas" panose="020B0609020204030204" pitchFamily="49" charset="0"/>
              </a:rPr>
              <a:t>({1})}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08A1AC0-9827-4810-AFA3-3AE23B13BC8E}"/>
              </a:ext>
            </a:extLst>
          </p:cNvPr>
          <p:cNvSpPr txBox="1">
            <a:spLocks/>
          </p:cNvSpPr>
          <p:nvPr/>
        </p:nvSpPr>
        <p:spPr>
          <a:xfrm>
            <a:off x="1071775" y="238623"/>
            <a:ext cx="4115510" cy="377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BREAKOUT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– traces and DFA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E221EF5-0206-414D-BF99-549C04D48686}"/>
              </a:ext>
            </a:extLst>
          </p:cNvPr>
          <p:cNvGrpSpPr/>
          <p:nvPr/>
        </p:nvGrpSpPr>
        <p:grpSpPr>
          <a:xfrm>
            <a:off x="7140736" y="238622"/>
            <a:ext cx="3240843" cy="3102345"/>
            <a:chOff x="8284551" y="154222"/>
            <a:chExt cx="2902035" cy="2552774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5773F95E-BC41-4CC0-85F2-0A9DAEBBD2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9566"/>
            <a:stretch/>
          </p:blipFill>
          <p:spPr>
            <a:xfrm>
              <a:off x="8284551" y="154222"/>
              <a:ext cx="2902035" cy="2552774"/>
            </a:xfrm>
            <a:prstGeom prst="rect">
              <a:avLst/>
            </a:prstGeom>
          </p:spPr>
        </p:pic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5FC45D4-97CB-45AB-B33E-11DB7F7FF521}"/>
                </a:ext>
              </a:extLst>
            </p:cNvPr>
            <p:cNvSpPr/>
            <p:nvPr/>
          </p:nvSpPr>
          <p:spPr>
            <a:xfrm>
              <a:off x="10303529" y="2343150"/>
              <a:ext cx="435007" cy="344796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DF5A65A-1742-4AF5-8A39-858E23ED1CAE}"/>
              </a:ext>
            </a:extLst>
          </p:cNvPr>
          <p:cNvSpPr/>
          <p:nvPr/>
        </p:nvSpPr>
        <p:spPr>
          <a:xfrm>
            <a:off x="1071775" y="740772"/>
            <a:ext cx="3512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TRACES are the performed 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60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96E9F9A-545B-4663-A7C6-50F145227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57"/>
            <a:ext cx="1005414" cy="18508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BD9206-C54D-4B40-9A3D-DA8E6198DAAE}"/>
              </a:ext>
            </a:extLst>
          </p:cNvPr>
          <p:cNvSpPr/>
          <p:nvPr/>
        </p:nvSpPr>
        <p:spPr>
          <a:xfrm>
            <a:off x="2738783" y="4835674"/>
            <a:ext cx="180512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NEGATIVE TRACES </a:t>
            </a:r>
          </a:p>
          <a:p>
            <a:r>
              <a:rPr lang="en-US" sz="1400" dirty="0"/>
              <a:t>c1;c0;c2</a:t>
            </a:r>
          </a:p>
          <a:p>
            <a:r>
              <a:rPr lang="en-US" sz="1400" dirty="0"/>
              <a:t>c1;c2</a:t>
            </a:r>
          </a:p>
          <a:p>
            <a:r>
              <a:rPr lang="en-US" sz="1400" dirty="0"/>
              <a:t>c1;c2</a:t>
            </a:r>
          </a:p>
          <a:p>
            <a:r>
              <a:rPr lang="en-US" sz="1400" dirty="0"/>
              <a:t>c0;c2;c1</a:t>
            </a:r>
          </a:p>
          <a:p>
            <a:r>
              <a:rPr lang="en-US" sz="1400" dirty="0"/>
              <a:t>c2;c1</a:t>
            </a:r>
          </a:p>
          <a:p>
            <a:r>
              <a:rPr lang="en-US" sz="1400" dirty="0"/>
              <a:t>c1;c2;c0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6BFE10-69B6-4E22-9D36-E9FD3D0992D5}"/>
              </a:ext>
            </a:extLst>
          </p:cNvPr>
          <p:cNvSpPr/>
          <p:nvPr/>
        </p:nvSpPr>
        <p:spPr>
          <a:xfrm>
            <a:off x="907763" y="4835674"/>
            <a:ext cx="183102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POSITIVE TRACES</a:t>
            </a:r>
          </a:p>
          <a:p>
            <a:r>
              <a:rPr lang="en-US" sz="1400" dirty="0"/>
              <a:t>c0;c1;c2</a:t>
            </a:r>
          </a:p>
          <a:p>
            <a:r>
              <a:rPr lang="en-US" sz="1400" dirty="0"/>
              <a:t>c0;c1;c2</a:t>
            </a:r>
          </a:p>
          <a:p>
            <a:r>
              <a:rPr lang="en-US" sz="1400" dirty="0"/>
              <a:t>c0;c1;c2</a:t>
            </a:r>
          </a:p>
          <a:p>
            <a:r>
              <a:rPr lang="en-US" sz="1400" dirty="0"/>
              <a:t>c0;c1;c2</a:t>
            </a:r>
          </a:p>
          <a:p>
            <a:r>
              <a:rPr lang="en-US" sz="1400" dirty="0"/>
              <a:t>c0;c1;c2</a:t>
            </a:r>
          </a:p>
          <a:p>
            <a:r>
              <a:rPr lang="en-US" sz="1400" dirty="0"/>
              <a:t>c0;c1;c2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C99090F-2F0D-43B8-828B-D6FFF5CBBFE1}"/>
              </a:ext>
            </a:extLst>
          </p:cNvPr>
          <p:cNvSpPr/>
          <p:nvPr/>
        </p:nvSpPr>
        <p:spPr>
          <a:xfrm>
            <a:off x="4383856" y="4114513"/>
            <a:ext cx="1606858" cy="411348"/>
          </a:xfrm>
          <a:prstGeom prst="rightArrow">
            <a:avLst>
              <a:gd name="adj1" fmla="val 27602"/>
              <a:gd name="adj2" fmla="val 55599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E80B7-9ACA-40D7-B00A-3DEDBE7A292C}"/>
              </a:ext>
            </a:extLst>
          </p:cNvPr>
          <p:cNvSpPr txBox="1"/>
          <p:nvPr/>
        </p:nvSpPr>
        <p:spPr>
          <a:xfrm>
            <a:off x="4285290" y="3294790"/>
            <a:ext cx="213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From traces, the DFA is generated: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0C486-8522-48B5-BAFD-948015BCD0D2}"/>
              </a:ext>
            </a:extLst>
          </p:cNvPr>
          <p:cNvSpPr/>
          <p:nvPr/>
        </p:nvSpPr>
        <p:spPr>
          <a:xfrm>
            <a:off x="6501209" y="830711"/>
            <a:ext cx="5000409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{'_states': </a:t>
            </a:r>
            <a:r>
              <a:rPr lang="en-US" sz="1000" dirty="0" err="1">
                <a:latin typeface="Consolas" panose="020B0609020204030204" pitchFamily="49" charset="0"/>
              </a:rPr>
              <a:t>frozenset</a:t>
            </a:r>
            <a:r>
              <a:rPr lang="en-US" sz="1000" dirty="0">
                <a:latin typeface="Consolas" panose="020B0609020204030204" pitchFamily="49" charset="0"/>
              </a:rPr>
              <a:t>({'0', '1', '2', '3'}),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'_alphabet': </a:t>
            </a:r>
            <a:r>
              <a:rPr lang="en-US" sz="1000" dirty="0" err="1">
                <a:latin typeface="Consolas" panose="020B0609020204030204" pitchFamily="49" charset="0"/>
              </a:rPr>
              <a:t>frozenset</a:t>
            </a:r>
            <a:r>
              <a:rPr lang="en-US" sz="1000" dirty="0">
                <a:latin typeface="Consolas" panose="020B0609020204030204" pitchFamily="49" charset="0"/>
              </a:rPr>
              <a:t>({{}, {c1}, {c0}, {c2}}),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b="1" dirty="0">
                <a:latin typeface="Consolas" panose="020B0609020204030204" pitchFamily="49" charset="0"/>
              </a:rPr>
              <a:t>  Alphabet = Sigma = Set of possible actions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'_</a:t>
            </a:r>
            <a:r>
              <a:rPr lang="en-US" sz="1000" dirty="0" err="1">
                <a:latin typeface="Consolas" panose="020B0609020204030204" pitchFamily="49" charset="0"/>
              </a:rPr>
              <a:t>initial_state</a:t>
            </a:r>
            <a:r>
              <a:rPr lang="en-US" sz="1000" dirty="0">
                <a:latin typeface="Consolas" panose="020B0609020204030204" pitchFamily="49" charset="0"/>
              </a:rPr>
              <a:t>': </a:t>
            </a:r>
            <a:r>
              <a:rPr lang="en-US" sz="1000" dirty="0">
                <a:highlight>
                  <a:srgbClr val="FFFF00"/>
                </a:highlight>
                <a:latin typeface="Consolas" panose="020B0609020204030204" pitchFamily="49" charset="0"/>
              </a:rPr>
              <a:t>'0'</a:t>
            </a:r>
            <a:r>
              <a:rPr lang="en-US" sz="10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'_</a:t>
            </a:r>
            <a:r>
              <a:rPr lang="en-US" sz="1000" dirty="0" err="1">
                <a:latin typeface="Consolas" panose="020B0609020204030204" pitchFamily="49" charset="0"/>
              </a:rPr>
              <a:t>accepting_states</a:t>
            </a:r>
            <a:r>
              <a:rPr lang="en-US" sz="1000" dirty="0">
                <a:latin typeface="Consolas" panose="020B0609020204030204" pitchFamily="49" charset="0"/>
              </a:rPr>
              <a:t>': </a:t>
            </a:r>
            <a:r>
              <a:rPr lang="en-US" sz="1000" dirty="0" err="1">
                <a:highlight>
                  <a:srgbClr val="FFFF00"/>
                </a:highlight>
                <a:latin typeface="Consolas" panose="020B0609020204030204" pitchFamily="49" charset="0"/>
              </a:rPr>
              <a:t>frozenset</a:t>
            </a:r>
            <a:r>
              <a:rPr lang="en-US" sz="1000" dirty="0">
                <a:highlight>
                  <a:srgbClr val="FFFF00"/>
                </a:highlight>
                <a:latin typeface="Consolas" panose="020B0609020204030204" pitchFamily="49" charset="0"/>
              </a:rPr>
              <a:t>({'3’}), # Goal state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'_</a:t>
            </a:r>
            <a:r>
              <a:rPr lang="en-US" sz="1000" dirty="0" err="1">
                <a:latin typeface="Consolas" panose="020B0609020204030204" pitchFamily="49" charset="0"/>
              </a:rPr>
              <a:t>transition_function</a:t>
            </a:r>
            <a:r>
              <a:rPr lang="en-US" sz="1000" dirty="0">
                <a:latin typeface="Consolas" panose="020B0609020204030204" pitchFamily="49" charset="0"/>
              </a:rPr>
              <a:t>’: </a:t>
            </a:r>
          </a:p>
          <a:p>
            <a:pPr lvl="1"/>
            <a:r>
              <a:rPr lang="en-US" sz="1000" dirty="0">
                <a:latin typeface="Consolas" panose="020B0609020204030204" pitchFamily="49" charset="0"/>
              </a:rPr>
              <a:t> {'2': {{c2}: '3', {c0}: '0', {c1}: '0', {}: '2'},</a:t>
            </a:r>
          </a:p>
          <a:p>
            <a:pPr lvl="1"/>
            <a:r>
              <a:rPr lang="en-US" sz="1000" dirty="0">
                <a:latin typeface="Consolas" panose="020B0609020204030204" pitchFamily="49" charset="0"/>
              </a:rPr>
              <a:t>  '0': {{c2}: '0', {c0}: '1', {c1}: '0', {}: '0'},</a:t>
            </a:r>
          </a:p>
          <a:p>
            <a:pPr lvl="1"/>
            <a:r>
              <a:rPr lang="en-US" sz="1000" dirty="0">
                <a:latin typeface="Consolas" panose="020B0609020204030204" pitchFamily="49" charset="0"/>
              </a:rPr>
              <a:t>  '3': {{c2}: '0', {c0}: '0', {c1}: '0', {}: '3'},</a:t>
            </a:r>
          </a:p>
          <a:p>
            <a:pPr lvl="1"/>
            <a:r>
              <a:rPr lang="en-US" sz="1000" dirty="0">
                <a:latin typeface="Consolas" panose="020B0609020204030204" pitchFamily="49" charset="0"/>
              </a:rPr>
              <a:t>  '1': {{c2}: '0', {c0}: '0', {c1}: '2', {}: '1’}},</a:t>
            </a:r>
          </a:p>
          <a:p>
            <a:pPr lvl="1"/>
            <a:r>
              <a:rPr lang="en-US" sz="1000" dirty="0">
                <a:highlight>
                  <a:srgbClr val="FFFF00"/>
                </a:highlight>
                <a:latin typeface="Consolas" panose="020B0609020204030204" pitchFamily="49" charset="0"/>
              </a:rPr>
              <a:t># This define the edges of the graph</a:t>
            </a:r>
          </a:p>
          <a:p>
            <a:pPr lvl="1"/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'_</a:t>
            </a:r>
            <a:r>
              <a:rPr lang="en-US" sz="1000" dirty="0" err="1">
                <a:latin typeface="Consolas" panose="020B0609020204030204" pitchFamily="49" charset="0"/>
              </a:rPr>
              <a:t>idx_to_state</a:t>
            </a:r>
            <a:r>
              <a:rPr lang="en-US" sz="1000" dirty="0">
                <a:latin typeface="Consolas" panose="020B0609020204030204" pitchFamily="49" charset="0"/>
              </a:rPr>
              <a:t>': ['2', '3', '1', '0'],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'_</a:t>
            </a:r>
            <a:r>
              <a:rPr lang="en-US" sz="1000" dirty="0" err="1">
                <a:latin typeface="Consolas" panose="020B0609020204030204" pitchFamily="49" charset="0"/>
              </a:rPr>
              <a:t>state_to_idx</a:t>
            </a:r>
            <a:r>
              <a:rPr lang="en-US" sz="1000" dirty="0">
                <a:latin typeface="Consolas" panose="020B0609020204030204" pitchFamily="49" charset="0"/>
              </a:rPr>
              <a:t>': {'2': 0, '3': 1, '1': 2, '0': 3},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'_</a:t>
            </a:r>
            <a:r>
              <a:rPr lang="en-US" sz="1000" dirty="0" err="1">
                <a:latin typeface="Consolas" panose="020B0609020204030204" pitchFamily="49" charset="0"/>
              </a:rPr>
              <a:t>idx_to_symbol</a:t>
            </a:r>
            <a:r>
              <a:rPr lang="en-US" sz="1000" dirty="0">
                <a:latin typeface="Consolas" panose="020B0609020204030204" pitchFamily="49" charset="0"/>
              </a:rPr>
              <a:t>': [{c1}, {}, {c0}, {c2}],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'_</a:t>
            </a:r>
            <a:r>
              <a:rPr lang="en-US" sz="1000" dirty="0" err="1">
                <a:latin typeface="Consolas" panose="020B0609020204030204" pitchFamily="49" charset="0"/>
              </a:rPr>
              <a:t>symbol_to_idx</a:t>
            </a:r>
            <a:r>
              <a:rPr lang="en-US" sz="1000" dirty="0">
                <a:latin typeface="Consolas" panose="020B0609020204030204" pitchFamily="49" charset="0"/>
              </a:rPr>
              <a:t>': {{c1}: 0, {}: 1, {c0}: 2, {c2}: 3},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'_</a:t>
            </a:r>
            <a:r>
              <a:rPr lang="en-US" sz="1000" dirty="0" err="1">
                <a:latin typeface="Consolas" panose="020B0609020204030204" pitchFamily="49" charset="0"/>
              </a:rPr>
              <a:t>idx_transition_function</a:t>
            </a:r>
            <a:r>
              <a:rPr lang="en-US" sz="1000" dirty="0">
                <a:latin typeface="Consolas" panose="020B0609020204030204" pitchFamily="49" charset="0"/>
              </a:rPr>
              <a:t>': {0: {3: 1, 2: 3, 0: 3, 1: 0},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1: {3: 3, 2: 3, 0: 3, 1: 1},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2: {3: 3, 2: 3, 0: 0, 1: 2},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3: {3: 3, 2: 2, 0: 3, 1: 3}},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'_</a:t>
            </a:r>
            <a:r>
              <a:rPr lang="en-US" sz="1000" dirty="0" err="1">
                <a:latin typeface="Consolas" panose="020B0609020204030204" pitchFamily="49" charset="0"/>
              </a:rPr>
              <a:t>idx_delta_by_state</a:t>
            </a:r>
            <a:r>
              <a:rPr lang="en-US" sz="1000" dirty="0">
                <a:latin typeface="Consolas" panose="020B0609020204030204" pitchFamily="49" charset="0"/>
              </a:rPr>
              <a:t>': {0: {(0, 3), (1, 0), (2, 3), (3, 1)},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1: {(0, 3), (1, 1), (2, 3), (3, 3)},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2: {(0, 0), (1, 2), (2, 3), (3, 3)},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3: {(0, 3), (1, 3), (2, 2), (3, 3)}},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'_</a:t>
            </a:r>
            <a:r>
              <a:rPr lang="en-US" sz="1000" dirty="0" err="1">
                <a:latin typeface="Consolas" panose="020B0609020204030204" pitchFamily="49" charset="0"/>
              </a:rPr>
              <a:t>idx_initial_state</a:t>
            </a:r>
            <a:r>
              <a:rPr lang="en-US" sz="1000" dirty="0">
                <a:latin typeface="Consolas" panose="020B0609020204030204" pitchFamily="49" charset="0"/>
              </a:rPr>
              <a:t>': 3,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'_</a:t>
            </a:r>
            <a:r>
              <a:rPr lang="en-US" sz="1000" dirty="0" err="1">
                <a:latin typeface="Consolas" panose="020B0609020204030204" pitchFamily="49" charset="0"/>
              </a:rPr>
              <a:t>idx_accepting_states</a:t>
            </a:r>
            <a:r>
              <a:rPr lang="en-US" sz="1000" dirty="0">
                <a:latin typeface="Consolas" panose="020B0609020204030204" pitchFamily="49" charset="0"/>
              </a:rPr>
              <a:t>': </a:t>
            </a:r>
            <a:r>
              <a:rPr lang="en-US" sz="1000" dirty="0" err="1">
                <a:latin typeface="Consolas" panose="020B0609020204030204" pitchFamily="49" charset="0"/>
              </a:rPr>
              <a:t>frozenset</a:t>
            </a:r>
            <a:r>
              <a:rPr lang="en-US" sz="1000" dirty="0">
                <a:latin typeface="Consolas" panose="020B0609020204030204" pitchFamily="49" charset="0"/>
              </a:rPr>
              <a:t>({1})}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08A1AC0-9827-4810-AFA3-3AE23B13BC8E}"/>
              </a:ext>
            </a:extLst>
          </p:cNvPr>
          <p:cNvSpPr txBox="1">
            <a:spLocks/>
          </p:cNvSpPr>
          <p:nvPr/>
        </p:nvSpPr>
        <p:spPr>
          <a:xfrm>
            <a:off x="1071775" y="238623"/>
            <a:ext cx="4115510" cy="377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BREAKOUT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– traces and DFA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E221EF5-0206-414D-BF99-549C04D48686}"/>
              </a:ext>
            </a:extLst>
          </p:cNvPr>
          <p:cNvGrpSpPr/>
          <p:nvPr/>
        </p:nvGrpSpPr>
        <p:grpSpPr>
          <a:xfrm>
            <a:off x="1191089" y="1091953"/>
            <a:ext cx="2813380" cy="2907392"/>
            <a:chOff x="8284551" y="154222"/>
            <a:chExt cx="2902035" cy="2552774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5773F95E-BC41-4CC0-85F2-0A9DAEBBD2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9566"/>
            <a:stretch/>
          </p:blipFill>
          <p:spPr>
            <a:xfrm>
              <a:off x="8284551" y="154222"/>
              <a:ext cx="2902035" cy="2552774"/>
            </a:xfrm>
            <a:prstGeom prst="rect">
              <a:avLst/>
            </a:prstGeom>
          </p:spPr>
        </p:pic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5FC45D4-97CB-45AB-B33E-11DB7F7FF521}"/>
                </a:ext>
              </a:extLst>
            </p:cNvPr>
            <p:cNvSpPr/>
            <p:nvPr/>
          </p:nvSpPr>
          <p:spPr>
            <a:xfrm>
              <a:off x="10303529" y="2343150"/>
              <a:ext cx="435007" cy="344796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147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F0A364D-A577-49F5-B752-31A4B78C4C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471"/>
          <a:stretch/>
        </p:blipFill>
        <p:spPr>
          <a:xfrm>
            <a:off x="373396" y="1079415"/>
            <a:ext cx="11818604" cy="24936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B28175-D332-4E0A-A780-4C2BEADA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414" y="229963"/>
            <a:ext cx="10515600" cy="1325563"/>
          </a:xfrm>
        </p:spPr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Sapientino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- Diagrams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86A4A1-9831-4F28-9828-03840F88C7D7}"/>
              </a:ext>
            </a:extLst>
          </p:cNvPr>
          <p:cNvSpPr txBox="1"/>
          <p:nvPr/>
        </p:nvSpPr>
        <p:spPr>
          <a:xfrm>
            <a:off x="941298" y="1370860"/>
            <a:ext cx="17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True automaton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9C2E9-4C62-4797-A747-0EFEA7DAC690}"/>
              </a:ext>
            </a:extLst>
          </p:cNvPr>
          <p:cNvSpPr txBox="1"/>
          <p:nvPr/>
        </p:nvSpPr>
        <p:spPr>
          <a:xfrm>
            <a:off x="559398" y="4002720"/>
            <a:ext cx="21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Learned automaton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189633D-542B-45B6-A614-F7AEEA72A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6773" y="3614068"/>
            <a:ext cx="4760355" cy="306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7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8175-D332-4E0A-A780-4C2BEADA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97" y="-124100"/>
            <a:ext cx="4534252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SAPIENTINO - Diagrams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189633D-542B-45B6-A614-F7AEEA72A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8908" y="128089"/>
            <a:ext cx="4120409" cy="26525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8E7B3FA-2976-46C6-8550-106466F53D4E}"/>
              </a:ext>
            </a:extLst>
          </p:cNvPr>
          <p:cNvSpPr/>
          <p:nvPr/>
        </p:nvSpPr>
        <p:spPr>
          <a:xfrm>
            <a:off x="1005415" y="911635"/>
            <a:ext cx="48982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Formula: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&lt;(!</a:t>
            </a:r>
            <a:r>
              <a:rPr lang="en-US" sz="1200" dirty="0" err="1">
                <a:latin typeface="Consolas" panose="020B0609020204030204" pitchFamily="49" charset="0"/>
              </a:rPr>
              <a:t>bad_beep</a:t>
            </a:r>
            <a:r>
              <a:rPr lang="en-US" sz="1200" dirty="0">
                <a:latin typeface="Consolas" panose="020B0609020204030204" pitchFamily="49" charset="0"/>
              </a:rPr>
              <a:t> &amp; !red &amp; !green &amp; !blue)*;red;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(!</a:t>
            </a:r>
            <a:r>
              <a:rPr lang="en-US" sz="1200" dirty="0" err="1">
                <a:latin typeface="Consolas" panose="020B0609020204030204" pitchFamily="49" charset="0"/>
              </a:rPr>
              <a:t>bad_beep</a:t>
            </a:r>
            <a:r>
              <a:rPr lang="en-US" sz="1200" dirty="0">
                <a:latin typeface="Consolas" panose="020B0609020204030204" pitchFamily="49" charset="0"/>
              </a:rPr>
              <a:t> &amp; !red &amp; !green &amp; !blue)*;green;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(!</a:t>
            </a:r>
            <a:r>
              <a:rPr lang="en-US" sz="1200" dirty="0" err="1">
                <a:latin typeface="Consolas" panose="020B0609020204030204" pitchFamily="49" charset="0"/>
              </a:rPr>
              <a:t>bad_beep</a:t>
            </a:r>
            <a:r>
              <a:rPr lang="en-US" sz="1200" dirty="0">
                <a:latin typeface="Consolas" panose="020B0609020204030204" pitchFamily="49" charset="0"/>
              </a:rPr>
              <a:t> &amp; !red &amp; !green &amp; !blue)*;blue&gt;</a:t>
            </a:r>
            <a:r>
              <a:rPr lang="en-US" sz="1200" dirty="0" err="1">
                <a:latin typeface="Consolas" panose="020B0609020204030204" pitchFamily="49" charset="0"/>
              </a:rPr>
              <a:t>tt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3CF4C7-0C32-48A1-9A1E-EC600F36AB1B}"/>
              </a:ext>
            </a:extLst>
          </p:cNvPr>
          <p:cNvSpPr txBox="1"/>
          <p:nvPr/>
        </p:nvSpPr>
        <p:spPr>
          <a:xfrm>
            <a:off x="1313895" y="3284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582E1B-8D64-4CC4-92C0-12C6718B4EBE}"/>
              </a:ext>
            </a:extLst>
          </p:cNvPr>
          <p:cNvSpPr/>
          <p:nvPr/>
        </p:nvSpPr>
        <p:spPr>
          <a:xfrm>
            <a:off x="710213" y="2991619"/>
            <a:ext cx="18645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POSITIVE TRACES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red;green;blue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red;green;blue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red;green;blue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red;green;blue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red;green;blue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red;green;blue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red;green;blue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red;green;blue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red;green;blue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red;green;blue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CC7721-5D3E-4C6D-8EFE-0A3EACC87481}"/>
              </a:ext>
            </a:extLst>
          </p:cNvPr>
          <p:cNvSpPr/>
          <p:nvPr/>
        </p:nvSpPr>
        <p:spPr>
          <a:xfrm>
            <a:off x="2640296" y="2991619"/>
            <a:ext cx="20951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NEGATIVE TRACES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bad_beep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green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bad_beep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bad_beep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bad_beep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bad_beep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bad_beep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red;red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bad_beep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red;red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149350-3C51-49FA-A0E9-EAAB981E9997}"/>
              </a:ext>
            </a:extLst>
          </p:cNvPr>
          <p:cNvSpPr/>
          <p:nvPr/>
        </p:nvSpPr>
        <p:spPr>
          <a:xfrm>
            <a:off x="6620539" y="2791636"/>
            <a:ext cx="55832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{'_states': </a:t>
            </a:r>
            <a:r>
              <a:rPr lang="en-US" sz="900" dirty="0" err="1">
                <a:latin typeface="Consolas" panose="020B0609020204030204" pitchFamily="49" charset="0"/>
              </a:rPr>
              <a:t>frozenset</a:t>
            </a:r>
            <a:r>
              <a:rPr lang="en-US" sz="900" dirty="0">
                <a:latin typeface="Consolas" panose="020B0609020204030204" pitchFamily="49" charset="0"/>
              </a:rPr>
              <a:t>({'0', '1', '2', '3'}),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'_alphabet': </a:t>
            </a:r>
            <a:r>
              <a:rPr lang="en-US" sz="900" dirty="0" err="1">
                <a:latin typeface="Consolas" panose="020B0609020204030204" pitchFamily="49" charset="0"/>
              </a:rPr>
              <a:t>frozenset</a:t>
            </a:r>
            <a:r>
              <a:rPr lang="en-US" sz="900" dirty="0">
                <a:latin typeface="Consolas" panose="020B0609020204030204" pitchFamily="49" charset="0"/>
              </a:rPr>
              <a:t>({{}, {blue}, {red}, {</a:t>
            </a:r>
            <a:r>
              <a:rPr lang="en-US" sz="900" dirty="0" err="1">
                <a:latin typeface="Consolas" panose="020B0609020204030204" pitchFamily="49" charset="0"/>
              </a:rPr>
              <a:t>bad_beep</a:t>
            </a:r>
            <a:r>
              <a:rPr lang="en-US" sz="900" dirty="0">
                <a:latin typeface="Consolas" panose="020B0609020204030204" pitchFamily="49" charset="0"/>
              </a:rPr>
              <a:t>}, {green}}),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</a:t>
            </a:r>
            <a:r>
              <a:rPr lang="en-US" sz="900" dirty="0" err="1">
                <a:latin typeface="Consolas" panose="020B0609020204030204" pitchFamily="49" charset="0"/>
              </a:rPr>
              <a:t>initial_state</a:t>
            </a:r>
            <a:r>
              <a:rPr lang="en-US" sz="900" dirty="0">
                <a:latin typeface="Consolas" panose="020B0609020204030204" pitchFamily="49" charset="0"/>
              </a:rPr>
              <a:t>': '0',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</a:t>
            </a:r>
            <a:r>
              <a:rPr lang="en-US" sz="900" dirty="0" err="1">
                <a:latin typeface="Consolas" panose="020B0609020204030204" pitchFamily="49" charset="0"/>
              </a:rPr>
              <a:t>accepting_states</a:t>
            </a:r>
            <a:r>
              <a:rPr lang="en-US" sz="900" dirty="0">
                <a:latin typeface="Consolas" panose="020B0609020204030204" pitchFamily="49" charset="0"/>
              </a:rPr>
              <a:t>': </a:t>
            </a:r>
            <a:r>
              <a:rPr lang="en-US" sz="900" dirty="0" err="1">
                <a:latin typeface="Consolas" panose="020B0609020204030204" pitchFamily="49" charset="0"/>
              </a:rPr>
              <a:t>frozenset</a:t>
            </a:r>
            <a:r>
              <a:rPr lang="en-US" sz="900" dirty="0">
                <a:latin typeface="Consolas" panose="020B0609020204030204" pitchFamily="49" charset="0"/>
              </a:rPr>
              <a:t>({'3'}),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</a:t>
            </a:r>
            <a:r>
              <a:rPr lang="en-US" sz="900" dirty="0" err="1">
                <a:latin typeface="Consolas" panose="020B0609020204030204" pitchFamily="49" charset="0"/>
              </a:rPr>
              <a:t>transition_function</a:t>
            </a:r>
            <a:r>
              <a:rPr lang="en-US" sz="900" dirty="0">
                <a:latin typeface="Consolas" panose="020B0609020204030204" pitchFamily="49" charset="0"/>
              </a:rPr>
              <a:t>’: </a:t>
            </a:r>
          </a:p>
          <a:p>
            <a:pPr lvl="1"/>
            <a:r>
              <a:rPr lang="en-US" sz="900" dirty="0">
                <a:latin typeface="Consolas" panose="020B0609020204030204" pitchFamily="49" charset="0"/>
              </a:rPr>
              <a:t> {'1': {{blue}: '0', {red}: '0', {</a:t>
            </a:r>
            <a:r>
              <a:rPr lang="en-US" sz="900" dirty="0" err="1">
                <a:latin typeface="Consolas" panose="020B0609020204030204" pitchFamily="49" charset="0"/>
              </a:rPr>
              <a:t>bad_beep</a:t>
            </a:r>
            <a:r>
              <a:rPr lang="en-US" sz="900" dirty="0">
                <a:latin typeface="Consolas" panose="020B0609020204030204" pitchFamily="49" charset="0"/>
              </a:rPr>
              <a:t>}: '0’, {green}: '2', {}: '1'},</a:t>
            </a:r>
          </a:p>
          <a:p>
            <a:pPr lvl="1"/>
            <a:r>
              <a:rPr lang="en-US" sz="900" dirty="0">
                <a:latin typeface="Consolas" panose="020B0609020204030204" pitchFamily="49" charset="0"/>
              </a:rPr>
              <a:t>  '0': {{blue}: '0', {red}: '1', {</a:t>
            </a:r>
            <a:r>
              <a:rPr lang="en-US" sz="900" dirty="0" err="1">
                <a:latin typeface="Consolas" panose="020B0609020204030204" pitchFamily="49" charset="0"/>
              </a:rPr>
              <a:t>bad_beep</a:t>
            </a:r>
            <a:r>
              <a:rPr lang="en-US" sz="900" dirty="0">
                <a:latin typeface="Consolas" panose="020B0609020204030204" pitchFamily="49" charset="0"/>
              </a:rPr>
              <a:t>}: '0', {green}: '0', {}: '0'},</a:t>
            </a:r>
          </a:p>
          <a:p>
            <a:pPr lvl="1"/>
            <a:r>
              <a:rPr lang="en-US" sz="900" dirty="0">
                <a:latin typeface="Consolas" panose="020B0609020204030204" pitchFamily="49" charset="0"/>
              </a:rPr>
              <a:t>  '2': {{blue}: '3', {red}: '0', {</a:t>
            </a:r>
            <a:r>
              <a:rPr lang="en-US" sz="900" dirty="0" err="1">
                <a:latin typeface="Consolas" panose="020B0609020204030204" pitchFamily="49" charset="0"/>
              </a:rPr>
              <a:t>bad_beep</a:t>
            </a:r>
            <a:r>
              <a:rPr lang="en-US" sz="900" dirty="0">
                <a:latin typeface="Consolas" panose="020B0609020204030204" pitchFamily="49" charset="0"/>
              </a:rPr>
              <a:t>}: '0', {green}: '0', {}: '2'},</a:t>
            </a:r>
          </a:p>
          <a:p>
            <a:pPr lvl="1"/>
            <a:r>
              <a:rPr lang="en-US" sz="900" dirty="0">
                <a:latin typeface="Consolas" panose="020B0609020204030204" pitchFamily="49" charset="0"/>
              </a:rPr>
              <a:t>  '3': {{blue}: '0', {red}: '0', {</a:t>
            </a:r>
            <a:r>
              <a:rPr lang="en-US" sz="900" dirty="0" err="1">
                <a:latin typeface="Consolas" panose="020B0609020204030204" pitchFamily="49" charset="0"/>
              </a:rPr>
              <a:t>bad_beep</a:t>
            </a:r>
            <a:r>
              <a:rPr lang="en-US" sz="900" dirty="0">
                <a:latin typeface="Consolas" panose="020B0609020204030204" pitchFamily="49" charset="0"/>
              </a:rPr>
              <a:t>}: '0', {green}: '0', {}: '3'}},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</a:t>
            </a:r>
            <a:r>
              <a:rPr lang="en-US" sz="900" dirty="0" err="1">
                <a:latin typeface="Consolas" panose="020B0609020204030204" pitchFamily="49" charset="0"/>
              </a:rPr>
              <a:t>idx_to_state</a:t>
            </a:r>
            <a:r>
              <a:rPr lang="en-US" sz="900" dirty="0">
                <a:latin typeface="Consolas" panose="020B0609020204030204" pitchFamily="49" charset="0"/>
              </a:rPr>
              <a:t>': ['0', '2', '3', '1'],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</a:t>
            </a:r>
            <a:r>
              <a:rPr lang="en-US" sz="900" dirty="0" err="1">
                <a:latin typeface="Consolas" panose="020B0609020204030204" pitchFamily="49" charset="0"/>
              </a:rPr>
              <a:t>state_to_idx</a:t>
            </a:r>
            <a:r>
              <a:rPr lang="en-US" sz="900" dirty="0">
                <a:latin typeface="Consolas" panose="020B0609020204030204" pitchFamily="49" charset="0"/>
              </a:rPr>
              <a:t>': {'0': 0, '2': 1, '3': 2, '1': 3},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</a:t>
            </a:r>
            <a:r>
              <a:rPr lang="en-US" sz="900" dirty="0" err="1">
                <a:latin typeface="Consolas" panose="020B0609020204030204" pitchFamily="49" charset="0"/>
              </a:rPr>
              <a:t>idx_to_symbol</a:t>
            </a:r>
            <a:r>
              <a:rPr lang="en-US" sz="900" dirty="0">
                <a:latin typeface="Consolas" panose="020B0609020204030204" pitchFamily="49" charset="0"/>
              </a:rPr>
              <a:t>': [{blue}, {}, {red}, {</a:t>
            </a:r>
            <a:r>
              <a:rPr lang="en-US" sz="900" dirty="0" err="1">
                <a:latin typeface="Consolas" panose="020B0609020204030204" pitchFamily="49" charset="0"/>
              </a:rPr>
              <a:t>bad_beep</a:t>
            </a:r>
            <a:r>
              <a:rPr lang="en-US" sz="900" dirty="0">
                <a:latin typeface="Consolas" panose="020B0609020204030204" pitchFamily="49" charset="0"/>
              </a:rPr>
              <a:t>}, {green}],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</a:t>
            </a:r>
            <a:r>
              <a:rPr lang="en-US" sz="900" dirty="0" err="1">
                <a:latin typeface="Consolas" panose="020B0609020204030204" pitchFamily="49" charset="0"/>
              </a:rPr>
              <a:t>symbol_to_idx</a:t>
            </a:r>
            <a:r>
              <a:rPr lang="en-US" sz="900" dirty="0">
                <a:latin typeface="Consolas" panose="020B0609020204030204" pitchFamily="49" charset="0"/>
              </a:rPr>
              <a:t>': {{blue}: 0, {}: 1, {red}: 2, {</a:t>
            </a:r>
            <a:r>
              <a:rPr lang="en-US" sz="900" dirty="0" err="1">
                <a:latin typeface="Consolas" panose="020B0609020204030204" pitchFamily="49" charset="0"/>
              </a:rPr>
              <a:t>bad_beep</a:t>
            </a:r>
            <a:r>
              <a:rPr lang="en-US" sz="900" dirty="0">
                <a:latin typeface="Consolas" panose="020B0609020204030204" pitchFamily="49" charset="0"/>
              </a:rPr>
              <a:t>}: 3, {green}: 4},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</a:t>
            </a:r>
            <a:r>
              <a:rPr lang="en-US" sz="900" dirty="0" err="1">
                <a:latin typeface="Consolas" panose="020B0609020204030204" pitchFamily="49" charset="0"/>
              </a:rPr>
              <a:t>idx_transition_function</a:t>
            </a:r>
            <a:r>
              <a:rPr lang="en-US" sz="900" dirty="0">
                <a:latin typeface="Consolas" panose="020B0609020204030204" pitchFamily="49" charset="0"/>
              </a:rPr>
              <a:t>’: </a:t>
            </a:r>
          </a:p>
          <a:p>
            <a:pPr lvl="1"/>
            <a:r>
              <a:rPr lang="en-US" sz="900" dirty="0">
                <a:latin typeface="Consolas" panose="020B0609020204030204" pitchFamily="49" charset="0"/>
              </a:rPr>
              <a:t> {0: {0: 0, 2: 3, 3: 0, 4: 0, 1: 0},</a:t>
            </a:r>
          </a:p>
          <a:p>
            <a:pPr lvl="1"/>
            <a:r>
              <a:rPr lang="en-US" sz="900" dirty="0">
                <a:latin typeface="Consolas" panose="020B0609020204030204" pitchFamily="49" charset="0"/>
              </a:rPr>
              <a:t>  1: {0: 2, 2: 0, 3: 0, 4: 0, 1: 1},</a:t>
            </a:r>
          </a:p>
          <a:p>
            <a:pPr lvl="1"/>
            <a:r>
              <a:rPr lang="en-US" sz="900" dirty="0">
                <a:latin typeface="Consolas" panose="020B0609020204030204" pitchFamily="49" charset="0"/>
              </a:rPr>
              <a:t>  2: {0: 0, 2: 0, 3: 0, 4: 0, 1: 2},</a:t>
            </a:r>
          </a:p>
          <a:p>
            <a:pPr lvl="1"/>
            <a:r>
              <a:rPr lang="en-US" sz="900" dirty="0">
                <a:latin typeface="Consolas" panose="020B0609020204030204" pitchFamily="49" charset="0"/>
              </a:rPr>
              <a:t>  3: {0: 0, 2: 0, 3: 0, 4: 1, 1: 3}},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</a:t>
            </a:r>
            <a:r>
              <a:rPr lang="en-US" sz="900" dirty="0" err="1">
                <a:latin typeface="Consolas" panose="020B0609020204030204" pitchFamily="49" charset="0"/>
              </a:rPr>
              <a:t>idx_delta_by_state</a:t>
            </a:r>
            <a:r>
              <a:rPr lang="en-US" sz="900" dirty="0">
                <a:latin typeface="Consolas" panose="020B0609020204030204" pitchFamily="49" charset="0"/>
              </a:rPr>
              <a:t>’: </a:t>
            </a:r>
          </a:p>
          <a:p>
            <a:pPr lvl="1"/>
            <a:r>
              <a:rPr lang="en-US" sz="900" dirty="0">
                <a:latin typeface="Consolas" panose="020B0609020204030204" pitchFamily="49" charset="0"/>
              </a:rPr>
              <a:t> {0: {(0, 0), (1, 0), (2, 3), (3, 0), (4, 0)},</a:t>
            </a:r>
          </a:p>
          <a:p>
            <a:pPr lvl="1"/>
            <a:r>
              <a:rPr lang="en-US" sz="900" dirty="0">
                <a:latin typeface="Consolas" panose="020B0609020204030204" pitchFamily="49" charset="0"/>
              </a:rPr>
              <a:t>  1: {(0, 2), (1, 1), (2, 0), (3, 0), (4, 0)},</a:t>
            </a:r>
          </a:p>
          <a:p>
            <a:pPr lvl="1"/>
            <a:r>
              <a:rPr lang="en-US" sz="900" dirty="0">
                <a:latin typeface="Consolas" panose="020B0609020204030204" pitchFamily="49" charset="0"/>
              </a:rPr>
              <a:t>  2: {(0, 0), (1, 2), (2, 0), (3, 0), (4, 0)},</a:t>
            </a:r>
          </a:p>
          <a:p>
            <a:pPr lvl="1"/>
            <a:r>
              <a:rPr lang="en-US" sz="900" dirty="0">
                <a:latin typeface="Consolas" panose="020B0609020204030204" pitchFamily="49" charset="0"/>
              </a:rPr>
              <a:t>  3: {(0, 0), (1, 3), (2, 0), (3, 0), (4, 1)}},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</a:t>
            </a:r>
            <a:r>
              <a:rPr lang="en-US" sz="900" dirty="0" err="1">
                <a:latin typeface="Consolas" panose="020B0609020204030204" pitchFamily="49" charset="0"/>
              </a:rPr>
              <a:t>idx_initial_state</a:t>
            </a:r>
            <a:r>
              <a:rPr lang="en-US" sz="900" dirty="0">
                <a:latin typeface="Consolas" panose="020B0609020204030204" pitchFamily="49" charset="0"/>
              </a:rPr>
              <a:t>': 0,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</a:t>
            </a:r>
            <a:r>
              <a:rPr lang="en-US" sz="900" dirty="0" err="1">
                <a:latin typeface="Consolas" panose="020B0609020204030204" pitchFamily="49" charset="0"/>
              </a:rPr>
              <a:t>idx_accepting_states</a:t>
            </a:r>
            <a:r>
              <a:rPr lang="en-US" sz="900" dirty="0">
                <a:latin typeface="Consolas" panose="020B0609020204030204" pitchFamily="49" charset="0"/>
              </a:rPr>
              <a:t>': </a:t>
            </a:r>
            <a:r>
              <a:rPr lang="en-US" sz="900" dirty="0" err="1">
                <a:latin typeface="Consolas" panose="020B0609020204030204" pitchFamily="49" charset="0"/>
              </a:rPr>
              <a:t>frozenset</a:t>
            </a:r>
            <a:r>
              <a:rPr lang="en-US" sz="900" dirty="0">
                <a:latin typeface="Consolas" panose="020B0609020204030204" pitchFamily="49" charset="0"/>
              </a:rPr>
              <a:t>({2})}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9C2E9-4C62-4797-A747-0EFEA7DAC690}"/>
              </a:ext>
            </a:extLst>
          </p:cNvPr>
          <p:cNvSpPr txBox="1"/>
          <p:nvPr/>
        </p:nvSpPr>
        <p:spPr>
          <a:xfrm>
            <a:off x="7340393" y="148737"/>
            <a:ext cx="21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Learned automaton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8F6A9B9-6F0A-47EA-9D99-CB077C62D34D}"/>
              </a:ext>
            </a:extLst>
          </p:cNvPr>
          <p:cNvSpPr/>
          <p:nvPr/>
        </p:nvSpPr>
        <p:spPr>
          <a:xfrm>
            <a:off x="4702413" y="4638296"/>
            <a:ext cx="1606858" cy="411348"/>
          </a:xfrm>
          <a:prstGeom prst="rightArrow">
            <a:avLst>
              <a:gd name="adj1" fmla="val 27602"/>
              <a:gd name="adj2" fmla="val 55599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E52029-C883-499D-A504-00DE56B17636}"/>
              </a:ext>
            </a:extLst>
          </p:cNvPr>
          <p:cNvSpPr txBox="1"/>
          <p:nvPr/>
        </p:nvSpPr>
        <p:spPr>
          <a:xfrm>
            <a:off x="4603847" y="3818573"/>
            <a:ext cx="213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From traces, the DFA is generated:</a:t>
            </a:r>
          </a:p>
        </p:txBody>
      </p:sp>
    </p:spTree>
    <p:extLst>
      <p:ext uri="{BB962C8B-B14F-4D97-AF65-F5344CB8AC3E}">
        <p14:creationId xmlns:p14="http://schemas.microsoft.com/office/powerpoint/2010/main" val="350733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4CE350D8-AFD3-48E0-897F-AAD3E867F2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9269" r="8240"/>
          <a:stretch/>
        </p:blipFill>
        <p:spPr>
          <a:xfrm>
            <a:off x="3048000" y="383901"/>
            <a:ext cx="9144000" cy="3163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B28175-D332-4E0A-A780-4C2BEADA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29" y="0"/>
            <a:ext cx="5432708" cy="132556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Minecraft - Diagrams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86A4A1-9831-4F28-9828-03840F88C7D7}"/>
              </a:ext>
            </a:extLst>
          </p:cNvPr>
          <p:cNvSpPr txBox="1"/>
          <p:nvPr/>
        </p:nvSpPr>
        <p:spPr>
          <a:xfrm>
            <a:off x="766919" y="1264426"/>
            <a:ext cx="17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True automaton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9C2E9-4C62-4797-A747-0EFEA7DAC690}"/>
              </a:ext>
            </a:extLst>
          </p:cNvPr>
          <p:cNvSpPr txBox="1"/>
          <p:nvPr/>
        </p:nvSpPr>
        <p:spPr>
          <a:xfrm>
            <a:off x="702020" y="3789841"/>
            <a:ext cx="21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Learned automaton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0AFC35-EE03-4AC8-9927-4F82F183E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0389" y="3843333"/>
            <a:ext cx="7238438" cy="263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087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4682</TotalTime>
  <Words>3037</Words>
  <Application>Microsoft Office PowerPoint</Application>
  <PresentationFormat>Widescreen</PresentationFormat>
  <Paragraphs>296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Adobe Arabic</vt:lpstr>
      <vt:lpstr>Adobe Garamond Pro</vt:lpstr>
      <vt:lpstr>Arial</vt:lpstr>
      <vt:lpstr>Calibri</vt:lpstr>
      <vt:lpstr>Calibri Light</vt:lpstr>
      <vt:lpstr>Consolas</vt:lpstr>
      <vt:lpstr>Segoe UI</vt:lpstr>
      <vt:lpstr>Times New Roman</vt:lpstr>
      <vt:lpstr>Wingdings</vt:lpstr>
      <vt:lpstr>Тема Office</vt:lpstr>
      <vt:lpstr>PowerPoint Presentation</vt:lpstr>
      <vt:lpstr>PowerPoint Presentation</vt:lpstr>
      <vt:lpstr>BREAKOUT - Diagrams</vt:lpstr>
      <vt:lpstr>BREAKOUT - Diagrams</vt:lpstr>
      <vt:lpstr>PowerPoint Presentation</vt:lpstr>
      <vt:lpstr>PowerPoint Presentation</vt:lpstr>
      <vt:lpstr>Sapientino - Diagrams</vt:lpstr>
      <vt:lpstr>SAPIENTINO - Diagrams</vt:lpstr>
      <vt:lpstr>Minecraft - Diagrams</vt:lpstr>
      <vt:lpstr>Minecraft – DFA Generation</vt:lpstr>
      <vt:lpstr>Comparison</vt:lpstr>
      <vt:lpstr>Output diagram – learned automaton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Егорыч Орелыч</dc:creator>
  <cp:lastModifiedBy>Andrés Arciniegas</cp:lastModifiedBy>
  <cp:revision>130</cp:revision>
  <dcterms:created xsi:type="dcterms:W3CDTF">2020-04-30T07:05:48Z</dcterms:created>
  <dcterms:modified xsi:type="dcterms:W3CDTF">2020-05-16T17:02:03Z</dcterms:modified>
</cp:coreProperties>
</file>