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7.jpeg" ContentType="image/jpeg"/>
  <Override PartName="/ppt/media/image6.png" ContentType="image/png"/>
  <Override PartName="/ppt/media/image5.png" ContentType="image/png"/>
  <Override PartName="/ppt/media/image4.png" ContentType="image/png"/>
  <Override PartName="/ppt/media/image3.jpeg" ContentType="image/jpe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bIns="0" lIns="0" rIns="0" tIns="0" wrap="none"/>
          <a:p>
            <a:r>
              <a:rPr lang="en-US" sz="1400"/>
              <a:t>&lt;header&gt;</a:t>
            </a:r>
            <a:endParaRPr/>
          </a:p>
        </p:txBody>
      </p:sp>
      <p:sp>
        <p:nvSpPr>
          <p:cNvPr id="41" name="PlaceHolder 3"/>
          <p:cNvSpPr>
            <a:spLocks noGrp="1"/>
          </p:cNvSpPr>
          <p:nvPr>
            <p:ph type="dt"/>
          </p:nvPr>
        </p:nvSpPr>
        <p:spPr>
          <a:xfrm>
            <a:off x="4399200" y="0"/>
            <a:ext cx="3372840" cy="502560"/>
          </a:xfrm>
          <a:prstGeom prst="rect">
            <a:avLst/>
          </a:prstGeom>
        </p:spPr>
        <p:txBody>
          <a:bodyPr bIns="0" lIns="0" rIns="0" tIns="0" wrap="none"/>
          <a:p>
            <a:pPr algn="r"/>
            <a:r>
              <a:rPr lang="en-US" sz="1400"/>
              <a:t>&lt;date/time&gt;</a:t>
            </a:r>
            <a:endParaRPr/>
          </a:p>
        </p:txBody>
      </p:sp>
      <p:sp>
        <p:nvSpPr>
          <p:cNvPr id="42" name="PlaceHolder 4"/>
          <p:cNvSpPr>
            <a:spLocks noGrp="1"/>
          </p:cNvSpPr>
          <p:nvPr>
            <p:ph type="ftr"/>
          </p:nvPr>
        </p:nvSpPr>
        <p:spPr>
          <a:xfrm>
            <a:off x="0" y="9555480"/>
            <a:ext cx="3372840" cy="502560"/>
          </a:xfrm>
          <a:prstGeom prst="rect">
            <a:avLst/>
          </a:prstGeom>
        </p:spPr>
        <p:txBody>
          <a:bodyPr anchor="b" bIns="0" lIns="0" rIns="0" tIns="0" wrap="none"/>
          <a:p>
            <a:r>
              <a:rPr lang="en-US" sz="1400"/>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anchor="b" bIns="0" lIns="0" rIns="0" tIns="0" wrap="none"/>
          <a:p>
            <a:pPr algn="r"/>
            <a:fld id="{FAAA0A7E-A412-48E7-AE73-ACF681CE712B}" type="slidenum">
              <a:rPr lang="en-US" sz="1400"/>
              <a:t>&lt;number&gt;</a:t>
            </a:fld>
            <a:endParaRPr/>
          </a:p>
        </p:txBody>
      </p:sp>
    </p:spTree>
  </p:cSld>
  <p:clrMap accent1="accent1" accent2="accent2" accent3="accent3" accent4="accent4" accent5="accent5" accent6="accent6" bg1="lt1" bg2="lt2" folHlink="folHlink" hlink="hlink" tx1="dk1" tx2="dk2"/>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 name="CustomShape 1"/>
          <p:cNvSpPr/>
          <p:nvPr/>
        </p:nvSpPr>
        <p:spPr>
          <a:xfrm>
            <a:off x="1587600" y="1006560"/>
            <a:ext cx="4595760" cy="3448080"/>
          </a:xfrm>
          <a:prstGeom prst="rect">
            <a:avLst/>
          </a:prstGeom>
          <a:solidFill>
            <a:srgbClr val="ffffff"/>
          </a:solidFill>
          <a:ln w="9360">
            <a:solidFill>
              <a:srgbClr val="000000"/>
            </a:solidFill>
            <a:miter/>
          </a:ln>
        </p:spPr>
      </p:sp>
      <p:sp>
        <p:nvSpPr>
          <p:cNvPr id="69" name="TextShape 2"/>
          <p:cNvSpPr txBox="1"/>
          <p:nvPr/>
        </p:nvSpPr>
        <p:spPr>
          <a:xfrm>
            <a:off x="1185840" y="4787640"/>
            <a:ext cx="5407200" cy="3825720"/>
          </a:xfrm>
          <a:prstGeom prst="rect">
            <a:avLst/>
          </a:prstGeom>
        </p:spPr>
        <p:txBody>
          <a:bodyPr bIns="0" lIns="0" rIns="0" tIns="0"/>
          <a:p>
            <a:pPr>
              <a:lnSpc>
                <a:spcPct val="93000"/>
              </a:lnSpc>
              <a:buSzPct val="25000"/>
              <a:buFont typeface="StarSymbol"/>
              <a:buChar char=""/>
            </a:pPr>
            <a:r>
              <a:rPr lang="en-GB" sz="1200">
                <a:latin typeface="Arial"/>
                <a:ea typeface="msgothic"/>
              </a:rPr>
              <a:t>Data from one V4 cell showing enhanced responses in the attended mode (black) relative to the unattended mode (gray). A, Histograms showing the responses elicited by sample stimuli of four different orientations. The histograms in the top row were taken from trials when the animal was attending to the receptive field stimulus, and the histograms in the bottom row were taken from trials when the animal was attending to the stimulus outside the receptive field. The average response during the sample period (shaded) was used to construct tuning curves.B, Tuning curves were constructed for this neuron for each task mode by fitting the responses for each condition to a Gaussian. This cell had a significant increase in amplitude in the attended mode (solid symbols) relative to the unattended mode (open symbols), but no significant changes in the preferred orientation, width, or asymptote. The undriven activity of the cell during the attended trials is shown in the black dashed line, and the undriven activity of the cell during the unattended trials is represented by the gray dashed line.</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7" name="PlaceHolder 2"/>
          <p:cNvSpPr>
            <a:spLocks noGrp="1"/>
          </p:cNvSpPr>
          <p:nvPr>
            <p:ph type="body"/>
          </p:nvPr>
        </p:nvSpPr>
        <p:spPr>
          <a:xfrm>
            <a:off x="504000" y="1769040"/>
            <a:ext cx="9071640" cy="2379600"/>
          </a:xfrm>
          <a:prstGeom prst="rect">
            <a:avLst/>
          </a:prstGeom>
        </p:spPr>
        <p:txBody>
          <a:bodyPr bIns="0" lIns="0" rIns="0" tIns="0" wrap="none"/>
          <a:p>
            <a:endParaRPr/>
          </a:p>
        </p:txBody>
      </p:sp>
      <p:sp>
        <p:nvSpPr>
          <p:cNvPr id="28" name="PlaceHolder 3"/>
          <p:cNvSpPr>
            <a:spLocks noGrp="1"/>
          </p:cNvSpPr>
          <p:nvPr>
            <p:ph type="body"/>
          </p:nvPr>
        </p:nvSpPr>
        <p:spPr>
          <a:xfrm>
            <a:off x="504000" y="4375080"/>
            <a:ext cx="9071640" cy="23796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0" name="PlaceHolder 2"/>
          <p:cNvSpPr>
            <a:spLocks noGrp="1"/>
          </p:cNvSpPr>
          <p:nvPr>
            <p:ph type="body"/>
          </p:nvPr>
        </p:nvSpPr>
        <p:spPr>
          <a:xfrm>
            <a:off x="504000" y="1769040"/>
            <a:ext cx="4426560" cy="2379600"/>
          </a:xfrm>
          <a:prstGeom prst="rect">
            <a:avLst/>
          </a:prstGeom>
        </p:spPr>
        <p:txBody>
          <a:bodyPr bIns="0" lIns="0" rIns="0" tIns="0" wrap="none"/>
          <a:p>
            <a:endParaRPr/>
          </a:p>
        </p:txBody>
      </p:sp>
      <p:sp>
        <p:nvSpPr>
          <p:cNvPr id="31" name="PlaceHolder 3"/>
          <p:cNvSpPr>
            <a:spLocks noGrp="1"/>
          </p:cNvSpPr>
          <p:nvPr>
            <p:ph type="body"/>
          </p:nvPr>
        </p:nvSpPr>
        <p:spPr>
          <a:xfrm>
            <a:off x="5151960" y="1769040"/>
            <a:ext cx="4426560" cy="2379600"/>
          </a:xfrm>
          <a:prstGeom prst="rect">
            <a:avLst/>
          </a:prstGeom>
        </p:spPr>
        <p:txBody>
          <a:bodyPr bIns="0" lIns="0" rIns="0" tIns="0" wrap="none"/>
          <a:p>
            <a:endParaRPr/>
          </a:p>
        </p:txBody>
      </p:sp>
      <p:sp>
        <p:nvSpPr>
          <p:cNvPr id="32" name="PlaceHolder 4"/>
          <p:cNvSpPr>
            <a:spLocks noGrp="1"/>
          </p:cNvSpPr>
          <p:nvPr>
            <p:ph type="body"/>
          </p:nvPr>
        </p:nvSpPr>
        <p:spPr>
          <a:xfrm>
            <a:off x="5151960" y="4375080"/>
            <a:ext cx="4426560" cy="2379600"/>
          </a:xfrm>
          <a:prstGeom prst="rect">
            <a:avLst/>
          </a:prstGeom>
        </p:spPr>
        <p:txBody>
          <a:bodyPr bIns="0" lIns="0" rIns="0" tIns="0" wrap="none"/>
          <a:p>
            <a:endParaRPr/>
          </a:p>
        </p:txBody>
      </p:sp>
      <p:sp>
        <p:nvSpPr>
          <p:cNvPr id="33" name="PlaceHolder 5"/>
          <p:cNvSpPr>
            <a:spLocks noGrp="1"/>
          </p:cNvSpPr>
          <p:nvPr>
            <p:ph type="body"/>
          </p:nvPr>
        </p:nvSpPr>
        <p:spPr>
          <a:xfrm>
            <a:off x="504000" y="4375080"/>
            <a:ext cx="4426560" cy="23796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5" name="PlaceHolder 2"/>
          <p:cNvSpPr>
            <a:spLocks noGrp="1"/>
          </p:cNvSpPr>
          <p:nvPr>
            <p:ph type="body"/>
          </p:nvPr>
        </p:nvSpPr>
        <p:spPr>
          <a:xfrm>
            <a:off x="504000" y="1769040"/>
            <a:ext cx="4426560" cy="2379600"/>
          </a:xfrm>
          <a:prstGeom prst="rect">
            <a:avLst/>
          </a:prstGeom>
        </p:spPr>
        <p:txBody>
          <a:bodyPr bIns="0" lIns="0" rIns="0" tIns="0" wrap="none"/>
          <a:p>
            <a:endParaRPr/>
          </a:p>
        </p:txBody>
      </p:sp>
      <p:sp>
        <p:nvSpPr>
          <p:cNvPr id="36" name="PlaceHolder 3"/>
          <p:cNvSpPr>
            <a:spLocks noGrp="1"/>
          </p:cNvSpPr>
          <p:nvPr>
            <p:ph type="body"/>
          </p:nvPr>
        </p:nvSpPr>
        <p:spPr>
          <a:xfrm>
            <a:off x="5151960" y="1769040"/>
            <a:ext cx="4426560" cy="2379600"/>
          </a:xfrm>
          <a:prstGeom prst="rect">
            <a:avLst/>
          </a:prstGeom>
        </p:spPr>
        <p:txBody>
          <a:bodyPr bIns="0" lIns="0" rIns="0" tIns="0" wrap="none"/>
          <a:p>
            <a:endParaRPr/>
          </a:p>
        </p:txBody>
      </p:sp>
      <p:pic>
        <p:nvPicPr>
          <p:cNvPr descr="" id="37" name=""/>
          <p:cNvPicPr/>
          <p:nvPr/>
        </p:nvPicPr>
        <p:blipFill>
          <a:blip r:embed="rId2"/>
          <a:stretch>
            <a:fillRect/>
          </a:stretch>
        </p:blipFill>
        <p:spPr>
          <a:xfrm>
            <a:off x="5874120" y="4375080"/>
            <a:ext cx="2982240" cy="2379600"/>
          </a:xfrm>
          <a:prstGeom prst="rect">
            <a:avLst/>
          </a:prstGeom>
          <a:ln>
            <a:noFill/>
          </a:ln>
        </p:spPr>
      </p:pic>
      <p:pic>
        <p:nvPicPr>
          <p:cNvPr descr="" id="38" name=""/>
          <p:cNvPicPr/>
          <p:nvPr/>
        </p:nvPicPr>
        <p:blipFill>
          <a:blip r:embed="rId3"/>
          <a:stretch>
            <a:fillRect/>
          </a:stretch>
        </p:blipFill>
        <p:spPr>
          <a:xfrm>
            <a:off x="1226160" y="4375080"/>
            <a:ext cx="2982240" cy="23796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6" name="PlaceHolder 2"/>
          <p:cNvSpPr>
            <a:spLocks noGrp="1"/>
          </p:cNvSpPr>
          <p:nvPr>
            <p:ph type="subTitle"/>
          </p:nvPr>
        </p:nvSpPr>
        <p:spPr>
          <a:xfrm>
            <a:off x="504000" y="1769040"/>
            <a:ext cx="9071640" cy="498960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8" name="PlaceHolder 2"/>
          <p:cNvSpPr>
            <a:spLocks noGrp="1"/>
          </p:cNvSpPr>
          <p:nvPr>
            <p:ph type="body"/>
          </p:nvPr>
        </p:nvSpPr>
        <p:spPr>
          <a:xfrm>
            <a:off x="504000" y="1769040"/>
            <a:ext cx="9071640" cy="49892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0" name="PlaceHolder 2"/>
          <p:cNvSpPr>
            <a:spLocks noGrp="1"/>
          </p:cNvSpPr>
          <p:nvPr>
            <p:ph type="body"/>
          </p:nvPr>
        </p:nvSpPr>
        <p:spPr>
          <a:xfrm>
            <a:off x="504000" y="1769040"/>
            <a:ext cx="4426560" cy="4989240"/>
          </a:xfrm>
          <a:prstGeom prst="rect">
            <a:avLst/>
          </a:prstGeom>
        </p:spPr>
        <p:txBody>
          <a:bodyPr bIns="0" lIns="0" rIns="0" tIns="0" wrap="none"/>
          <a:p>
            <a:endParaRPr/>
          </a:p>
        </p:txBody>
      </p:sp>
      <p:sp>
        <p:nvSpPr>
          <p:cNvPr id="11" name="PlaceHolder 3"/>
          <p:cNvSpPr>
            <a:spLocks noGrp="1"/>
          </p:cNvSpPr>
          <p:nvPr>
            <p:ph type="body"/>
          </p:nvPr>
        </p:nvSpPr>
        <p:spPr>
          <a:xfrm>
            <a:off x="5151960" y="1769040"/>
            <a:ext cx="4426560" cy="49892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64569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5" name="PlaceHolder 2"/>
          <p:cNvSpPr>
            <a:spLocks noGrp="1"/>
          </p:cNvSpPr>
          <p:nvPr>
            <p:ph type="body"/>
          </p:nvPr>
        </p:nvSpPr>
        <p:spPr>
          <a:xfrm>
            <a:off x="504000" y="1769040"/>
            <a:ext cx="4426560" cy="2379600"/>
          </a:xfrm>
          <a:prstGeom prst="rect">
            <a:avLst/>
          </a:prstGeom>
        </p:spPr>
        <p:txBody>
          <a:bodyPr bIns="0" lIns="0" rIns="0" tIns="0" wrap="none"/>
          <a:p>
            <a:endParaRPr/>
          </a:p>
        </p:txBody>
      </p:sp>
      <p:sp>
        <p:nvSpPr>
          <p:cNvPr id="16" name="PlaceHolder 3"/>
          <p:cNvSpPr>
            <a:spLocks noGrp="1"/>
          </p:cNvSpPr>
          <p:nvPr>
            <p:ph type="body"/>
          </p:nvPr>
        </p:nvSpPr>
        <p:spPr>
          <a:xfrm>
            <a:off x="504000" y="4375080"/>
            <a:ext cx="4426560" cy="2379600"/>
          </a:xfrm>
          <a:prstGeom prst="rect">
            <a:avLst/>
          </a:prstGeom>
        </p:spPr>
        <p:txBody>
          <a:bodyPr bIns="0" lIns="0" rIns="0" tIns="0" wrap="none"/>
          <a:p>
            <a:endParaRPr/>
          </a:p>
        </p:txBody>
      </p:sp>
      <p:sp>
        <p:nvSpPr>
          <p:cNvPr id="17" name="PlaceHolder 4"/>
          <p:cNvSpPr>
            <a:spLocks noGrp="1"/>
          </p:cNvSpPr>
          <p:nvPr>
            <p:ph type="body"/>
          </p:nvPr>
        </p:nvSpPr>
        <p:spPr>
          <a:xfrm>
            <a:off x="5151960" y="1769040"/>
            <a:ext cx="4426560" cy="498924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9" name="PlaceHolder 2"/>
          <p:cNvSpPr>
            <a:spLocks noGrp="1"/>
          </p:cNvSpPr>
          <p:nvPr>
            <p:ph type="body"/>
          </p:nvPr>
        </p:nvSpPr>
        <p:spPr>
          <a:xfrm>
            <a:off x="504000" y="1769040"/>
            <a:ext cx="4426560" cy="4989240"/>
          </a:xfrm>
          <a:prstGeom prst="rect">
            <a:avLst/>
          </a:prstGeom>
        </p:spPr>
        <p:txBody>
          <a:bodyPr bIns="0" lIns="0" rIns="0" tIns="0" wrap="none"/>
          <a:p>
            <a:endParaRPr/>
          </a:p>
        </p:txBody>
      </p:sp>
      <p:sp>
        <p:nvSpPr>
          <p:cNvPr id="20" name="PlaceHolder 3"/>
          <p:cNvSpPr>
            <a:spLocks noGrp="1"/>
          </p:cNvSpPr>
          <p:nvPr>
            <p:ph type="body"/>
          </p:nvPr>
        </p:nvSpPr>
        <p:spPr>
          <a:xfrm>
            <a:off x="5151960" y="1769040"/>
            <a:ext cx="4426560" cy="2379600"/>
          </a:xfrm>
          <a:prstGeom prst="rect">
            <a:avLst/>
          </a:prstGeom>
        </p:spPr>
        <p:txBody>
          <a:bodyPr bIns="0" lIns="0" rIns="0" tIns="0" wrap="none"/>
          <a:p>
            <a:endParaRPr/>
          </a:p>
        </p:txBody>
      </p:sp>
      <p:sp>
        <p:nvSpPr>
          <p:cNvPr id="21" name="PlaceHolder 4"/>
          <p:cNvSpPr>
            <a:spLocks noGrp="1"/>
          </p:cNvSpPr>
          <p:nvPr>
            <p:ph type="body"/>
          </p:nvPr>
        </p:nvSpPr>
        <p:spPr>
          <a:xfrm>
            <a:off x="5151960" y="4375080"/>
            <a:ext cx="4426560" cy="23796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3" name="PlaceHolder 2"/>
          <p:cNvSpPr>
            <a:spLocks noGrp="1"/>
          </p:cNvSpPr>
          <p:nvPr>
            <p:ph type="body"/>
          </p:nvPr>
        </p:nvSpPr>
        <p:spPr>
          <a:xfrm>
            <a:off x="504000" y="1769040"/>
            <a:ext cx="4426560" cy="2379600"/>
          </a:xfrm>
          <a:prstGeom prst="rect">
            <a:avLst/>
          </a:prstGeom>
        </p:spPr>
        <p:txBody>
          <a:bodyPr bIns="0" lIns="0" rIns="0" tIns="0" wrap="none"/>
          <a:p>
            <a:endParaRPr/>
          </a:p>
        </p:txBody>
      </p:sp>
      <p:sp>
        <p:nvSpPr>
          <p:cNvPr id="24" name="PlaceHolder 3"/>
          <p:cNvSpPr>
            <a:spLocks noGrp="1"/>
          </p:cNvSpPr>
          <p:nvPr>
            <p:ph type="body"/>
          </p:nvPr>
        </p:nvSpPr>
        <p:spPr>
          <a:xfrm>
            <a:off x="5151960" y="1769040"/>
            <a:ext cx="4426560" cy="2379600"/>
          </a:xfrm>
          <a:prstGeom prst="rect">
            <a:avLst/>
          </a:prstGeom>
        </p:spPr>
        <p:txBody>
          <a:bodyPr bIns="0" lIns="0" rIns="0" tIns="0" wrap="none"/>
          <a:p>
            <a:endParaRPr/>
          </a:p>
        </p:txBody>
      </p:sp>
      <p:sp>
        <p:nvSpPr>
          <p:cNvPr id="25" name="PlaceHolder 4"/>
          <p:cNvSpPr>
            <a:spLocks noGrp="1"/>
          </p:cNvSpPr>
          <p:nvPr>
            <p:ph type="body"/>
          </p:nvPr>
        </p:nvSpPr>
        <p:spPr>
          <a:xfrm>
            <a:off x="504000" y="4375080"/>
            <a:ext cx="9070920" cy="23796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504000" y="1769040"/>
            <a:ext cx="9071640" cy="498924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bIns="0" lIns="0" rIns="0" tIns="0" wrap="none"/>
          <a:p>
            <a:r>
              <a:rPr lang="en-US" sz="1400"/>
              <a:t>&lt;date/time&gt;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en-US" sz="1400"/>
              <a:t>&lt;footer&gt;</a:t>
            </a:r>
            <a:endParaRPr/>
          </a:p>
        </p:txBody>
      </p:sp>
      <p:sp>
        <p:nvSpPr>
          <p:cNvPr id="4" name="PlaceHolder 5"/>
          <p:cNvSpPr>
            <a:spLocks noGrp="1"/>
          </p:cNvSpPr>
          <p:nvPr>
            <p:ph type="sldNum"/>
          </p:nvPr>
        </p:nvSpPr>
        <p:spPr>
          <a:xfrm>
            <a:off x="7227360" y="6887160"/>
            <a:ext cx="2348280" cy="521280"/>
          </a:xfrm>
          <a:prstGeom prst="rect">
            <a:avLst/>
          </a:prstGeom>
        </p:spPr>
        <p:txBody>
          <a:bodyPr bIns="0" lIns="0" rIns="0" tIns="0" wrap="none"/>
          <a:p>
            <a:pPr algn="r"/>
            <a:fld id="{79E1182E-1FF2-4D66-BE66-A64C05E7328E}" type="slidenum">
              <a:rPr lang="en-US" sz="1400"/>
              <a:t>&lt;number&gt;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slideLayout" Target="../slideLayouts/slideLayout2.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p:spPr>
        <p:txBody>
          <a:bodyPr anchor="ctr" bIns="0" lIns="0" rIns="0" tIns="0" wrap="none"/>
          <a:p>
            <a:pPr algn="ctr"/>
            <a:r>
              <a:rPr lang="en-US"/>
              <a:t>Autocorrelograms</a:t>
            </a:r>
            <a:endParaRPr/>
          </a:p>
        </p:txBody>
      </p:sp>
      <p:sp>
        <p:nvSpPr>
          <p:cNvPr id="45" name="TextShape 2"/>
          <p:cNvSpPr txBox="1"/>
          <p:nvPr/>
        </p:nvSpPr>
        <p:spPr>
          <a:xfrm>
            <a:off x="504000" y="1769040"/>
            <a:ext cx="9071640" cy="4989240"/>
          </a:xfrm>
          <a:prstGeom prst="rect">
            <a:avLst/>
          </a:prstGeom>
        </p:spPr>
        <p:txBody>
          <a:bodyPr anchor="ctr" bIns="0" lIns="0" rIns="0" tIns="0" wrap="none"/>
          <a:p>
            <a:pPr algn="ctr"/>
            <a:endParaRPr/>
          </a:p>
        </p:txBody>
      </p:sp>
      <p:pic>
        <p:nvPicPr>
          <p:cNvPr descr="" id="46" name=""/>
          <p:cNvPicPr/>
          <p:nvPr/>
        </p:nvPicPr>
        <p:blipFill>
          <a:blip r:embed="rId1"/>
          <a:stretch>
            <a:fillRect/>
          </a:stretch>
        </p:blipFill>
        <p:spPr>
          <a:xfrm>
            <a:off x="1373400" y="2153880"/>
            <a:ext cx="7333560" cy="3401640"/>
          </a:xfrm>
          <a:prstGeom prst="rect">
            <a:avLst/>
          </a:prstGeom>
          <a:ln>
            <a:noFill/>
          </a:ln>
        </p:spPr>
      </p:pic>
      <p:sp>
        <p:nvSpPr>
          <p:cNvPr id="47" name="TextShape 3"/>
          <p:cNvSpPr txBox="1"/>
          <p:nvPr/>
        </p:nvSpPr>
        <p:spPr>
          <a:xfrm>
            <a:off x="1342800" y="6134400"/>
            <a:ext cx="8686800" cy="1289160"/>
          </a:xfrm>
          <a:prstGeom prst="rect">
            <a:avLst/>
          </a:prstGeom>
        </p:spPr>
        <p:txBody>
          <a:bodyPr bIns="45000" lIns="90000" rIns="90000" tIns="45000" wrap="none"/>
          <a:p>
            <a:r>
              <a:rPr lang="en-US" sz="1400"/>
              <a:t>Detecting neural oscillations. (A,B) Oscillations in autocorrelations in two example recordings </a:t>
            </a:r>
            <a:endParaRPr/>
          </a:p>
          <a:p>
            <a:r>
              <a:rPr lang="en-US" sz="1400"/>
              <a:t>(spike trains recorded from LGN in cat)  with oscillation score 10 and 29, </a:t>
            </a:r>
            <a:endParaRPr/>
          </a:p>
          <a:p>
            <a:r>
              <a:rPr lang="en-US" sz="1400"/>
              <a:t>respectively. (C,D) Oscillations in spectral power (same spike trains as used for panel A).</a:t>
            </a:r>
            <a:endParaRPr/>
          </a:p>
          <a:p>
            <a:endParaRPr/>
          </a:p>
          <a:p>
            <a:r>
              <a:rPr lang="en-US" sz="1400"/>
              <a:t>From </a:t>
            </a:r>
            <a:r>
              <a:rPr i="1" lang="en-US" sz="1400"/>
              <a:t>Exploring the function of neural oscillations in early sensory system</a:t>
            </a:r>
            <a:r>
              <a:rPr lang="en-US" sz="1400"/>
              <a:t>, Koepsell, Wang, </a:t>
            </a:r>
            <a:endParaRPr/>
          </a:p>
          <a:p>
            <a:r>
              <a:rPr lang="en-US" sz="1400"/>
              <a:t>Hirsch and Sommer (2010) Front. Neurosci. 3:00010  </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p:spPr>
        <p:txBody>
          <a:bodyPr anchor="ctr" bIns="0" lIns="0" rIns="0" tIns="0" wrap="none"/>
          <a:p>
            <a:pPr algn="ctr"/>
            <a:r>
              <a:rPr lang="en-US"/>
              <a:t>Peristimulus &amp; cross correlogram</a:t>
            </a:r>
            <a:endParaRPr/>
          </a:p>
        </p:txBody>
      </p:sp>
      <p:pic>
        <p:nvPicPr>
          <p:cNvPr descr="" id="49" name=""/>
          <p:cNvPicPr/>
          <p:nvPr/>
        </p:nvPicPr>
        <p:blipFill>
          <a:blip r:embed="rId1"/>
          <a:stretch>
            <a:fillRect/>
          </a:stretch>
        </p:blipFill>
        <p:spPr>
          <a:xfrm>
            <a:off x="457200" y="1768680"/>
            <a:ext cx="4620240" cy="4989240"/>
          </a:xfrm>
          <a:prstGeom prst="rect">
            <a:avLst/>
          </a:prstGeom>
          <a:ln>
            <a:noFill/>
          </a:ln>
        </p:spPr>
      </p:pic>
      <p:sp>
        <p:nvSpPr>
          <p:cNvPr id="50" name="TextShape 2"/>
          <p:cNvSpPr txBox="1"/>
          <p:nvPr/>
        </p:nvSpPr>
        <p:spPr>
          <a:xfrm>
            <a:off x="5486400" y="2194560"/>
            <a:ext cx="4023360" cy="1688760"/>
          </a:xfrm>
          <a:prstGeom prst="rect">
            <a:avLst/>
          </a:prstGeom>
        </p:spPr>
        <p:txBody>
          <a:bodyPr bIns="45000" lIns="90000" rIns="90000" tIns="45000" wrap="none"/>
          <a:p>
            <a:r>
              <a:rPr lang="en-US" sz="1400"/>
              <a:t>Peristimulus time histograms (left) and cross-correlograms (right) for neurons recorded from inferior temporal cortex for monkeys performing prompted memory tasks.</a:t>
            </a:r>
            <a:endParaRPr/>
          </a:p>
          <a:p>
            <a:endParaRPr/>
          </a:p>
          <a:p>
            <a:r>
              <a:rPr lang="en-US" sz="1400"/>
              <a:t>From </a:t>
            </a:r>
            <a:r>
              <a:rPr i="1" lang="en-US" sz="1400"/>
              <a:t>Recognition memory: neuronal substrate of the judgment of prior occurrence.</a:t>
            </a:r>
            <a:r>
              <a:rPr lang="en-US" sz="1400"/>
              <a:t> Brown and Xiang. (1997) Prog. In Neurobiology 55:149  </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p:spPr>
        <p:txBody>
          <a:bodyPr anchor="ctr" bIns="0" lIns="0" rIns="0" tIns="0" wrap="none"/>
          <a:p>
            <a:pPr algn="ctr"/>
            <a:r>
              <a:rPr lang="en-US"/>
              <a:t>Cross correlograms</a:t>
            </a:r>
            <a:endParaRPr/>
          </a:p>
        </p:txBody>
      </p:sp>
      <p:pic>
        <p:nvPicPr>
          <p:cNvPr descr="" id="52" name=""/>
          <p:cNvPicPr/>
          <p:nvPr/>
        </p:nvPicPr>
        <p:blipFill>
          <a:blip r:embed="rId1"/>
          <a:stretch>
            <a:fillRect/>
          </a:stretch>
        </p:blipFill>
        <p:spPr>
          <a:xfrm>
            <a:off x="731520" y="1685880"/>
            <a:ext cx="3272040" cy="4989240"/>
          </a:xfrm>
          <a:prstGeom prst="rect">
            <a:avLst/>
          </a:prstGeom>
          <a:ln>
            <a:noFill/>
          </a:ln>
        </p:spPr>
      </p:pic>
      <p:sp>
        <p:nvSpPr>
          <p:cNvPr id="53" name="TextShape 2"/>
          <p:cNvSpPr txBox="1"/>
          <p:nvPr/>
        </p:nvSpPr>
        <p:spPr>
          <a:xfrm>
            <a:off x="4389120" y="1828800"/>
            <a:ext cx="5029200" cy="1626120"/>
          </a:xfrm>
          <a:prstGeom prst="rect">
            <a:avLst/>
          </a:prstGeom>
        </p:spPr>
        <p:txBody>
          <a:bodyPr bIns="45000" lIns="90000" rIns="90000" tIns="45000" wrap="none"/>
          <a:p>
            <a:r>
              <a:rPr lang="en-US"/>
              <a:t>Cross correlograms for neurons in V1 in cat showing synchronous activity.</a:t>
            </a:r>
            <a:endParaRPr/>
          </a:p>
          <a:p>
            <a:endParaRPr/>
          </a:p>
          <a:p>
            <a:r>
              <a:rPr lang="en-US"/>
              <a:t>From D</a:t>
            </a:r>
            <a:r>
              <a:rPr i="1" lang="en-US"/>
              <a:t>irect physiological evidence for scene segmentation by temporal coding</a:t>
            </a:r>
            <a:r>
              <a:rPr lang="en-US"/>
              <a:t> Engel, Koenig and Singer. (1991) PNAS 88:9126</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4" name="CustomShape 1"/>
          <p:cNvSpPr/>
          <p:nvPr/>
        </p:nvSpPr>
        <p:spPr>
          <a:xfrm>
            <a:off x="358920" y="420840"/>
            <a:ext cx="9362880" cy="457200"/>
          </a:xfrm>
          <a:prstGeom prst="rect">
            <a:avLst/>
          </a:prstGeom>
          <a:noFill/>
          <a:ln>
            <a:noFill/>
          </a:ln>
        </p:spPr>
        <p:txBody>
          <a:bodyPr bIns="0" lIns="0" rIns="0" tIns="0"/>
          <a:p>
            <a:pPr algn="ctr">
              <a:lnSpc>
                <a:spcPct val="93000"/>
              </a:lnSpc>
              <a:buSzPct val="25000"/>
              <a:buFont typeface="StarSymbol"/>
              <a:buChar char=""/>
            </a:pPr>
            <a:r>
              <a:rPr b="1" lang="en-GB" sz="1600">
                <a:solidFill>
                  <a:srgbClr val="000000"/>
                </a:solidFill>
                <a:latin typeface="Arial"/>
              </a:rPr>
              <a:t>Data from one V4 cell showing enhanced responses in the attended mode (black) relative to the unattended mode (gray). </a:t>
            </a:r>
            <a:endParaRPr/>
          </a:p>
        </p:txBody>
      </p:sp>
      <p:pic>
        <p:nvPicPr>
          <p:cNvPr descr="" id="55" name=""/>
          <p:cNvPicPr/>
          <p:nvPr/>
        </p:nvPicPr>
        <p:blipFill>
          <a:blip r:embed="rId1"/>
          <a:stretch>
            <a:fillRect/>
          </a:stretch>
        </p:blipFill>
        <p:spPr>
          <a:xfrm>
            <a:off x="108000" y="6912000"/>
            <a:ext cx="1879560" cy="341280"/>
          </a:xfrm>
          <a:prstGeom prst="rect">
            <a:avLst/>
          </a:prstGeom>
          <a:ln>
            <a:noFill/>
          </a:ln>
        </p:spPr>
      </p:pic>
      <p:pic>
        <p:nvPicPr>
          <p:cNvPr descr="" id="56" name=""/>
          <p:cNvPicPr/>
          <p:nvPr/>
        </p:nvPicPr>
        <p:blipFill>
          <a:blip r:embed="rId2"/>
          <a:stretch>
            <a:fillRect/>
          </a:stretch>
        </p:blipFill>
        <p:spPr>
          <a:xfrm>
            <a:off x="2697120" y="1079640"/>
            <a:ext cx="4692600" cy="5394240"/>
          </a:xfrm>
          <a:prstGeom prst="rect">
            <a:avLst/>
          </a:prstGeom>
          <a:ln>
            <a:noFill/>
          </a:ln>
        </p:spPr>
      </p:pic>
      <p:sp>
        <p:nvSpPr>
          <p:cNvPr id="57" name="CustomShape 2"/>
          <p:cNvSpPr/>
          <p:nvPr/>
        </p:nvSpPr>
        <p:spPr>
          <a:xfrm>
            <a:off x="2697120" y="6583320"/>
            <a:ext cx="4319640" cy="341280"/>
          </a:xfrm>
          <a:prstGeom prst="rect">
            <a:avLst/>
          </a:prstGeom>
          <a:noFill/>
          <a:ln>
            <a:noFill/>
          </a:ln>
        </p:spPr>
        <p:txBody>
          <a:bodyPr bIns="0" lIns="0" rIns="0" tIns="0"/>
          <a:p>
            <a:pPr>
              <a:lnSpc>
                <a:spcPct val="93000"/>
              </a:lnSpc>
              <a:buSzPct val="25000"/>
              <a:buFont typeface="StarSymbol"/>
              <a:buChar char=""/>
            </a:pPr>
            <a:r>
              <a:rPr b="1" lang="en-GB" sz="1200">
                <a:solidFill>
                  <a:srgbClr val="000000"/>
                </a:solidFill>
                <a:latin typeface="Arial"/>
              </a:rPr>
              <a:t>McAdams C J , and Maunsell J H R J. Neurosci. 1999;19:431-441</a:t>
            </a:r>
            <a:endParaRPr/>
          </a:p>
        </p:txBody>
      </p:sp>
      <p:sp>
        <p:nvSpPr>
          <p:cNvPr id="58" name="CustomShape 3"/>
          <p:cNvSpPr/>
          <p:nvPr/>
        </p:nvSpPr>
        <p:spPr>
          <a:xfrm>
            <a:off x="108000" y="7289640"/>
            <a:ext cx="5435640" cy="3826080"/>
          </a:xfrm>
          <a:prstGeom prst="rect">
            <a:avLst/>
          </a:prstGeom>
          <a:noFill/>
          <a:ln>
            <a:noFill/>
          </a:ln>
        </p:spPr>
        <p:txBody>
          <a:bodyPr bIns="0" lIns="0" rIns="0" tIns="0"/>
          <a:p>
            <a:pPr>
              <a:lnSpc>
                <a:spcPct val="93000"/>
              </a:lnSpc>
              <a:buSzPct val="25000"/>
              <a:buFont typeface="StarSymbol"/>
              <a:buChar char=""/>
            </a:pPr>
            <a:r>
              <a:rPr lang="en-GB" sz="1000">
                <a:solidFill>
                  <a:srgbClr val="000000"/>
                </a:solidFill>
                <a:latin typeface="Arial"/>
              </a:rPr>
              <a:t>©1999 by Society for Neuroscience</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p:spPr>
        <p:txBody>
          <a:bodyPr anchor="ctr" bIns="0" lIns="0" rIns="0" tIns="0" wrap="none"/>
          <a:p>
            <a:pPr algn="ctr"/>
            <a:r>
              <a:rPr lang="en-US"/>
              <a:t>Moving dot task</a:t>
            </a:r>
            <a:endParaRPr/>
          </a:p>
        </p:txBody>
      </p:sp>
      <p:pic>
        <p:nvPicPr>
          <p:cNvPr descr="" id="60" name=""/>
          <p:cNvPicPr/>
          <p:nvPr/>
        </p:nvPicPr>
        <p:blipFill>
          <a:blip r:embed="rId1"/>
          <a:stretch>
            <a:fillRect/>
          </a:stretch>
        </p:blipFill>
        <p:spPr>
          <a:xfrm>
            <a:off x="503640" y="2154240"/>
            <a:ext cx="9071640" cy="3282120"/>
          </a:xfrm>
          <a:prstGeom prst="rect">
            <a:avLst/>
          </a:prstGeom>
          <a:ln>
            <a:noFill/>
          </a:ln>
        </p:spPr>
      </p:pic>
      <p:sp>
        <p:nvSpPr>
          <p:cNvPr id="61" name="TextShape 2"/>
          <p:cNvSpPr txBox="1"/>
          <p:nvPr/>
        </p:nvSpPr>
        <p:spPr>
          <a:xfrm>
            <a:off x="1097280" y="5669280"/>
            <a:ext cx="8046720" cy="858240"/>
          </a:xfrm>
          <a:prstGeom prst="rect">
            <a:avLst/>
          </a:prstGeom>
        </p:spPr>
        <p:txBody>
          <a:bodyPr bIns="45000" lIns="90000" rIns="90000" tIns="45000" wrap="none"/>
          <a:p>
            <a:r>
              <a:rPr lang="en-US"/>
              <a:t>From </a:t>
            </a:r>
            <a:r>
              <a:rPr i="1" lang="en-US"/>
              <a:t>The analysis of visual motion: a comparison of neuronal and psychophysical performance </a:t>
            </a:r>
            <a:r>
              <a:rPr lang="en-US"/>
              <a:t>Britten, Shalden, Newsome and Movshon (1992) J. Neuroscience 12:4745</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p:spPr>
        <p:txBody>
          <a:bodyPr anchor="ctr" bIns="0" lIns="0" rIns="0" tIns="0" wrap="none"/>
          <a:p>
            <a:pPr algn="ctr"/>
            <a:r>
              <a:rPr lang="en-US"/>
              <a:t>Neuronal responses</a:t>
            </a:r>
            <a:endParaRPr/>
          </a:p>
        </p:txBody>
      </p:sp>
      <p:pic>
        <p:nvPicPr>
          <p:cNvPr descr="" id="63" name=""/>
          <p:cNvPicPr/>
          <p:nvPr/>
        </p:nvPicPr>
        <p:blipFill>
          <a:blip r:embed="rId1"/>
          <a:stretch>
            <a:fillRect/>
          </a:stretch>
        </p:blipFill>
        <p:spPr>
          <a:xfrm>
            <a:off x="1901160" y="1768680"/>
            <a:ext cx="6276960" cy="4989240"/>
          </a:xfrm>
          <a:prstGeom prst="rect">
            <a:avLst/>
          </a:prstGeom>
          <a:ln>
            <a:noFill/>
          </a:ln>
        </p:spPr>
      </p:pic>
      <p:sp>
        <p:nvSpPr>
          <p:cNvPr id="64" name="TextShape 2"/>
          <p:cNvSpPr txBox="1"/>
          <p:nvPr/>
        </p:nvSpPr>
        <p:spPr>
          <a:xfrm>
            <a:off x="7315200" y="4663440"/>
            <a:ext cx="2468880" cy="2649960"/>
          </a:xfrm>
          <a:prstGeom prst="rect">
            <a:avLst/>
          </a:prstGeom>
        </p:spPr>
        <p:txBody>
          <a:bodyPr bIns="45000" lIns="90000" rIns="90000" tIns="45000" wrap="none"/>
          <a:p>
            <a:r>
              <a:rPr lang="en-US"/>
              <a:t>From </a:t>
            </a:r>
            <a:r>
              <a:rPr i="1" lang="en-US"/>
              <a:t>The analysis of visual motion: a comparison of neuronal and psychophysical performance</a:t>
            </a:r>
            <a:r>
              <a:rPr lang="en-US"/>
              <a:t> Britten, Shalden, Newsome and Movshon (1992) J. Neuroscience 12:4745</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p:spPr>
        <p:txBody>
          <a:bodyPr anchor="ctr" bIns="0" lIns="0" rIns="0" tIns="0" wrap="none"/>
          <a:p>
            <a:pPr algn="ctr"/>
            <a:r>
              <a:rPr lang="en-US"/>
              <a:t>Performance – real and ideal</a:t>
            </a:r>
            <a:endParaRPr/>
          </a:p>
        </p:txBody>
      </p:sp>
      <p:pic>
        <p:nvPicPr>
          <p:cNvPr descr="" id="66" name=""/>
          <p:cNvPicPr/>
          <p:nvPr/>
        </p:nvPicPr>
        <p:blipFill>
          <a:blip r:embed="rId1"/>
          <a:stretch>
            <a:fillRect/>
          </a:stretch>
        </p:blipFill>
        <p:spPr>
          <a:xfrm>
            <a:off x="2508840" y="1768680"/>
            <a:ext cx="5061240" cy="4989240"/>
          </a:xfrm>
          <a:prstGeom prst="rect">
            <a:avLst/>
          </a:prstGeom>
          <a:ln>
            <a:noFill/>
          </a:ln>
        </p:spPr>
      </p:pic>
      <p:sp>
        <p:nvSpPr>
          <p:cNvPr id="67" name="TextShape 2"/>
          <p:cNvSpPr txBox="1"/>
          <p:nvPr/>
        </p:nvSpPr>
        <p:spPr>
          <a:xfrm>
            <a:off x="182880" y="6858000"/>
            <a:ext cx="9692640" cy="602280"/>
          </a:xfrm>
          <a:prstGeom prst="rect">
            <a:avLst/>
          </a:prstGeom>
        </p:spPr>
        <p:txBody>
          <a:bodyPr bIns="45000" lIns="90000" rIns="90000" tIns="45000" wrap="none"/>
          <a:p>
            <a:r>
              <a:rPr lang="en-US"/>
              <a:t>From </a:t>
            </a:r>
            <a:r>
              <a:rPr i="1" lang="en-US"/>
              <a:t>The analysis of visual motion: a comparison of neuronal and psychophysical performance</a:t>
            </a:r>
            <a:r>
              <a:rPr lang="en-US"/>
              <a:t> Britten, Shalden, Newsome and Movshon (1992) J. Neuroscience 12:4745</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