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gif" ContentType="image/gif"/>
  <Override PartName="/ppt/media/image3.png" ContentType="image/png"/>
  <Override PartName="/ppt/media/image4.png" ContentType="image/png"/>
  <Override PartName="/ppt/media/image1.png" ContentType="image/png"/>
  <Override PartName="/ppt/media/image5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8.xml.rels" ContentType="application/vnd.openxmlformats-package.relationships+xml"/>
  <Override PartName="/ppt/slides/_rels/slide38.xml.rels" ContentType="application/vnd.openxmlformats-package.relationships+xml"/>
  <Override PartName="/ppt/slides/_rels/slide13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34.xml.rels" ContentType="application/vnd.openxmlformats-package.relationships+xml"/>
  <Override PartName="/ppt/slides/_rels/slide31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18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7.xml.rels" ContentType="application/vnd.openxmlformats-package.relationships+xml"/>
  <Override PartName="/ppt/slides/_rels/slide39.xml.rels" ContentType="application/vnd.openxmlformats-package.relationships+xml"/>
  <Override PartName="/ppt/slides/_rels/slide37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17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39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GB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61E141A1-A1F1-4141-A151-11818171B151}" type="slidenum">
              <a:rPr lang="en-GB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://faculty.clintoncc.suny.edu/faculty/michael.gregory/default.htm" TargetMode="External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gif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pic>
        <p:nvPicPr>
          <p:cNvPr descr="" id="3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40000" y="1364400"/>
            <a:ext cx="3600000" cy="4831200"/>
          </a:xfrm>
          <a:prstGeom prst="rect">
            <a:avLst/>
          </a:prstGeom>
        </p:spPr>
      </p:pic>
      <p:sp>
        <p:nvSpPr>
          <p:cNvPr id="40" name="TextShape 3"/>
          <p:cNvSpPr txBox="1"/>
          <p:nvPr/>
        </p:nvSpPr>
        <p:spPr>
          <a:xfrm>
            <a:off x="1668240" y="7213680"/>
            <a:ext cx="841176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wikimedia commons: http://commons.wikimedia.org/wiki/File:Dendrite_(PSF).png </a:t>
            </a:r>
            <a:endParaRPr/>
          </a:p>
        </p:txBody>
      </p:sp>
      <p:sp>
        <p:nvSpPr>
          <p:cNvPr id="41" name="TextShape 4"/>
          <p:cNvSpPr txBox="1"/>
          <p:nvPr/>
        </p:nvSpPr>
        <p:spPr>
          <a:xfrm>
            <a:off x="144000" y="216000"/>
            <a:ext cx="216360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3600"/>
              <a:t>NEURON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TextShape 2"/>
          <p:cNvSpPr txBox="1"/>
          <p:nvPr/>
        </p:nvSpPr>
        <p:spPr>
          <a:xfrm>
            <a:off x="4896000" y="7200000"/>
            <a:ext cx="515052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From: http://neuroscience.cornell.edu/faculty.html</a:t>
            </a:r>
            <a:endParaRPr/>
          </a:p>
        </p:txBody>
      </p:sp>
      <p:sp>
        <p:nvSpPr>
          <p:cNvPr id="67" name="TextShape 3"/>
          <p:cNvSpPr txBox="1"/>
          <p:nvPr/>
        </p:nvSpPr>
        <p:spPr>
          <a:xfrm>
            <a:off x="0" y="720"/>
            <a:ext cx="566388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i="1" lang="en-GB" sz="3600"/>
              <a:t>In vivo</a:t>
            </a:r>
            <a:r>
              <a:rPr b="1" lang="en-GB" sz="3600"/>
              <a:t> electrophysiology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9" name="TextShape 2"/>
          <p:cNvSpPr txBox="1"/>
          <p:nvPr/>
        </p:nvSpPr>
        <p:spPr>
          <a:xfrm>
            <a:off x="5076000" y="7200000"/>
            <a:ext cx="500112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From: https://en.wikipedia.org/wiki/Patch_clamp</a:t>
            </a:r>
            <a:endParaRPr/>
          </a:p>
        </p:txBody>
      </p:sp>
      <p:sp>
        <p:nvSpPr>
          <p:cNvPr id="70" name="TextShape 3"/>
          <p:cNvSpPr txBox="1"/>
          <p:nvPr/>
        </p:nvSpPr>
        <p:spPr>
          <a:xfrm>
            <a:off x="360" y="1080"/>
            <a:ext cx="959904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i="1" lang="en-GB" sz="3600"/>
              <a:t>In vitro</a:t>
            </a:r>
            <a:r>
              <a:rPr b="1" lang="en-GB" sz="3600"/>
              <a:t> electrophysiology – patch clamping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4324320" y="3651120"/>
            <a:ext cx="1587240" cy="346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q40dtdkZUN4</a:t>
            </a:r>
            <a:endParaRPr/>
          </a:p>
        </p:txBody>
      </p:sp>
      <p:sp>
        <p:nvSpPr>
          <p:cNvPr id="73" name="TextShape 3"/>
          <p:cNvSpPr txBox="1"/>
          <p:nvPr/>
        </p:nvSpPr>
        <p:spPr>
          <a:xfrm>
            <a:off x="360" y="1440"/>
            <a:ext cx="652824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3600"/>
              <a:t>Calcium imaging – Zebra fish</a:t>
            </a:r>
            <a:endParaRPr/>
          </a:p>
        </p:txBody>
      </p:sp>
      <p:sp>
        <p:nvSpPr>
          <p:cNvPr id="74" name="TextShape 4"/>
          <p:cNvSpPr txBox="1"/>
          <p:nvPr/>
        </p:nvSpPr>
        <p:spPr>
          <a:xfrm>
            <a:off x="4896000" y="7164000"/>
            <a:ext cx="516132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https://www.youtube.com/watch?v=q40dtdkZUN4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6" name="TextShape 2"/>
          <p:cNvSpPr txBox="1"/>
          <p:nvPr/>
        </p:nvSpPr>
        <p:spPr>
          <a:xfrm>
            <a:off x="4320000" y="7128000"/>
            <a:ext cx="57250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From: http://web.stanford.edu/group/dlab/optogenetics/</a:t>
            </a:r>
            <a:endParaRPr/>
          </a:p>
        </p:txBody>
      </p:sp>
      <p:sp>
        <p:nvSpPr>
          <p:cNvPr id="77" name="TextShape 3"/>
          <p:cNvSpPr txBox="1"/>
          <p:nvPr/>
        </p:nvSpPr>
        <p:spPr>
          <a:xfrm>
            <a:off x="360" y="1440"/>
            <a:ext cx="310068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3600"/>
              <a:t>Optogenetics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 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2193840" y="7213680"/>
            <a:ext cx="788616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https://upload.wikimedia.org/wikipedia/commons/4/49/Human_brain_NIH.jpg</a:t>
            </a:r>
            <a:endParaRPr/>
          </a:p>
        </p:txBody>
      </p:sp>
      <p:sp>
        <p:nvSpPr>
          <p:cNvPr id="80" name="TextShape 3"/>
          <p:cNvSpPr txBox="1"/>
          <p:nvPr/>
        </p:nvSpPr>
        <p:spPr>
          <a:xfrm>
            <a:off x="0" y="0"/>
            <a:ext cx="173808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3600"/>
              <a:t>A brain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3218040" y="7056000"/>
            <a:ext cx="686196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https://commons.wikimedia.org/wiki/File:Brain_bulbar_region.PNG</a:t>
            </a:r>
            <a:endParaRPr/>
          </a:p>
        </p:txBody>
      </p:sp>
      <p:sp>
        <p:nvSpPr>
          <p:cNvPr id="83" name="TextShape 3"/>
          <p:cNvSpPr txBox="1"/>
          <p:nvPr/>
        </p:nvSpPr>
        <p:spPr>
          <a:xfrm>
            <a:off x="0" y="0"/>
            <a:ext cx="279576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3600"/>
              <a:t>Sagital view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3888000" y="7128000"/>
            <a:ext cx="618984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https://en.wikipedia.org/wiki/File:Thomas-fig68,69-p127.png</a:t>
            </a:r>
            <a:endParaRPr/>
          </a:p>
        </p:txBody>
      </p:sp>
      <p:sp>
        <p:nvSpPr>
          <p:cNvPr id="86" name="TextShape 3"/>
          <p:cNvSpPr txBox="1"/>
          <p:nvPr/>
        </p:nvSpPr>
        <p:spPr>
          <a:xfrm>
            <a:off x="0" y="0"/>
            <a:ext cx="4608000" cy="70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3600"/>
              <a:t>Cerebellar ataxia</a:t>
            </a:r>
            <a:r>
              <a:rPr lang="en-GB"/>
              <a:t>.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pic>
        <p:nvPicPr>
          <p:cNvPr descr="" id="8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920" y="2763000"/>
            <a:ext cx="4723200" cy="4773960"/>
          </a:xfrm>
          <a:prstGeom prst="rect">
            <a:avLst/>
          </a:prstGeom>
        </p:spPr>
      </p:pic>
      <p:pic>
        <p:nvPicPr>
          <p:cNvPr descr="" id="8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906440" y="33480"/>
            <a:ext cx="5167800" cy="4977360"/>
          </a:xfrm>
          <a:prstGeom prst="rect">
            <a:avLst/>
          </a:prstGeom>
        </p:spPr>
      </p:pic>
      <p:sp>
        <p:nvSpPr>
          <p:cNvPr id="90" name="TextShape 2"/>
          <p:cNvSpPr txBox="1"/>
          <p:nvPr/>
        </p:nvSpPr>
        <p:spPr>
          <a:xfrm>
            <a:off x="0" y="0"/>
            <a:ext cx="4906440" cy="70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3600"/>
              <a:t>Cerebellar dysmetria</a:t>
            </a:r>
            <a:r>
              <a:rPr lang="en-GB"/>
              <a:t>.</a:t>
            </a:r>
            <a:endParaRPr/>
          </a:p>
        </p:txBody>
      </p:sp>
      <p:sp>
        <p:nvSpPr>
          <p:cNvPr id="91" name="TextShape 3"/>
          <p:cNvSpPr txBox="1"/>
          <p:nvPr/>
        </p:nvSpPr>
        <p:spPr>
          <a:xfrm>
            <a:off x="5508000" y="7200000"/>
            <a:ext cx="45514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From Thomas: Cerebellar Functions (1912)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3574800" y="7200000"/>
            <a:ext cx="65052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https://en.wikipedia.org/wiki/File:Brain_chrischan_thalamus.jpg</a:t>
            </a:r>
            <a:endParaRPr/>
          </a:p>
        </p:txBody>
      </p:sp>
      <p:sp>
        <p:nvSpPr>
          <p:cNvPr id="94" name="TextShape 3"/>
          <p:cNvSpPr txBox="1"/>
          <p:nvPr/>
        </p:nvSpPr>
        <p:spPr>
          <a:xfrm>
            <a:off x="0" y="0"/>
            <a:ext cx="231444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3600"/>
              <a:t>Thalamus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0" y="0"/>
            <a:ext cx="429264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3600"/>
              <a:t>Thalamus - routing</a:t>
            </a:r>
            <a:endParaRPr/>
          </a:p>
        </p:txBody>
      </p:sp>
      <p:sp>
        <p:nvSpPr>
          <p:cNvPr id="97" name="TextShape 3"/>
          <p:cNvSpPr txBox="1"/>
          <p:nvPr/>
        </p:nvSpPr>
        <p:spPr>
          <a:xfrm>
            <a:off x="3160080" y="6957720"/>
            <a:ext cx="692280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>
                <a:hlinkClick r:id="rId1"/>
              </a:rPr>
              <a:t>http://faculty.clintoncc.suny.edu/faculty/michael.gregory/default.htm</a:t>
            </a:r>
            <a:endParaRPr/>
          </a:p>
          <a:p>
            <a:r>
              <a:rPr lang="en-GB"/>
              <a:t>http://creativecommons.org/licenses/by-nc-sa/3.0/deed.en_US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144000" y="216000"/>
            <a:ext cx="569304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3600"/>
              <a:t>Cajal – Pyramidal Neuron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0" y="0"/>
            <a:ext cx="320292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3600"/>
              <a:t>Hippocampus</a:t>
            </a:r>
            <a:endParaRPr/>
          </a:p>
        </p:txBody>
      </p:sp>
      <p:sp>
        <p:nvSpPr>
          <p:cNvPr id="100" name="TextShape 3"/>
          <p:cNvSpPr txBox="1"/>
          <p:nvPr/>
        </p:nvSpPr>
        <p:spPr>
          <a:xfrm>
            <a:off x="3471120" y="7213680"/>
            <a:ext cx="66088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https://commons.wikimedia.org/wiki/File:Hippocampus_small.gif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024360" y="-25416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 sz="3600"/>
              <a:t>H.M. - Henry Molaison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3708000" y="6660000"/>
            <a:ext cx="6352920" cy="8582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Scoville, W. B., &amp; Milner, B. (1957). </a:t>
            </a:r>
            <a:endParaRPr/>
          </a:p>
          <a:p>
            <a:r>
              <a:rPr lang="en-GB"/>
              <a:t>Loss of recent memory after bilateral hippocampal lesions. </a:t>
            </a:r>
            <a:endParaRPr/>
          </a:p>
          <a:p>
            <a:r>
              <a:rPr lang="en-GB"/>
              <a:t>Journal of neurology, neurosurgery, and psychiatry, 20(1), 11.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0" y="0"/>
            <a:ext cx="319536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3600"/>
              <a:t>Clive Wearing</a:t>
            </a:r>
            <a:endParaRPr/>
          </a:p>
        </p:txBody>
      </p:sp>
      <p:sp>
        <p:nvSpPr>
          <p:cNvPr id="105" name="TextShape 3"/>
          <p:cNvSpPr txBox="1"/>
          <p:nvPr/>
        </p:nvSpPr>
        <p:spPr>
          <a:xfrm>
            <a:off x="5019480" y="7213680"/>
            <a:ext cx="506052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https://www.youtube.com/watch?v=Vwigmktix2Y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76360" y="-36000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r"/>
            <a:r>
              <a:rPr b="1" lang="en-GB" sz="3600"/>
              <a:t>Amygdala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5976000" y="7200000"/>
            <a:ext cx="411732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r"/>
            <a:r>
              <a:rPr lang="en-GB"/>
              <a:t>          </a:t>
            </a:r>
            <a:r>
              <a:rPr lang="en-GB"/>
              <a:t>http://en.wikipedia.org/Amygdala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3528000" y="6696000"/>
            <a:ext cx="6516000" cy="8582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Adolphs, R., Tranel, D., Damasio, H., &amp; Damasio, A. R. (1995).</a:t>
            </a:r>
            <a:endParaRPr/>
          </a:p>
          <a:p>
            <a:r>
              <a:rPr lang="en-GB"/>
              <a:t>Fear and the human amygdala. </a:t>
            </a:r>
            <a:endParaRPr/>
          </a:p>
          <a:p>
            <a:r>
              <a:rPr lang="en-GB"/>
              <a:t>The Journal of neuroscience, 15(9), 5879-5891. </a:t>
            </a:r>
            <a:endParaRPr/>
          </a:p>
        </p:txBody>
      </p:sp>
      <p:sp>
        <p:nvSpPr>
          <p:cNvPr id="110" name="TextShape 3"/>
          <p:cNvSpPr txBox="1"/>
          <p:nvPr/>
        </p:nvSpPr>
        <p:spPr>
          <a:xfrm>
            <a:off x="6408000" y="0"/>
            <a:ext cx="370872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3600"/>
              <a:t>Drawing by S.M.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2142000" y="7128000"/>
            <a:ext cx="79380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https://en.wikipedia.org/wiki/File:Basal_Ganglia_and_Related_Structures.svg</a:t>
            </a:r>
            <a:endParaRPr/>
          </a:p>
        </p:txBody>
      </p:sp>
      <p:sp>
        <p:nvSpPr>
          <p:cNvPr id="113" name="TextShape 3"/>
          <p:cNvSpPr txBox="1"/>
          <p:nvPr/>
        </p:nvSpPr>
        <p:spPr>
          <a:xfrm>
            <a:off x="0" y="0"/>
            <a:ext cx="320292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3600"/>
              <a:t>Basal Ganglia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3960000" y="7128000"/>
            <a:ext cx="603576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https://en.wikipedia.org/wiki/File:Basal-ganglia-classic.png</a:t>
            </a:r>
            <a:endParaRPr/>
          </a:p>
        </p:txBody>
      </p:sp>
      <p:sp>
        <p:nvSpPr>
          <p:cNvPr id="116" name="TextShape 3"/>
          <p:cNvSpPr txBox="1"/>
          <p:nvPr/>
        </p:nvSpPr>
        <p:spPr>
          <a:xfrm>
            <a:off x="108000" y="72000"/>
            <a:ext cx="84772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/>
              <a:t>Basal ganglia – decides between cortical areas competing for motor control.</a:t>
            </a: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600000" y="-32616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 sz="3600"/>
              <a:t>Parkinsonian gait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5004000" y="7200000"/>
            <a:ext cx="5616000" cy="562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http://en.wikipedia.org/wiki/Parkinson's_disease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0" y="108000"/>
            <a:ext cx="363708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3600"/>
              <a:t>Macaque cortex</a:t>
            </a:r>
            <a:endParaRPr/>
          </a:p>
        </p:txBody>
      </p:sp>
      <p:sp>
        <p:nvSpPr>
          <p:cNvPr id="121" name="TextShape 3"/>
          <p:cNvSpPr txBox="1"/>
          <p:nvPr/>
        </p:nvSpPr>
        <p:spPr>
          <a:xfrm>
            <a:off x="2700000" y="7128000"/>
            <a:ext cx="73540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https://en.wikipedia.org/wiki/File:Brainmaps-macaque-hippocampus.jpg</a:t>
            </a: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2808000" y="-18216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b="1" lang="en-GB" sz="3600"/>
              <a:t>Layers of the neocortex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7992000" y="7128000"/>
            <a:ext cx="18000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Gray's anatomy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0" y="0"/>
            <a:ext cx="6480000" cy="7920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3600"/>
              <a:t>Cajal – Purkinje Cell</a:t>
            </a:r>
            <a:endParaRPr/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3240000" y="7200000"/>
            <a:ext cx="679644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https://en.wikipedia.org/wiki/File:Four_lobes_animation_small2.gif</a:t>
            </a:r>
            <a:endParaRPr/>
          </a:p>
        </p:txBody>
      </p:sp>
      <p:sp>
        <p:nvSpPr>
          <p:cNvPr id="126" name="TextShape 3"/>
          <p:cNvSpPr txBox="1"/>
          <p:nvPr/>
        </p:nvSpPr>
        <p:spPr>
          <a:xfrm>
            <a:off x="72000" y="108000"/>
            <a:ext cx="439596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3600"/>
              <a:t>Lobes of the cortex</a:t>
            </a:r>
            <a:endParaRPr/>
          </a:p>
        </p:txBody>
      </p:sp>
      <p:sp>
        <p:nvSpPr>
          <p:cNvPr id="127" name="TextShape 4"/>
          <p:cNvSpPr txBox="1"/>
          <p:nvPr/>
        </p:nvSpPr>
        <p:spPr>
          <a:xfrm>
            <a:off x="2424240" y="5972400"/>
            <a:ext cx="531576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Orange – Frontal Lobe, Yellow – Parietal Lobe</a:t>
            </a:r>
            <a:endParaRPr/>
          </a:p>
          <a:p>
            <a:r>
              <a:rPr lang="en-GB"/>
              <a:t>Green – Temporal Lobe, Pink – Occipital Lobe</a:t>
            </a:r>
            <a:endParaRPr/>
          </a:p>
        </p:txBody>
      </p:sp>
      <p:pic>
        <p:nvPicPr>
          <p:cNvPr descr="" id="12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40000" y="1980000"/>
            <a:ext cx="3600000" cy="3600000"/>
          </a:xfrm>
          <a:prstGeom prst="rect">
            <a:avLst/>
          </a:prstGeom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176000" y="-25416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 sz="3600"/>
              <a:t>Tan / Hodor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4464000" y="7128000"/>
            <a:ext cx="558792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https://www.youtube.com/watch?v=h5X6Qn9hQHk</a:t>
            </a: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0" y="0"/>
            <a:ext cx="589104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3600"/>
              <a:t>Broca and Wernicke areas</a:t>
            </a:r>
            <a:endParaRPr/>
          </a:p>
        </p:txBody>
      </p:sp>
      <p:sp>
        <p:nvSpPr>
          <p:cNvPr id="133" name="TextShape 3"/>
          <p:cNvSpPr txBox="1"/>
          <p:nvPr/>
        </p:nvSpPr>
        <p:spPr>
          <a:xfrm>
            <a:off x="4421880" y="7200000"/>
            <a:ext cx="565812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https://en.wikipedia.org/wiki/File:BrocasAreaSmall.png</a:t>
            </a: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-504000" y="-36000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 sz="3600"/>
              <a:t>Secondary zone of left temporal region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1800000" y="7173720"/>
            <a:ext cx="82800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A.R. Luria (1973) The working brain, an introduction to neuropsychology. p140</a:t>
            </a:r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1800000" y="7128000"/>
            <a:ext cx="82396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https://en.wikipedia.org/wiki/File:1543,Vesalius%27Fabrica,VisualSystem,V1.jpg</a:t>
            </a:r>
            <a:endParaRPr/>
          </a:p>
        </p:txBody>
      </p:sp>
      <p:sp>
        <p:nvSpPr>
          <p:cNvPr id="138" name="TextShape 3"/>
          <p:cNvSpPr txBox="1"/>
          <p:nvPr/>
        </p:nvSpPr>
        <p:spPr>
          <a:xfrm>
            <a:off x="108000" y="108000"/>
            <a:ext cx="8670960" cy="4302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 </a:t>
            </a:r>
            <a:r>
              <a:rPr b="1" lang="en-GB" sz="2400"/>
              <a:t>Andreas Vesalius' sketch of the visual pathway from 1543.</a:t>
            </a:r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4464000" y="7128000"/>
            <a:ext cx="55558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https://en.wikipedia.org/wiki/File:Cerebrum_lobes.svg</a:t>
            </a:r>
            <a:endParaRPr/>
          </a:p>
        </p:txBody>
      </p:sp>
      <p:sp>
        <p:nvSpPr>
          <p:cNvPr id="141" name="TextShape 3"/>
          <p:cNvSpPr txBox="1"/>
          <p:nvPr/>
        </p:nvSpPr>
        <p:spPr>
          <a:xfrm>
            <a:off x="72000" y="72000"/>
            <a:ext cx="909756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3600"/>
              <a:t>Somatomotor and somatosensory cortex</a:t>
            </a:r>
            <a:endParaRPr/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068000" y="7128000"/>
            <a:ext cx="59644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http://commons.wikimedia.org/wiki/File:Homunculus.PNG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72000" y="72000"/>
            <a:ext cx="612000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3600"/>
              <a:t>The motor homunculus</a:t>
            </a:r>
            <a:endParaRPr/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4248000" y="7128000"/>
            <a:ext cx="577224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http://commons.wikimedia.org/wiki/File:Homunculus.jpg</a:t>
            </a:r>
            <a:endParaRPr/>
          </a:p>
        </p:txBody>
      </p:sp>
      <p:sp>
        <p:nvSpPr>
          <p:cNvPr id="146" name="TextShape 3"/>
          <p:cNvSpPr txBox="1"/>
          <p:nvPr/>
        </p:nvSpPr>
        <p:spPr>
          <a:xfrm>
            <a:off x="72000" y="108000"/>
            <a:ext cx="571572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3600"/>
              <a:t>The sensory homunculus</a:t>
            </a:r>
            <a:endParaRPr/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5400000" y="7128000"/>
            <a:ext cx="465516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https://en.wikipedia.org/wiki/Brodmann_area</a:t>
            </a:r>
            <a:endParaRPr/>
          </a:p>
        </p:txBody>
      </p:sp>
      <p:sp>
        <p:nvSpPr>
          <p:cNvPr id="149" name="TextShape 3"/>
          <p:cNvSpPr txBox="1"/>
          <p:nvPr/>
        </p:nvSpPr>
        <p:spPr>
          <a:xfrm>
            <a:off x="72000" y="108000"/>
            <a:ext cx="385380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3600"/>
              <a:t>Brodmann areas</a:t>
            </a:r>
            <a:r>
              <a:rPr lang="en-GB"/>
              <a:t> </a:t>
            </a:r>
            <a:endParaRPr/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404000" y="66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Names often reflect shape not function</a:t>
            </a:r>
            <a:r>
              <a:rPr lang="en-GB"/>
              <a:t>
</a:t>
            </a:r>
            <a:r>
              <a:rPr lang="en-GB"/>
              <a:t>
</a:t>
            </a:r>
            <a:r>
              <a:rPr lang="en-GB"/>
              <a:t>Abbreviations are often used – see the list on the website.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2232000" y="7200000"/>
            <a:ext cx="787392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https://en.wikipedia.org/wiki/File:Hippocampus_and_seahorse_cropped.JPG</a:t>
            </a:r>
            <a:endParaRPr/>
          </a:p>
        </p:txBody>
      </p:sp>
      <p:sp>
        <p:nvSpPr>
          <p:cNvPr id="152" name="TextShape 3"/>
          <p:cNvSpPr txBox="1"/>
          <p:nvPr/>
        </p:nvSpPr>
        <p:spPr>
          <a:xfrm>
            <a:off x="36000" y="108000"/>
            <a:ext cx="493272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3600"/>
              <a:t>Names of brain areas.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4680000" y="6701760"/>
            <a:ext cx="5400000" cy="858240"/>
          </a:xfrm>
          <a:prstGeom prst="rect">
            <a:avLst/>
          </a:prstGeom>
        </p:spPr>
        <p:txBody>
          <a:bodyPr bIns="45000" lIns="90000" rIns="90000" tIns="45000" wrap="none"/>
          <a:p>
            <a:pPr algn="r"/>
            <a:r>
              <a:rPr lang="en-GB"/>
              <a:t>Hodgkin, A.L., and Huxley, A.F. (1939). </a:t>
            </a:r>
            <a:endParaRPr/>
          </a:p>
          <a:p>
            <a:pPr algn="r"/>
            <a:r>
              <a:rPr lang="en-GB"/>
              <a:t> </a:t>
            </a:r>
            <a:r>
              <a:rPr lang="en-GB"/>
              <a:t>Action potentials recorded from inside a nerve fiber</a:t>
            </a:r>
            <a:endParaRPr/>
          </a:p>
          <a:p>
            <a:pPr algn="r"/>
            <a:r>
              <a:rPr lang="en-GB"/>
              <a:t>Nature, 144:710</a:t>
            </a:r>
            <a:endParaRPr/>
          </a:p>
        </p:txBody>
      </p:sp>
      <p:sp>
        <p:nvSpPr>
          <p:cNvPr id="48" name="TextShape 3"/>
          <p:cNvSpPr txBox="1"/>
          <p:nvPr/>
        </p:nvSpPr>
        <p:spPr>
          <a:xfrm>
            <a:off x="0" y="0"/>
            <a:ext cx="393804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3600"/>
              <a:t>Action Potential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0" y="0"/>
            <a:ext cx="9071640" cy="51228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b="1" lang="en-GB" sz="3600"/>
              <a:t>Voltage dynamics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40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The voltage inside the cell lower than outside, this is called the </a:t>
            </a:r>
            <a:r>
              <a:rPr lang="en-GB">
                <a:solidFill>
                  <a:srgbClr val="ff0000"/>
                </a:solidFill>
              </a:rPr>
              <a:t>membrane potential</a:t>
            </a:r>
            <a:r>
              <a:rPr lang="en-GB"/>
              <a:t>, between -70mV and -55mV.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/>
              <a:t>Inputs from other cells change the voltage, </a:t>
            </a:r>
            <a:r>
              <a:rPr lang="en-GB">
                <a:solidFill>
                  <a:srgbClr val="ff0000"/>
                </a:solidFill>
              </a:rPr>
              <a:t>inhibitory cells</a:t>
            </a:r>
            <a:r>
              <a:rPr lang="en-GB"/>
              <a:t> decrease it, </a:t>
            </a:r>
            <a:r>
              <a:rPr lang="en-GB">
                <a:solidFill>
                  <a:srgbClr val="ff0000"/>
                </a:solidFill>
              </a:rPr>
              <a:t>excitatory cells</a:t>
            </a:r>
            <a:r>
              <a:rPr lang="en-GB"/>
              <a:t> increase it.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GB"/>
              <a:t>If the voltage exceeds a threshold the neuron sends out a spike.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4842720" y="7213680"/>
            <a:ext cx="52372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https://www.youtube.com/watch?v=KE952yueVLA</a:t>
            </a:r>
            <a:endParaRPr/>
          </a:p>
        </p:txBody>
      </p:sp>
      <p:sp>
        <p:nvSpPr>
          <p:cNvPr id="53" name="TextShape 3"/>
          <p:cNvSpPr txBox="1"/>
          <p:nvPr/>
        </p:nvSpPr>
        <p:spPr>
          <a:xfrm>
            <a:off x="0" y="0"/>
            <a:ext cx="663480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3600"/>
              <a:t>A retinal ganglion cell spiking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5" name="TextShape 2"/>
          <p:cNvSpPr txBox="1"/>
          <p:nvPr/>
        </p:nvSpPr>
        <p:spPr>
          <a:xfrm>
            <a:off x="2066040" y="7213680"/>
            <a:ext cx="801396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http://upload.wikimedia.org/wikipedia/commons/b/b2/SynapseIllustration2.png</a:t>
            </a:r>
            <a:endParaRPr/>
          </a:p>
        </p:txBody>
      </p:sp>
      <p:sp>
        <p:nvSpPr>
          <p:cNvPr id="56" name="TextShape 3"/>
          <p:cNvSpPr txBox="1"/>
          <p:nvPr/>
        </p:nvSpPr>
        <p:spPr>
          <a:xfrm>
            <a:off x="0" y="0"/>
            <a:ext cx="206136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3600"/>
              <a:t>Synapse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59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2340000" y="635400"/>
            <a:ext cx="5400000" cy="6267600"/>
          </a:xfrm>
          <a:prstGeom prst="rect">
            <a:avLst/>
          </a:prstGeom>
        </p:spPr>
      </p:pic>
      <p:sp>
        <p:nvSpPr>
          <p:cNvPr id="60" name="CustomShape 3"/>
          <p:cNvSpPr/>
          <p:nvPr/>
        </p:nvSpPr>
        <p:spPr>
          <a:xfrm>
            <a:off x="3476880" y="7226640"/>
            <a:ext cx="7619760" cy="2538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Arial"/>
              </a:rPr>
              <a:t> </a:t>
            </a:r>
            <a:r>
              <a:rPr lang="en-GB">
                <a:solidFill>
                  <a:srgbClr val="000000"/>
                </a:solidFill>
                <a:latin typeface="Arial"/>
              </a:rPr>
              <a:t>Chuang et al. 2004. Tooth-brushing epilepsy with ictal orgasms</a:t>
            </a:r>
            <a:endParaRPr/>
          </a:p>
        </p:txBody>
      </p:sp>
      <p:sp>
        <p:nvSpPr>
          <p:cNvPr id="61" name="TextShape 4"/>
          <p:cNvSpPr txBox="1"/>
          <p:nvPr/>
        </p:nvSpPr>
        <p:spPr>
          <a:xfrm>
            <a:off x="0" y="360"/>
            <a:ext cx="114552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3600"/>
              <a:t>EEG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TextShape 2"/>
          <p:cNvSpPr txBox="1"/>
          <p:nvPr/>
        </p:nvSpPr>
        <p:spPr>
          <a:xfrm>
            <a:off x="8352000" y="7200000"/>
            <a:ext cx="171396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From wikipedia</a:t>
            </a:r>
            <a:endParaRPr/>
          </a:p>
        </p:txBody>
      </p:sp>
      <p:sp>
        <p:nvSpPr>
          <p:cNvPr id="64" name="TextShape 3"/>
          <p:cNvSpPr txBox="1"/>
          <p:nvPr/>
        </p:nvSpPr>
        <p:spPr>
          <a:xfrm>
            <a:off x="0" y="720"/>
            <a:ext cx="117144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3600"/>
              <a:t>fMRI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