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74120" y="4375080"/>
            <a:ext cx="2982240" cy="237960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26160" y="4375080"/>
            <a:ext cx="2982240" cy="2379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456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092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8CCD14D0-D695-4A85-B009-7AABAD5A5DBC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Autocorrelograms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3400" y="2153880"/>
            <a:ext cx="7333560" cy="3401640"/>
          </a:xfrm>
          <a:prstGeom prst="rect">
            <a:avLst/>
          </a:prstGeom>
          <a:ln>
            <a:noFill/>
          </a:ln>
        </p:spPr>
      </p:pic>
      <p:sp>
        <p:nvSpPr>
          <p:cNvPr id="42" name="TextShape 3"/>
          <p:cNvSpPr txBox="1"/>
          <p:nvPr/>
        </p:nvSpPr>
        <p:spPr>
          <a:xfrm>
            <a:off x="1342800" y="6134400"/>
            <a:ext cx="8686800" cy="1289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/>
              <a:t>Detecting neural oscillations. (A,B) Oscillations in autocorrelations in two example recordings </a:t>
            </a:r>
            <a:endParaRPr/>
          </a:p>
          <a:p>
            <a:r>
              <a:rPr lang="en-US" sz="1400"/>
              <a:t>(spike trains recorded from LGN in cat)  with oscillation score 10 and 29, </a:t>
            </a:r>
            <a:endParaRPr/>
          </a:p>
          <a:p>
            <a:r>
              <a:rPr lang="en-US" sz="1400"/>
              <a:t>respectively. (C,D) Oscillations in spectral power (same spike trains as used for panel A).</a:t>
            </a:r>
            <a:endParaRPr/>
          </a:p>
          <a:p>
            <a:endParaRPr/>
          </a:p>
          <a:p>
            <a:r>
              <a:rPr lang="en-US" sz="1400"/>
              <a:t>From </a:t>
            </a:r>
            <a:r>
              <a:rPr i="1" lang="en-US" sz="1400"/>
              <a:t>Exploring the function of neural oscillations in early sensory system</a:t>
            </a:r>
            <a:r>
              <a:rPr lang="en-US" sz="1400"/>
              <a:t>, Koepsell, Wang, </a:t>
            </a:r>
            <a:endParaRPr/>
          </a:p>
          <a:p>
            <a:r>
              <a:rPr lang="en-US" sz="1400"/>
              <a:t>Hirsch and Sommer (2010) Front. Neurosci. 3:00010 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Peristimulus &amp; cross correlogram</a:t>
            </a:r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768680"/>
            <a:ext cx="4620240" cy="4989240"/>
          </a:xfrm>
          <a:prstGeom prst="rect">
            <a:avLst/>
          </a:prstGeom>
          <a:ln>
            <a:noFill/>
          </a:ln>
        </p:spPr>
      </p:pic>
      <p:sp>
        <p:nvSpPr>
          <p:cNvPr id="45" name="TextShape 2"/>
          <p:cNvSpPr txBox="1"/>
          <p:nvPr/>
        </p:nvSpPr>
        <p:spPr>
          <a:xfrm>
            <a:off x="5486400" y="2194560"/>
            <a:ext cx="4023360" cy="1688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/>
              <a:t>Peristimulus time histograms (left) and cross-correlograms (right) for neurons recorded from inferior temporal cortex for monkeys performing prompted memory tasks.</a:t>
            </a:r>
            <a:endParaRPr/>
          </a:p>
          <a:p>
            <a:endParaRPr/>
          </a:p>
          <a:p>
            <a:r>
              <a:rPr lang="en-US" sz="1400"/>
              <a:t>From </a:t>
            </a:r>
            <a:r>
              <a:rPr i="1" lang="en-US" sz="1400"/>
              <a:t>Recognition memory: neuronal substrate of the judgment of prior occurrence.</a:t>
            </a:r>
            <a:r>
              <a:rPr lang="en-US" sz="1400"/>
              <a:t> Brown and Xiang. (1997) Prog. In Neurobiology 55:149  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Cross correlograms</a:t>
            </a:r>
            <a:endParaRPr/>
          </a:p>
        </p:txBody>
      </p:sp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685880"/>
            <a:ext cx="3272040" cy="4989240"/>
          </a:xfrm>
          <a:prstGeom prst="rect">
            <a:avLst/>
          </a:prstGeom>
          <a:ln>
            <a:noFill/>
          </a:ln>
        </p:spPr>
      </p:pic>
      <p:sp>
        <p:nvSpPr>
          <p:cNvPr id="48" name="TextShape 2"/>
          <p:cNvSpPr txBox="1"/>
          <p:nvPr/>
        </p:nvSpPr>
        <p:spPr>
          <a:xfrm>
            <a:off x="4389120" y="1828800"/>
            <a:ext cx="5029200" cy="162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Cross correlograms for neurons in V1 in cat showing synchronous activity.</a:t>
            </a:r>
            <a:endParaRPr/>
          </a:p>
          <a:p>
            <a:endParaRPr/>
          </a:p>
          <a:p>
            <a:r>
              <a:rPr lang="en-US"/>
              <a:t>From D</a:t>
            </a:r>
            <a:r>
              <a:rPr i="1" lang="en-US"/>
              <a:t>irect physiological evidence for scene segmentation by temporal coding</a:t>
            </a:r>
            <a:r>
              <a:rPr lang="en-US"/>
              <a:t> Engel, Koenig and Singer. (1991) PNAS 88:9126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Moving dot task</a:t>
            </a:r>
            <a:endParaRPr/>
          </a:p>
        </p:txBody>
      </p:sp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154240"/>
            <a:ext cx="9071640" cy="3282120"/>
          </a:xfrm>
          <a:prstGeom prst="rect">
            <a:avLst/>
          </a:prstGeom>
          <a:ln>
            <a:noFill/>
          </a:ln>
        </p:spPr>
      </p:pic>
      <p:sp>
        <p:nvSpPr>
          <p:cNvPr id="51" name="TextShape 2"/>
          <p:cNvSpPr txBox="1"/>
          <p:nvPr/>
        </p:nvSpPr>
        <p:spPr>
          <a:xfrm>
            <a:off x="1097280" y="5669280"/>
            <a:ext cx="8046720" cy="858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From </a:t>
            </a:r>
            <a:r>
              <a:rPr i="1" lang="en-US"/>
              <a:t>The analysis of visual motion: a comparison of neuronal and psychophysical performance </a:t>
            </a:r>
            <a:r>
              <a:rPr lang="en-US"/>
              <a:t>Britten, Shalden, Newsome and Movshon (1992) J. Neuroscience 12:4745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Neuronal responses</a:t>
            </a:r>
            <a:endParaRPr/>
          </a:p>
        </p:txBody>
      </p:sp>
      <p:pic>
        <p:nvPicPr>
          <p:cNvPr descr="" id="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1160" y="1768680"/>
            <a:ext cx="6276960" cy="4989240"/>
          </a:xfrm>
          <a:prstGeom prst="rect">
            <a:avLst/>
          </a:prstGeom>
          <a:ln>
            <a:noFill/>
          </a:ln>
        </p:spPr>
      </p:pic>
      <p:sp>
        <p:nvSpPr>
          <p:cNvPr id="54" name="TextShape 2"/>
          <p:cNvSpPr txBox="1"/>
          <p:nvPr/>
        </p:nvSpPr>
        <p:spPr>
          <a:xfrm>
            <a:off x="7315200" y="4663440"/>
            <a:ext cx="2468880" cy="2649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From </a:t>
            </a:r>
            <a:r>
              <a:rPr i="1" lang="en-US"/>
              <a:t>The analysis of visual motion: a comparison of neuronal and psychophysical performance</a:t>
            </a:r>
            <a:r>
              <a:rPr lang="en-US"/>
              <a:t> Britten, Shalden, Newsome and Movshon (1992) J. Neuroscience 12:4745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Performance – real and ideal</a:t>
            </a:r>
            <a:endParaRPr/>
          </a:p>
        </p:txBody>
      </p:sp>
      <p:pic>
        <p:nvPicPr>
          <p:cNvPr descr="" id="5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8840" y="1768680"/>
            <a:ext cx="5061240" cy="4989240"/>
          </a:xfrm>
          <a:prstGeom prst="rect">
            <a:avLst/>
          </a:prstGeom>
          <a:ln>
            <a:noFill/>
          </a:ln>
        </p:spPr>
      </p:pic>
      <p:sp>
        <p:nvSpPr>
          <p:cNvPr id="57" name="TextShape 2"/>
          <p:cNvSpPr txBox="1"/>
          <p:nvPr/>
        </p:nvSpPr>
        <p:spPr>
          <a:xfrm>
            <a:off x="182880" y="6858000"/>
            <a:ext cx="969264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From </a:t>
            </a:r>
            <a:r>
              <a:rPr i="1" lang="en-US"/>
              <a:t>The analysis of visual motion: a comparison of neuronal and psychophysical performance</a:t>
            </a:r>
            <a:r>
              <a:rPr lang="en-US"/>
              <a:t> Britten, Shalden, Newsome and Movshon (1992) J. Neuroscience 12:4745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