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gif" ContentType="image/gif"/>
  <Override PartName="/ppt/media/image1.gif" ContentType="image/gif"/>
  <Override PartName="/ppt/slideLayouts/slideLayout6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21B161-F1D1-4191-A1C1-41B1F1A1D1A1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2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&lt;date/time&gt;</a:t>
            </a:r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&lt;footer&gt;</a:t>
            </a:r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F18101-2141-4171-8121-81F141B1F111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024360" y="-2541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 sz="3600"/>
              <a:t>H.M. - Henry Molaison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708000" y="6660000"/>
            <a:ext cx="635292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Scoville, W. B., &amp; Milner, B. (1957). </a:t>
            </a:r>
            <a:endParaRPr/>
          </a:p>
          <a:p>
            <a:r>
              <a:rPr lang="en-GB"/>
              <a:t>Loss of recent memory after bilateral hippocampal lesions. </a:t>
            </a:r>
            <a:endParaRPr/>
          </a:p>
          <a:p>
            <a:r>
              <a:rPr lang="en-GB"/>
              <a:t>Journal of neurology, neurosurgery, and psychiatry, 20(1), 11.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0" y="0"/>
            <a:ext cx="31953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Clive Wearing</a:t>
            </a:r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5019480" y="7213680"/>
            <a:ext cx="5060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https://www.youtube.com/watch?v=Vwigmktix2Y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2760"/>
            <a:ext cx="9071280" cy="1259280"/>
          </a:xfrm>
          <a:prstGeom prst="rect">
            <a:avLst/>
          </a:prstGeom>
        </p:spPr>
      </p:sp>
      <p:pic>
        <p:nvPicPr>
          <p:cNvPr descr="" id="229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6560"/>
            <a:ext cx="10079640" cy="716544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302760"/>
            <a:ext cx="9071280" cy="1259280"/>
          </a:xfrm>
          <a:prstGeom prst="rect">
            <a:avLst/>
          </a:prstGeom>
        </p:spPr>
      </p:sp>
      <p:pic>
        <p:nvPicPr>
          <p:cNvPr descr="" id="2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640" y="2160"/>
            <a:ext cx="6953760" cy="75596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2760"/>
            <a:ext cx="9071280" cy="1259280"/>
          </a:xfrm>
          <a:prstGeom prst="rect">
            <a:avLst/>
          </a:prstGeom>
        </p:spPr>
      </p:sp>
      <p:pic>
        <p:nvPicPr>
          <p:cNvPr descr="" id="23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6560"/>
            <a:ext cx="10079640" cy="71654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statue in the Bankfield museum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8516160" y="7243200"/>
            <a:ext cx="1509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wikipedia.org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Kaniza triangle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cafe wall illusion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8524080" y="7168320"/>
            <a:ext cx="20116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wikipedia.org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Benzold effect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7488720" y="7204320"/>
            <a:ext cx="2512440" cy="437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discovermagazine.com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Benzold effect - ruined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7488720" y="7204320"/>
            <a:ext cx="2512440" cy="437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discovermagazine.com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Lilac chaser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8508240" y="7132320"/>
            <a:ext cx="1509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wikipedia.org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Thatcher illusion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6929280" y="7156800"/>
            <a:ext cx="3096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blogs.scientificamerican.com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From “Cutting the Stone” by Hieronymous Bosch.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27760" y="1097640"/>
            <a:ext cx="8355960" cy="4662720"/>
          </a:xfrm>
          <a:prstGeom prst="rect">
            <a:avLst/>
          </a:prstGeom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GB" sz="6000">
                <a:solidFill>
                  <a:srgbClr val="ff0000"/>
                </a:solidFill>
                <a:latin typeface="Arial"/>
                <a:ea typeface="DejaVu Sans"/>
              </a:rPr>
              <a:t>Computer science is no </a:t>
            </a:r>
            <a:endParaRPr/>
          </a:p>
          <a:p>
            <a:pPr>
              <a:lnSpc>
                <a:spcPct val="100000"/>
              </a:lnSpc>
            </a:pPr>
            <a:r>
              <a:rPr lang="en-GB" sz="6000">
                <a:solidFill>
                  <a:srgbClr val="ff0000"/>
                </a:solidFill>
                <a:latin typeface="Arial"/>
                <a:ea typeface="DejaVu Sans"/>
              </a:rPr>
              <a:t>more the study of </a:t>
            </a:r>
            <a:endParaRPr/>
          </a:p>
          <a:p>
            <a:pPr>
              <a:lnSpc>
                <a:spcPct val="100000"/>
              </a:lnSpc>
            </a:pPr>
            <a:r>
              <a:rPr lang="en-GB" sz="6000">
                <a:solidFill>
                  <a:srgbClr val="ff0000"/>
                </a:solidFill>
                <a:latin typeface="Arial"/>
                <a:ea typeface="DejaVu Sans"/>
              </a:rPr>
              <a:t>computers than </a:t>
            </a:r>
            <a:endParaRPr/>
          </a:p>
          <a:p>
            <a:pPr>
              <a:lnSpc>
                <a:spcPct val="100000"/>
              </a:lnSpc>
            </a:pPr>
            <a:r>
              <a:rPr lang="en-GB" sz="6000">
                <a:solidFill>
                  <a:srgbClr val="ff0000"/>
                </a:solidFill>
                <a:latin typeface="Arial"/>
                <a:ea typeface="DejaVu Sans"/>
              </a:rPr>
              <a:t>astronomy is the </a:t>
            </a:r>
            <a:endParaRPr/>
          </a:p>
          <a:p>
            <a:pPr>
              <a:lnSpc>
                <a:spcPct val="100000"/>
              </a:lnSpc>
            </a:pPr>
            <a:r>
              <a:rPr lang="en-GB" sz="6000">
                <a:solidFill>
                  <a:srgbClr val="ff0000"/>
                </a:solidFill>
                <a:latin typeface="Arial"/>
                <a:ea typeface="DejaVu Sans"/>
              </a:rPr>
              <a:t>study of telescopes.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176000" y="-2541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 sz="3600"/>
              <a:t>Tan / Hodor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464000" y="7128000"/>
            <a:ext cx="55879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https://www.youtube.com/watch?v=h5X6Qn9hQHk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0" y="0"/>
            <a:ext cx="58910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Broca and Wernicke areas</a:t>
            </a: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4421880" y="7200000"/>
            <a:ext cx="56581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https://en.wikipedia.org/wiki/File:BrocasAreaSmall.png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-504000" y="-360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 sz="3600"/>
              <a:t>Secondary zone of left temporal region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1800000" y="7173720"/>
            <a:ext cx="828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A.R. Luria (1973) The working brain, an introduction to neuropsychology. p140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