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3"/>
            <p14:sldId id="274"/>
            <p14:sldId id="271"/>
            <p14:sldId id="272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21/03/2023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18.xml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23.xml"/><Relationship Id="rId7" Type="http://schemas.openxmlformats.org/officeDocument/2006/relationships/image" Target="../media/image5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11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.xml"/><Relationship Id="rId7" Type="http://schemas.openxmlformats.org/officeDocument/2006/relationships/image" Target="../media/image4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AB620-CE3E-41FC-A91B-479BABFB5EA3}"/>
              </a:ext>
            </a:extLst>
          </p:cNvPr>
          <p:cNvSpPr txBox="1"/>
          <p:nvPr/>
        </p:nvSpPr>
        <p:spPr>
          <a:xfrm>
            <a:off x="242594" y="214604"/>
            <a:ext cx="632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PID</a:t>
            </a:r>
            <a:endParaRPr lang="it-IT" sz="3200" dirty="0"/>
          </a:p>
        </p:txBody>
      </p:sp>
      <p:pic>
        <p:nvPicPr>
          <p:cNvPr id="18" name="Immagine 17" descr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 title="IguanaTex Bitmap Display">
            <a:extLst>
              <a:ext uri="{FF2B5EF4-FFF2-40B4-BE49-F238E27FC236}">
                <a16:creationId xmlns:a16="http://schemas.microsoft.com/office/drawing/2014/main" id="{D130489F-E3C2-4382-95D1-E2A71983FA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886" y="5030156"/>
            <a:ext cx="2833187" cy="1417298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\[&#10;\begin{cases}&#10;\tilde{p} = v_{rel}\\&#10;\dot{v}_{rel} = u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4B7DF3FA-675E-4183-8265-BD4B049E91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99183" y="5052812"/>
            <a:ext cx="1545632" cy="894783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begin{document}&#10;&#10;$u(t) = k_p \tilde{p} + k_v v_{rel}$&#10;&#10;\end{document}" title="IguanaTex Bitmap Display">
            <a:extLst>
              <a:ext uri="{FF2B5EF4-FFF2-40B4-BE49-F238E27FC236}">
                <a16:creationId xmlns:a16="http://schemas.microsoft.com/office/drawing/2014/main" id="{2039D78C-7D87-475C-AD76-37C304BF27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22176" y="6211635"/>
            <a:ext cx="2474099" cy="313634"/>
          </a:xfrm>
          <a:prstGeom prst="rect">
            <a:avLst/>
          </a:prstGeom>
        </p:spPr>
      </p:pic>
      <p:pic>
        <p:nvPicPr>
          <p:cNvPr id="19" name="Immagine 18" descr="\documentclass{article}&#10;\usepackage{amsmath}&#10;\pagestyle{empty}&#10;\begin{document}&#10;&#10;$T_{gap} = 5$&#10;&#10;$k_p = -5$&#10;&#10;$k_v = -50$&#10;&#10;$d_{default} = 10$&#10;&#10;\end{document}" title="IguanaTex Bitmap Display">
            <a:extLst>
              <a:ext uri="{FF2B5EF4-FFF2-40B4-BE49-F238E27FC236}">
                <a16:creationId xmlns:a16="http://schemas.microsoft.com/office/drawing/2014/main" id="{6C5CECB1-5632-46C7-87D5-8FA8B5E25E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72378" y="5195811"/>
            <a:ext cx="1409841" cy="116120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E0B6E5E-7B56-45E3-A5DB-C1C85D3499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" y="799379"/>
            <a:ext cx="9144000" cy="39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87DC-D7AD-4852-8037-172DE6811263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DCF9F0-8B91-492E-BA52-02BDB1D213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6" t="2689" r="6238"/>
          <a:stretch/>
        </p:blipFill>
        <p:spPr>
          <a:xfrm>
            <a:off x="438538" y="1165651"/>
            <a:ext cx="3862874" cy="28461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E975C8-4B8A-47D5-989F-062D2676D6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73" t="3097" r="6325"/>
          <a:stretch/>
        </p:blipFill>
        <p:spPr>
          <a:xfrm>
            <a:off x="4534678" y="1141197"/>
            <a:ext cx="4049486" cy="28706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34454B-75B4-4C59-84FF-3E32999197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93" t="2881" r="6473"/>
          <a:stretch/>
        </p:blipFill>
        <p:spPr>
          <a:xfrm>
            <a:off x="438538" y="4011825"/>
            <a:ext cx="3862875" cy="2846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B25775-000F-41E1-B59B-C322CE3A1D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93" t="2508" r="7033" b="2134"/>
          <a:stretch/>
        </p:blipFill>
        <p:spPr>
          <a:xfrm>
            <a:off x="4572000" y="4011825"/>
            <a:ext cx="4012164" cy="2831054"/>
          </a:xfrm>
          <a:prstGeom prst="rect">
            <a:avLst/>
          </a:prstGeom>
        </p:spPr>
      </p:pic>
      <p:pic>
        <p:nvPicPr>
          <p:cNvPr id="5" name="Immagine 4" descr="\documentclass{article}&#10;\usepackage{amsmath}&#10;\pagestyle{empty}&#10;\begin{document}&#10;&#10;$x_{0L} = &#10;\begin{bmatrix}&#10;30 &amp; 20&#10;\end{bmatrix}$&#10;&#10;&#10;\end{document}" title="IguanaTex Bitmap Display">
            <a:extLst>
              <a:ext uri="{FF2B5EF4-FFF2-40B4-BE49-F238E27FC236}">
                <a16:creationId xmlns:a16="http://schemas.microsoft.com/office/drawing/2014/main" id="{E4610340-DFBC-4D05-B450-8C2A29D47D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34229" y="516214"/>
            <a:ext cx="1646629" cy="303543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x_{0E} = &#10;\begin{bmatrix}&#10;0 &amp; 0&#10;\end{bmatrix}$&#10;&#10;&#10;&#10;\end{document}" title="IguanaTex Bitmap Display">
            <a:extLst>
              <a:ext uri="{FF2B5EF4-FFF2-40B4-BE49-F238E27FC236}">
                <a16:creationId xmlns:a16="http://schemas.microsoft.com/office/drawing/2014/main" id="{7BFA37F8-A719-4E1D-B2C2-B41DF1DC51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40401" y="498316"/>
            <a:ext cx="1412571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7D91B-7F34-4B6A-88E9-75B15A00B729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MPC: 1º case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B6ECD-0719-4D55-8E6B-F9CC52095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9379"/>
            <a:ext cx="9144000" cy="4752051"/>
          </a:xfrm>
          <a:prstGeom prst="rect">
            <a:avLst/>
          </a:prstGeom>
        </p:spPr>
      </p:pic>
      <p:pic>
        <p:nvPicPr>
          <p:cNvPr id="6" name="Immagine 5" descr="\documentclass{article}&#10;\usepackage{amsmath}&#10;\pagestyle{empty}&#10;\begin{document}&#10;&#10;$T_s = 0.1$&#10;&#10;&#10;\end{document}" title="IguanaTex Bitmap Display">
            <a:extLst>
              <a:ext uri="{FF2B5EF4-FFF2-40B4-BE49-F238E27FC236}">
                <a16:creationId xmlns:a16="http://schemas.microsoft.com/office/drawing/2014/main" id="{E868E912-F926-4035-921C-7C50514A54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837" y="4873634"/>
            <a:ext cx="890514" cy="211200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T_p = 50$&#10;&#10;&#10;\end{document}" title="IguanaTex Bitmap Display">
            <a:extLst>
              <a:ext uri="{FF2B5EF4-FFF2-40B4-BE49-F238E27FC236}">
                <a16:creationId xmlns:a16="http://schemas.microsoft.com/office/drawing/2014/main" id="{9AC5DE82-F2EC-40F4-8982-94E5CC691E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96979" y="5303978"/>
            <a:ext cx="840229" cy="244114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&#10;$T_c = 5$&#10;&#10;\end{document}" title="IguanaTex Bitmap Display">
            <a:extLst>
              <a:ext uri="{FF2B5EF4-FFF2-40B4-BE49-F238E27FC236}">
                <a16:creationId xmlns:a16="http://schemas.microsoft.com/office/drawing/2014/main" id="{A97390B4-E234-4238-AD8C-D9226B6693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768293" y="5730831"/>
            <a:ext cx="697600" cy="2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CDC7C7-8899-43E2-AB42-EA8AB9F86610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0881CE-3B49-4DA8-8E92-B553B1D3E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2922" r="6387"/>
          <a:stretch/>
        </p:blipFill>
        <p:spPr>
          <a:xfrm>
            <a:off x="185668" y="564304"/>
            <a:ext cx="4031769" cy="321910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540F788-99AF-4ED3-A80C-58DD65229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3" t="3440" r="6053"/>
          <a:stretch/>
        </p:blipFill>
        <p:spPr>
          <a:xfrm>
            <a:off x="4749282" y="564304"/>
            <a:ext cx="3953661" cy="322167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7E7CC6C-F896-4BC2-8188-447521BE3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4" t="2881" r="6752"/>
          <a:stretch/>
        </p:blipFill>
        <p:spPr>
          <a:xfrm>
            <a:off x="313362" y="3636326"/>
            <a:ext cx="3904075" cy="31997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15AE1AF-EA2A-4988-B254-11BAF6C7EF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12" t="2881" r="6892"/>
          <a:stretch/>
        </p:blipFill>
        <p:spPr>
          <a:xfrm>
            <a:off x="4774074" y="3596654"/>
            <a:ext cx="3904075" cy="32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F2FB8A-20D4-46C3-98A0-C11470B2B321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ACC with MPC: 2º case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AEC531-3062-4F84-815E-B3072352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797"/>
            <a:ext cx="9144000" cy="41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2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B09705-46D6-4727-92D8-82F0A7AF7E1D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FE4E6A-79B7-4989-955C-C870F2724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9" t="2761" r="4874" b="2266"/>
          <a:stretch/>
        </p:blipFill>
        <p:spPr>
          <a:xfrm>
            <a:off x="4348065" y="3728612"/>
            <a:ext cx="4049485" cy="30821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650574-DF99-4321-9156-E951D0BE1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5" t="3618" r="6017"/>
          <a:stretch/>
        </p:blipFill>
        <p:spPr>
          <a:xfrm>
            <a:off x="242595" y="3767669"/>
            <a:ext cx="3859052" cy="30903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6F5FCD-69B8-4161-ABCC-0C319403B8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5" t="2669" r="6192"/>
          <a:stretch/>
        </p:blipFill>
        <p:spPr>
          <a:xfrm>
            <a:off x="166876" y="575444"/>
            <a:ext cx="3934771" cy="315316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87A421-8DFE-45D3-B0A6-2013144E3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8" t="2464" r="6409"/>
          <a:stretch/>
        </p:blipFill>
        <p:spPr>
          <a:xfrm>
            <a:off x="4470574" y="575444"/>
            <a:ext cx="3810988" cy="31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0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96191A16-6B9F-4C46-A318-A090BC9CD5E9}"/>
              </a:ext>
            </a:extLst>
          </p:cNvPr>
          <p:cNvSpPr txBox="1"/>
          <p:nvPr/>
        </p:nvSpPr>
        <p:spPr>
          <a:xfrm>
            <a:off x="121298" y="121298"/>
            <a:ext cx="3685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Driving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Scenario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ABA2CB-C1B5-4C9E-802B-C3965B65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049"/>
            <a:ext cx="9144000" cy="4146871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C6A75ED-ACD8-42BC-8555-0229147CFD16}"/>
              </a:ext>
            </a:extLst>
          </p:cNvPr>
          <p:cNvSpPr/>
          <p:nvPr/>
        </p:nvSpPr>
        <p:spPr>
          <a:xfrm>
            <a:off x="0" y="2211355"/>
            <a:ext cx="2192694" cy="1791478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C257C6A8-02FA-4ACA-A39F-2F289AA40720}"/>
              </a:ext>
            </a:extLst>
          </p:cNvPr>
          <p:cNvCxnSpPr/>
          <p:nvPr/>
        </p:nvCxnSpPr>
        <p:spPr>
          <a:xfrm>
            <a:off x="1558212" y="4002833"/>
            <a:ext cx="0" cy="119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BD4E0FA-DCAF-4722-9E1A-B5DC1D302831}"/>
              </a:ext>
            </a:extLst>
          </p:cNvPr>
          <p:cNvSpPr/>
          <p:nvPr/>
        </p:nvSpPr>
        <p:spPr>
          <a:xfrm>
            <a:off x="964021" y="5134887"/>
            <a:ext cx="118838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RSU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75C3710-D9B3-495D-A34C-2CFCC83FEFD2}"/>
              </a:ext>
            </a:extLst>
          </p:cNvPr>
          <p:cNvSpPr/>
          <p:nvPr/>
        </p:nvSpPr>
        <p:spPr>
          <a:xfrm>
            <a:off x="4208106" y="4357396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959CF05-1E9D-4D89-8FCC-F5B11E77EB3C}"/>
              </a:ext>
            </a:extLst>
          </p:cNvPr>
          <p:cNvCxnSpPr/>
          <p:nvPr/>
        </p:nvCxnSpPr>
        <p:spPr>
          <a:xfrm>
            <a:off x="4348065" y="4674637"/>
            <a:ext cx="0" cy="63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A2EF92CC-E288-4677-BA9C-8547D1898759}"/>
              </a:ext>
            </a:extLst>
          </p:cNvPr>
          <p:cNvSpPr/>
          <p:nvPr/>
        </p:nvSpPr>
        <p:spPr>
          <a:xfrm>
            <a:off x="3651207" y="5288031"/>
            <a:ext cx="1393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Ego </a:t>
            </a:r>
            <a:r>
              <a:rPr lang="it-IT" sz="2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Vehicle</a:t>
            </a:r>
            <a:endParaRPr lang="it-IT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FB360B1-A4F1-4992-B299-B2E60775F510}"/>
              </a:ext>
            </a:extLst>
          </p:cNvPr>
          <p:cNvSpPr/>
          <p:nvPr/>
        </p:nvSpPr>
        <p:spPr>
          <a:xfrm>
            <a:off x="4208105" y="3324597"/>
            <a:ext cx="279911" cy="317241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56088A-876D-4FCE-AAFF-96D8D23083C2}"/>
              </a:ext>
            </a:extLst>
          </p:cNvPr>
          <p:cNvCxnSpPr>
            <a:stCxn id="14" idx="6"/>
          </p:cNvCxnSpPr>
          <p:nvPr/>
        </p:nvCxnSpPr>
        <p:spPr>
          <a:xfrm flipV="1">
            <a:off x="4488016" y="3247053"/>
            <a:ext cx="556906" cy="236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348A042D-F3E0-4109-9A02-D21216A8EC94}"/>
              </a:ext>
            </a:extLst>
          </p:cNvPr>
          <p:cNvSpPr/>
          <p:nvPr/>
        </p:nvSpPr>
        <p:spPr>
          <a:xfrm>
            <a:off x="4653914" y="2927701"/>
            <a:ext cx="15722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Leader </a:t>
            </a:r>
            <a:r>
              <a:rPr lang="it-IT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</a:t>
            </a:r>
            <a:endParaRPr lang="it-IT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892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B74675-0C5C-4265-8FAF-9FCDDA178753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Test with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Automated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Driving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Toolbox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661A27-7B4C-4D69-A8EF-0BC43890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731"/>
            <a:ext cx="9144000" cy="3355642"/>
          </a:xfrm>
          <a:prstGeom prst="rect">
            <a:avLst/>
          </a:prstGeom>
        </p:spPr>
      </p:pic>
      <p:sp>
        <p:nvSpPr>
          <p:cNvPr id="7" name="Connettore 6">
            <a:extLst>
              <a:ext uri="{FF2B5EF4-FFF2-40B4-BE49-F238E27FC236}">
                <a16:creationId xmlns:a16="http://schemas.microsoft.com/office/drawing/2014/main" id="{4E4BD9BE-7C9C-4FBB-B088-10D4B69BCEF1}"/>
              </a:ext>
            </a:extLst>
          </p:cNvPr>
          <p:cNvSpPr/>
          <p:nvPr/>
        </p:nvSpPr>
        <p:spPr>
          <a:xfrm>
            <a:off x="0" y="1819469"/>
            <a:ext cx="1371600" cy="1362270"/>
          </a:xfrm>
          <a:prstGeom prst="flowChartConnector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05DA4CE-D0AD-46C4-9A0B-1AAA0A954AD6}"/>
              </a:ext>
            </a:extLst>
          </p:cNvPr>
          <p:cNvCxnSpPr>
            <a:cxnSpLocks/>
          </p:cNvCxnSpPr>
          <p:nvPr/>
        </p:nvCxnSpPr>
        <p:spPr>
          <a:xfrm>
            <a:off x="1184987" y="2018390"/>
            <a:ext cx="2230017" cy="2685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1D2AA7C-23C1-49DF-8B93-B13053863D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0" y="2500604"/>
            <a:ext cx="46652" cy="22032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49C0D5D8-8288-4E36-9256-C5A155FC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4703816"/>
            <a:ext cx="4334481" cy="1340432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8324180-43C9-4CF4-B7C9-C8457B90729A}"/>
              </a:ext>
            </a:extLst>
          </p:cNvPr>
          <p:cNvSpPr/>
          <p:nvPr/>
        </p:nvSpPr>
        <p:spPr>
          <a:xfrm>
            <a:off x="46652" y="4703816"/>
            <a:ext cx="4334481" cy="13404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6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815534-591A-44CD-B8D1-DBA3DD006F66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765B27-FBB1-4CA4-B2B2-926A8FA5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31" y="799785"/>
            <a:ext cx="4385387" cy="26685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A2A373-8594-437E-B4DA-8896F2E7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2" y="796444"/>
            <a:ext cx="4308714" cy="26685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578028D-114D-439D-8C2B-1EC186E0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1" y="3611353"/>
            <a:ext cx="4249757" cy="298714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888DC80-65FE-4D59-BE73-E030A1796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660" y="3611354"/>
            <a:ext cx="4296067" cy="30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4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3AE2DD-3474-41DC-8CD1-22677969270D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Robustness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to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uncertainty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parameters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</a:t>
            </a:r>
            <a:endParaRPr lang="it-IT" sz="3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4139AE-3AFE-414F-B4F0-2BD456B4D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5" t="2878" r="6327" b="3977"/>
          <a:stretch/>
        </p:blipFill>
        <p:spPr>
          <a:xfrm>
            <a:off x="0" y="1418253"/>
            <a:ext cx="8879560" cy="47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0" y="1085048"/>
            <a:ext cx="5029550" cy="4182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ADAS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designing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Feedback Linearization control law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PID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MPC: 1º case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MPC: 2º case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F3557E-F4B6-4865-BFE7-D735CDA955DF}"/>
              </a:ext>
            </a:extLst>
          </p:cNvPr>
          <p:cNvSpPr txBox="1"/>
          <p:nvPr/>
        </p:nvSpPr>
        <p:spPr>
          <a:xfrm>
            <a:off x="4572000" y="1010579"/>
            <a:ext cx="4469363" cy="292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Scenario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Test with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Automated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Driving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Toolbox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Robustness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to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parameters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uncertainty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Linear MPC on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nonlinear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model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Conclusion</a:t>
            </a: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 and future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developments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76911B-2A02-4A6F-B042-AD0813FA3D35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Linear MPC on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nonlinear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model</a:t>
            </a:r>
            <a:endParaRPr lang="it-IT"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000BD4D-5688-4070-B6CA-899A0B1CF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4" t="2694" r="5773" b="1574"/>
          <a:stretch/>
        </p:blipFill>
        <p:spPr>
          <a:xfrm>
            <a:off x="597158" y="954440"/>
            <a:ext cx="3678490" cy="286788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02CC65E-7F9F-45A3-BC0D-10CEF1C26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3" t="2693" r="6612" b="1948"/>
          <a:stretch/>
        </p:blipFill>
        <p:spPr>
          <a:xfrm>
            <a:off x="4571999" y="962161"/>
            <a:ext cx="3538531" cy="28747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D1C0451-47D6-4EF1-BAAA-D38A330E9B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4" t="2880" r="6472" b="664"/>
          <a:stretch/>
        </p:blipFill>
        <p:spPr>
          <a:xfrm>
            <a:off x="596951" y="3822159"/>
            <a:ext cx="3678697" cy="28853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8D0BF4E-7852-40AA-B4AB-F8B798C09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3" t="3440" r="7032" b="2507"/>
          <a:stretch/>
        </p:blipFill>
        <p:spPr>
          <a:xfrm>
            <a:off x="4533610" y="3836865"/>
            <a:ext cx="3576920" cy="2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0F759A-9B5E-41F6-879D-F50C94C41CC7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Conclusion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 and future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developments</a:t>
            </a:r>
            <a:endParaRPr lang="it-IT" sz="3200" dirty="0"/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0EBD74C6-A920-4A32-960C-815B81AF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6195"/>
            <a:ext cx="8957388" cy="5681176"/>
          </a:xfrm>
        </p:spPr>
        <p:txBody>
          <a:bodyPr>
            <a:normAutofit/>
          </a:bodyPr>
          <a:lstStyle/>
          <a:p>
            <a:r>
              <a:rPr lang="it-IT" sz="2400" dirty="0"/>
              <a:t>First of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carried</a:t>
            </a:r>
            <a:r>
              <a:rPr lang="it-IT" sz="2400" dirty="0"/>
              <a:t> on an open loop analysis of the non linear model</a:t>
            </a:r>
          </a:p>
          <a:p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done</a:t>
            </a:r>
            <a:r>
              <a:rPr lang="it-IT" sz="2400" dirty="0"/>
              <a:t> a </a:t>
            </a:r>
            <a:r>
              <a:rPr lang="it-IT" sz="2400" dirty="0" err="1"/>
              <a:t>closed</a:t>
            </a:r>
            <a:r>
              <a:rPr lang="it-IT" sz="2400" dirty="0"/>
              <a:t> loop analysis </a:t>
            </a:r>
            <a:r>
              <a:rPr lang="it-IT" sz="2400" dirty="0" err="1"/>
              <a:t>specifying</a:t>
            </a:r>
            <a:r>
              <a:rPr lang="it-IT" sz="2400" dirty="0"/>
              <a:t> control </a:t>
            </a:r>
            <a:r>
              <a:rPr lang="it-IT" sz="2400" dirty="0" err="1"/>
              <a:t>requirements</a:t>
            </a:r>
            <a:r>
              <a:rPr lang="it-IT" sz="2400" dirty="0"/>
              <a:t> and </a:t>
            </a:r>
            <a:r>
              <a:rPr lang="it-IT" sz="2400" dirty="0" err="1"/>
              <a:t>desgning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control strategies and </a:t>
            </a:r>
            <a:r>
              <a:rPr lang="it-IT" sz="2400" dirty="0" err="1"/>
              <a:t>considering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cases</a:t>
            </a:r>
            <a:endParaRPr lang="it-IT" sz="2400" dirty="0"/>
          </a:p>
          <a:p>
            <a:r>
              <a:rPr lang="it-IT" sz="2400" dirty="0"/>
              <a:t>Controllo lineare e I/O FBL risultano poco robuste a fronte di disturbi matched e variazioni parametriche, e per la FBL a causa del PID si possono avere sforzi di controllo inziali molto elevati.</a:t>
            </a:r>
          </a:p>
          <a:p>
            <a:r>
              <a:rPr lang="it-IT" sz="2400" dirty="0"/>
              <a:t>Lo SMC mostra ottime prestazioni in tutti i casi considerati, ma è stato necessario agire sul parametro di robustezza, stando attenti a non eccedere per evitare fenomeno di chattering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2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" y="1861289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4391931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0007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801927"/>
            <a:ext cx="3975921" cy="2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65365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2" y="4466516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886716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79" y="3694970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1024555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1024555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409756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91" y="3356688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1006105"/>
            <a:ext cx="3380791" cy="23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E024C-1FC6-46C4-BFD7-D9AADD0868B5}"/>
              </a:ext>
            </a:extLst>
          </p:cNvPr>
          <p:cNvSpPr txBox="1"/>
          <p:nvPr/>
        </p:nvSpPr>
        <p:spPr>
          <a:xfrm>
            <a:off x="242594" y="214604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endParaRPr lang="it-IT" sz="3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BDAAB4-CC0E-4A91-8D0E-363169E58708}"/>
              </a:ext>
            </a:extLst>
          </p:cNvPr>
          <p:cNvSpPr txBox="1"/>
          <p:nvPr/>
        </p:nvSpPr>
        <p:spPr>
          <a:xfrm>
            <a:off x="0" y="4480130"/>
            <a:ext cx="2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Limit </a:t>
            </a:r>
            <a:r>
              <a:rPr lang="it-IT" sz="2800" b="1" dirty="0" err="1"/>
              <a:t>velocity</a:t>
            </a:r>
            <a:r>
              <a:rPr lang="it-IT" sz="2800" b="1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490F9B-B6F4-44EC-B67A-BF85168F3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62" y="4189328"/>
            <a:ext cx="1068354" cy="1068354"/>
          </a:xfrm>
          <a:prstGeom prst="rect">
            <a:avLst/>
          </a:prstGeom>
        </p:spPr>
      </p:pic>
      <p:pic>
        <p:nvPicPr>
          <p:cNvPr id="33" name="Immagine 32" descr="\documentclass{article}&#10;\usepackage{amsmath}&#10;\pagestyle{empty}&#10;\begin{document}&#10;&#10;\[&#10;\begin{cases}&#10;-2\leq a(t) \leq 2.5 \\&#10;1\leq j(t) \leq 6&#10;\end{cases}&#10;\]&#10;&#10;\end{document}" title="IguanaTex Bitmap Display">
            <a:extLst>
              <a:ext uri="{FF2B5EF4-FFF2-40B4-BE49-F238E27FC236}">
                <a16:creationId xmlns:a16="http://schemas.microsoft.com/office/drawing/2014/main" id="{D1177A81-CE28-4CA1-AED9-5B81F0D05B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5519" y="5500843"/>
            <a:ext cx="2413740" cy="9697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6AB6D2-5172-4377-A311-186EC472FBD3}"/>
              </a:ext>
            </a:extLst>
          </p:cNvPr>
          <p:cNvSpPr txBox="1"/>
          <p:nvPr/>
        </p:nvSpPr>
        <p:spPr>
          <a:xfrm>
            <a:off x="27992" y="5724123"/>
            <a:ext cx="45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Constraints</a:t>
            </a:r>
            <a:r>
              <a:rPr lang="it-IT" sz="2800" b="1" dirty="0"/>
              <a:t>:  </a:t>
            </a:r>
            <a:r>
              <a:rPr lang="it-IT" sz="2800" b="1" dirty="0" err="1"/>
              <a:t>Driving</a:t>
            </a:r>
            <a:r>
              <a:rPr lang="it-IT" sz="2800" b="1" dirty="0"/>
              <a:t> Comfort</a:t>
            </a:r>
          </a:p>
        </p:txBody>
      </p:sp>
      <p:pic>
        <p:nvPicPr>
          <p:cNvPr id="29" name="Immagine 28" descr="\documentclass{article}&#10;\usepackage{amsmath}&#10;\pagestyle{empty}&#10;\begin{document}&#10;&#10;$\cong$ $20 \frac{m}{s}$&#10;&#10;&#10;\end{document}" title="IguanaTex Bitmap Display">
            <a:extLst>
              <a:ext uri="{FF2B5EF4-FFF2-40B4-BE49-F238E27FC236}">
                <a16:creationId xmlns:a16="http://schemas.microsoft.com/office/drawing/2014/main" id="{3F04C729-EAD7-47CE-9112-EAF7ECE2E7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79495" y="4503399"/>
            <a:ext cx="1576649" cy="574160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begin{document}&#10;&#10;$\Rightarrow$&#10;&#10;&#10;\end{document}" title="IguanaTex Bitmap Display">
            <a:extLst>
              <a:ext uri="{FF2B5EF4-FFF2-40B4-BE49-F238E27FC236}">
                <a16:creationId xmlns:a16="http://schemas.microsoft.com/office/drawing/2014/main" id="{BC62A8AD-E522-444C-A609-A3859DC60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64" y="5781086"/>
            <a:ext cx="694395" cy="42905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828148-17B0-488D-A035-C95AC0B8F64C}"/>
              </a:ext>
            </a:extLst>
          </p:cNvPr>
          <p:cNvSpPr txBox="1"/>
          <p:nvPr/>
        </p:nvSpPr>
        <p:spPr>
          <a:xfrm>
            <a:off x="0" y="728483"/>
            <a:ext cx="75298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The aim is to design an ADAS system in a such a way that</a:t>
            </a:r>
          </a:p>
        </p:txBody>
      </p:sp>
      <p:pic>
        <p:nvPicPr>
          <p:cNvPr id="40" name="Immagine 39" descr="\documentclass{article}&#10;\usepackage{amsmath}&#10;\pagestyle{empty}&#10;\begin{document}&#10;&#10;\begin{enumerate}&#10;\item $v_{rel}\rightarrow 0$&#10;\item $v(t)\leq v_{lim}$&#10;\item $d{rel}\rightarrow d_{safe}$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0E12E1-185B-475A-A2F2-DEC5E8DFB9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1362" y="1582321"/>
            <a:ext cx="2451877" cy="1807589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E9AAECFC-7BAF-4AAB-8C28-7A3B5A3F58E3}"/>
              </a:ext>
            </a:extLst>
          </p:cNvPr>
          <p:cNvSpPr/>
          <p:nvPr/>
        </p:nvSpPr>
        <p:spPr>
          <a:xfrm>
            <a:off x="2978839" y="2276669"/>
            <a:ext cx="895739" cy="523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10A6C7D-D47F-46A1-9F31-5FD553546342}"/>
              </a:ext>
            </a:extLst>
          </p:cNvPr>
          <p:cNvSpPr/>
          <p:nvPr/>
        </p:nvSpPr>
        <p:spPr>
          <a:xfrm>
            <a:off x="4167915" y="2044005"/>
            <a:ext cx="133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51BAA63-344A-44A3-81D5-D7A42A0948F7}"/>
              </a:ext>
            </a:extLst>
          </p:cNvPr>
          <p:cNvCxnSpPr>
            <a:cxnSpLocks/>
          </p:cNvCxnSpPr>
          <p:nvPr/>
        </p:nvCxnSpPr>
        <p:spPr>
          <a:xfrm flipV="1">
            <a:off x="5598367" y="1809785"/>
            <a:ext cx="707837" cy="4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2F8B5315-4830-485C-9867-3A710DEE1DF0}"/>
              </a:ext>
            </a:extLst>
          </p:cNvPr>
          <p:cNvCxnSpPr>
            <a:cxnSpLocks/>
          </p:cNvCxnSpPr>
          <p:nvPr/>
        </p:nvCxnSpPr>
        <p:spPr>
          <a:xfrm>
            <a:off x="5598367" y="2756946"/>
            <a:ext cx="691756" cy="33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0A7BEAA-6B0D-4137-A069-562B8AD86E89}"/>
              </a:ext>
            </a:extLst>
          </p:cNvPr>
          <p:cNvSpPr/>
          <p:nvPr/>
        </p:nvSpPr>
        <p:spPr>
          <a:xfrm>
            <a:off x="6370908" y="1296060"/>
            <a:ext cx="1202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PID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97291C-592D-4D9F-90BB-F91243299462}"/>
              </a:ext>
            </a:extLst>
          </p:cNvPr>
          <p:cNvSpPr txBox="1"/>
          <p:nvPr/>
        </p:nvSpPr>
        <p:spPr>
          <a:xfrm>
            <a:off x="6433048" y="2633078"/>
            <a:ext cx="146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MPC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89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0889C-90E4-4BE3-9B25-40DF6EEE7AEB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Feedback Linearization </a:t>
            </a:r>
            <a:endParaRPr lang="it-IT" sz="3200" dirty="0"/>
          </a:p>
        </p:txBody>
      </p:sp>
      <p:pic>
        <p:nvPicPr>
          <p:cNvPr id="7" name="Picture 2 2">
            <a:extLst>
              <a:ext uri="{FF2B5EF4-FFF2-40B4-BE49-F238E27FC236}">
                <a16:creationId xmlns:a16="http://schemas.microsoft.com/office/drawing/2014/main" id="{7C618F50-AD86-4B0F-A7F3-BAE28833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2" y="1466879"/>
            <a:ext cx="6745312" cy="9356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43F189-B5D8-4EDF-9010-6C8A43B78CB2}"/>
              </a:ext>
            </a:extLst>
          </p:cNvPr>
          <p:cNvSpPr txBox="1"/>
          <p:nvPr/>
        </p:nvSpPr>
        <p:spPr>
          <a:xfrm>
            <a:off x="1861457" y="1005214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u="sng" spc="300" dirty="0">
                <a:solidFill>
                  <a:srgbClr val="99FF66"/>
                </a:solidFill>
                <a:highlight>
                  <a:srgbClr val="000080"/>
                </a:highlight>
              </a:rPr>
              <a:t>NONLINEAR</a:t>
            </a:r>
            <a:r>
              <a:rPr lang="it-IT" sz="2400" spc="300" dirty="0">
                <a:solidFill>
                  <a:srgbClr val="99FF66"/>
                </a:solidFill>
                <a:highlight>
                  <a:srgbClr val="000080"/>
                </a:highlight>
              </a:rPr>
              <a:t> MODEL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F708001-D4AB-4A2C-AAA2-2C37E3A3AED1}"/>
              </a:ext>
            </a:extLst>
          </p:cNvPr>
          <p:cNvSpPr/>
          <p:nvPr/>
        </p:nvSpPr>
        <p:spPr>
          <a:xfrm>
            <a:off x="3795487" y="2585478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\documentclass{article}&#10;\usepackage{amsmath}&#10;\pagestyle{empty}&#10;\begin{document}&#10;&#10;$u(t) = \frac{Rm}{\eta}(g\sin(\theta) + gf_r\cos(\theta) + \frac{0.5}{m}\rho C_DC_hA_fv^2(t) + w(t))$&#10;&#10;\end{document}" title="IguanaTex Bitmap Display">
            <a:extLst>
              <a:ext uri="{FF2B5EF4-FFF2-40B4-BE49-F238E27FC236}">
                <a16:creationId xmlns:a16="http://schemas.microsoft.com/office/drawing/2014/main" id="{AB0DBCF5-B34B-4E67-9894-461CCF993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2917" y="3787981"/>
            <a:ext cx="7098166" cy="373297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E301AA58-F83F-4494-9464-7BD9CF8BBAB0}"/>
              </a:ext>
            </a:extLst>
          </p:cNvPr>
          <p:cNvSpPr/>
          <p:nvPr/>
        </p:nvSpPr>
        <p:spPr>
          <a:xfrm>
            <a:off x="4329404" y="4268833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ED9ED8B-1F41-4E31-ACAA-3E3BE90A8A92}"/>
              </a:ext>
            </a:extLst>
          </p:cNvPr>
          <p:cNvSpPr txBox="1"/>
          <p:nvPr/>
        </p:nvSpPr>
        <p:spPr>
          <a:xfrm>
            <a:off x="2593910" y="3272538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FFC000"/>
                </a:solidFill>
                <a:highlight>
                  <a:srgbClr val="008080"/>
                </a:highlight>
              </a:rPr>
              <a:t>CONTROL LAW</a:t>
            </a:r>
          </a:p>
        </p:txBody>
      </p:sp>
      <p:pic>
        <p:nvPicPr>
          <p:cNvPr id="21" name="Immagine 20" descr="\documentclass{article}&#10;\usepackage{amsmath}&#10;\pagestyle{empty}&#10;\begin{document}&#10;&#10;$r=n=2$&#10;&#10;\end{document}" title="IguanaTex Bitmap Display">
            <a:extLst>
              <a:ext uri="{FF2B5EF4-FFF2-40B4-BE49-F238E27FC236}">
                <a16:creationId xmlns:a16="http://schemas.microsoft.com/office/drawing/2014/main" id="{55F8541A-954D-4B9D-B132-9373B9655D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2730080"/>
            <a:ext cx="1055086" cy="170971"/>
          </a:xfrm>
          <a:prstGeom prst="rect">
            <a:avLst/>
          </a:prstGeom>
        </p:spPr>
      </p:pic>
      <p:pic>
        <p:nvPicPr>
          <p:cNvPr id="23" name="Immagine 22" descr="\documentclass{article}&#10;\usepackage{amsmath}&#10;\pagestyle{empty}&#10;\begin{document}&#10;&#10;\[&#10;\begin{cases}&#10;\dot{p}(t) = v(t)\\&#10;\dot{v}(t) = w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98368DE1-0676-4D73-BE1D-402E256D8E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44540" y="5560652"/>
            <a:ext cx="1905627" cy="10489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C03EDF-69B2-4815-816A-94CD305736D6}"/>
              </a:ext>
            </a:extLst>
          </p:cNvPr>
          <p:cNvSpPr txBox="1"/>
          <p:nvPr/>
        </p:nvSpPr>
        <p:spPr>
          <a:xfrm>
            <a:off x="2836505" y="4944045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00B0F0"/>
                </a:solidFill>
                <a:highlight>
                  <a:srgbClr val="FF0000"/>
                </a:highlight>
              </a:rPr>
              <a:t>LINEARIZED MODEL</a:t>
            </a:r>
          </a:p>
        </p:txBody>
      </p:sp>
    </p:spTree>
    <p:extLst>
      <p:ext uri="{BB962C8B-B14F-4D97-AF65-F5344CB8AC3E}">
        <p14:creationId xmlns:p14="http://schemas.microsoft.com/office/powerpoint/2010/main" val="1900063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3,9857"/>
  <p:tag name="ORIGINALWIDTH" val="184,4769"/>
  <p:tag name="OUTPUTTYPE" val="PNG"/>
  <p:tag name="IGUANATEXVERSION" val="160"/>
  <p:tag name="LATEXADDIN" val="\documentclass{article}&#10;\usepackage{amsmath}&#10;\pagestyle{empty}&#10;\begin{document}&#10;&#10;$\Rightarrow$&#10;&#10;&#10;\end{document}"/>
  <p:tag name="IGUANATEXSIZE" val="20"/>
  <p:tag name="IGUANATEXCURSOR" val="94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28,121"/>
  <p:tag name="ORIGINALWIDTH" val="1395,575"/>
  <p:tag name="OUTPUTTYPE" val="PNG"/>
  <p:tag name="IGUANATEXVERSION" val="160"/>
  <p:tag name="LATEXADDIN" val="\documentclass{article}&#10;\usepackage{amsmath}&#10;\pagestyle{empty}&#10;\begin{document}&#10;&#10;\begin{enumerate}&#10;\item $v_{rel}\rightarrow 0$&#10;\item $v(t)\leq v_{lim}$&#10;\item $d{rel}\rightarrow d_{safe}$&#10;&#10;\end{enumerate}&#10;&#10;&#10;\end{document}"/>
  <p:tag name="IGUANATEXSIZE" val="20"/>
  <p:tag name="IGUANATEXCURSOR" val="1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83,4646"/>
  <p:tag name="ORIGINALWIDTH" val="5406,824"/>
  <p:tag name="OUTPUTTYPE" val="PNG"/>
  <p:tag name="IGUANATEXVERSION" val="160"/>
  <p:tag name="LATEXADDIN" val="\documentclass{article}&#10;\usepackage{amsmath}&#10;\pagestyle{empty}&#10;\begin{document}&#10;&#10;$u(t) = \frac{Rm}{\eta}(g\sin(\theta) + gf_r\cos(\theta) + \frac{0.5}{m}\rho C_DC_hA_fv^2(t) + w(t))$&#10;&#10;\end{document}"/>
  <p:tag name="IGUANATEXSIZE" val="20"/>
  <p:tag name="IGUANATEXCURSOR" val="1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,2324"/>
  <p:tag name="ORIGINALWIDTH" val="865,3918"/>
  <p:tag name="OUTPUTTYPE" val="PNG"/>
  <p:tag name="IGUANATEXVERSION" val="160"/>
  <p:tag name="LATEXADDIN" val="\documentclass{article}&#10;\usepackage{amsmath}&#10;\pagestyle{empty}&#10;\begin{document}&#10;&#10;$r=n=2$&#10;&#10;\end{document}"/>
  <p:tag name="IGUANATEXSIZE" val="20"/>
  <p:tag name="IGUANATEXCURSOR" val="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129,359"/>
  <p:tag name="OUTPUTTYPE" val="PNG"/>
  <p:tag name="IGUANATEXVERSION" val="160"/>
  <p:tag name="LATEXADDIN" val="\documentclass{article}&#10;\usepackage{amsmath}&#10;\pagestyle{empty}&#10;\begin{document}&#10;&#10;\[&#10;\begin{cases}&#10;\dot{p}(t) = v(t)\\&#10;\dot{v}(t) = w(t)&#10;\end{cases}&#10;\]&#10;&#10;&#10;\end{document}"/>
  <p:tag name="IGUANATEXSIZE" val="20"/>
  <p:tag name="IGUANATEXCURSOR" val="13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50,8811"/>
  <p:tag name="ORIGINALWIDTH" val="2420,697"/>
  <p:tag name="OUTPUTTYPE" val="PNG"/>
  <p:tag name="IGUANATEXVERSION" val="160"/>
  <p:tag name="LATEXADDIN" val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/>
  <p:tag name="IGUANATEXSIZE" val="20"/>
  <p:tag name="IGUANATEXCURSOR" val="23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073,866"/>
  <p:tag name="OUTPUTTYPE" val="PNG"/>
  <p:tag name="IGUANATEXVERSION" val="160"/>
  <p:tag name="LATEXADDIN" val="\documentclass{article}&#10;\usepackage{amsmath}&#10;\pagestyle{empty}&#10;\begin{document}&#10;&#10;\[&#10;\begin{cases}&#10;\tilde{p} = v_{rel}\\&#10;\dot{v}_{rel} = u(t)&#10;\end{cases}&#10;\]&#10;&#10;&#10;\end{document}"/>
  <p:tag name="IGUANATEXSIZE" val="20"/>
  <p:tag name="IGUANATEXCURSOR" val="14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5,2231"/>
  <p:tag name="ORIGINALWIDTH" val="1697,788"/>
  <p:tag name="OUTPUTTYPE" val="PNG"/>
  <p:tag name="IGUANATEXVERSION" val="160"/>
  <p:tag name="LATEXADDIN" val="\documentclass{article}&#10;\usepackage{amsmath}&#10;\pagestyle{empty}&#10;\begin{document}&#10;&#10;$u(t) = k_p \tilde{p} + k_v v_{rel}$&#10;&#10;\end{document}"/>
  <p:tag name="IGUANATEXSIZE" val="20"/>
  <p:tag name="IGUANATEXCURSOR" val="11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7,8815"/>
  <p:tag name="ORIGINALWIDTH" val="1156,355"/>
  <p:tag name="OUTPUTTYPE" val="PNG"/>
  <p:tag name="IGUANATEXVERSION" val="160"/>
  <p:tag name="LATEXADDIN" val="\documentclass{article}&#10;\usepackage{amsmath}&#10;\pagestyle{empty}&#10;\begin{document}&#10;&#10;$T_{gap} = 5$&#10;&#10;$k_p = -5$&#10;&#10;$k_v = -50$&#10;&#10;$d_{default} = 10$&#10;&#10;\end{document}"/>
  <p:tag name="IGUANATEXSIZE" val="20"/>
  <p:tag name="IGUANATEXCURSOR" val="12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350,581"/>
  <p:tag name="OUTPUTTYPE" val="PNG"/>
  <p:tag name="IGUANATEXVERSION" val="160"/>
  <p:tag name="LATEXADDIN" val="\documentclass{article}&#10;\usepackage{amsmath}&#10;\pagestyle{empty}&#10;\begin{document}&#10;&#10;$x_{0L} = &#10;\begin{bmatrix}&#10;30 &amp; 20&#10;\end{bmatrix}$&#10;&#10;&#10;\end{document}"/>
  <p:tag name="IGUANATEXSIZE" val="20"/>
  <p:tag name="IGUANATEXCURSOR" val="8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1158,605"/>
  <p:tag name="OUTPUTTYPE" val="PNG"/>
  <p:tag name="IGUANATEXVERSION" val="160"/>
  <p:tag name="LATEXADDIN" val="\documentclass{article}&#10;\usepackage{amsmath}&#10;\pagestyle{empty}&#10;\begin{document}&#10;&#10;$x_{0E} = &#10;\begin{bmatrix}&#10;0 &amp; 0&#10;\end{bmatrix}$&#10;&#10;&#10;&#10;\end{document}"/>
  <p:tag name="IGUANATEXSIZE" val="20"/>
  <p:tag name="IGUANATEXCURSOR" val="11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730,4087"/>
  <p:tag name="OUTPUTTYPE" val="PNG"/>
  <p:tag name="IGUANATEXVERSION" val="160"/>
  <p:tag name="LATEXADDIN" val="\documentclass{article}&#10;\usepackage{amsmath}&#10;\pagestyle{empty}&#10;\begin{document}&#10;&#10;$T_s = 0.1$&#10;&#10;&#10;\end{document}"/>
  <p:tag name="IGUANATEXSIZE" val="20"/>
  <p:tag name="IGUANATEXCURSOR" val="9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0,225"/>
  <p:tag name="ORIGINALWIDTH" val="689,1639"/>
  <p:tag name="OUTPUTTYPE" val="PNG"/>
  <p:tag name="IGUANATEXVERSION" val="160"/>
  <p:tag name="LATEXADDIN" val="\documentclass{article}&#10;\usepackage{amsmath}&#10;\pagestyle{empty}&#10;\begin{document}&#10;&#10;$T_p = 50$&#10;&#10;&#10;\end{document}"/>
  <p:tag name="IGUANATEXSIZE" val="20"/>
  <p:tag name="IGUANATEXCURSOR" val="9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3,2283"/>
  <p:tag name="ORIGINALWIDTH" val="572,1785"/>
  <p:tag name="OUTPUTTYPE" val="PNG"/>
  <p:tag name="IGUANATEXVERSION" val="160"/>
  <p:tag name="LATEXADDIN" val="\documentclass{article}&#10;\usepackage{amsmath}&#10;\pagestyle{empty}&#10;\begin{document}&#10;&#10;&#10;$T_c = 5$&#10;&#10;\end{document}"/>
  <p:tag name="IGUANATEXSIZE" val="20"/>
  <p:tag name="IGUANATEXCURSOR" val="9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557,555"/>
  <p:tag name="OUTPUTTYPE" val="PNG"/>
  <p:tag name="IGUANATEXVERSION" val="160"/>
  <p:tag name="LATEXADDIN" val="\documentclass{article}&#10;\usepackage{amsmath}&#10;\pagestyle{empty}&#10;\begin{document}&#10;&#10;\[&#10;\begin{cases}&#10;-2\leq a(t) \leq 2.5 \\&#10;1\leq j(t) \leq 6&#10;\end{cases}&#10;\]&#10;&#10;\end{document}"/>
  <p:tag name="IGUANATEXSIZE" val="20"/>
  <p:tag name="IGUANATEXCURSOR" val="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,2228"/>
  <p:tag name="ORIGINALWIDTH" val="599,925"/>
  <p:tag name="OUTPUTTYPE" val="PNG"/>
  <p:tag name="IGUANATEXVERSION" val="160"/>
  <p:tag name="LATEXADDIN" val="\documentclass{article}&#10;\usepackage{amsmath}&#10;\pagestyle{empty}&#10;\begin{document}&#10;&#10;$\cong$ $20 \frac{m}{s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344</Words>
  <Application>Microsoft Office PowerPoint</Application>
  <PresentationFormat>Presentazione su schermo (4:3)</PresentationFormat>
  <Paragraphs>69</Paragraphs>
  <Slides>21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137</cp:revision>
  <dcterms:created xsi:type="dcterms:W3CDTF">2013-09-05T14:27:33Z</dcterms:created>
  <dcterms:modified xsi:type="dcterms:W3CDTF">2023-03-21T23:37:22Z</dcterms:modified>
</cp:coreProperties>
</file>