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3" r:id="rId15"/>
    <p:sldId id="274" r:id="rId16"/>
    <p:sldId id="271" r:id="rId17"/>
    <p:sldId id="272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2397E1BF-4255-46E9-B0A8-33B69D10BBDD}">
          <p14:sldIdLst>
            <p14:sldId id="256"/>
          </p14:sldIdLst>
        </p14:section>
        <p14:section name="Sezione senza titolo" id="{6AAD66DC-B780-4A12-9575-01D522EF7867}">
          <p14:sldIdLst>
            <p14:sldId id="258"/>
            <p14:sldId id="259"/>
            <p14:sldId id="260"/>
            <p14:sldId id="262"/>
            <p14:sldId id="263"/>
            <p14:sldId id="264"/>
            <p14:sldId id="266"/>
            <p14:sldId id="265"/>
            <p14:sldId id="267"/>
            <p14:sldId id="268"/>
            <p14:sldId id="269"/>
            <p14:sldId id="270"/>
            <p14:sldId id="273"/>
            <p14:sldId id="274"/>
            <p14:sldId id="271"/>
            <p14:sldId id="272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RO ARENA" initials="CA" lastIdx="5" clrIdx="0">
    <p:extLst>
      <p:ext uri="{19B8F6BF-5375-455C-9EA6-DF929625EA0E}">
        <p15:presenceInfo xmlns:p15="http://schemas.microsoft.com/office/powerpoint/2012/main" userId="CIRO ARE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4A7EBB"/>
    <a:srgbClr val="971720"/>
    <a:srgbClr val="162230"/>
    <a:srgbClr val="7F7F7F"/>
    <a:srgbClr val="FF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4F915-DDDE-4CAA-895D-614564BB8837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B5884-7D75-46CC-B688-7B54B2BD8EA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03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4C5A5-33D0-4441-96FE-163C8B7C9D3F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4E1B5-63BC-4334-9D81-D58D41015F1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47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815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12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23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87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28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09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126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47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06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36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51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46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24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10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90A91-0F3D-9944-94EF-F5C93CDE0643}" type="datetimeFigureOut">
              <a:rPr lang="it-IT" smtClean="0"/>
              <a:t>22/03/2023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220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17.xml"/><Relationship Id="rId7" Type="http://schemas.openxmlformats.org/officeDocument/2006/relationships/image" Target="../media/image4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43.png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7.PNG"/><Relationship Id="rId4" Type="http://schemas.openxmlformats.org/officeDocument/2006/relationships/tags" Target="../tags/tag18.xml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1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2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23.xml"/><Relationship Id="rId7" Type="http://schemas.openxmlformats.org/officeDocument/2006/relationships/image" Target="../media/image56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tags" Target="../tags/tag2.xml"/><Relationship Id="rId16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lotaroute.com/route/2157148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jpe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10.xml"/><Relationship Id="rId7" Type="http://schemas.openxmlformats.org/officeDocument/2006/relationships/image" Target="../media/image35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4.png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8.png"/><Relationship Id="rId4" Type="http://schemas.openxmlformats.org/officeDocument/2006/relationships/tags" Target="../tags/tag11.xml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14.xml"/><Relationship Id="rId7" Type="http://schemas.openxmlformats.org/officeDocument/2006/relationships/image" Target="../media/image4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40.png"/><Relationship Id="rId5" Type="http://schemas.openxmlformats.org/officeDocument/2006/relationships/image" Target="../media/image39.emf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0" y="902138"/>
            <a:ext cx="911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D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IPARTIMENTO DI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NGEGNERIA</a:t>
            </a:r>
            <a:r>
              <a:rPr lang="it-IT" dirty="0">
                <a:latin typeface="Century Gothic"/>
                <a:cs typeface="Century Gothic"/>
              </a:rPr>
              <a:t>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E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LETTRICA E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T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ECNOLOGIE DEL</a:t>
            </a:r>
            <a:r>
              <a:rPr lang="it-IT" dirty="0">
                <a:latin typeface="Century Gothic"/>
                <a:cs typeface="Century Gothic"/>
              </a:rPr>
              <a:t>L’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NFORMAZIONE</a:t>
            </a:r>
          </a:p>
          <a:p>
            <a:endParaRPr lang="it-IT" sz="800" dirty="0">
              <a:solidFill>
                <a:srgbClr val="162230"/>
              </a:solidFill>
              <a:latin typeface="Century Gothic"/>
              <a:cs typeface="Century Gothic"/>
            </a:endParaRPr>
          </a:p>
          <a:p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				SCUOLA POLITECNICA E DELLE SCIENZE DI BASE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-1913" y="2114443"/>
            <a:ext cx="9075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162230"/>
                </a:solidFill>
                <a:latin typeface="Century Gothic"/>
                <a:cs typeface="Century Gothic"/>
              </a:rPr>
              <a:t>CONTROL SYSTEMS OF AUTONOMOUS GROUND VEHICLES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-4298" y="2839120"/>
            <a:ext cx="91482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3200" dirty="0">
                <a:solidFill>
                  <a:srgbClr val="971720"/>
                </a:solidFill>
                <a:latin typeface="Century Gothic"/>
                <a:cs typeface="Century Gothic"/>
              </a:rPr>
              <a:t>Design of Autonomous Vehicles Control  under Variable Speed Limit (VLS) system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18" name="Rettangolo 10">
            <a:extLst>
              <a:ext uri="{FF2B5EF4-FFF2-40B4-BE49-F238E27FC236}">
                <a16:creationId xmlns:a16="http://schemas.microsoft.com/office/drawing/2014/main" id="{039BDE51-A028-4FF4-8670-F3F9623F719E}"/>
              </a:ext>
            </a:extLst>
          </p:cNvPr>
          <p:cNvSpPr/>
          <p:nvPr/>
        </p:nvSpPr>
        <p:spPr>
          <a:xfrm>
            <a:off x="0" y="648950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1800" dirty="0">
              <a:solidFill>
                <a:srgbClr val="162230"/>
              </a:solidFill>
              <a:latin typeface="Century Gothic"/>
              <a:cs typeface="Century Gothic"/>
            </a:endParaRPr>
          </a:p>
        </p:txBody>
      </p:sp>
      <p:pic>
        <p:nvPicPr>
          <p:cNvPr id="20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0C48AE7C-8871-4519-8560-5F5A28074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" y="65092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2F72187-D38B-4105-B7A5-91B54B646F03}"/>
              </a:ext>
            </a:extLst>
          </p:cNvPr>
          <p:cNvSpPr txBox="1"/>
          <p:nvPr/>
        </p:nvSpPr>
        <p:spPr>
          <a:xfrm>
            <a:off x="1811706" y="4892468"/>
            <a:ext cx="5400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Century Gothic" panose="020B0502020202020204" pitchFamily="34" charset="0"/>
              </a:rPr>
              <a:t>Ch.mo Prof.re:   Stefania Santini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E5F05A4-E56D-43A8-B3C1-AD40F4E1AA1A}"/>
              </a:ext>
            </a:extLst>
          </p:cNvPr>
          <p:cNvSpPr txBox="1"/>
          <p:nvPr/>
        </p:nvSpPr>
        <p:spPr>
          <a:xfrm>
            <a:off x="1811707" y="4435246"/>
            <a:ext cx="54008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Century Gothic" panose="020B0502020202020204" pitchFamily="34" charset="0"/>
              </a:rPr>
              <a:t>Candidato:   	 Ciro Arena P38/53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51B1F5-2B47-4AB9-82F9-1CCA21C9A888}"/>
              </a:ext>
            </a:extLst>
          </p:cNvPr>
          <p:cNvSpPr txBox="1"/>
          <p:nvPr/>
        </p:nvSpPr>
        <p:spPr>
          <a:xfrm>
            <a:off x="2403418" y="5811357"/>
            <a:ext cx="421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Anno Accademico 2022/23</a:t>
            </a:r>
          </a:p>
        </p:txBody>
      </p:sp>
    </p:spTree>
    <p:extLst>
      <p:ext uri="{BB962C8B-B14F-4D97-AF65-F5344CB8AC3E}">
        <p14:creationId xmlns:p14="http://schemas.microsoft.com/office/powerpoint/2010/main" val="316546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53AB620-CE3E-41FC-A91B-479BABFB5EA3}"/>
              </a:ext>
            </a:extLst>
          </p:cNvPr>
          <p:cNvSpPr txBox="1"/>
          <p:nvPr/>
        </p:nvSpPr>
        <p:spPr>
          <a:xfrm>
            <a:off x="242594" y="82584"/>
            <a:ext cx="63261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ACC with PID</a:t>
            </a:r>
            <a:endParaRPr lang="it-IT" sz="3200" dirty="0"/>
          </a:p>
        </p:txBody>
      </p:sp>
      <p:pic>
        <p:nvPicPr>
          <p:cNvPr id="18" name="Immagine 17" descr="\documentclass{article}&#10;\usepackage{amsmath}&#10;\pagestyle{empty}&#10;\begin{document}&#10;&#10;$\tilde{p} = d_{safe}-d_{rel}$&#10;&#10;$d_{rel} = p_{lead}-p_{ego}$&#10;&#10;$d_{safe} = d_{default} + T_{gap}v_{ego}$&#10;&#10;$v_{rel} = \dot{\tilde{p}} = v_{ego}-v_{lead}$&#10;&#10;\end{document}" title="IguanaTex Bitmap Display">
            <a:extLst>
              <a:ext uri="{FF2B5EF4-FFF2-40B4-BE49-F238E27FC236}">
                <a16:creationId xmlns:a16="http://schemas.microsoft.com/office/drawing/2014/main" id="{D130489F-E3C2-4382-95D1-E2A71983FA1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886" y="4844022"/>
            <a:ext cx="2833187" cy="1417298"/>
          </a:xfrm>
          <a:prstGeom prst="rect">
            <a:avLst/>
          </a:prstGeom>
        </p:spPr>
      </p:pic>
      <p:pic>
        <p:nvPicPr>
          <p:cNvPr id="11" name="Immagine 10" descr="\documentclass{article}&#10;\usepackage{amsmath}&#10;\pagestyle{empty}&#10;\begin{document}&#10;&#10;\[&#10;\begin{cases}&#10;\tilde{p} = v_{rel}\\&#10;\dot{v}_{rel} = u(t)&#10;\end{cases}&#10;\]&#10;&#10;&#10;\end{document}" title="IguanaTex Bitmap Display">
            <a:extLst>
              <a:ext uri="{FF2B5EF4-FFF2-40B4-BE49-F238E27FC236}">
                <a16:creationId xmlns:a16="http://schemas.microsoft.com/office/drawing/2014/main" id="{4B7DF3FA-675E-4183-8265-BD4B049E91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799183" y="4844022"/>
            <a:ext cx="1545632" cy="894783"/>
          </a:xfrm>
          <a:prstGeom prst="rect">
            <a:avLst/>
          </a:prstGeom>
        </p:spPr>
      </p:pic>
      <p:pic>
        <p:nvPicPr>
          <p:cNvPr id="14" name="Immagine 13" descr="\documentclass{article}&#10;\usepackage{amsmath}&#10;\pagestyle{empty}&#10;\begin{document}&#10;&#10;$u(t) = k_p \tilde{p} + k_v v_{rel}$&#10;&#10;\end{document}" title="IguanaTex Bitmap Display">
            <a:extLst>
              <a:ext uri="{FF2B5EF4-FFF2-40B4-BE49-F238E27FC236}">
                <a16:creationId xmlns:a16="http://schemas.microsoft.com/office/drawing/2014/main" id="{2039D78C-7D87-475C-AD76-37C304BF273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799183" y="5947686"/>
            <a:ext cx="2474099" cy="313634"/>
          </a:xfrm>
          <a:prstGeom prst="rect">
            <a:avLst/>
          </a:prstGeom>
        </p:spPr>
      </p:pic>
      <p:pic>
        <p:nvPicPr>
          <p:cNvPr id="19" name="Immagine 18" descr="\documentclass{article}&#10;\usepackage{amsmath}&#10;\pagestyle{empty}&#10;\begin{document}&#10;&#10;$T_{gap} = 5$&#10;&#10;$k_p = -5$&#10;&#10;$k_v = -50$&#10;&#10;$d_{default} = 10$&#10;&#10;\end{document}" title="IguanaTex Bitmap Display">
            <a:extLst>
              <a:ext uri="{FF2B5EF4-FFF2-40B4-BE49-F238E27FC236}">
                <a16:creationId xmlns:a16="http://schemas.microsoft.com/office/drawing/2014/main" id="{6C5CECB1-5632-46C7-87D5-8FA8B5E25E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172378" y="4827997"/>
            <a:ext cx="1409841" cy="116120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E0B6E5E-7B56-45E3-A5DB-C1C85D3499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" y="657747"/>
            <a:ext cx="9144000" cy="3947818"/>
          </a:xfrm>
          <a:prstGeom prst="rect">
            <a:avLst/>
          </a:prstGeom>
        </p:spPr>
      </p:pic>
      <p:sp>
        <p:nvSpPr>
          <p:cNvPr id="8" name="Rettangolo 10">
            <a:extLst>
              <a:ext uri="{FF2B5EF4-FFF2-40B4-BE49-F238E27FC236}">
                <a16:creationId xmlns:a16="http://schemas.microsoft.com/office/drawing/2014/main" id="{A2C329F2-27FB-450D-8858-8F5C2D9F86FE}"/>
              </a:ext>
            </a:extLst>
          </p:cNvPr>
          <p:cNvSpPr/>
          <p:nvPr/>
        </p:nvSpPr>
        <p:spPr>
          <a:xfrm>
            <a:off x="0" y="6488910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9/20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9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338E445B-BE3A-4528-A584-224E83751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8622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55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15487DC-D7AD-4852-8037-172DE6811263}"/>
              </a:ext>
            </a:extLst>
          </p:cNvPr>
          <p:cNvSpPr txBox="1"/>
          <p:nvPr/>
        </p:nvSpPr>
        <p:spPr>
          <a:xfrm>
            <a:off x="242595" y="65314"/>
            <a:ext cx="1670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Results</a:t>
            </a:r>
            <a:endParaRPr lang="it-IT" sz="3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9DCF9F0-8B91-492E-BA52-02BDB1D213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6" t="2689" r="6238"/>
          <a:stretch/>
        </p:blipFill>
        <p:spPr>
          <a:xfrm>
            <a:off x="438538" y="819757"/>
            <a:ext cx="3862874" cy="284617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FE975C8-4B8A-47D5-989F-062D2676D6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73" t="3097" r="6325"/>
          <a:stretch/>
        </p:blipFill>
        <p:spPr>
          <a:xfrm>
            <a:off x="4478695" y="795303"/>
            <a:ext cx="4049486" cy="287062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534454B-75B4-4C59-84FF-3E32999197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793" t="2881" r="6473"/>
          <a:stretch/>
        </p:blipFill>
        <p:spPr>
          <a:xfrm>
            <a:off x="475859" y="3591287"/>
            <a:ext cx="3862875" cy="28461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7B25775-000F-41E1-B59B-C322CE3A1D5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493" t="2508" r="7033" b="2134"/>
          <a:stretch/>
        </p:blipFill>
        <p:spPr>
          <a:xfrm>
            <a:off x="4516017" y="3591287"/>
            <a:ext cx="4012164" cy="2831054"/>
          </a:xfrm>
          <a:prstGeom prst="rect">
            <a:avLst/>
          </a:prstGeom>
        </p:spPr>
      </p:pic>
      <p:pic>
        <p:nvPicPr>
          <p:cNvPr id="5" name="Immagine 4" descr="\documentclass{article}&#10;\usepackage{amsmath}&#10;\pagestyle{empty}&#10;\begin{document}&#10;&#10;$x_{0L} = &#10;\begin{bmatrix}&#10;30 &amp; 20&#10;\end{bmatrix}$&#10;&#10;&#10;\end{document}" title="IguanaTex Bitmap Display">
            <a:extLst>
              <a:ext uri="{FF2B5EF4-FFF2-40B4-BE49-F238E27FC236}">
                <a16:creationId xmlns:a16="http://schemas.microsoft.com/office/drawing/2014/main" id="{E4610340-DFBC-4D05-B450-8C2A29D47DF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478098" y="279609"/>
            <a:ext cx="1646629" cy="303543"/>
          </a:xfrm>
          <a:prstGeom prst="rect">
            <a:avLst/>
          </a:prstGeom>
        </p:spPr>
      </p:pic>
      <p:pic>
        <p:nvPicPr>
          <p:cNvPr id="9" name="Immagine 8" descr="\documentclass{article}&#10;\usepackage{amsmath}&#10;\pagestyle{empty}&#10;\begin{document}&#10;&#10;$x_{0E} = &#10;\begin{bmatrix}&#10;0 &amp; 0&#10;\end{bmatrix}$&#10;&#10;&#10;&#10;\end{document}" title="IguanaTex Bitmap Display">
            <a:extLst>
              <a:ext uri="{FF2B5EF4-FFF2-40B4-BE49-F238E27FC236}">
                <a16:creationId xmlns:a16="http://schemas.microsoft.com/office/drawing/2014/main" id="{7BFA37F8-A719-4E1D-B2C2-B41DF1DC515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628434" y="279608"/>
            <a:ext cx="1412571" cy="303543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EB6A2984-D28F-41F5-994C-91FAF3EA71A9}"/>
              </a:ext>
            </a:extLst>
          </p:cNvPr>
          <p:cNvSpPr/>
          <p:nvPr/>
        </p:nvSpPr>
        <p:spPr>
          <a:xfrm>
            <a:off x="0" y="6488910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10/20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2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35A1A5DA-7138-44F9-9CF7-2D20C4979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8622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5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67D91B-7F34-4B6A-88E9-75B15A00B729}"/>
              </a:ext>
            </a:extLst>
          </p:cNvPr>
          <p:cNvSpPr txBox="1"/>
          <p:nvPr/>
        </p:nvSpPr>
        <p:spPr>
          <a:xfrm>
            <a:off x="242594" y="214604"/>
            <a:ext cx="67740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ACC with MPC: 1º case</a:t>
            </a:r>
            <a:endParaRPr lang="it-IT" sz="3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64B6ECD-0719-4D55-8E6B-F9CC52095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99379"/>
            <a:ext cx="9144000" cy="4752051"/>
          </a:xfrm>
          <a:prstGeom prst="rect">
            <a:avLst/>
          </a:prstGeom>
        </p:spPr>
      </p:pic>
      <p:pic>
        <p:nvPicPr>
          <p:cNvPr id="6" name="Immagine 5" descr="\documentclass{article}&#10;\usepackage{amsmath}&#10;\pagestyle{empty}&#10;\begin{document}&#10;&#10;$T_s = 0.1$&#10;&#10;&#10;\end{document}" title="IguanaTex Bitmap Display">
            <a:extLst>
              <a:ext uri="{FF2B5EF4-FFF2-40B4-BE49-F238E27FC236}">
                <a16:creationId xmlns:a16="http://schemas.microsoft.com/office/drawing/2014/main" id="{E868E912-F926-4035-921C-7C50514A54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671837" y="4873634"/>
            <a:ext cx="890514" cy="211200"/>
          </a:xfrm>
          <a:prstGeom prst="rect">
            <a:avLst/>
          </a:prstGeom>
        </p:spPr>
      </p:pic>
      <p:pic>
        <p:nvPicPr>
          <p:cNvPr id="9" name="Immagine 8" descr="\documentclass{article}&#10;\usepackage{amsmath}&#10;\pagestyle{empty}&#10;\begin{document}&#10;&#10;$T_p = 50$&#10;&#10;&#10;\end{document}" title="IguanaTex Bitmap Display">
            <a:extLst>
              <a:ext uri="{FF2B5EF4-FFF2-40B4-BE49-F238E27FC236}">
                <a16:creationId xmlns:a16="http://schemas.microsoft.com/office/drawing/2014/main" id="{9AC5DE82-F2EC-40F4-8982-94E5CC691E3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696979" y="5303978"/>
            <a:ext cx="840229" cy="244114"/>
          </a:xfrm>
          <a:prstGeom prst="rect">
            <a:avLst/>
          </a:prstGeom>
        </p:spPr>
      </p:pic>
      <p:pic>
        <p:nvPicPr>
          <p:cNvPr id="11" name="Immagine 10" descr="\documentclass{article}&#10;\usepackage{amsmath}&#10;\pagestyle{empty}&#10;\begin{document}&#10;&#10;&#10;$T_c = 5$&#10;&#10;\end{document}" title="IguanaTex Bitmap Display">
            <a:extLst>
              <a:ext uri="{FF2B5EF4-FFF2-40B4-BE49-F238E27FC236}">
                <a16:creationId xmlns:a16="http://schemas.microsoft.com/office/drawing/2014/main" id="{A97390B4-E234-4238-AD8C-D9226B6693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768293" y="5730831"/>
            <a:ext cx="697600" cy="211200"/>
          </a:xfrm>
          <a:prstGeom prst="rect">
            <a:avLst/>
          </a:prstGeom>
        </p:spPr>
      </p:pic>
      <p:sp>
        <p:nvSpPr>
          <p:cNvPr id="8" name="Rettangolo 10">
            <a:extLst>
              <a:ext uri="{FF2B5EF4-FFF2-40B4-BE49-F238E27FC236}">
                <a16:creationId xmlns:a16="http://schemas.microsoft.com/office/drawing/2014/main" id="{2FB81B30-D056-4041-B6D8-CD1352A5CA52}"/>
              </a:ext>
            </a:extLst>
          </p:cNvPr>
          <p:cNvSpPr/>
          <p:nvPr/>
        </p:nvSpPr>
        <p:spPr>
          <a:xfrm>
            <a:off x="0" y="6488910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11/20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0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3E3931EC-EFCE-4B06-A123-42166D7E8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8622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77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ECDC7C7-8899-43E2-AB42-EA8AB9F86610}"/>
              </a:ext>
            </a:extLst>
          </p:cNvPr>
          <p:cNvSpPr txBox="1"/>
          <p:nvPr/>
        </p:nvSpPr>
        <p:spPr>
          <a:xfrm>
            <a:off x="242595" y="65314"/>
            <a:ext cx="1670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Results</a:t>
            </a:r>
            <a:endParaRPr lang="it-IT" sz="3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50881CE-3B49-4DA8-8E92-B553B1D3E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" t="2922" r="6387"/>
          <a:stretch/>
        </p:blipFill>
        <p:spPr>
          <a:xfrm>
            <a:off x="235254" y="533654"/>
            <a:ext cx="3748976" cy="299331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540F788-99AF-4ED3-A80C-58DD65229F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3" t="3440" r="6053"/>
          <a:stretch/>
        </p:blipFill>
        <p:spPr>
          <a:xfrm>
            <a:off x="4695967" y="221704"/>
            <a:ext cx="3953661" cy="322167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7E7CC6C-F896-4BC2-8188-447521BE30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74" t="2881" r="6752"/>
          <a:stretch/>
        </p:blipFill>
        <p:spPr>
          <a:xfrm>
            <a:off x="314565" y="3526971"/>
            <a:ext cx="3585631" cy="293872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15AE1AF-EA2A-4988-B254-11BAF6C7EF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12" t="2880" r="6892" b="1950"/>
          <a:stretch/>
        </p:blipFill>
        <p:spPr>
          <a:xfrm>
            <a:off x="4800069" y="3429000"/>
            <a:ext cx="3745455" cy="3066030"/>
          </a:xfrm>
          <a:prstGeom prst="rect">
            <a:avLst/>
          </a:prstGeom>
        </p:spPr>
      </p:pic>
      <p:sp>
        <p:nvSpPr>
          <p:cNvPr id="7" name="Rettangolo 10">
            <a:extLst>
              <a:ext uri="{FF2B5EF4-FFF2-40B4-BE49-F238E27FC236}">
                <a16:creationId xmlns:a16="http://schemas.microsoft.com/office/drawing/2014/main" id="{5BB80A98-48B1-4F02-8D0D-B7EA58374CBB}"/>
              </a:ext>
            </a:extLst>
          </p:cNvPr>
          <p:cNvSpPr/>
          <p:nvPr/>
        </p:nvSpPr>
        <p:spPr>
          <a:xfrm>
            <a:off x="0" y="6488910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12/20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9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F92048B1-8670-447B-9EE1-E673086B8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8622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616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1F2FB8A-20D4-46C3-98A0-C11470B2B321}"/>
              </a:ext>
            </a:extLst>
          </p:cNvPr>
          <p:cNvSpPr txBox="1"/>
          <p:nvPr/>
        </p:nvSpPr>
        <p:spPr>
          <a:xfrm>
            <a:off x="242594" y="214604"/>
            <a:ext cx="67740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ACC with MPC: 2º case</a:t>
            </a:r>
            <a:endParaRPr lang="it-IT" sz="3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FAEC531-3062-4F84-815E-B30723523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7797"/>
            <a:ext cx="9144000" cy="4182406"/>
          </a:xfrm>
          <a:prstGeom prst="rect">
            <a:avLst/>
          </a:prstGeom>
        </p:spPr>
      </p:pic>
      <p:sp>
        <p:nvSpPr>
          <p:cNvPr id="5" name="Rettangolo 10">
            <a:extLst>
              <a:ext uri="{FF2B5EF4-FFF2-40B4-BE49-F238E27FC236}">
                <a16:creationId xmlns:a16="http://schemas.microsoft.com/office/drawing/2014/main" id="{94F1EC0D-8A0B-4F14-BD92-F3FDF877E870}"/>
              </a:ext>
            </a:extLst>
          </p:cNvPr>
          <p:cNvSpPr/>
          <p:nvPr/>
        </p:nvSpPr>
        <p:spPr>
          <a:xfrm>
            <a:off x="0" y="6488910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13/20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7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9128458D-05C3-4C5B-9D15-6795CE28A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8622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32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4B09705-46D6-4727-92D8-82F0A7AF7E1D}"/>
              </a:ext>
            </a:extLst>
          </p:cNvPr>
          <p:cNvSpPr txBox="1"/>
          <p:nvPr/>
        </p:nvSpPr>
        <p:spPr>
          <a:xfrm>
            <a:off x="242595" y="65314"/>
            <a:ext cx="1670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Results</a:t>
            </a:r>
            <a:endParaRPr lang="it-IT" sz="3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9FE4E6A-79B7-4989-955C-C870F2724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9" t="2761" r="4874" b="2266"/>
          <a:stretch/>
        </p:blipFill>
        <p:spPr>
          <a:xfrm>
            <a:off x="4348064" y="3351199"/>
            <a:ext cx="4049485" cy="308216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5650574-DF99-4321-9156-E951D0BE1E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5" t="3618" r="6017"/>
          <a:stretch/>
        </p:blipFill>
        <p:spPr>
          <a:xfrm>
            <a:off x="294965" y="3589627"/>
            <a:ext cx="3648270" cy="292153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E6F5FCD-69B8-4161-ABCC-0C319403B8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5" t="2669" r="6192" b="216"/>
          <a:stretch/>
        </p:blipFill>
        <p:spPr>
          <a:xfrm>
            <a:off x="190226" y="548533"/>
            <a:ext cx="3753009" cy="300084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787A421-8DFE-45D3-B0A6-2013144E34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78" t="2464" r="6409"/>
          <a:stretch/>
        </p:blipFill>
        <p:spPr>
          <a:xfrm>
            <a:off x="4467313" y="204828"/>
            <a:ext cx="3810988" cy="3153168"/>
          </a:xfrm>
          <a:prstGeom prst="rect">
            <a:avLst/>
          </a:prstGeom>
        </p:spPr>
      </p:pic>
      <p:sp>
        <p:nvSpPr>
          <p:cNvPr id="7" name="Rettangolo 10">
            <a:extLst>
              <a:ext uri="{FF2B5EF4-FFF2-40B4-BE49-F238E27FC236}">
                <a16:creationId xmlns:a16="http://schemas.microsoft.com/office/drawing/2014/main" id="{B3436F4A-A14F-46ED-A687-1E99257752B0}"/>
              </a:ext>
            </a:extLst>
          </p:cNvPr>
          <p:cNvSpPr/>
          <p:nvPr/>
        </p:nvSpPr>
        <p:spPr>
          <a:xfrm>
            <a:off x="0" y="6488910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14/20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9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36CBCBFD-C1B5-4F0E-B50D-8E654AE58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8622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5095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96191A16-6B9F-4C46-A318-A090BC9CD5E9}"/>
              </a:ext>
            </a:extLst>
          </p:cNvPr>
          <p:cNvSpPr txBox="1"/>
          <p:nvPr/>
        </p:nvSpPr>
        <p:spPr>
          <a:xfrm>
            <a:off x="121298" y="121298"/>
            <a:ext cx="3685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97172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Driving</a:t>
            </a: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97172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Scenario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CABA2CB-C1B5-4C9E-802B-C3965B651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3049"/>
            <a:ext cx="9144000" cy="4146871"/>
          </a:xfrm>
          <a:prstGeom prst="rect">
            <a:avLst/>
          </a:prstGeom>
        </p:spPr>
      </p:pic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4C6A75ED-ACD8-42BC-8555-0229147CFD16}"/>
              </a:ext>
            </a:extLst>
          </p:cNvPr>
          <p:cNvSpPr/>
          <p:nvPr/>
        </p:nvSpPr>
        <p:spPr>
          <a:xfrm>
            <a:off x="0" y="2211355"/>
            <a:ext cx="2192694" cy="1791478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C257C6A8-02FA-4ACA-A39F-2F289AA40720}"/>
              </a:ext>
            </a:extLst>
          </p:cNvPr>
          <p:cNvCxnSpPr/>
          <p:nvPr/>
        </p:nvCxnSpPr>
        <p:spPr>
          <a:xfrm>
            <a:off x="1558212" y="4002833"/>
            <a:ext cx="0" cy="119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BD4E0FA-DCAF-4722-9E1A-B5DC1D302831}"/>
              </a:ext>
            </a:extLst>
          </p:cNvPr>
          <p:cNvSpPr/>
          <p:nvPr/>
        </p:nvSpPr>
        <p:spPr>
          <a:xfrm>
            <a:off x="964021" y="5134887"/>
            <a:ext cx="118838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RSU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575C3710-D9B3-495D-A34C-2CFCC83FEFD2}"/>
              </a:ext>
            </a:extLst>
          </p:cNvPr>
          <p:cNvSpPr/>
          <p:nvPr/>
        </p:nvSpPr>
        <p:spPr>
          <a:xfrm>
            <a:off x="4208106" y="4357396"/>
            <a:ext cx="279911" cy="317241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959CF05-1E9D-4D89-8FCC-F5B11E77EB3C}"/>
              </a:ext>
            </a:extLst>
          </p:cNvPr>
          <p:cNvCxnSpPr/>
          <p:nvPr/>
        </p:nvCxnSpPr>
        <p:spPr>
          <a:xfrm>
            <a:off x="4348065" y="4674637"/>
            <a:ext cx="0" cy="634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A2EF92CC-E288-4677-BA9C-8547D1898759}"/>
              </a:ext>
            </a:extLst>
          </p:cNvPr>
          <p:cNvSpPr/>
          <p:nvPr/>
        </p:nvSpPr>
        <p:spPr>
          <a:xfrm>
            <a:off x="3651207" y="5288031"/>
            <a:ext cx="13937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Ego </a:t>
            </a:r>
            <a:r>
              <a:rPr lang="it-IT" sz="20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Vehicle</a:t>
            </a:r>
            <a:endParaRPr lang="it-IT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6FB360B1-A4F1-4992-B299-B2E60775F510}"/>
              </a:ext>
            </a:extLst>
          </p:cNvPr>
          <p:cNvSpPr/>
          <p:nvPr/>
        </p:nvSpPr>
        <p:spPr>
          <a:xfrm>
            <a:off x="4208105" y="3324597"/>
            <a:ext cx="279911" cy="317241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256088A-876D-4FCE-AAFF-96D8D23083C2}"/>
              </a:ext>
            </a:extLst>
          </p:cNvPr>
          <p:cNvCxnSpPr>
            <a:stCxn id="14" idx="6"/>
          </p:cNvCxnSpPr>
          <p:nvPr/>
        </p:nvCxnSpPr>
        <p:spPr>
          <a:xfrm flipV="1">
            <a:off x="4488016" y="3247053"/>
            <a:ext cx="556906" cy="236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Rettangolo 16">
            <a:extLst>
              <a:ext uri="{FF2B5EF4-FFF2-40B4-BE49-F238E27FC236}">
                <a16:creationId xmlns:a16="http://schemas.microsoft.com/office/drawing/2014/main" id="{348A042D-F3E0-4109-9A02-D21216A8EC94}"/>
              </a:ext>
            </a:extLst>
          </p:cNvPr>
          <p:cNvSpPr/>
          <p:nvPr/>
        </p:nvSpPr>
        <p:spPr>
          <a:xfrm>
            <a:off x="4653914" y="2927701"/>
            <a:ext cx="15722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Leader </a:t>
            </a:r>
            <a:r>
              <a:rPr lang="it-IT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Vehicle</a:t>
            </a:r>
            <a:endParaRPr lang="it-IT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Rettangolo 10">
            <a:extLst>
              <a:ext uri="{FF2B5EF4-FFF2-40B4-BE49-F238E27FC236}">
                <a16:creationId xmlns:a16="http://schemas.microsoft.com/office/drawing/2014/main" id="{873CACE3-624A-4FED-96A1-3F381990EBB5}"/>
              </a:ext>
            </a:extLst>
          </p:cNvPr>
          <p:cNvSpPr/>
          <p:nvPr/>
        </p:nvSpPr>
        <p:spPr>
          <a:xfrm>
            <a:off x="0" y="6488910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15/20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8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9D9B92B8-F2D6-4BAE-B07C-30EF34C18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8622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892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B74675-0C5C-4265-8FAF-9FCDDA178753}"/>
              </a:ext>
            </a:extLst>
          </p:cNvPr>
          <p:cNvSpPr txBox="1"/>
          <p:nvPr/>
        </p:nvSpPr>
        <p:spPr>
          <a:xfrm>
            <a:off x="242594" y="214604"/>
            <a:ext cx="8341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Test with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Automated</a:t>
            </a:r>
            <a:r>
              <a:rPr lang="it-IT" sz="3200" dirty="0">
                <a:solidFill>
                  <a:srgbClr val="971720"/>
                </a:solidFill>
                <a:latin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Driving</a:t>
            </a:r>
            <a:r>
              <a:rPr lang="it-IT" sz="3200" dirty="0">
                <a:solidFill>
                  <a:srgbClr val="971720"/>
                </a:solidFill>
                <a:latin typeface="Century Gothic"/>
              </a:rPr>
              <a:t> Toolbox</a:t>
            </a:r>
            <a:endParaRPr lang="it-IT" sz="3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E661A27-7B4C-4D69-A8EF-0BC43890A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4731"/>
            <a:ext cx="9144000" cy="3355642"/>
          </a:xfrm>
          <a:prstGeom prst="rect">
            <a:avLst/>
          </a:prstGeom>
        </p:spPr>
      </p:pic>
      <p:sp>
        <p:nvSpPr>
          <p:cNvPr id="7" name="Connettore 6">
            <a:extLst>
              <a:ext uri="{FF2B5EF4-FFF2-40B4-BE49-F238E27FC236}">
                <a16:creationId xmlns:a16="http://schemas.microsoft.com/office/drawing/2014/main" id="{4E4BD9BE-7C9C-4FBB-B088-10D4B69BCEF1}"/>
              </a:ext>
            </a:extLst>
          </p:cNvPr>
          <p:cNvSpPr/>
          <p:nvPr/>
        </p:nvSpPr>
        <p:spPr>
          <a:xfrm>
            <a:off x="0" y="1819469"/>
            <a:ext cx="1371600" cy="1362270"/>
          </a:xfrm>
          <a:prstGeom prst="flowChartConnector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05DA4CE-D0AD-46C4-9A0B-1AAA0A954AD6}"/>
              </a:ext>
            </a:extLst>
          </p:cNvPr>
          <p:cNvCxnSpPr>
            <a:cxnSpLocks/>
          </p:cNvCxnSpPr>
          <p:nvPr/>
        </p:nvCxnSpPr>
        <p:spPr>
          <a:xfrm>
            <a:off x="1184987" y="2018390"/>
            <a:ext cx="2230017" cy="268542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61D2AA7C-23C1-49DF-8B93-B13053863D1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0" y="2500604"/>
            <a:ext cx="46652" cy="220321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Immagine 12">
            <a:extLst>
              <a:ext uri="{FF2B5EF4-FFF2-40B4-BE49-F238E27FC236}">
                <a16:creationId xmlns:a16="http://schemas.microsoft.com/office/drawing/2014/main" id="{49C0D5D8-8288-4E36-9256-C5A155FCE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" y="4703816"/>
            <a:ext cx="4334481" cy="1340432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8324180-43C9-4CF4-B7C9-C8457B90729A}"/>
              </a:ext>
            </a:extLst>
          </p:cNvPr>
          <p:cNvSpPr/>
          <p:nvPr/>
        </p:nvSpPr>
        <p:spPr>
          <a:xfrm>
            <a:off x="46652" y="4703816"/>
            <a:ext cx="4334481" cy="1340432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10">
            <a:extLst>
              <a:ext uri="{FF2B5EF4-FFF2-40B4-BE49-F238E27FC236}">
                <a16:creationId xmlns:a16="http://schemas.microsoft.com/office/drawing/2014/main" id="{C159A6C5-07B6-4232-8D8E-3CEF6BAF78D9}"/>
              </a:ext>
            </a:extLst>
          </p:cNvPr>
          <p:cNvSpPr/>
          <p:nvPr/>
        </p:nvSpPr>
        <p:spPr>
          <a:xfrm>
            <a:off x="0" y="6488910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16/20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2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923028E7-DECD-4E4D-86FD-4B70356D4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8622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6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9815534-591A-44CD-B8D1-DBA3DD006F66}"/>
              </a:ext>
            </a:extLst>
          </p:cNvPr>
          <p:cNvSpPr txBox="1"/>
          <p:nvPr/>
        </p:nvSpPr>
        <p:spPr>
          <a:xfrm>
            <a:off x="242595" y="65314"/>
            <a:ext cx="1670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Results</a:t>
            </a:r>
            <a:endParaRPr lang="it-IT" sz="3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2765B27-FBB1-4CA4-B2B2-926A8FA5A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339" y="491180"/>
            <a:ext cx="4385387" cy="266855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4A2A373-8594-437E-B4DA-8896F2E72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81" y="643812"/>
            <a:ext cx="4062271" cy="251592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578028D-114D-439D-8C2B-1EC186E03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73" y="3227041"/>
            <a:ext cx="4062271" cy="285536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888DC80-65FE-4D59-BE73-E030A1796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27041"/>
            <a:ext cx="4296067" cy="3046415"/>
          </a:xfrm>
          <a:prstGeom prst="rect">
            <a:avLst/>
          </a:prstGeom>
        </p:spPr>
      </p:pic>
      <p:sp>
        <p:nvSpPr>
          <p:cNvPr id="7" name="Rettangolo 10">
            <a:extLst>
              <a:ext uri="{FF2B5EF4-FFF2-40B4-BE49-F238E27FC236}">
                <a16:creationId xmlns:a16="http://schemas.microsoft.com/office/drawing/2014/main" id="{1512BC4E-0DE3-41D6-9F1F-71A73B1B2BC2}"/>
              </a:ext>
            </a:extLst>
          </p:cNvPr>
          <p:cNvSpPr/>
          <p:nvPr/>
        </p:nvSpPr>
        <p:spPr>
          <a:xfrm>
            <a:off x="0" y="6488910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17/20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9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3281E656-FDD8-48EB-B9C4-8995C3B75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8622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941955"/>
      </p:ext>
    </p:extLst>
  </p:cSld>
  <p:clrMapOvr>
    <a:masterClrMapping/>
  </p:clrMapOvr>
  <p:transition spd="slow">
    <p:comb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33AE2DD-3474-41DC-8CD1-22677969270D}"/>
              </a:ext>
            </a:extLst>
          </p:cNvPr>
          <p:cNvSpPr txBox="1"/>
          <p:nvPr/>
        </p:nvSpPr>
        <p:spPr>
          <a:xfrm>
            <a:off x="242594" y="214604"/>
            <a:ext cx="8341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Robustness</a:t>
            </a:r>
            <a:r>
              <a:rPr lang="it-IT" sz="3200" dirty="0">
                <a:solidFill>
                  <a:srgbClr val="971720"/>
                </a:solidFill>
                <a:latin typeface="Century Gothic"/>
              </a:rPr>
              <a:t> to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uncertainty</a:t>
            </a:r>
            <a:r>
              <a:rPr lang="it-IT" sz="3200" dirty="0">
                <a:solidFill>
                  <a:srgbClr val="971720"/>
                </a:solidFill>
                <a:latin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parameters</a:t>
            </a:r>
            <a:r>
              <a:rPr lang="it-IT" sz="3200" dirty="0">
                <a:solidFill>
                  <a:srgbClr val="971720"/>
                </a:solidFill>
                <a:latin typeface="Century Gothic"/>
              </a:rPr>
              <a:t> </a:t>
            </a:r>
            <a:endParaRPr lang="it-IT" sz="32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4139AE-3AFE-414F-B4F0-2BD456B4D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75" t="2878" r="6327" b="3977"/>
          <a:stretch/>
        </p:blipFill>
        <p:spPr>
          <a:xfrm>
            <a:off x="0" y="1418253"/>
            <a:ext cx="8879560" cy="4749282"/>
          </a:xfrm>
          <a:prstGeom prst="rect">
            <a:avLst/>
          </a:prstGeom>
        </p:spPr>
      </p:pic>
      <p:sp>
        <p:nvSpPr>
          <p:cNvPr id="5" name="Rettangolo 10">
            <a:extLst>
              <a:ext uri="{FF2B5EF4-FFF2-40B4-BE49-F238E27FC236}">
                <a16:creationId xmlns:a16="http://schemas.microsoft.com/office/drawing/2014/main" id="{65F3AFDB-29D4-480C-83B6-511CDD40D80A}"/>
              </a:ext>
            </a:extLst>
          </p:cNvPr>
          <p:cNvSpPr/>
          <p:nvPr/>
        </p:nvSpPr>
        <p:spPr>
          <a:xfrm>
            <a:off x="0" y="6488910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18/20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6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14BC6435-36D7-4D46-AFDB-993B109ED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8622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8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0466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1/20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0" name="Picture 2" descr="C:\Bruno\campus\unina\Stationery\Dipartimenti\DIETI\Logo_DIETI_Por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0178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1616" y="47721"/>
            <a:ext cx="6475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OUTLINE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D8581D4-7E28-475F-B34E-6F1928436556}"/>
              </a:ext>
            </a:extLst>
          </p:cNvPr>
          <p:cNvSpPr/>
          <p:nvPr/>
        </p:nvSpPr>
        <p:spPr>
          <a:xfrm>
            <a:off x="0" y="1085048"/>
            <a:ext cx="5029550" cy="4182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Simulink model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Open loop analysis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ADAS </a:t>
            </a: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designing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Feedback Linearization control law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ACC with PID</a:t>
            </a: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Clr>
                <a:srgbClr val="4A7EBB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Results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ACC with MPC: 1º case</a:t>
            </a: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Clr>
                <a:srgbClr val="4A7EBB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Results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ACC with MPC: 2º case</a:t>
            </a: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Clr>
                <a:srgbClr val="4A7EBB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Results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7F3557E-F4B6-4865-BFE7-D735CDA955DF}"/>
              </a:ext>
            </a:extLst>
          </p:cNvPr>
          <p:cNvSpPr txBox="1"/>
          <p:nvPr/>
        </p:nvSpPr>
        <p:spPr>
          <a:xfrm>
            <a:off x="4572000" y="1010579"/>
            <a:ext cx="4469363" cy="2926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Driving</a:t>
            </a: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 Scenario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Test with </a:t>
            </a: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Automated</a:t>
            </a: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 </a:t>
            </a: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Driving</a:t>
            </a: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 Toolbox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Results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Robustness</a:t>
            </a: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 to </a:t>
            </a: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parameters</a:t>
            </a: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 </a:t>
            </a: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uncertainty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Linear MPC on </a:t>
            </a: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nonlinear</a:t>
            </a: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 model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Conclusion</a:t>
            </a: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 and future </a:t>
            </a: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developments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2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176911B-2A02-4A6F-B042-AD0813FA3D35}"/>
              </a:ext>
            </a:extLst>
          </p:cNvPr>
          <p:cNvSpPr txBox="1"/>
          <p:nvPr/>
        </p:nvSpPr>
        <p:spPr>
          <a:xfrm>
            <a:off x="242594" y="55984"/>
            <a:ext cx="8341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Linear MPC on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nonlinear</a:t>
            </a:r>
            <a:r>
              <a:rPr lang="it-IT" sz="3200" dirty="0">
                <a:solidFill>
                  <a:srgbClr val="971720"/>
                </a:solidFill>
                <a:latin typeface="Century Gothic"/>
              </a:rPr>
              <a:t> model</a:t>
            </a:r>
            <a:endParaRPr lang="it-IT" sz="3200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000BD4D-5688-4070-B6CA-899A0B1CF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4" t="2694" r="5773" b="1574"/>
          <a:stretch/>
        </p:blipFill>
        <p:spPr>
          <a:xfrm>
            <a:off x="596951" y="698562"/>
            <a:ext cx="3678490" cy="286788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02CC65E-7F9F-45A3-BC0D-10CEF1C26C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3" t="2693" r="6612" b="1948"/>
          <a:stretch/>
        </p:blipFill>
        <p:spPr>
          <a:xfrm>
            <a:off x="4571999" y="640759"/>
            <a:ext cx="3538531" cy="287470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5D1C0451-47D6-4EF1-BAAA-D38A330E9B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4" t="2880" r="6472" b="664"/>
          <a:stretch/>
        </p:blipFill>
        <p:spPr>
          <a:xfrm>
            <a:off x="596951" y="3566443"/>
            <a:ext cx="3678697" cy="2885356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8D0BF4E-7852-40AA-B4AB-F8B798C09B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73" t="3440" r="7032" b="2507"/>
          <a:stretch/>
        </p:blipFill>
        <p:spPr>
          <a:xfrm>
            <a:off x="4533610" y="3573796"/>
            <a:ext cx="3576920" cy="2870649"/>
          </a:xfrm>
          <a:prstGeom prst="rect">
            <a:avLst/>
          </a:prstGeom>
        </p:spPr>
      </p:pic>
      <p:sp>
        <p:nvSpPr>
          <p:cNvPr id="7" name="Rettangolo 10">
            <a:extLst>
              <a:ext uri="{FF2B5EF4-FFF2-40B4-BE49-F238E27FC236}">
                <a16:creationId xmlns:a16="http://schemas.microsoft.com/office/drawing/2014/main" id="{711C54FB-3DA5-4BD4-B2CE-AAFB16008E9B}"/>
              </a:ext>
            </a:extLst>
          </p:cNvPr>
          <p:cNvSpPr/>
          <p:nvPr/>
        </p:nvSpPr>
        <p:spPr>
          <a:xfrm>
            <a:off x="0" y="6488910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19/20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8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91F451D7-ABAB-4417-A6B8-2B5AC11C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8622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02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60F759A-9B5E-41F6-879D-F50C94C41CC7}"/>
              </a:ext>
            </a:extLst>
          </p:cNvPr>
          <p:cNvSpPr txBox="1"/>
          <p:nvPr/>
        </p:nvSpPr>
        <p:spPr>
          <a:xfrm>
            <a:off x="242594" y="214604"/>
            <a:ext cx="8341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Conclusion</a:t>
            </a:r>
            <a:r>
              <a:rPr lang="it-IT" sz="3200" dirty="0">
                <a:solidFill>
                  <a:srgbClr val="971720"/>
                </a:solidFill>
                <a:latin typeface="Century Gothic"/>
              </a:rPr>
              <a:t> and future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developments</a:t>
            </a:r>
            <a:endParaRPr lang="it-IT" sz="3200" dirty="0"/>
          </a:p>
        </p:txBody>
      </p:sp>
      <p:sp>
        <p:nvSpPr>
          <p:cNvPr id="7" name="Segnaposto contenuto 3">
            <a:extLst>
              <a:ext uri="{FF2B5EF4-FFF2-40B4-BE49-F238E27FC236}">
                <a16:creationId xmlns:a16="http://schemas.microsoft.com/office/drawing/2014/main" id="{0EBD74C6-A920-4A32-960C-815B81AFB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6195"/>
            <a:ext cx="8957388" cy="5681176"/>
          </a:xfrm>
        </p:spPr>
        <p:txBody>
          <a:bodyPr>
            <a:normAutofit/>
          </a:bodyPr>
          <a:lstStyle/>
          <a:p>
            <a:r>
              <a:rPr lang="it-IT" sz="2400" dirty="0"/>
              <a:t>First of </a:t>
            </a:r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carried</a:t>
            </a:r>
            <a:r>
              <a:rPr lang="it-IT" sz="2400" dirty="0"/>
              <a:t> on an open loop analysis of the </a:t>
            </a:r>
            <a:r>
              <a:rPr lang="it-IT" sz="2400" dirty="0" err="1"/>
              <a:t>nonlinear</a:t>
            </a:r>
            <a:r>
              <a:rPr lang="it-IT" sz="2400" dirty="0"/>
              <a:t> model of the ego </a:t>
            </a:r>
            <a:r>
              <a:rPr lang="it-IT" sz="2400" dirty="0" err="1"/>
              <a:t>vehicle</a:t>
            </a:r>
            <a:endParaRPr lang="it-IT" sz="2400" dirty="0"/>
          </a:p>
          <a:p>
            <a:r>
              <a:rPr lang="it-IT" sz="2400" dirty="0" err="1"/>
              <a:t>Then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done</a:t>
            </a:r>
            <a:r>
              <a:rPr lang="it-IT" sz="2400" dirty="0"/>
              <a:t> a </a:t>
            </a:r>
            <a:r>
              <a:rPr lang="it-IT" sz="2400" dirty="0" err="1"/>
              <a:t>closed</a:t>
            </a:r>
            <a:r>
              <a:rPr lang="it-IT" sz="2400" dirty="0"/>
              <a:t> loop analysis </a:t>
            </a:r>
            <a:r>
              <a:rPr lang="it-IT" sz="2400" dirty="0" err="1"/>
              <a:t>specifying</a:t>
            </a:r>
            <a:r>
              <a:rPr lang="it-IT" sz="2400" dirty="0"/>
              <a:t> control </a:t>
            </a:r>
            <a:r>
              <a:rPr lang="it-IT" sz="2400" dirty="0" err="1"/>
              <a:t>requirements</a:t>
            </a:r>
            <a:r>
              <a:rPr lang="it-IT" sz="2400" dirty="0"/>
              <a:t> and </a:t>
            </a:r>
            <a:r>
              <a:rPr lang="it-IT" sz="2400" dirty="0" err="1"/>
              <a:t>designing</a:t>
            </a:r>
            <a:r>
              <a:rPr lang="it-IT" sz="2400" dirty="0"/>
              <a:t> </a:t>
            </a:r>
            <a:r>
              <a:rPr lang="it-IT" sz="2400" dirty="0" err="1"/>
              <a:t>different</a:t>
            </a:r>
            <a:r>
              <a:rPr lang="it-IT" sz="2400" dirty="0"/>
              <a:t> control strategies and </a:t>
            </a:r>
            <a:r>
              <a:rPr lang="it-IT" sz="2400" dirty="0" err="1"/>
              <a:t>considering</a:t>
            </a:r>
            <a:r>
              <a:rPr lang="it-IT" sz="2400" dirty="0"/>
              <a:t> </a:t>
            </a:r>
            <a:r>
              <a:rPr lang="it-IT" sz="2400" dirty="0" err="1"/>
              <a:t>different</a:t>
            </a:r>
            <a:r>
              <a:rPr lang="it-IT" sz="2400" dirty="0"/>
              <a:t> </a:t>
            </a:r>
            <a:r>
              <a:rPr lang="it-IT" sz="2400" dirty="0" err="1"/>
              <a:t>cases</a:t>
            </a:r>
            <a:endParaRPr lang="it-IT" sz="2400" dirty="0"/>
          </a:p>
          <a:p>
            <a:r>
              <a:rPr lang="it-IT" sz="2400" dirty="0"/>
              <a:t>After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we’ve</a:t>
            </a:r>
            <a:r>
              <a:rPr lang="it-IT" sz="2400" dirty="0"/>
              <a:t> </a:t>
            </a:r>
            <a:r>
              <a:rPr lang="it-IT" sz="2400" dirty="0" err="1"/>
              <a:t>validated</a:t>
            </a:r>
            <a:r>
              <a:rPr lang="it-IT" sz="2400" dirty="0"/>
              <a:t> </a:t>
            </a:r>
            <a:r>
              <a:rPr lang="it-IT" sz="2400" dirty="0" err="1"/>
              <a:t>such</a:t>
            </a:r>
            <a:r>
              <a:rPr lang="it-IT" sz="2400" dirty="0"/>
              <a:t> controllers </a:t>
            </a:r>
            <a:r>
              <a:rPr lang="it-IT" sz="2400" dirty="0" err="1"/>
              <a:t>exploiting</a:t>
            </a:r>
            <a:r>
              <a:rPr lang="it-IT" sz="2400" dirty="0"/>
              <a:t> </a:t>
            </a:r>
            <a:r>
              <a:rPr lang="it-IT" sz="2400" dirty="0" err="1"/>
              <a:t>Automated</a:t>
            </a:r>
            <a:r>
              <a:rPr lang="it-IT" sz="2400" dirty="0"/>
              <a:t> </a:t>
            </a:r>
            <a:r>
              <a:rPr lang="it-IT" sz="2400" dirty="0" err="1"/>
              <a:t>Driving</a:t>
            </a:r>
            <a:r>
              <a:rPr lang="it-IT" sz="2400" dirty="0"/>
              <a:t> Toolbox, so </a:t>
            </a:r>
            <a:r>
              <a:rPr lang="it-IT" sz="2400" dirty="0" err="1"/>
              <a:t>considering</a:t>
            </a:r>
            <a:r>
              <a:rPr lang="it-IT" sz="2400" dirty="0"/>
              <a:t> the leader </a:t>
            </a:r>
            <a:r>
              <a:rPr lang="it-IT" sz="2400" dirty="0" err="1"/>
              <a:t>vehicle</a:t>
            </a:r>
            <a:r>
              <a:rPr lang="it-IT" sz="2400" dirty="0"/>
              <a:t> </a:t>
            </a:r>
            <a:r>
              <a:rPr lang="it-IT" sz="2400" dirty="0" err="1"/>
              <a:t>provided</a:t>
            </a:r>
            <a:r>
              <a:rPr lang="it-IT" sz="2400" dirty="0"/>
              <a:t> from </a:t>
            </a:r>
            <a:r>
              <a:rPr lang="it-IT" sz="2400" dirty="0" err="1"/>
              <a:t>such</a:t>
            </a:r>
            <a:r>
              <a:rPr lang="it-IT" sz="2400" dirty="0"/>
              <a:t> toolbox</a:t>
            </a:r>
          </a:p>
          <a:p>
            <a:r>
              <a:rPr lang="it-IT" sz="2400" dirty="0" err="1"/>
              <a:t>Finally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led an analysis </a:t>
            </a:r>
            <a:r>
              <a:rPr lang="it-IT" sz="2400" dirty="0" err="1"/>
              <a:t>about</a:t>
            </a:r>
            <a:r>
              <a:rPr lang="it-IT" sz="2400" dirty="0"/>
              <a:t> </a:t>
            </a:r>
            <a:r>
              <a:rPr lang="it-IT" sz="2400" dirty="0" err="1"/>
              <a:t>robustness</a:t>
            </a:r>
            <a:r>
              <a:rPr lang="it-IT" sz="2400" dirty="0"/>
              <a:t> to </a:t>
            </a:r>
            <a:r>
              <a:rPr lang="it-IT" sz="2400" dirty="0" err="1"/>
              <a:t>parameters</a:t>
            </a:r>
            <a:r>
              <a:rPr lang="it-IT" sz="2400" dirty="0"/>
              <a:t> </a:t>
            </a:r>
            <a:r>
              <a:rPr lang="it-IT" sz="2400" dirty="0" err="1"/>
              <a:t>uncertainty</a:t>
            </a:r>
            <a:r>
              <a:rPr lang="it-IT" sz="2400" dirty="0"/>
              <a:t> on the controller </a:t>
            </a:r>
            <a:r>
              <a:rPr lang="it-IT" sz="2400" dirty="0" err="1"/>
              <a:t>designed</a:t>
            </a:r>
            <a:endParaRPr lang="it-IT" sz="2400" dirty="0"/>
          </a:p>
          <a:p>
            <a:r>
              <a:rPr lang="it-IT" sz="2400" dirty="0" err="1"/>
              <a:t>As</a:t>
            </a:r>
            <a:r>
              <a:rPr lang="it-IT" sz="2400" dirty="0"/>
              <a:t> future </a:t>
            </a:r>
            <a:r>
              <a:rPr lang="it-IT" sz="2400" dirty="0" err="1"/>
              <a:t>development</a:t>
            </a:r>
            <a:r>
              <a:rPr lang="it-IT" sz="2400" dirty="0"/>
              <a:t>, an idea </a:t>
            </a:r>
            <a:r>
              <a:rPr lang="it-IT" sz="2400" dirty="0" err="1"/>
              <a:t>could</a:t>
            </a:r>
            <a:r>
              <a:rPr lang="it-IT" sz="2400" dirty="0"/>
              <a:t> be </a:t>
            </a:r>
            <a:r>
              <a:rPr lang="it-IT" sz="2400" dirty="0" err="1"/>
              <a:t>designing</a:t>
            </a:r>
            <a:r>
              <a:rPr lang="it-IT" sz="2400" dirty="0"/>
              <a:t> an </a:t>
            </a:r>
            <a:r>
              <a:rPr lang="it-IT" sz="2400" dirty="0" err="1"/>
              <a:t>adaptive</a:t>
            </a:r>
            <a:r>
              <a:rPr lang="it-IT" sz="2400" dirty="0"/>
              <a:t> model </a:t>
            </a:r>
            <a:r>
              <a:rPr lang="it-IT" sz="2400" dirty="0" err="1"/>
              <a:t>predictive</a:t>
            </a:r>
            <a:r>
              <a:rPr lang="it-IT" sz="2400" dirty="0"/>
              <a:t> controller </a:t>
            </a:r>
            <a:r>
              <a:rPr lang="it-IT" sz="2400" dirty="0" err="1"/>
              <a:t>because</a:t>
            </a:r>
            <a:r>
              <a:rPr lang="it-IT" sz="2400" dirty="0"/>
              <a:t> of </a:t>
            </a:r>
            <a:r>
              <a:rPr lang="it-IT" sz="2400" dirty="0" err="1"/>
              <a:t>variation</a:t>
            </a:r>
            <a:r>
              <a:rPr lang="it-IT" sz="2400" dirty="0"/>
              <a:t> of some </a:t>
            </a:r>
            <a:r>
              <a:rPr lang="it-IT" sz="2400" dirty="0" err="1"/>
              <a:t>parameters</a:t>
            </a:r>
            <a:r>
              <a:rPr lang="it-IT" sz="2400" dirty="0"/>
              <a:t>, and </a:t>
            </a:r>
            <a:r>
              <a:rPr lang="it-IT" sz="2400" dirty="0" err="1"/>
              <a:t>nonlinear</a:t>
            </a:r>
            <a:r>
              <a:rPr lang="it-IT" sz="2400" dirty="0"/>
              <a:t> model </a:t>
            </a:r>
            <a:r>
              <a:rPr lang="it-IT" sz="2400" dirty="0" err="1"/>
              <a:t>predictive</a:t>
            </a:r>
            <a:r>
              <a:rPr lang="it-IT" sz="2400" dirty="0"/>
              <a:t> controller.</a:t>
            </a:r>
          </a:p>
          <a:p>
            <a:endParaRPr lang="it-IT" dirty="0"/>
          </a:p>
        </p:txBody>
      </p:sp>
      <p:sp>
        <p:nvSpPr>
          <p:cNvPr id="5" name="Rettangolo 10">
            <a:extLst>
              <a:ext uri="{FF2B5EF4-FFF2-40B4-BE49-F238E27FC236}">
                <a16:creationId xmlns:a16="http://schemas.microsoft.com/office/drawing/2014/main" id="{E698437F-0E6D-4F0F-B84D-3D151647FAAB}"/>
              </a:ext>
            </a:extLst>
          </p:cNvPr>
          <p:cNvSpPr/>
          <p:nvPr/>
        </p:nvSpPr>
        <p:spPr>
          <a:xfrm>
            <a:off x="0" y="6488910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20/20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6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7B055CD3-600E-4148-926C-C1C282D31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8622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28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10">
            <a:extLst>
              <a:ext uri="{FF2B5EF4-FFF2-40B4-BE49-F238E27FC236}">
                <a16:creationId xmlns:a16="http://schemas.microsoft.com/office/drawing/2014/main" id="{3837FA77-7B3A-4707-99AC-44DCCCA79FA2}"/>
              </a:ext>
            </a:extLst>
          </p:cNvPr>
          <p:cNvSpPr/>
          <p:nvPr/>
        </p:nvSpPr>
        <p:spPr>
          <a:xfrm>
            <a:off x="0" y="6488910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2/20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24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C942A2AF-1E51-4E89-B8E1-1C0057608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8622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FDBA827-8FA3-46E0-8A1D-D1878E75AA55}"/>
              </a:ext>
            </a:extLst>
          </p:cNvPr>
          <p:cNvSpPr txBox="1"/>
          <p:nvPr/>
        </p:nvSpPr>
        <p:spPr>
          <a:xfrm>
            <a:off x="30673" y="75946"/>
            <a:ext cx="45953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971720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Simulink model</a:t>
            </a:r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69ED4E3-E8D8-466E-9AB6-40FB4F0CB9F1}"/>
              </a:ext>
            </a:extLst>
          </p:cNvPr>
          <p:cNvSpPr/>
          <p:nvPr/>
        </p:nvSpPr>
        <p:spPr>
          <a:xfrm>
            <a:off x="4222101" y="1007519"/>
            <a:ext cx="1838131" cy="6314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A38A580-1519-4805-AE7B-30EE4984F35E}"/>
              </a:ext>
            </a:extLst>
          </p:cNvPr>
          <p:cNvCxnSpPr/>
          <p:nvPr/>
        </p:nvCxnSpPr>
        <p:spPr>
          <a:xfrm flipV="1">
            <a:off x="1138335" y="1299729"/>
            <a:ext cx="429208" cy="24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magine 11" descr="\documentclass{article}&#10;\usepackage{amsmath}&#10;\pagestyle{empty}&#10;\begin{document}&#10;&#10;$\dot{p} = v$&#10;&#10;&#10;\end{document}" title="IguanaTex Bitmap Display">
            <a:extLst>
              <a:ext uri="{FF2B5EF4-FFF2-40B4-BE49-F238E27FC236}">
                <a16:creationId xmlns:a16="http://schemas.microsoft.com/office/drawing/2014/main" id="{F2806B8C-0CE1-48A0-A27D-9B1E213DEAC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659033" y="1116693"/>
            <a:ext cx="591543" cy="218514"/>
          </a:xfrm>
          <a:prstGeom prst="rect">
            <a:avLst/>
          </a:prstGeom>
        </p:spPr>
      </p:pic>
      <p:pic>
        <p:nvPicPr>
          <p:cNvPr id="22" name="Immagine 21" descr="\documentclass{article}&#10;\usepackage{amsmath}&#10;\pagestyle{empty}&#10;\begin{document}&#10;&#10;&#10;$\frac{\eta}{RM}u(t)$&#10;&#10;\end{document}" title="IguanaTex Bitmap Display">
            <a:extLst>
              <a:ext uri="{FF2B5EF4-FFF2-40B4-BE49-F238E27FC236}">
                <a16:creationId xmlns:a16="http://schemas.microsoft.com/office/drawing/2014/main" id="{8252BB0E-327C-49F4-8174-BB2189E9E87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949589" y="808677"/>
            <a:ext cx="803657" cy="281600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67D49B63-46BF-4142-9743-006582540C6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30965"/>
          <a:stretch/>
        </p:blipFill>
        <p:spPr>
          <a:xfrm>
            <a:off x="-2" y="1541271"/>
            <a:ext cx="9144000" cy="3332405"/>
          </a:xfrm>
          <a:prstGeom prst="rect">
            <a:avLst/>
          </a:prstGeom>
        </p:spPr>
      </p:pic>
      <p:sp>
        <p:nvSpPr>
          <p:cNvPr id="32" name="Elaborazione 31">
            <a:extLst>
              <a:ext uri="{FF2B5EF4-FFF2-40B4-BE49-F238E27FC236}">
                <a16:creationId xmlns:a16="http://schemas.microsoft.com/office/drawing/2014/main" id="{81678A5E-F6FA-4001-B2CF-60BF6775B76C}"/>
              </a:ext>
            </a:extLst>
          </p:cNvPr>
          <p:cNvSpPr/>
          <p:nvPr/>
        </p:nvSpPr>
        <p:spPr>
          <a:xfrm>
            <a:off x="60371" y="1541271"/>
            <a:ext cx="2544576" cy="443054"/>
          </a:xfrm>
          <a:prstGeom prst="flowChartProcess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E8D0E86-24DA-4CB2-9491-47ECDE757567}"/>
              </a:ext>
            </a:extLst>
          </p:cNvPr>
          <p:cNvSpPr/>
          <p:nvPr/>
        </p:nvSpPr>
        <p:spPr>
          <a:xfrm>
            <a:off x="4571998" y="1646386"/>
            <a:ext cx="1838131" cy="59907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988657BC-57AF-4DB8-A7B4-A46DCC0DF99E}"/>
              </a:ext>
            </a:extLst>
          </p:cNvPr>
          <p:cNvCxnSpPr>
            <a:cxnSpLocks/>
          </p:cNvCxnSpPr>
          <p:nvPr/>
        </p:nvCxnSpPr>
        <p:spPr>
          <a:xfrm flipV="1">
            <a:off x="4731242" y="1074393"/>
            <a:ext cx="188946" cy="556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24D26A89-16C2-4719-8EE3-0DDC82115FC1}"/>
              </a:ext>
            </a:extLst>
          </p:cNvPr>
          <p:cNvSpPr/>
          <p:nvPr/>
        </p:nvSpPr>
        <p:spPr>
          <a:xfrm>
            <a:off x="3396343" y="2407298"/>
            <a:ext cx="3013786" cy="631495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11001E8-7803-45D9-9C0C-9EB755436F95}"/>
              </a:ext>
            </a:extLst>
          </p:cNvPr>
          <p:cNvCxnSpPr/>
          <p:nvPr/>
        </p:nvCxnSpPr>
        <p:spPr>
          <a:xfrm flipH="1" flipV="1">
            <a:off x="3601616" y="1956304"/>
            <a:ext cx="74645" cy="443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9" name="Immagine 38" descr="\documentclass{article}&#10;\usepackage{amsmath}&#10;\pagestyle{empty}&#10;\begin{document}&#10;&#10;&#10;$gf_r \cos(\theta)$&#10;&#10;\end{document}" title="IguanaTex Bitmap Display">
            <a:extLst>
              <a:ext uri="{FF2B5EF4-FFF2-40B4-BE49-F238E27FC236}">
                <a16:creationId xmlns:a16="http://schemas.microsoft.com/office/drawing/2014/main" id="{204D00A3-DC49-4FD1-ABE7-DC7AD1FA035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181644" y="1689840"/>
            <a:ext cx="1040457" cy="253257"/>
          </a:xfrm>
          <a:prstGeom prst="rect">
            <a:avLst/>
          </a:prstGeom>
        </p:spPr>
      </p:pic>
      <p:pic>
        <p:nvPicPr>
          <p:cNvPr id="41" name="Immagine 40" descr="\documentclass{article}&#10;\usepackage{amsmath}&#10;\pagestyle{empty}&#10;\begin{document}&#10;&#10;$g\sin(\theta)$&#10;&#10;\end{document}" title="IguanaTex Bitmap Display">
            <a:extLst>
              <a:ext uri="{FF2B5EF4-FFF2-40B4-BE49-F238E27FC236}">
                <a16:creationId xmlns:a16="http://schemas.microsoft.com/office/drawing/2014/main" id="{7D1C4C5F-D4BA-4F33-9D00-9ECE5659A1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943457" y="3302371"/>
            <a:ext cx="776229" cy="253257"/>
          </a:xfrm>
          <a:prstGeom prst="rect">
            <a:avLst/>
          </a:prstGeom>
        </p:spPr>
      </p:pic>
      <p:sp>
        <p:nvSpPr>
          <p:cNvPr id="42" name="Rettangolo 41">
            <a:extLst>
              <a:ext uri="{FF2B5EF4-FFF2-40B4-BE49-F238E27FC236}">
                <a16:creationId xmlns:a16="http://schemas.microsoft.com/office/drawing/2014/main" id="{DB471E1F-2867-4168-99A1-7645184C0734}"/>
              </a:ext>
            </a:extLst>
          </p:cNvPr>
          <p:cNvSpPr/>
          <p:nvPr/>
        </p:nvSpPr>
        <p:spPr>
          <a:xfrm>
            <a:off x="4399381" y="3244857"/>
            <a:ext cx="2034072" cy="51683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BE9041C-13AE-4E57-ADD8-29372BAA6412}"/>
              </a:ext>
            </a:extLst>
          </p:cNvPr>
          <p:cNvCxnSpPr/>
          <p:nvPr/>
        </p:nvCxnSpPr>
        <p:spPr>
          <a:xfrm flipH="1">
            <a:off x="3816220" y="3428999"/>
            <a:ext cx="5831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B111012-69BB-4FBA-A20F-F44D88C50487}"/>
              </a:ext>
            </a:extLst>
          </p:cNvPr>
          <p:cNvSpPr/>
          <p:nvPr/>
        </p:nvSpPr>
        <p:spPr>
          <a:xfrm>
            <a:off x="1847461" y="3807076"/>
            <a:ext cx="4585991" cy="867559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A3FCB93C-D7B4-44C8-AF98-CBC1DE75D1B9}"/>
              </a:ext>
            </a:extLst>
          </p:cNvPr>
          <p:cNvCxnSpPr>
            <a:cxnSpLocks/>
          </p:cNvCxnSpPr>
          <p:nvPr/>
        </p:nvCxnSpPr>
        <p:spPr>
          <a:xfrm flipH="1">
            <a:off x="1332659" y="4438571"/>
            <a:ext cx="514802" cy="356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9" name="Immagine 48" descr="\documentclass{article}&#10;\usepackage{amsmath}&#10;\pagestyle{empty}&#10;\begin{document}&#10;&#10;$\frac{0.5}{m}\rho C_D C_h A_f v^2(t)$&#10;&#10;&#10;\end{document}" title="IguanaTex Bitmap Display">
            <a:extLst>
              <a:ext uri="{FF2B5EF4-FFF2-40B4-BE49-F238E27FC236}">
                <a16:creationId xmlns:a16="http://schemas.microsoft.com/office/drawing/2014/main" id="{B1044510-CF2D-4D2C-86CF-30146300AF0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21433" y="4873676"/>
            <a:ext cx="1929143" cy="306286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CD502A60-8C22-4DB9-817E-40642927339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72011" y="4956256"/>
            <a:ext cx="3931713" cy="1194114"/>
          </a:xfrm>
          <a:prstGeom prst="rect">
            <a:avLst/>
          </a:prstGeom>
        </p:spPr>
      </p:pic>
      <p:sp>
        <p:nvSpPr>
          <p:cNvPr id="53" name="Rettangolo 52">
            <a:extLst>
              <a:ext uri="{FF2B5EF4-FFF2-40B4-BE49-F238E27FC236}">
                <a16:creationId xmlns:a16="http://schemas.microsoft.com/office/drawing/2014/main" id="{833E16D3-2941-41DB-A10E-46F8BBBDB25B}"/>
              </a:ext>
            </a:extLst>
          </p:cNvPr>
          <p:cNvSpPr/>
          <p:nvPr/>
        </p:nvSpPr>
        <p:spPr>
          <a:xfrm>
            <a:off x="2654558" y="5022245"/>
            <a:ext cx="3849166" cy="1160379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01284B76-E640-496C-BAC6-3C9442C42659}"/>
              </a:ext>
            </a:extLst>
          </p:cNvPr>
          <p:cNvCxnSpPr/>
          <p:nvPr/>
        </p:nvCxnSpPr>
        <p:spPr>
          <a:xfrm>
            <a:off x="6503724" y="5416274"/>
            <a:ext cx="747590" cy="176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1" name="Immagine 60" descr="\documentclass{article}&#10;\usepackage{amsmath}&#10;\pagestyle{empty}&#10;\begin{document}&#10;&#10;$1-0.000085H$&#10;&#10;\end{document}" title="IguanaTex Bitmap Display">
            <a:extLst>
              <a:ext uri="{FF2B5EF4-FFF2-40B4-BE49-F238E27FC236}">
                <a16:creationId xmlns:a16="http://schemas.microsoft.com/office/drawing/2014/main" id="{A55B47DD-9A43-4FE3-A907-711476D4235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065348" y="5744863"/>
            <a:ext cx="1591771" cy="17828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869CC58-4F49-438A-8677-3E0A2DC26E5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862" y="2362402"/>
            <a:ext cx="2514818" cy="8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4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1CD517B-1337-438A-B541-0D8C92FFE18F}"/>
              </a:ext>
            </a:extLst>
          </p:cNvPr>
          <p:cNvSpPr txBox="1"/>
          <p:nvPr/>
        </p:nvSpPr>
        <p:spPr>
          <a:xfrm>
            <a:off x="93305" y="165232"/>
            <a:ext cx="47399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Open loop analysis (1)</a:t>
            </a:r>
            <a:endParaRPr lang="it-IT" sz="3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6D1F081-20D2-4640-AF91-6DB1572ED0BA}"/>
              </a:ext>
            </a:extLst>
          </p:cNvPr>
          <p:cNvSpPr txBox="1"/>
          <p:nvPr/>
        </p:nvSpPr>
        <p:spPr>
          <a:xfrm>
            <a:off x="93305" y="1073020"/>
            <a:ext cx="432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Zero input and zero </a:t>
            </a:r>
            <a:r>
              <a:rPr lang="it-IT" b="1" dirty="0" err="1"/>
              <a:t>initial</a:t>
            </a:r>
            <a:r>
              <a:rPr lang="it-IT" b="1" dirty="0"/>
              <a:t> </a:t>
            </a:r>
            <a:r>
              <a:rPr lang="it-IT" b="1" dirty="0" err="1"/>
              <a:t>condition</a:t>
            </a:r>
            <a:endParaRPr lang="it-IT" b="1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84CC40F-7F8C-42DA-A547-159BE184E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38" y="1609363"/>
            <a:ext cx="3573867" cy="199040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836C6B9-B360-4579-97A5-8CB56A882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22" y="3990714"/>
            <a:ext cx="3534897" cy="199040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D31DEDE-1E9B-4641-B622-16AD9F007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547849"/>
            <a:ext cx="4069227" cy="305192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C501BFF-F135-40E8-88F7-7F420111E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3494947"/>
            <a:ext cx="3975921" cy="2981940"/>
          </a:xfrm>
          <a:prstGeom prst="rect">
            <a:avLst/>
          </a:prstGeom>
        </p:spPr>
      </p:pic>
      <p:sp>
        <p:nvSpPr>
          <p:cNvPr id="9" name="Rettangolo 10">
            <a:extLst>
              <a:ext uri="{FF2B5EF4-FFF2-40B4-BE49-F238E27FC236}">
                <a16:creationId xmlns:a16="http://schemas.microsoft.com/office/drawing/2014/main" id="{E151A2FD-1C28-40E8-ABCC-4557ABD25ED9}"/>
              </a:ext>
            </a:extLst>
          </p:cNvPr>
          <p:cNvSpPr/>
          <p:nvPr/>
        </p:nvSpPr>
        <p:spPr>
          <a:xfrm>
            <a:off x="0" y="6488910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3/20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3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6F3D004B-5175-4712-A743-34FD81D76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8622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70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1CD517B-1337-438A-B541-0D8C92FFE18F}"/>
              </a:ext>
            </a:extLst>
          </p:cNvPr>
          <p:cNvSpPr txBox="1"/>
          <p:nvPr/>
        </p:nvSpPr>
        <p:spPr>
          <a:xfrm>
            <a:off x="93305" y="165232"/>
            <a:ext cx="47679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Open loop analysis (2)</a:t>
            </a:r>
            <a:endParaRPr lang="it-IT" sz="3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6D1F081-20D2-4640-AF91-6DB1572ED0BA}"/>
              </a:ext>
            </a:extLst>
          </p:cNvPr>
          <p:cNvSpPr txBox="1"/>
          <p:nvPr/>
        </p:nvSpPr>
        <p:spPr>
          <a:xfrm>
            <a:off x="93304" y="1073020"/>
            <a:ext cx="35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Zero input and </a:t>
            </a:r>
            <a:r>
              <a:rPr lang="it-IT" b="1" dirty="0" err="1"/>
              <a:t>initial</a:t>
            </a:r>
            <a:r>
              <a:rPr lang="it-IT" b="1" dirty="0"/>
              <a:t> </a:t>
            </a:r>
            <a:r>
              <a:rPr lang="it-IT" b="1" dirty="0" err="1"/>
              <a:t>condition</a:t>
            </a:r>
            <a:r>
              <a:rPr lang="it-IT" b="1" dirty="0"/>
              <a:t>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054F80-0087-460C-957A-42C31BD4A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80" y="1701542"/>
            <a:ext cx="3707141" cy="207262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FD4BF67-2A29-4CDA-BDBD-B88E82756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76" y="4171109"/>
            <a:ext cx="3712245" cy="19706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7E73047-B08E-43C6-B4EC-108E41503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305" y="747009"/>
            <a:ext cx="3934613" cy="295096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9EF700B9-3DE7-449B-A07C-27800C13F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2855" y="3517689"/>
            <a:ext cx="3997063" cy="2997798"/>
          </a:xfrm>
          <a:prstGeom prst="rect">
            <a:avLst/>
          </a:prstGeom>
        </p:spPr>
      </p:pic>
      <p:pic>
        <p:nvPicPr>
          <p:cNvPr id="9" name="Immagine 8" descr="\documentclass{article}&#10;\usepackage{amsmath}&#10;\pagestyle{empty}&#10;\begin{document}&#10;&#10;$\begin{bmatrix}&#10;0 &amp; 40&#10;\end{bmatrix}$&#10;&#10;&#10;\end{document}" title="IguanaTex Bitmap Display">
            <a:extLst>
              <a:ext uri="{FF2B5EF4-FFF2-40B4-BE49-F238E27FC236}">
                <a16:creationId xmlns:a16="http://schemas.microsoft.com/office/drawing/2014/main" id="{BF944451-5A8A-469E-967A-AC4FD69DB31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536092" y="1123212"/>
            <a:ext cx="658784" cy="269998"/>
          </a:xfrm>
          <a:prstGeom prst="rect">
            <a:avLst/>
          </a:prstGeom>
        </p:spPr>
      </p:pic>
      <p:sp>
        <p:nvSpPr>
          <p:cNvPr id="10" name="Rettangolo 10">
            <a:extLst>
              <a:ext uri="{FF2B5EF4-FFF2-40B4-BE49-F238E27FC236}">
                <a16:creationId xmlns:a16="http://schemas.microsoft.com/office/drawing/2014/main" id="{34ABD405-7A3D-4D44-919D-03D36DF0B0AA}"/>
              </a:ext>
            </a:extLst>
          </p:cNvPr>
          <p:cNvSpPr/>
          <p:nvPr/>
        </p:nvSpPr>
        <p:spPr>
          <a:xfrm>
            <a:off x="0" y="6488910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4/20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2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7BA05D77-2F39-4CDC-9C11-BD0C567BE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8622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14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FB718DA-4B15-4939-BC81-E7FC0095C06E}"/>
              </a:ext>
            </a:extLst>
          </p:cNvPr>
          <p:cNvSpPr txBox="1"/>
          <p:nvPr/>
        </p:nvSpPr>
        <p:spPr>
          <a:xfrm>
            <a:off x="-37324" y="38241"/>
            <a:ext cx="47679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Open loop analysis (3)</a:t>
            </a:r>
            <a:endParaRPr lang="it-IT" sz="3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F231BC6-F4A3-4634-9251-675F2FC9D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" y="1169314"/>
            <a:ext cx="3452327" cy="178791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E9D3DBD-EE35-4F8B-976E-88E3AE824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543" y="1040102"/>
            <a:ext cx="3545633" cy="94353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6EC2DE1-67A4-47E6-9C79-90BC2E08B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7324" y="661493"/>
            <a:ext cx="3620278" cy="56028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715CD77-B814-487D-BA40-05863C2D8C4E}"/>
              </a:ext>
            </a:extLst>
          </p:cNvPr>
          <p:cNvSpPr txBox="1"/>
          <p:nvPr/>
        </p:nvSpPr>
        <p:spPr>
          <a:xfrm>
            <a:off x="46652" y="2972133"/>
            <a:ext cx="36202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hlinkClick r:id="rId6"/>
              </a:rPr>
              <a:t>https://www.plotaroute.com/route/2157148</a:t>
            </a:r>
            <a:endParaRPr lang="it-IT" sz="1400" dirty="0"/>
          </a:p>
        </p:txBody>
      </p:sp>
      <p:sp>
        <p:nvSpPr>
          <p:cNvPr id="5" name="Freccia in giù 4">
            <a:extLst>
              <a:ext uri="{FF2B5EF4-FFF2-40B4-BE49-F238E27FC236}">
                <a16:creationId xmlns:a16="http://schemas.microsoft.com/office/drawing/2014/main" id="{34C301A4-A032-40AC-A36C-98DD118B95A8}"/>
              </a:ext>
            </a:extLst>
          </p:cNvPr>
          <p:cNvSpPr/>
          <p:nvPr/>
        </p:nvSpPr>
        <p:spPr>
          <a:xfrm rot="16200000">
            <a:off x="4112486" y="1783132"/>
            <a:ext cx="401216" cy="5602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83FE6F72-3184-44A4-A259-340384B33D7C}"/>
              </a:ext>
            </a:extLst>
          </p:cNvPr>
          <p:cNvSpPr/>
          <p:nvPr/>
        </p:nvSpPr>
        <p:spPr>
          <a:xfrm>
            <a:off x="7495237" y="3279910"/>
            <a:ext cx="401216" cy="5602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7A26896-B322-452C-B21A-279DECBC65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2520" y="2109756"/>
            <a:ext cx="3456993" cy="86237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48C4276-1C5C-457F-ABF9-08794BB867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2514" y="3840191"/>
            <a:ext cx="1846662" cy="18466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CFA6ED78-5BCF-4BEE-951A-E1CAC6242E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5708901" y="4692888"/>
            <a:ext cx="658425" cy="51210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FB3E8CE-2D39-408E-B68A-C47DEE0266DE}"/>
              </a:ext>
            </a:extLst>
          </p:cNvPr>
          <p:cNvSpPr txBox="1"/>
          <p:nvPr/>
        </p:nvSpPr>
        <p:spPr>
          <a:xfrm>
            <a:off x="5385832" y="4298335"/>
            <a:ext cx="1431941" cy="37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readmatrix()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0824C1C8-368F-4D7F-8A1F-016AB95778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2954" y="3989281"/>
            <a:ext cx="1528333" cy="1373589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97AA38BC-63A3-4BFE-8156-61C00DC859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2343997" y="4544456"/>
            <a:ext cx="658425" cy="512108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AEE0ED51-385E-474C-B50D-3DE418C1CE6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15333"/>
          <a:stretch/>
        </p:blipFill>
        <p:spPr>
          <a:xfrm>
            <a:off x="524824" y="4322882"/>
            <a:ext cx="1486029" cy="1090422"/>
          </a:xfrm>
          <a:prstGeom prst="rect">
            <a:avLst/>
          </a:prstGeom>
        </p:spPr>
      </p:pic>
      <p:sp>
        <p:nvSpPr>
          <p:cNvPr id="18" name="Rettangolo 10">
            <a:extLst>
              <a:ext uri="{FF2B5EF4-FFF2-40B4-BE49-F238E27FC236}">
                <a16:creationId xmlns:a16="http://schemas.microsoft.com/office/drawing/2014/main" id="{10761DA1-1E83-4031-BD41-3FF7DC3358AB}"/>
              </a:ext>
            </a:extLst>
          </p:cNvPr>
          <p:cNvSpPr/>
          <p:nvPr/>
        </p:nvSpPr>
        <p:spPr>
          <a:xfrm>
            <a:off x="0" y="6488910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5/20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20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628C671A-476C-4F3E-B679-B4161E5AC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8622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76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9F9A9B-9108-4682-867C-FFA4FE02E0C1}"/>
              </a:ext>
            </a:extLst>
          </p:cNvPr>
          <p:cNvSpPr txBox="1"/>
          <p:nvPr/>
        </p:nvSpPr>
        <p:spPr>
          <a:xfrm>
            <a:off x="242594" y="214604"/>
            <a:ext cx="5467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Open loop analysis (4)</a:t>
            </a:r>
            <a:endParaRPr lang="it-IT" sz="32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9A19C45-3EC1-427D-8AB3-DC3B36F89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633" y="847319"/>
            <a:ext cx="3153746" cy="236531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DEC2E63-5DAD-4A74-802E-53384E197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117" y="847319"/>
            <a:ext cx="3057331" cy="22929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9FEEE06-EA93-4CFF-9C7E-8528A1944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0" y="3106248"/>
            <a:ext cx="4555643" cy="341673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F389401-6F25-4C01-AF8F-EBAA24997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873" y="3029270"/>
            <a:ext cx="4658280" cy="349371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8632892-B1B3-46A2-9917-EE8077519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52" y="844071"/>
            <a:ext cx="3380791" cy="2371805"/>
          </a:xfrm>
          <a:prstGeom prst="rect">
            <a:avLst/>
          </a:prstGeom>
        </p:spPr>
      </p:pic>
      <p:sp>
        <p:nvSpPr>
          <p:cNvPr id="8" name="Rettangolo 10">
            <a:extLst>
              <a:ext uri="{FF2B5EF4-FFF2-40B4-BE49-F238E27FC236}">
                <a16:creationId xmlns:a16="http://schemas.microsoft.com/office/drawing/2014/main" id="{0DB9EFA4-D90D-430E-BB06-15F721ACF701}"/>
              </a:ext>
            </a:extLst>
          </p:cNvPr>
          <p:cNvSpPr/>
          <p:nvPr/>
        </p:nvSpPr>
        <p:spPr>
          <a:xfrm>
            <a:off x="0" y="6488910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6/20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0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7E3A116E-A34C-4CD5-AC6E-C7AA6EA50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8622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42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FE024C-1FC6-46C4-BFD7-D9AADD0868B5}"/>
              </a:ext>
            </a:extLst>
          </p:cNvPr>
          <p:cNvSpPr txBox="1"/>
          <p:nvPr/>
        </p:nvSpPr>
        <p:spPr>
          <a:xfrm>
            <a:off x="242594" y="214604"/>
            <a:ext cx="38068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ADAS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Designing</a:t>
            </a:r>
            <a:endParaRPr lang="it-IT" sz="32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EBDAAB4-CC0E-4A91-8D0E-363169E58708}"/>
              </a:ext>
            </a:extLst>
          </p:cNvPr>
          <p:cNvSpPr txBox="1"/>
          <p:nvPr/>
        </p:nvSpPr>
        <p:spPr>
          <a:xfrm>
            <a:off x="0" y="4480130"/>
            <a:ext cx="232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Limit </a:t>
            </a:r>
            <a:r>
              <a:rPr lang="it-IT" sz="2800" b="1" dirty="0" err="1"/>
              <a:t>velocity</a:t>
            </a:r>
            <a:r>
              <a:rPr lang="it-IT" sz="2800" b="1" dirty="0"/>
              <a:t>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B490F9B-B6F4-44EC-B67A-BF85168F3D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662" y="4189328"/>
            <a:ext cx="1068354" cy="1068354"/>
          </a:xfrm>
          <a:prstGeom prst="rect">
            <a:avLst/>
          </a:prstGeom>
        </p:spPr>
      </p:pic>
      <p:pic>
        <p:nvPicPr>
          <p:cNvPr id="33" name="Immagine 32" descr="\documentclass{article}&#10;\usepackage{amsmath}&#10;\pagestyle{empty}&#10;\begin{document}&#10;&#10;\[&#10;\begin{cases}&#10;-2\leq a(t) \leq 2.5 \\&#10;1\leq j(t) \leq 6&#10;\end{cases}&#10;\]&#10;&#10;\end{document}" title="IguanaTex Bitmap Display">
            <a:extLst>
              <a:ext uri="{FF2B5EF4-FFF2-40B4-BE49-F238E27FC236}">
                <a16:creationId xmlns:a16="http://schemas.microsoft.com/office/drawing/2014/main" id="{D1177A81-CE28-4CA1-AED9-5B81F0D05BE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75519" y="5500843"/>
            <a:ext cx="2413740" cy="96978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6AB6D2-5172-4377-A311-186EC472FBD3}"/>
              </a:ext>
            </a:extLst>
          </p:cNvPr>
          <p:cNvSpPr txBox="1"/>
          <p:nvPr/>
        </p:nvSpPr>
        <p:spPr>
          <a:xfrm>
            <a:off x="27992" y="5724123"/>
            <a:ext cx="459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/>
              <a:t>Constraints</a:t>
            </a:r>
            <a:r>
              <a:rPr lang="it-IT" sz="2800" b="1" dirty="0"/>
              <a:t>:  </a:t>
            </a:r>
            <a:r>
              <a:rPr lang="it-IT" sz="2800" b="1" dirty="0" err="1"/>
              <a:t>Driving</a:t>
            </a:r>
            <a:r>
              <a:rPr lang="it-IT" sz="2800" b="1" dirty="0"/>
              <a:t> Comfort</a:t>
            </a:r>
          </a:p>
        </p:txBody>
      </p:sp>
      <p:pic>
        <p:nvPicPr>
          <p:cNvPr id="29" name="Immagine 28" descr="\documentclass{article}&#10;\usepackage{amsmath}&#10;\pagestyle{empty}&#10;\begin{document}&#10;&#10;$\cong$ $20 \frac{m}{s}$&#10;&#10;&#10;\end{document}" title="IguanaTex Bitmap Display">
            <a:extLst>
              <a:ext uri="{FF2B5EF4-FFF2-40B4-BE49-F238E27FC236}">
                <a16:creationId xmlns:a16="http://schemas.microsoft.com/office/drawing/2014/main" id="{3F04C729-EAD7-47CE-9112-EAF7ECE2E77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79495" y="4503399"/>
            <a:ext cx="1576649" cy="574160"/>
          </a:xfrm>
          <a:prstGeom prst="rect">
            <a:avLst/>
          </a:prstGeom>
        </p:spPr>
      </p:pic>
      <p:pic>
        <p:nvPicPr>
          <p:cNvPr id="35" name="Immagine 34" descr="\documentclass{article}&#10;\usepackage{amsmath}&#10;\pagestyle{empty}&#10;\begin{document}&#10;&#10;$\Rightarrow$&#10;&#10;&#10;\end{document}" title="IguanaTex Bitmap Display">
            <a:extLst>
              <a:ext uri="{FF2B5EF4-FFF2-40B4-BE49-F238E27FC236}">
                <a16:creationId xmlns:a16="http://schemas.microsoft.com/office/drawing/2014/main" id="{BC62A8AD-E522-444C-A609-A3859DC6054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944164" y="5781086"/>
            <a:ext cx="694395" cy="429056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4828148-17B0-488D-A035-C95AC0B8F64C}"/>
              </a:ext>
            </a:extLst>
          </p:cNvPr>
          <p:cNvSpPr txBox="1"/>
          <p:nvPr/>
        </p:nvSpPr>
        <p:spPr>
          <a:xfrm>
            <a:off x="0" y="728483"/>
            <a:ext cx="752980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400" dirty="0"/>
              <a:t>The aim is to design an ADAS system in a such a way that</a:t>
            </a:r>
          </a:p>
        </p:txBody>
      </p:sp>
      <p:pic>
        <p:nvPicPr>
          <p:cNvPr id="40" name="Immagine 39" descr="\documentclass{article}&#10;\usepackage{amsmath}&#10;\pagestyle{empty}&#10;\begin{document}&#10;&#10;\begin{enumerate}&#10;\item $v_{rel}\rightarrow 0$&#10;\item $v(t)\leq v_{lim}$&#10;\item $d{rel}\rightarrow d_{safe}$&#10;&#10;\end{enumerate}&#10;&#10;&#10;\end{document}" title="IguanaTex Bitmap Display">
            <a:extLst>
              <a:ext uri="{FF2B5EF4-FFF2-40B4-BE49-F238E27FC236}">
                <a16:creationId xmlns:a16="http://schemas.microsoft.com/office/drawing/2014/main" id="{4D0E12E1-185B-475A-A2F2-DEC5E8DFB96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51362" y="1582321"/>
            <a:ext cx="2451877" cy="1807589"/>
          </a:xfrm>
          <a:prstGeom prst="rect">
            <a:avLst/>
          </a:prstGeom>
        </p:spPr>
      </p:pic>
      <p:sp>
        <p:nvSpPr>
          <p:cNvPr id="41" name="Freccia a destra 40">
            <a:extLst>
              <a:ext uri="{FF2B5EF4-FFF2-40B4-BE49-F238E27FC236}">
                <a16:creationId xmlns:a16="http://schemas.microsoft.com/office/drawing/2014/main" id="{E9AAECFC-7BAF-4AAB-8C28-7A3B5A3F58E3}"/>
              </a:ext>
            </a:extLst>
          </p:cNvPr>
          <p:cNvSpPr/>
          <p:nvPr/>
        </p:nvSpPr>
        <p:spPr>
          <a:xfrm>
            <a:off x="2978839" y="2276669"/>
            <a:ext cx="895739" cy="523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310A6C7D-D47F-46A1-9F31-5FD553546342}"/>
              </a:ext>
            </a:extLst>
          </p:cNvPr>
          <p:cNvSpPr/>
          <p:nvPr/>
        </p:nvSpPr>
        <p:spPr>
          <a:xfrm>
            <a:off x="4167915" y="2044005"/>
            <a:ext cx="1330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ACC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51BAA63-344A-44A3-81D5-D7A42A0948F7}"/>
              </a:ext>
            </a:extLst>
          </p:cNvPr>
          <p:cNvCxnSpPr>
            <a:cxnSpLocks/>
          </p:cNvCxnSpPr>
          <p:nvPr/>
        </p:nvCxnSpPr>
        <p:spPr>
          <a:xfrm flipV="1">
            <a:off x="5598367" y="1809785"/>
            <a:ext cx="707837" cy="454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2F8B5315-4830-485C-9867-3A710DEE1DF0}"/>
              </a:ext>
            </a:extLst>
          </p:cNvPr>
          <p:cNvCxnSpPr>
            <a:cxnSpLocks/>
          </p:cNvCxnSpPr>
          <p:nvPr/>
        </p:nvCxnSpPr>
        <p:spPr>
          <a:xfrm>
            <a:off x="5598367" y="2756946"/>
            <a:ext cx="691756" cy="332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0A7BEAA-6B0D-4137-A069-562B8AD86E89}"/>
              </a:ext>
            </a:extLst>
          </p:cNvPr>
          <p:cNvSpPr/>
          <p:nvPr/>
        </p:nvSpPr>
        <p:spPr>
          <a:xfrm>
            <a:off x="6370908" y="1296060"/>
            <a:ext cx="120267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PID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97291C-592D-4D9F-90BB-F91243299462}"/>
              </a:ext>
            </a:extLst>
          </p:cNvPr>
          <p:cNvSpPr txBox="1"/>
          <p:nvPr/>
        </p:nvSpPr>
        <p:spPr>
          <a:xfrm>
            <a:off x="6433048" y="2633078"/>
            <a:ext cx="14606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MPC</a:t>
            </a:r>
            <a:endParaRPr lang="it-IT" sz="4400" dirty="0"/>
          </a:p>
        </p:txBody>
      </p:sp>
      <p:sp>
        <p:nvSpPr>
          <p:cNvPr id="17" name="Rettangolo 10">
            <a:extLst>
              <a:ext uri="{FF2B5EF4-FFF2-40B4-BE49-F238E27FC236}">
                <a16:creationId xmlns:a16="http://schemas.microsoft.com/office/drawing/2014/main" id="{ED26272F-2306-4A40-BE56-08223879186C}"/>
              </a:ext>
            </a:extLst>
          </p:cNvPr>
          <p:cNvSpPr/>
          <p:nvPr/>
        </p:nvSpPr>
        <p:spPr>
          <a:xfrm>
            <a:off x="0" y="6488910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7/20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8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FC526F95-4B9B-47D6-B488-531765933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8622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99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D0889C-90E4-4BE3-9B25-40DF6EEE7AEB}"/>
              </a:ext>
            </a:extLst>
          </p:cNvPr>
          <p:cNvSpPr txBox="1"/>
          <p:nvPr/>
        </p:nvSpPr>
        <p:spPr>
          <a:xfrm>
            <a:off x="242594" y="214604"/>
            <a:ext cx="8341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Feedback Linearization </a:t>
            </a:r>
            <a:endParaRPr lang="it-IT" sz="3200" dirty="0"/>
          </a:p>
        </p:txBody>
      </p:sp>
      <p:pic>
        <p:nvPicPr>
          <p:cNvPr id="7" name="Picture 2 2">
            <a:extLst>
              <a:ext uri="{FF2B5EF4-FFF2-40B4-BE49-F238E27FC236}">
                <a16:creationId xmlns:a16="http://schemas.microsoft.com/office/drawing/2014/main" id="{7C618F50-AD86-4B0F-A7F3-BAE288334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22" y="1358040"/>
            <a:ext cx="6745312" cy="93564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E43F189-B5D8-4EDF-9010-6C8A43B78CB2}"/>
              </a:ext>
            </a:extLst>
          </p:cNvPr>
          <p:cNvSpPr txBox="1"/>
          <p:nvPr/>
        </p:nvSpPr>
        <p:spPr>
          <a:xfrm>
            <a:off x="1861457" y="919658"/>
            <a:ext cx="542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u="sng" spc="300" dirty="0">
                <a:solidFill>
                  <a:srgbClr val="99FF66"/>
                </a:solidFill>
                <a:highlight>
                  <a:srgbClr val="000080"/>
                </a:highlight>
              </a:rPr>
              <a:t>NONLINEAR</a:t>
            </a:r>
            <a:r>
              <a:rPr lang="it-IT" sz="2400" spc="300" dirty="0">
                <a:solidFill>
                  <a:srgbClr val="99FF66"/>
                </a:solidFill>
                <a:highlight>
                  <a:srgbClr val="000080"/>
                </a:highlight>
              </a:rPr>
              <a:t> MODEL</a:t>
            </a:r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3F708001-D4AB-4A2C-AAA2-2C37E3A3AED1}"/>
              </a:ext>
            </a:extLst>
          </p:cNvPr>
          <p:cNvSpPr/>
          <p:nvPr/>
        </p:nvSpPr>
        <p:spPr>
          <a:xfrm>
            <a:off x="3795487" y="2501113"/>
            <a:ext cx="335902" cy="50410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 descr="\documentclass{article}&#10;\usepackage{amsmath}&#10;\pagestyle{empty}&#10;\begin{document}&#10;&#10;$u(t) = \frac{Rm}{\eta}(g\sin(\theta) + gf_r\cos(\theta) + \frac{0.5}{m}\rho C_DC_hA_fv^2(t) + w(t))$&#10;&#10;\end{document}" title="IguanaTex Bitmap Display">
            <a:extLst>
              <a:ext uri="{FF2B5EF4-FFF2-40B4-BE49-F238E27FC236}">
                <a16:creationId xmlns:a16="http://schemas.microsoft.com/office/drawing/2014/main" id="{AB0DBCF5-B34B-4E67-9894-461CCF9932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09284" y="3690723"/>
            <a:ext cx="7098166" cy="373297"/>
          </a:xfrm>
          <a:prstGeom prst="rect">
            <a:avLst/>
          </a:prstGeom>
        </p:spPr>
      </p:pic>
      <p:sp>
        <p:nvSpPr>
          <p:cNvPr id="18" name="Freccia in giù 17">
            <a:extLst>
              <a:ext uri="{FF2B5EF4-FFF2-40B4-BE49-F238E27FC236}">
                <a16:creationId xmlns:a16="http://schemas.microsoft.com/office/drawing/2014/main" id="{E301AA58-F83F-4494-9464-7BD9CF8BBAB0}"/>
              </a:ext>
            </a:extLst>
          </p:cNvPr>
          <p:cNvSpPr/>
          <p:nvPr/>
        </p:nvSpPr>
        <p:spPr>
          <a:xfrm>
            <a:off x="4329404" y="4127497"/>
            <a:ext cx="335902" cy="50410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ED9ED8B-1F41-4E31-ACAA-3E3BE90A8A92}"/>
              </a:ext>
            </a:extLst>
          </p:cNvPr>
          <p:cNvSpPr txBox="1"/>
          <p:nvPr/>
        </p:nvSpPr>
        <p:spPr>
          <a:xfrm>
            <a:off x="2593908" y="3117136"/>
            <a:ext cx="380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spc="300" dirty="0">
                <a:solidFill>
                  <a:srgbClr val="FFC000"/>
                </a:solidFill>
                <a:highlight>
                  <a:srgbClr val="008080"/>
                </a:highlight>
              </a:rPr>
              <a:t>CONTROL LAW</a:t>
            </a:r>
          </a:p>
        </p:txBody>
      </p:sp>
      <p:pic>
        <p:nvPicPr>
          <p:cNvPr id="21" name="Immagine 20" descr="\documentclass{article}&#10;\usepackage{amsmath}&#10;\pagestyle{empty}&#10;\begin{document}&#10;&#10;$r=n=2$&#10;&#10;\end{document}" title="IguanaTex Bitmap Display">
            <a:extLst>
              <a:ext uri="{FF2B5EF4-FFF2-40B4-BE49-F238E27FC236}">
                <a16:creationId xmlns:a16="http://schemas.microsoft.com/office/drawing/2014/main" id="{55F8541A-954D-4B9D-B132-9373B9655DE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572000" y="2599578"/>
            <a:ext cx="1055086" cy="170971"/>
          </a:xfrm>
          <a:prstGeom prst="rect">
            <a:avLst/>
          </a:prstGeom>
        </p:spPr>
      </p:pic>
      <p:pic>
        <p:nvPicPr>
          <p:cNvPr id="23" name="Immagine 22" descr="\documentclass{article}&#10;\usepackage{amsmath}&#10;\pagestyle{empty}&#10;\begin{document}&#10;&#10;\[&#10;\begin{cases}&#10;\dot{p}(t) = v(t)\\&#10;\dot{v}(t) = w(t)&#10;\end{cases}&#10;\]&#10;&#10;&#10;\end{document}" title="IguanaTex Bitmap Display">
            <a:extLst>
              <a:ext uri="{FF2B5EF4-FFF2-40B4-BE49-F238E27FC236}">
                <a16:creationId xmlns:a16="http://schemas.microsoft.com/office/drawing/2014/main" id="{98368DE1-0676-4D73-BE1D-402E256D8E0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544540" y="5372067"/>
            <a:ext cx="1905627" cy="1048981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DC03EDF-69B2-4815-816A-94CD305736D6}"/>
              </a:ext>
            </a:extLst>
          </p:cNvPr>
          <p:cNvSpPr txBox="1"/>
          <p:nvPr/>
        </p:nvSpPr>
        <p:spPr>
          <a:xfrm>
            <a:off x="2855166" y="4844600"/>
            <a:ext cx="3321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spc="300" dirty="0">
                <a:solidFill>
                  <a:srgbClr val="00B0F0"/>
                </a:solidFill>
                <a:highlight>
                  <a:srgbClr val="FF0000"/>
                </a:highlight>
              </a:rPr>
              <a:t>LINEARIZED MODEL</a:t>
            </a:r>
          </a:p>
        </p:txBody>
      </p:sp>
      <p:sp>
        <p:nvSpPr>
          <p:cNvPr id="12" name="Rettangolo 10">
            <a:extLst>
              <a:ext uri="{FF2B5EF4-FFF2-40B4-BE49-F238E27FC236}">
                <a16:creationId xmlns:a16="http://schemas.microsoft.com/office/drawing/2014/main" id="{70F68CFE-5272-4BE0-A39B-0CFE3E2D73D2}"/>
              </a:ext>
            </a:extLst>
          </p:cNvPr>
          <p:cNvSpPr/>
          <p:nvPr/>
        </p:nvSpPr>
        <p:spPr>
          <a:xfrm>
            <a:off x="0" y="6488910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8/20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3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B0654408-11E1-4E9F-88CE-A8FA7EAE3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8622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06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9,2276"/>
  <p:tag name="ORIGINALWIDTH" val="485,1894"/>
  <p:tag name="OUTPUTTYPE" val="PNG"/>
  <p:tag name="IGUANATEXVERSION" val="160"/>
  <p:tag name="LATEXADDIN" val="\documentclass{article}&#10;\usepackage{amsmath}&#10;\pagestyle{empty}&#10;\begin{document}&#10;&#10;$\dot{p} = v$&#10;&#10;&#10;\end{document}"/>
  <p:tag name="IGUANATEXSIZE" val="20"/>
  <p:tag name="IGUANATEXCURSOR" val="93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13,9857"/>
  <p:tag name="ORIGINALWIDTH" val="184,4769"/>
  <p:tag name="OUTPUTTYPE" val="PNG"/>
  <p:tag name="IGUANATEXVERSION" val="160"/>
  <p:tag name="LATEXADDIN" val="\documentclass{article}&#10;\usepackage{amsmath}&#10;\pagestyle{empty}&#10;\begin{document}&#10;&#10;$\Rightarrow$&#10;&#10;&#10;\end{document}"/>
  <p:tag name="IGUANATEXSIZE" val="20"/>
  <p:tag name="IGUANATEXCURSOR" val="94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28,121"/>
  <p:tag name="ORIGINALWIDTH" val="1395,575"/>
  <p:tag name="OUTPUTTYPE" val="PNG"/>
  <p:tag name="IGUANATEXVERSION" val="160"/>
  <p:tag name="LATEXADDIN" val="\documentclass{article}&#10;\usepackage{amsmath}&#10;\pagestyle{empty}&#10;\begin{document}&#10;&#10;\begin{enumerate}&#10;\item $v_{rel}\rightarrow 0$&#10;\item $v(t)\leq v_{lim}$&#10;\item $d{rel}\rightarrow d_{safe}$&#10;&#10;\end{enumerate}&#10;&#10;&#10;\end{document}"/>
  <p:tag name="IGUANATEXSIZE" val="20"/>
  <p:tag name="IGUANATEXCURSOR" val="187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83,4646"/>
  <p:tag name="ORIGINALWIDTH" val="5406,824"/>
  <p:tag name="OUTPUTTYPE" val="PNG"/>
  <p:tag name="IGUANATEXVERSION" val="160"/>
  <p:tag name="LATEXADDIN" val="\documentclass{article}&#10;\usepackage{amsmath}&#10;\pagestyle{empty}&#10;\begin{document}&#10;&#10;$u(t) = \frac{Rm}{\eta}(g\sin(\theta) + gf_r\cos(\theta) + \frac{0.5}{m}\rho C_DC_hA_fv^2(t) + w(t))$&#10;&#10;\end{document}"/>
  <p:tag name="IGUANATEXSIZE" val="20"/>
  <p:tag name="IGUANATEXCURSOR" val="180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0,2324"/>
  <p:tag name="ORIGINALWIDTH" val="865,3918"/>
  <p:tag name="OUTPUTTYPE" val="PNG"/>
  <p:tag name="IGUANATEXVERSION" val="160"/>
  <p:tag name="LATEXADDIN" val="\documentclass{article}&#10;\usepackage{amsmath}&#10;\pagestyle{empty}&#10;\begin{document}&#10;&#10;$r=n=2$&#10;&#10;\end{document}"/>
  <p:tag name="IGUANATEXSIZE" val="20"/>
  <p:tag name="IGUANATEXCURSOR" val="87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21,6723"/>
  <p:tag name="ORIGINALWIDTH" val="1129,359"/>
  <p:tag name="OUTPUTTYPE" val="PNG"/>
  <p:tag name="IGUANATEXVERSION" val="160"/>
  <p:tag name="LATEXADDIN" val="\documentclass{article}&#10;\usepackage{amsmath}&#10;\pagestyle{empty}&#10;\begin{document}&#10;&#10;\[&#10;\begin{cases}&#10;\dot{p}(t) = v(t)\\&#10;\dot{v}(t) = w(t)&#10;\end{cases}&#10;\]&#10;&#10;&#10;\end{document}"/>
  <p:tag name="IGUANATEXSIZE" val="20"/>
  <p:tag name="IGUANATEXCURSOR" val="135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50,8811"/>
  <p:tag name="ORIGINALWIDTH" val="2420,697"/>
  <p:tag name="OUTPUTTYPE" val="PNG"/>
  <p:tag name="IGUANATEXVERSION" val="160"/>
  <p:tag name="LATEXADDIN" val="\documentclass{article}&#10;\usepackage{amsmath}&#10;\pagestyle{empty}&#10;\begin{document}&#10;&#10;$\tilde{p} = d_{safe}-d_{rel}$&#10;&#10;$d_{rel} = p_{lead}-p_{ego}$&#10;&#10;$d_{safe} = d_{default} + T_{gap}v_{ego}$&#10;&#10;$v_{rel} = \dot{\tilde{p}} = v_{ego}-v_{lead}$&#10;&#10;\end{document}"/>
  <p:tag name="IGUANATEXSIZE" val="20"/>
  <p:tag name="IGUANATEXCURSOR" val="231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21,6723"/>
  <p:tag name="ORIGINALWIDTH" val="1073,866"/>
  <p:tag name="OUTPUTTYPE" val="PNG"/>
  <p:tag name="IGUANATEXVERSION" val="160"/>
  <p:tag name="LATEXADDIN" val="\documentclass{article}&#10;\usepackage{amsmath}&#10;\pagestyle{empty}&#10;\begin{document}&#10;&#10;\[&#10;\begin{cases}&#10;\tilde{p} = v_{rel}\\&#10;\dot{v}_{rel} = u(t)&#10;\end{cases}&#10;\]&#10;&#10;&#10;\end{document}"/>
  <p:tag name="IGUANATEXSIZE" val="20"/>
  <p:tag name="IGUANATEXCURSOR" val="140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15,2231"/>
  <p:tag name="ORIGINALWIDTH" val="1697,788"/>
  <p:tag name="OUTPUTTYPE" val="PNG"/>
  <p:tag name="IGUANATEXVERSION" val="160"/>
  <p:tag name="LATEXADDIN" val="\documentclass{article}&#10;\usepackage{amsmath}&#10;\pagestyle{empty}&#10;\begin{document}&#10;&#10;$u(t) = k_p \tilde{p} + k_v v_{rel}$&#10;&#10;\end{document}"/>
  <p:tag name="IGUANATEXSIZE" val="20"/>
  <p:tag name="IGUANATEXCURSOR" val="115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47,8815"/>
  <p:tag name="ORIGINALWIDTH" val="1156,355"/>
  <p:tag name="OUTPUTTYPE" val="PNG"/>
  <p:tag name="IGUANATEXVERSION" val="160"/>
  <p:tag name="LATEXADDIN" val="\documentclass{article}&#10;\usepackage{amsmath}&#10;\pagestyle{empty}&#10;\begin{document}&#10;&#10;$T_{gap} = 5$&#10;&#10;$k_p = -5$&#10;&#10;$k_v = -50$&#10;&#10;$d_{default} = 10$&#10;&#10;\end{document}"/>
  <p:tag name="IGUANATEXSIZE" val="20"/>
  <p:tag name="IGUANATEXCURSOR" val="120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48,9689"/>
  <p:tag name="ORIGINALWIDTH" val="1350,581"/>
  <p:tag name="OUTPUTTYPE" val="PNG"/>
  <p:tag name="IGUANATEXVERSION" val="160"/>
  <p:tag name="LATEXADDIN" val="\documentclass{article}&#10;\usepackage{amsmath}&#10;\pagestyle{empty}&#10;\begin{document}&#10;&#10;$x_{0L} = &#10;\begin{bmatrix}&#10;30 &amp; 20&#10;\end{bmatrix}$&#10;&#10;&#10;\end{document}"/>
  <p:tag name="IGUANATEXSIZE" val="20"/>
  <p:tag name="IGUANATEXCURSOR" val="81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0,9711"/>
  <p:tag name="ORIGINALWIDTH" val="659,1675"/>
  <p:tag name="OUTPUTTYPE" val="PNG"/>
  <p:tag name="IGUANATEXVERSION" val="160"/>
  <p:tag name="LATEXADDIN" val="\documentclass{article}&#10;\usepackage{amsmath}&#10;\pagestyle{empty}&#10;\begin{document}&#10;&#10;&#10;$\frac{\eta}{RM}u(t)$&#10;&#10;\end{document}"/>
  <p:tag name="IGUANATEXSIZE" val="20"/>
  <p:tag name="IGUANATEXCURSOR" val="102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48,9689"/>
  <p:tag name="ORIGINALWIDTH" val="1158,605"/>
  <p:tag name="OUTPUTTYPE" val="PNG"/>
  <p:tag name="IGUANATEXVERSION" val="160"/>
  <p:tag name="LATEXADDIN" val="\documentclass{article}&#10;\usepackage{amsmath}&#10;\pagestyle{empty}&#10;\begin{document}&#10;&#10;$x_{0E} = &#10;\begin{bmatrix}&#10;0 &amp; 0&#10;\end{bmatrix}$&#10;&#10;&#10;&#10;\end{document}"/>
  <p:tag name="IGUANATEXSIZE" val="20"/>
  <p:tag name="IGUANATEXCURSOR" val="112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3,2283"/>
  <p:tag name="ORIGINALWIDTH" val="730,4087"/>
  <p:tag name="OUTPUTTYPE" val="PNG"/>
  <p:tag name="IGUANATEXVERSION" val="160"/>
  <p:tag name="LATEXADDIN" val="\documentclass{article}&#10;\usepackage{amsmath}&#10;\pagestyle{empty}&#10;\begin{document}&#10;&#10;$T_s = 0.1$&#10;&#10;&#10;\end{document}"/>
  <p:tag name="IGUANATEXSIZE" val="20"/>
  <p:tag name="IGUANATEXCURSOR" val="91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0,225"/>
  <p:tag name="ORIGINALWIDTH" val="689,1639"/>
  <p:tag name="OUTPUTTYPE" val="PNG"/>
  <p:tag name="IGUANATEXVERSION" val="160"/>
  <p:tag name="LATEXADDIN" val="\documentclass{article}&#10;\usepackage{amsmath}&#10;\pagestyle{empty}&#10;\begin{document}&#10;&#10;$T_p = 50$&#10;&#10;&#10;\end{document}"/>
  <p:tag name="IGUANATEXSIZE" val="20"/>
  <p:tag name="IGUANATEXCURSOR" val="90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3,2283"/>
  <p:tag name="ORIGINALWIDTH" val="572,1785"/>
  <p:tag name="OUTPUTTYPE" val="PNG"/>
  <p:tag name="IGUANATEXVERSION" val="160"/>
  <p:tag name="LATEXADDIN" val="\documentclass{article}&#10;\usepackage{amsmath}&#10;\pagestyle{empty}&#10;\begin{document}&#10;&#10;&#10;$T_c = 5$&#10;&#10;\end{document}"/>
  <p:tag name="IGUANATEXSIZE" val="20"/>
  <p:tag name="IGUANATEXCURSOR" val="90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,724"/>
  <p:tag name="ORIGINALWIDTH" val="853,3933"/>
  <p:tag name="OUTPUTTYPE" val="PNG"/>
  <p:tag name="IGUANATEXVERSION" val="160"/>
  <p:tag name="LATEXADDIN" val="\documentclass{article}&#10;\usepackage{amsmath}&#10;\pagestyle{empty}&#10;\begin{document}&#10;&#10;&#10;$gf_r \cos(\theta)$&#10;&#10;\end{document}"/>
  <p:tag name="IGUANATEXSIZE" val="20"/>
  <p:tag name="IGUANATEXCURSOR" val="99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,724"/>
  <p:tag name="ORIGINALWIDTH" val="636,6704"/>
  <p:tag name="OUTPUTTYPE" val="PNG"/>
  <p:tag name="IGUANATEXVERSION" val="160"/>
  <p:tag name="LATEXADDIN" val="\documentclass{article}&#10;\usepackage{amsmath}&#10;\pagestyle{empty}&#10;\begin{document}&#10;&#10;$g\sin(\theta)$&#10;&#10;\end{document}"/>
  <p:tag name="IGUANATEXSIZE" val="20"/>
  <p:tag name="IGUANATEXCURSOR" val="95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1,2186"/>
  <p:tag name="ORIGINALWIDTH" val="1582,302"/>
  <p:tag name="OUTPUTTYPE" val="PNG"/>
  <p:tag name="IGUANATEXVERSION" val="160"/>
  <p:tag name="LATEXADDIN" val="\documentclass{article}&#10;\usepackage{amsmath}&#10;\pagestyle{empty}&#10;\begin{document}&#10;&#10;$\frac{0.5}{m}\rho C_D C_h A_f v^2(t)$&#10;&#10;&#10;\end{document}"/>
  <p:tag name="IGUANATEXSIZE" val="20"/>
  <p:tag name="IGUANATEXCURSOR" val="118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6,2317"/>
  <p:tag name="ORIGINALWIDTH" val="1305,587"/>
  <p:tag name="OUTPUTTYPE" val="PNG"/>
  <p:tag name="IGUANATEXVERSION" val="160"/>
  <p:tag name="LATEXADDIN" val="\documentclass{article}&#10;\usepackage{amsmath}&#10;\pagestyle{empty}&#10;\begin{document}&#10;&#10;$1-0.000085H$&#10;&#10;\end{document}"/>
  <p:tag name="IGUANATEXSIZE" val="20"/>
  <p:tag name="IGUANATEXCURSOR" val="93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48,9689"/>
  <p:tag name="ORIGINALWIDTH" val="608,9238"/>
  <p:tag name="OUTPUTTYPE" val="PNG"/>
  <p:tag name="IGUANATEXVERSION" val="160"/>
  <p:tag name="LATEXADDIN" val="\documentclass{article}&#10;\usepackage{amsmath}&#10;\pagestyle{empty}&#10;\begin{document}&#10;&#10;$\begin{bmatrix}&#10;0 &amp; 40&#10;\end{bmatrix}$&#10;&#10;&#10;\end{document}"/>
  <p:tag name="IGUANATEXSIZE" val="20"/>
  <p:tag name="IGUANATEXCURSOR" val="103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21,6723"/>
  <p:tag name="ORIGINALWIDTH" val="1557,555"/>
  <p:tag name="OUTPUTTYPE" val="PNG"/>
  <p:tag name="IGUANATEXVERSION" val="160"/>
  <p:tag name="LATEXADDIN" val="\documentclass{article}&#10;\usepackage{amsmath}&#10;\pagestyle{empty}&#10;\begin{document}&#10;&#10;\[&#10;\begin{cases}&#10;-2\leq a(t) \leq 2.5 \\&#10;1\leq j(t) \leq 6&#10;\end{cases}&#10;\]&#10;&#10;\end{document}"/>
  <p:tag name="IGUANATEXSIZE" val="20"/>
  <p:tag name="IGUANATEXCURSOR" val="80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18,2228"/>
  <p:tag name="ORIGINALWIDTH" val="599,925"/>
  <p:tag name="OUTPUTTYPE" val="PNG"/>
  <p:tag name="IGUANATEXVERSION" val="160"/>
  <p:tag name="LATEXADDIN" val="\documentclass{article}&#10;\usepackage{amsmath}&#10;\pagestyle{empty}&#10;\begin{document}&#10;&#10;$\cong$ $20 \frac{m}{s}$&#10;&#10;&#10;\end{document}"/>
  <p:tag name="IGUANATEXSIZE" val="20"/>
  <p:tag name="IGUANATEXCURSOR" val="103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6848</TotalTime>
  <Words>359</Words>
  <Application>Microsoft Office PowerPoint</Application>
  <PresentationFormat>Presentazione su schermo (4:3)</PresentationFormat>
  <Paragraphs>88</Paragraphs>
  <Slides>21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degli Studi Federico II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studi in Ingegneria dell'Automazione</dc:title>
  <dc:subject>Presentazione</dc:subject>
  <dc:creator>Bruno Siciliano</dc:creator>
  <cp:lastModifiedBy>CIRO ARENA</cp:lastModifiedBy>
  <cp:revision>140</cp:revision>
  <dcterms:created xsi:type="dcterms:W3CDTF">2013-09-05T14:27:33Z</dcterms:created>
  <dcterms:modified xsi:type="dcterms:W3CDTF">2023-03-22T13:48:52Z</dcterms:modified>
</cp:coreProperties>
</file>